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437" r:id="rId3"/>
    <p:sldId id="457" r:id="rId4"/>
    <p:sldId id="460" r:id="rId5"/>
    <p:sldId id="463" r:id="rId6"/>
    <p:sldId id="482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62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E29CD7-61CD-8C9C-97CC-96F081D8FF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FF9116A-B33E-ACB4-C8B0-0D6CE252C9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741DA94-3E6E-5084-EBE1-6087C3DC9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9FC90-6ED9-40EC-ABAA-A70D7EC2C9F1}" type="datetimeFigureOut">
              <a:rPr lang="fr-FR" smtClean="0"/>
              <a:t>17/12/2024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A60B631-1075-B990-BD60-68801F8F3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9649680-C73F-246E-7A12-E31FED704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8809F-7F11-4801-A728-29FE918077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2967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F25F77-7582-72ED-67FD-55EE0BBA88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7A20728-818E-90BD-FFB6-40DD0E5862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675B65E-3472-6B07-FEE0-C1A24AED9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9FC90-6ED9-40EC-ABAA-A70D7EC2C9F1}" type="datetimeFigureOut">
              <a:rPr lang="fr-FR" smtClean="0"/>
              <a:t>17/12/2024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18CEC00-C451-DF74-CD07-CE538BED9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47CC415-D804-7F41-DDB4-653C847B0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8809F-7F11-4801-A728-29FE918077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1862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54EC116-14F2-4E6C-71BC-EF2C2C0122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B491E24-7CCE-7D9D-D4CD-F59C017CA9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7A1F286-7F78-1F82-1AA7-724DB98C9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9FC90-6ED9-40EC-ABAA-A70D7EC2C9F1}" type="datetimeFigureOut">
              <a:rPr lang="fr-FR" smtClean="0"/>
              <a:t>17/12/2024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4EFF87E-F955-F20B-1A27-40FB30C4A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5A798AB-526E-0585-C5AD-A5CB44745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8809F-7F11-4801-A728-29FE918077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8403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D1FBCD-2C18-17BD-1C4B-940EE7BEB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4D46807-8621-0AC3-F952-D19D0A2729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750616D-B225-9F6A-7334-5130536BC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9FC90-6ED9-40EC-ABAA-A70D7EC2C9F1}" type="datetimeFigureOut">
              <a:rPr lang="fr-FR" smtClean="0"/>
              <a:t>17/12/2024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E668D4A-C22C-3435-4A2B-08ED036B6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3676E08-3649-EED6-6660-0316FFDB6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8809F-7F11-4801-A728-29FE918077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8324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336DDC-1DDF-94A6-CA56-21BB2884F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CA5AED4-9122-279D-6BAE-50B3310EDA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A18B1F6-CCFF-2FED-DA84-20E2CCBE1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9FC90-6ED9-40EC-ABAA-A70D7EC2C9F1}" type="datetimeFigureOut">
              <a:rPr lang="fr-FR" smtClean="0"/>
              <a:t>17/12/2024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1C38798-97D0-1BB3-C79B-EE8602DFC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DDD16E0-3DEC-25B3-C8FD-5413F89DA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8809F-7F11-4801-A728-29FE918077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9544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DF4992-92A3-1B81-F77A-A4E4E4598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DC886B9-EA88-2C87-1257-5A7589ACEA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942C4BD-B3AD-754A-0F6A-208B5A6DEF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E4DD357-41DB-5415-8ED6-6652F4C6F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9FC90-6ED9-40EC-ABAA-A70D7EC2C9F1}" type="datetimeFigureOut">
              <a:rPr lang="fr-FR" smtClean="0"/>
              <a:t>17/12/2024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16678C6-5ABB-2912-B378-14CA84B6E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CD4EB8C-B1A9-ABB1-513D-B4D1B9A44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8809F-7F11-4801-A728-29FE918077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4800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81B473-FA7C-8661-FC71-092A0456C8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4F116C9-B63D-8E5B-0D27-BBC5CD69ED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02CA728-33F6-9478-B4FF-41556C8D0C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FE3EF0D-1F7F-AC6B-63C4-2F7608A3AF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BFAAFB4-30A1-0A81-AA48-C9276ACDF3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64BBC01-BD00-5BB5-1D2D-721AD3223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9FC90-6ED9-40EC-ABAA-A70D7EC2C9F1}" type="datetimeFigureOut">
              <a:rPr lang="fr-FR" smtClean="0"/>
              <a:t>17/12/2024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7FAE6AF-CE4D-E1C5-B41E-282B4173B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A9E095F-50B2-BE50-16CF-DC3F4F153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8809F-7F11-4801-A728-29FE918077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4781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645072-3CC5-6FBA-DC5F-823BA102B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2739E68-AD88-A396-2EEB-423BC3D7C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9FC90-6ED9-40EC-ABAA-A70D7EC2C9F1}" type="datetimeFigureOut">
              <a:rPr lang="fr-FR" smtClean="0"/>
              <a:t>17/12/2024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B526F2E-1B15-B819-D841-182B688EA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B87A9BC-78D0-34AD-8237-BD5C6AF75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8809F-7F11-4801-A728-29FE918077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5662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EDF1A81-BE5B-81D5-64E7-20755405C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9FC90-6ED9-40EC-ABAA-A70D7EC2C9F1}" type="datetimeFigureOut">
              <a:rPr lang="fr-FR" smtClean="0"/>
              <a:t>17/12/2024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E9278CF-5846-58B9-D1B0-43739AAC8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EF13587-4300-F217-EAA3-598DBBB95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8809F-7F11-4801-A728-29FE918077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4084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C9B4A3-BC4C-EB4F-F9B1-53F007F5C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D1837E2-88AB-6F89-FE88-F4EA0DEEB9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C21A9FD-09EE-1ECD-E64F-A353D4C558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45D43CA-2C76-42CE-06C4-CC51A4B94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9FC90-6ED9-40EC-ABAA-A70D7EC2C9F1}" type="datetimeFigureOut">
              <a:rPr lang="fr-FR" smtClean="0"/>
              <a:t>17/12/2024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470DB29-3FF4-CEA5-C303-DE7B124D5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D67C809-34BB-607F-95DE-EF40E87C0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8809F-7F11-4801-A728-29FE918077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7855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0B2E2C0-A567-1300-2E81-DA36CF9CFC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EB881A23-5A4E-28AD-238D-02BB6349A7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8E1CE52-20D9-79B8-C14E-FCBE87998A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B666776-FF52-BC9A-EAC6-51562748C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9FC90-6ED9-40EC-ABAA-A70D7EC2C9F1}" type="datetimeFigureOut">
              <a:rPr lang="fr-FR" smtClean="0"/>
              <a:t>17/12/2024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FC67F11-8F15-7857-57DB-175642DD8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BBCC4B1-AF57-75CC-4BB4-9CBB16B65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8809F-7F11-4801-A728-29FE918077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2696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1790EC1-D68D-87CB-386A-E7375789B1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08588A0-3B63-6B19-1C07-C1F94FF9C3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645EE38-F625-06FA-CA18-F0B947483C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B9FC90-6ED9-40EC-ABAA-A70D7EC2C9F1}" type="datetimeFigureOut">
              <a:rPr lang="fr-FR" smtClean="0"/>
              <a:t>17/12/2024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BB4AC88-BFBE-06E4-9721-93B3278C1F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77F9905-C694-ADB8-3590-115B25498C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08809F-7F11-4801-A728-29FE918077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132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15556D-3007-9EAB-290C-58838CA1E52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Rugby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19E691F-038C-DBA3-A858-C0ECA466019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Poly L3 EM</a:t>
            </a:r>
          </a:p>
        </p:txBody>
      </p:sp>
    </p:spTree>
    <p:extLst>
      <p:ext uri="{BB962C8B-B14F-4D97-AF65-F5344CB8AC3E}">
        <p14:creationId xmlns:p14="http://schemas.microsoft.com/office/powerpoint/2010/main" val="3464020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>
            <a:extLst>
              <a:ext uri="{FF2B5EF4-FFF2-40B4-BE49-F238E27FC236}">
                <a16:creationId xmlns:a16="http://schemas.microsoft.com/office/drawing/2014/main" id="{5719FC59-FD81-DC0B-8821-5BF871656243}"/>
              </a:ext>
            </a:extLst>
          </p:cNvPr>
          <p:cNvSpPr txBox="1">
            <a:spLocks noChangeArrowheads="1"/>
          </p:cNvSpPr>
          <p:nvPr/>
        </p:nvSpPr>
        <p:spPr>
          <a:xfrm>
            <a:off x="1102619" y="4404852"/>
            <a:ext cx="9989677" cy="10547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5200" kern="120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200">
              <a:spcAft>
                <a:spcPts val="600"/>
              </a:spcAft>
              <a:defRPr/>
            </a:pPr>
            <a:r>
              <a:rPr lang="en-US" sz="5400" kern="1200" cap="none" dirty="0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rPr>
              <a:t>Une cible double et vulnérable</a:t>
            </a:r>
          </a:p>
        </p:txBody>
      </p:sp>
      <p:pic>
        <p:nvPicPr>
          <p:cNvPr id="3" name="Picture 5">
            <a:extLst>
              <a:ext uri="{FF2B5EF4-FFF2-40B4-BE49-F238E27FC236}">
                <a16:creationId xmlns:a16="http://schemas.microsoft.com/office/drawing/2014/main" id="{EB846FF4-BFB8-B135-DD15-935826ED90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02393" y="1257341"/>
            <a:ext cx="3391592" cy="2798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4">
            <a:extLst>
              <a:ext uri="{FF2B5EF4-FFF2-40B4-BE49-F238E27FC236}">
                <a16:creationId xmlns:a16="http://schemas.microsoft.com/office/drawing/2014/main" id="{25AF2A04-0E3E-CAE1-0DFC-F28D07A305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98017" y="1257341"/>
            <a:ext cx="2811454" cy="2932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41743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5">
            <a:extLst>
              <a:ext uri="{FF2B5EF4-FFF2-40B4-BE49-F238E27FC236}">
                <a16:creationId xmlns:a16="http://schemas.microsoft.com/office/drawing/2014/main" id="{D29BF592-FE9D-E676-0143-42B767786747}"/>
              </a:ext>
            </a:extLst>
          </p:cNvPr>
          <p:cNvSpPr txBox="1">
            <a:spLocks noChangeArrowheads="1"/>
          </p:cNvSpPr>
          <p:nvPr/>
        </p:nvSpPr>
        <p:spPr>
          <a:xfrm>
            <a:off x="1774825" y="3860800"/>
            <a:ext cx="9036050" cy="431800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fr-FR" altLang="fr-FR" b="1"/>
              <a:t>Liberté totale d’action du joueur sur le ballon donc droit au plaquage</a:t>
            </a:r>
          </a:p>
        </p:txBody>
      </p:sp>
      <p:sp>
        <p:nvSpPr>
          <p:cNvPr id="3" name="Rectangle 16">
            <a:extLst>
              <a:ext uri="{FF2B5EF4-FFF2-40B4-BE49-F238E27FC236}">
                <a16:creationId xmlns:a16="http://schemas.microsoft.com/office/drawing/2014/main" id="{14750978-D1C3-AA6D-239D-088F3D5902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5" y="4292600"/>
            <a:ext cx="903605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fr-FR" altLang="fr-FR" sz="2000"/>
              <a:t>Ballon toujours libre pour le mouvement du jeu</a:t>
            </a:r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AC9D17AA-35B6-D48D-DC09-F7A6C00836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5" y="4724400"/>
            <a:ext cx="903605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fr-FR" altLang="fr-FR" sz="2000"/>
              <a:t>Parti-pris athlétique (jeu de courses et de combat physique continuels)</a:t>
            </a:r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334A0E16-1E12-A73B-D843-7F54A52CDF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5" y="5157788"/>
            <a:ext cx="903605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fr-FR" altLang="fr-FR" sz="2000"/>
              <a:t>Egalité des chances à tout instant sauvegardée entre les antagonistes</a:t>
            </a:r>
          </a:p>
        </p:txBody>
      </p:sp>
      <p:grpSp>
        <p:nvGrpSpPr>
          <p:cNvPr id="6" name="Group 2">
            <a:extLst>
              <a:ext uri="{FF2B5EF4-FFF2-40B4-BE49-F238E27FC236}">
                <a16:creationId xmlns:a16="http://schemas.microsoft.com/office/drawing/2014/main" id="{96158A90-9E58-B5B9-DB28-D76AE5D98143}"/>
              </a:ext>
            </a:extLst>
          </p:cNvPr>
          <p:cNvGrpSpPr>
            <a:grpSpLocks/>
          </p:cNvGrpSpPr>
          <p:nvPr/>
        </p:nvGrpSpPr>
        <p:grpSpPr bwMode="auto">
          <a:xfrm>
            <a:off x="3182937" y="1439862"/>
            <a:ext cx="5826125" cy="2205038"/>
            <a:chOff x="2422" y="10224"/>
            <a:chExt cx="6871" cy="3136"/>
          </a:xfrm>
        </p:grpSpPr>
        <p:sp>
          <p:nvSpPr>
            <p:cNvPr id="7" name="Oval 3">
              <a:extLst>
                <a:ext uri="{FF2B5EF4-FFF2-40B4-BE49-F238E27FC236}">
                  <a16:creationId xmlns:a16="http://schemas.microsoft.com/office/drawing/2014/main" id="{E13CEBBB-2DA7-7A78-AD5D-7FFA16419E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10224"/>
              <a:ext cx="4896" cy="230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" panose="05000000000000000000" pitchFamily="2" charset="2"/>
                <a:buChar char="o"/>
                <a:defRPr sz="28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5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p"/>
                <a:defRPr sz="22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o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o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o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o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o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>
                <a:solidFill>
                  <a:schemeClr val="tx1"/>
                </a:solidFill>
              </a:endParaRPr>
            </a:p>
          </p:txBody>
        </p:sp>
        <p:sp>
          <p:nvSpPr>
            <p:cNvPr id="8" name="Oval 4">
              <a:extLst>
                <a:ext uri="{FF2B5EF4-FFF2-40B4-BE49-F238E27FC236}">
                  <a16:creationId xmlns:a16="http://schemas.microsoft.com/office/drawing/2014/main" id="{B06718BD-26B3-8EDC-FD44-998BBDE4C2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10656"/>
              <a:ext cx="3312" cy="14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" panose="05000000000000000000" pitchFamily="2" charset="2"/>
                <a:buChar char="o"/>
                <a:defRPr sz="28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5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p"/>
                <a:defRPr sz="22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o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o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o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o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o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>
                <a:solidFill>
                  <a:schemeClr val="tx1"/>
                </a:solidFill>
              </a:endParaRPr>
            </a:p>
          </p:txBody>
        </p:sp>
        <p:sp>
          <p:nvSpPr>
            <p:cNvPr id="9" name="Text Box 5">
              <a:extLst>
                <a:ext uri="{FF2B5EF4-FFF2-40B4-BE49-F238E27FC236}">
                  <a16:creationId xmlns:a16="http://schemas.microsoft.com/office/drawing/2014/main" id="{EA49AAC8-BB7A-5848-3109-37EF3B117D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00" y="11088"/>
              <a:ext cx="576" cy="4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" panose="05000000000000000000" pitchFamily="2" charset="2"/>
                <a:buChar char="o"/>
                <a:defRPr sz="28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5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p"/>
                <a:defRPr sz="22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o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o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o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o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o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160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10" name="Text Box 6">
              <a:extLst>
                <a:ext uri="{FF2B5EF4-FFF2-40B4-BE49-F238E27FC236}">
                  <a16:creationId xmlns:a16="http://schemas.microsoft.com/office/drawing/2014/main" id="{1957A6AA-80B1-0E01-CACE-D2A6A2766B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32" y="11088"/>
              <a:ext cx="576" cy="4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" panose="05000000000000000000" pitchFamily="2" charset="2"/>
                <a:buChar char="o"/>
                <a:defRPr sz="28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5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p"/>
                <a:defRPr sz="22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o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o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o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o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o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1600">
                  <a:solidFill>
                    <a:schemeClr val="tx1"/>
                  </a:solidFill>
                </a:rPr>
                <a:t>D</a:t>
              </a:r>
            </a:p>
          </p:txBody>
        </p:sp>
        <p:sp>
          <p:nvSpPr>
            <p:cNvPr id="11" name="Line 7">
              <a:extLst>
                <a:ext uri="{FF2B5EF4-FFF2-40B4-BE49-F238E27FC236}">
                  <a16:creationId xmlns:a16="http://schemas.microsoft.com/office/drawing/2014/main" id="{36CAFBAB-AD39-FF9B-23EB-572860F325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1232"/>
              <a:ext cx="28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2" name="Line 8">
              <a:extLst>
                <a:ext uri="{FF2B5EF4-FFF2-40B4-BE49-F238E27FC236}">
                  <a16:creationId xmlns:a16="http://schemas.microsoft.com/office/drawing/2014/main" id="{F5AF0218-4161-4F6B-82F7-796661AF273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20" y="11376"/>
              <a:ext cx="28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3" name="Text Box 9">
              <a:extLst>
                <a:ext uri="{FF2B5EF4-FFF2-40B4-BE49-F238E27FC236}">
                  <a16:creationId xmlns:a16="http://schemas.microsoft.com/office/drawing/2014/main" id="{71C829E5-8B99-28F8-9F47-D3DEACFC4A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22" y="12784"/>
              <a:ext cx="2880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" panose="05000000000000000000" pitchFamily="2" charset="2"/>
                <a:buChar char="o"/>
                <a:defRPr sz="28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5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p"/>
                <a:defRPr sz="22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o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o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o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o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o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1800">
                  <a:solidFill>
                    <a:schemeClr val="tx1"/>
                  </a:solidFill>
                </a:rPr>
                <a:t>Logique du règlement</a:t>
              </a:r>
            </a:p>
          </p:txBody>
        </p:sp>
        <p:sp>
          <p:nvSpPr>
            <p:cNvPr id="14" name="Text Box 10">
              <a:extLst>
                <a:ext uri="{FF2B5EF4-FFF2-40B4-BE49-F238E27FC236}">
                  <a16:creationId xmlns:a16="http://schemas.microsoft.com/office/drawing/2014/main" id="{7C4AE5E0-1494-2351-491C-E0E3953DB6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43" y="12784"/>
              <a:ext cx="3050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" panose="05000000000000000000" pitchFamily="2" charset="2"/>
                <a:buChar char="o"/>
                <a:defRPr sz="28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5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p"/>
                <a:defRPr sz="22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o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o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o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o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o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1800">
                  <a:solidFill>
                    <a:schemeClr val="tx1"/>
                  </a:solidFill>
                </a:rPr>
                <a:t>Logique des conduites</a:t>
              </a:r>
            </a:p>
          </p:txBody>
        </p:sp>
        <p:sp>
          <p:nvSpPr>
            <p:cNvPr id="15" name="Line 11">
              <a:extLst>
                <a:ext uri="{FF2B5EF4-FFF2-40B4-BE49-F238E27FC236}">
                  <a16:creationId xmlns:a16="http://schemas.microsoft.com/office/drawing/2014/main" id="{498C6650-E222-405E-7B56-86808007A9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60" y="10224"/>
              <a:ext cx="0" cy="24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6" name="Line 12">
              <a:extLst>
                <a:ext uri="{FF2B5EF4-FFF2-40B4-BE49-F238E27FC236}">
                  <a16:creationId xmlns:a16="http://schemas.microsoft.com/office/drawing/2014/main" id="{091BEC21-047E-AAA2-90D5-8219750E803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328" y="12672"/>
              <a:ext cx="432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7" name="Line 13">
              <a:extLst>
                <a:ext uri="{FF2B5EF4-FFF2-40B4-BE49-F238E27FC236}">
                  <a16:creationId xmlns:a16="http://schemas.microsoft.com/office/drawing/2014/main" id="{FC1F2389-F173-1935-9DD1-289A1D2616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60" y="12672"/>
              <a:ext cx="432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8" name="Text Box 4">
            <a:extLst>
              <a:ext uri="{FF2B5EF4-FFF2-40B4-BE49-F238E27FC236}">
                <a16:creationId xmlns:a16="http://schemas.microsoft.com/office/drawing/2014/main" id="{C5BAAC70-E53B-6276-F764-02E1BBBCC7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0475" y="648786"/>
            <a:ext cx="75247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fr-FR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Logique du </a:t>
            </a:r>
            <a:r>
              <a:rPr lang="fr-FR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r</a:t>
            </a:r>
            <a:r>
              <a:rPr lang="fr-FR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/>
              </a:rPr>
              <a:t>è</a:t>
            </a:r>
            <a:r>
              <a:rPr lang="fr-FR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glement</a:t>
            </a:r>
            <a:r>
              <a:rPr lang="fr-FR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et esprit du jeu</a:t>
            </a:r>
          </a:p>
        </p:txBody>
      </p:sp>
    </p:spTree>
    <p:extLst>
      <p:ext uri="{BB962C8B-B14F-4D97-AF65-F5344CB8AC3E}">
        <p14:creationId xmlns:p14="http://schemas.microsoft.com/office/powerpoint/2010/main" val="2586381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build="p"/>
      <p:bldP spid="4" grpId="0" build="p"/>
      <p:bldP spid="5" grpId="0" build="p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2">
            <a:extLst>
              <a:ext uri="{FF2B5EF4-FFF2-40B4-BE49-F238E27FC236}">
                <a16:creationId xmlns:a16="http://schemas.microsoft.com/office/drawing/2014/main" id="{3AB1D81E-E00C-62C8-29C4-DDB53C7201F6}"/>
              </a:ext>
            </a:extLst>
          </p:cNvPr>
          <p:cNvSpPr txBox="1">
            <a:spLocks noChangeArrowheads="1"/>
          </p:cNvSpPr>
          <p:nvPr/>
        </p:nvSpPr>
        <p:spPr>
          <a:xfrm>
            <a:off x="3143250" y="404813"/>
            <a:ext cx="7359650" cy="1295400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5200" kern="120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altLang="fr-FR" sz="3200" dirty="0"/>
              <a:t>Liens de l’opposition en rugby</a:t>
            </a:r>
            <a:br>
              <a:rPr lang="fr-FR" altLang="fr-FR" sz="3200" dirty="0"/>
            </a:br>
            <a:r>
              <a:rPr lang="fr-FR" altLang="fr-FR" sz="3200" dirty="0" err="1"/>
              <a:t>Deleplace</a:t>
            </a:r>
            <a:r>
              <a:rPr lang="fr-FR" altLang="fr-FR" sz="3200" dirty="0"/>
              <a:t> (1979) </a:t>
            </a:r>
          </a:p>
        </p:txBody>
      </p:sp>
      <p:grpSp>
        <p:nvGrpSpPr>
          <p:cNvPr id="3" name="Group 23">
            <a:extLst>
              <a:ext uri="{FF2B5EF4-FFF2-40B4-BE49-F238E27FC236}">
                <a16:creationId xmlns:a16="http://schemas.microsoft.com/office/drawing/2014/main" id="{34B35D06-2E8D-727E-1356-CCC4B2646480}"/>
              </a:ext>
            </a:extLst>
          </p:cNvPr>
          <p:cNvGrpSpPr>
            <a:grpSpLocks/>
          </p:cNvGrpSpPr>
          <p:nvPr/>
        </p:nvGrpSpPr>
        <p:grpSpPr bwMode="auto">
          <a:xfrm>
            <a:off x="2061564" y="2183366"/>
            <a:ext cx="7688926" cy="3349686"/>
            <a:chOff x="1139" y="1616"/>
            <a:chExt cx="2994" cy="1210"/>
          </a:xfrm>
        </p:grpSpPr>
        <p:sp>
          <p:nvSpPr>
            <p:cNvPr id="4" name="Line 5">
              <a:extLst>
                <a:ext uri="{FF2B5EF4-FFF2-40B4-BE49-F238E27FC236}">
                  <a16:creationId xmlns:a16="http://schemas.microsoft.com/office/drawing/2014/main" id="{FD57355C-5881-3D84-A632-EEF9B9F1CFA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15" y="1966"/>
              <a:ext cx="40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5" name="Line 6">
              <a:extLst>
                <a:ext uri="{FF2B5EF4-FFF2-40B4-BE49-F238E27FC236}">
                  <a16:creationId xmlns:a16="http://schemas.microsoft.com/office/drawing/2014/main" id="{A4DEA3FA-1A14-9122-982E-A01FED051B9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15" y="2542"/>
              <a:ext cx="40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B684F0F6-0CA7-5330-7AA7-8B9C9ED540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09" y="1736"/>
              <a:ext cx="806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" panose="05000000000000000000" pitchFamily="2" charset="2"/>
                <a:buChar char="o"/>
                <a:defRPr sz="28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5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p"/>
                <a:defRPr sz="22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o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o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o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o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o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1200">
                  <a:solidFill>
                    <a:schemeClr val="tx1"/>
                  </a:solidFill>
                  <a:latin typeface="Times New Roman" panose="02020603050405020304" pitchFamily="18" charset="0"/>
                </a:rPr>
                <a:t>DEFENSE SUR L’HOMME</a:t>
              </a:r>
              <a:endParaRPr lang="fr-FR" altLang="fr-FR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4134CA1-00CA-BE5E-FFBC-0EB67238F1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7" y="1736"/>
              <a:ext cx="691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" panose="05000000000000000000" pitchFamily="2" charset="2"/>
                <a:buChar char="o"/>
                <a:defRPr sz="28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5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p"/>
                <a:defRPr sz="22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o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o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o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o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o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1200">
                  <a:solidFill>
                    <a:schemeClr val="tx1"/>
                  </a:solidFill>
                  <a:latin typeface="Times New Roman" panose="02020603050405020304" pitchFamily="18" charset="0"/>
                </a:rPr>
                <a:t>JEU A LA MAIN</a:t>
              </a:r>
              <a:endParaRPr lang="fr-FR" altLang="fr-FR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8DAD5815-B20D-7586-0B07-FAE17FD185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7" y="2485"/>
              <a:ext cx="691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" panose="05000000000000000000" pitchFamily="2" charset="2"/>
                <a:buChar char="o"/>
                <a:defRPr sz="28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5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p"/>
                <a:defRPr sz="22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o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o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o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o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o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1200">
                  <a:solidFill>
                    <a:schemeClr val="tx1"/>
                  </a:solidFill>
                  <a:latin typeface="Times New Roman" panose="02020603050405020304" pitchFamily="18" charset="0"/>
                </a:rPr>
                <a:t>JEU AU PIED</a:t>
              </a:r>
            </a:p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9" name="Line 10">
              <a:extLst>
                <a:ext uri="{FF2B5EF4-FFF2-40B4-BE49-F238E27FC236}">
                  <a16:creationId xmlns:a16="http://schemas.microsoft.com/office/drawing/2014/main" id="{A2239BC4-2AA2-DACA-1E8F-817A5930EB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60" y="1909"/>
              <a:ext cx="4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" name="Line 11">
              <a:extLst>
                <a:ext uri="{FF2B5EF4-FFF2-40B4-BE49-F238E27FC236}">
                  <a16:creationId xmlns:a16="http://schemas.microsoft.com/office/drawing/2014/main" id="{9D4CA834-8B91-668A-0589-01BCA3C5CC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60" y="2643"/>
              <a:ext cx="40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1" name="Text Box 12">
              <a:extLst>
                <a:ext uri="{FF2B5EF4-FFF2-40B4-BE49-F238E27FC236}">
                  <a16:creationId xmlns:a16="http://schemas.microsoft.com/office/drawing/2014/main" id="{3B12F91D-0D74-B7D3-AA0F-730F5B78BD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54" y="2197"/>
              <a:ext cx="576" cy="17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" panose="05000000000000000000" pitchFamily="2" charset="2"/>
                <a:buChar char="o"/>
                <a:defRPr sz="28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5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p"/>
                <a:defRPr sz="22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o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o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o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o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o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1200">
                  <a:solidFill>
                    <a:schemeClr val="tx1"/>
                  </a:solidFill>
                  <a:latin typeface="Times New Roman" panose="02020603050405020304" pitchFamily="18" charset="0"/>
                </a:rPr>
                <a:t>ATTAQUE</a:t>
              </a:r>
              <a:endParaRPr lang="fr-FR" altLang="fr-FR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2" name="Line 13">
              <a:extLst>
                <a:ext uri="{FF2B5EF4-FFF2-40B4-BE49-F238E27FC236}">
                  <a16:creationId xmlns:a16="http://schemas.microsoft.com/office/drawing/2014/main" id="{8A4E939A-DEB1-DFA5-4BEF-92F0183BD9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18" y="1966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grpSp>
          <p:nvGrpSpPr>
            <p:cNvPr id="13" name="Group 14">
              <a:extLst>
                <a:ext uri="{FF2B5EF4-FFF2-40B4-BE49-F238E27FC236}">
                  <a16:creationId xmlns:a16="http://schemas.microsoft.com/office/drawing/2014/main" id="{81E62A71-5692-5601-9222-FE5B7732DCF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96" y="1966"/>
              <a:ext cx="461" cy="576"/>
              <a:chOff x="2449" y="2453"/>
              <a:chExt cx="1152" cy="1440"/>
            </a:xfrm>
          </p:grpSpPr>
          <p:sp>
            <p:nvSpPr>
              <p:cNvPr id="17" name="Line 15">
                <a:extLst>
                  <a:ext uri="{FF2B5EF4-FFF2-40B4-BE49-F238E27FC236}">
                    <a16:creationId xmlns:a16="http://schemas.microsoft.com/office/drawing/2014/main" id="{30726DF3-E834-B060-D8CF-98F7CAEC57C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49" y="2453"/>
                <a:ext cx="0" cy="14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8" name="Line 16">
                <a:extLst>
                  <a:ext uri="{FF2B5EF4-FFF2-40B4-BE49-F238E27FC236}">
                    <a16:creationId xmlns:a16="http://schemas.microsoft.com/office/drawing/2014/main" id="{B151DE45-2BF0-D042-667D-23CCB7C07A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49" y="3893"/>
                <a:ext cx="115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9" name="Line 17">
                <a:extLst>
                  <a:ext uri="{FF2B5EF4-FFF2-40B4-BE49-F238E27FC236}">
                    <a16:creationId xmlns:a16="http://schemas.microsoft.com/office/drawing/2014/main" id="{CCA9EBC2-23A4-0180-BB97-631DAAC934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49" y="2453"/>
                <a:ext cx="115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14" name="AutoShape 18">
              <a:extLst>
                <a:ext uri="{FF2B5EF4-FFF2-40B4-BE49-F238E27FC236}">
                  <a16:creationId xmlns:a16="http://schemas.microsoft.com/office/drawing/2014/main" id="{9682679F-50F7-DD4A-7958-0D1544BF00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9" y="1616"/>
              <a:ext cx="2994" cy="1210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" panose="05000000000000000000" pitchFamily="2" charset="2"/>
                <a:buChar char="o"/>
                <a:defRPr sz="28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5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p"/>
                <a:defRPr sz="22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o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o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o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o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o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>
                <a:solidFill>
                  <a:schemeClr val="tx1"/>
                </a:solidFill>
              </a:endParaRPr>
            </a:p>
          </p:txBody>
        </p:sp>
        <p:sp>
          <p:nvSpPr>
            <p:cNvPr id="15" name="Rectangle 19">
              <a:extLst>
                <a:ext uri="{FF2B5EF4-FFF2-40B4-BE49-F238E27FC236}">
                  <a16:creationId xmlns:a16="http://schemas.microsoft.com/office/drawing/2014/main" id="{8CA627C0-89F1-7F3E-554B-84143B607D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09" y="2485"/>
              <a:ext cx="806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" panose="05000000000000000000" pitchFamily="2" charset="2"/>
                <a:buChar char="o"/>
                <a:defRPr sz="28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5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p"/>
                <a:defRPr sz="22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o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o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o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o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o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1200">
                  <a:solidFill>
                    <a:schemeClr val="tx1"/>
                  </a:solidFill>
                  <a:latin typeface="Times New Roman" panose="02020603050405020304" pitchFamily="18" charset="0"/>
                </a:rPr>
                <a:t>DEFENSE SUR LA BALLE</a:t>
              </a:r>
              <a:endParaRPr lang="fr-FR" altLang="fr-FR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6" name="Text Box 20">
              <a:extLst>
                <a:ext uri="{FF2B5EF4-FFF2-40B4-BE49-F238E27FC236}">
                  <a16:creationId xmlns:a16="http://schemas.microsoft.com/office/drawing/2014/main" id="{988563BC-271E-E0FD-3005-E9AB36BBF1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42" y="2197"/>
              <a:ext cx="576" cy="17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" panose="05000000000000000000" pitchFamily="2" charset="2"/>
                <a:buChar char="o"/>
                <a:defRPr sz="28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5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p"/>
                <a:defRPr sz="22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o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o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o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o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o"/>
                <a:defRPr sz="20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1200">
                  <a:solidFill>
                    <a:schemeClr val="tx1"/>
                  </a:solidFill>
                  <a:latin typeface="Times New Roman" panose="02020603050405020304" pitchFamily="18" charset="0"/>
                </a:rPr>
                <a:t>DEFENSE</a:t>
              </a:r>
              <a:endParaRPr lang="fr-FR" altLang="fr-FR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92299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3">
            <a:extLst>
              <a:ext uri="{FF2B5EF4-FFF2-40B4-BE49-F238E27FC236}">
                <a16:creationId xmlns:a16="http://schemas.microsoft.com/office/drawing/2014/main" id="{16FE18F4-D869-6D7A-314B-E869FFE7F4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1" y="2060575"/>
            <a:ext cx="4608513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fr-FR" sz="2400" dirty="0"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fr-FR" sz="2400" dirty="0"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fr-FR" sz="2400" dirty="0"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fr-FR" sz="2400" dirty="0"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fr-FR" sz="2400" dirty="0"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fr-FR" sz="2400" dirty="0"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04F5F879-57E8-EA77-4A82-0FF46EEB6281}"/>
              </a:ext>
            </a:extLst>
          </p:cNvPr>
          <p:cNvGrpSpPr>
            <a:grpSpLocks/>
          </p:cNvGrpSpPr>
          <p:nvPr/>
        </p:nvGrpSpPr>
        <p:grpSpPr bwMode="auto">
          <a:xfrm>
            <a:off x="2603245" y="1141602"/>
            <a:ext cx="7240547" cy="5135089"/>
            <a:chOff x="1584" y="1440"/>
            <a:chExt cx="9216" cy="6624"/>
          </a:xfrm>
        </p:grpSpPr>
        <p:sp>
          <p:nvSpPr>
            <p:cNvPr id="4" name="AutoShape 4">
              <a:extLst>
                <a:ext uri="{FF2B5EF4-FFF2-40B4-BE49-F238E27FC236}">
                  <a16:creationId xmlns:a16="http://schemas.microsoft.com/office/drawing/2014/main" id="{2BD41A6A-B0C4-2827-B69F-6B25AA00B4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2" y="2304"/>
              <a:ext cx="1283" cy="136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17694720 60000 65536"/>
                <a:gd name="T9" fmla="*/ 5898240 60000 65536"/>
                <a:gd name="T10" fmla="*/ 5898240 60000 65536"/>
                <a:gd name="T11" fmla="*/ 0 60000 65536"/>
                <a:gd name="T12" fmla="*/ 12425 w 21600"/>
                <a:gd name="T13" fmla="*/ 2912 h 21600"/>
                <a:gd name="T14" fmla="*/ 18233 w 21600"/>
                <a:gd name="T15" fmla="*/ 9241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1600" y="6079"/>
                  </a:moveTo>
                  <a:lnTo>
                    <a:pt x="15126" y="0"/>
                  </a:lnTo>
                  <a:lnTo>
                    <a:pt x="15126" y="2912"/>
                  </a:lnTo>
                  <a:lnTo>
                    <a:pt x="12427" y="2912"/>
                  </a:lnTo>
                  <a:cubicBezTo>
                    <a:pt x="5564" y="2912"/>
                    <a:pt x="0" y="7052"/>
                    <a:pt x="0" y="12158"/>
                  </a:cubicBezTo>
                  <a:lnTo>
                    <a:pt x="0" y="21600"/>
                  </a:lnTo>
                  <a:lnTo>
                    <a:pt x="6474" y="21600"/>
                  </a:lnTo>
                  <a:lnTo>
                    <a:pt x="6474" y="12158"/>
                  </a:lnTo>
                  <a:cubicBezTo>
                    <a:pt x="6474" y="10550"/>
                    <a:pt x="9139" y="9246"/>
                    <a:pt x="12427" y="9246"/>
                  </a:cubicBezTo>
                  <a:lnTo>
                    <a:pt x="15126" y="9246"/>
                  </a:lnTo>
                  <a:lnTo>
                    <a:pt x="15126" y="12158"/>
                  </a:lnTo>
                  <a:lnTo>
                    <a:pt x="21600" y="6079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5" name="AutoShape 5">
              <a:extLst>
                <a:ext uri="{FF2B5EF4-FFF2-40B4-BE49-F238E27FC236}">
                  <a16:creationId xmlns:a16="http://schemas.microsoft.com/office/drawing/2014/main" id="{1857BE30-9E00-70B0-2280-5098202A8CE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10742923">
              <a:off x="6048" y="5040"/>
              <a:ext cx="1283" cy="136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17694720 60000 65536"/>
                <a:gd name="T9" fmla="*/ 5898240 60000 65536"/>
                <a:gd name="T10" fmla="*/ 5898240 60000 65536"/>
                <a:gd name="T11" fmla="*/ 0 60000 65536"/>
                <a:gd name="T12" fmla="*/ 12425 w 21600"/>
                <a:gd name="T13" fmla="*/ 2912 h 21600"/>
                <a:gd name="T14" fmla="*/ 18233 w 21600"/>
                <a:gd name="T15" fmla="*/ 9241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1600" y="6079"/>
                  </a:moveTo>
                  <a:lnTo>
                    <a:pt x="15126" y="0"/>
                  </a:lnTo>
                  <a:lnTo>
                    <a:pt x="15126" y="2912"/>
                  </a:lnTo>
                  <a:lnTo>
                    <a:pt x="12427" y="2912"/>
                  </a:lnTo>
                  <a:cubicBezTo>
                    <a:pt x="5564" y="2912"/>
                    <a:pt x="0" y="7052"/>
                    <a:pt x="0" y="12158"/>
                  </a:cubicBezTo>
                  <a:lnTo>
                    <a:pt x="0" y="21600"/>
                  </a:lnTo>
                  <a:lnTo>
                    <a:pt x="6474" y="21600"/>
                  </a:lnTo>
                  <a:lnTo>
                    <a:pt x="6474" y="12158"/>
                  </a:lnTo>
                  <a:cubicBezTo>
                    <a:pt x="6474" y="10550"/>
                    <a:pt x="9139" y="9246"/>
                    <a:pt x="12427" y="9246"/>
                  </a:cubicBezTo>
                  <a:lnTo>
                    <a:pt x="15126" y="9246"/>
                  </a:lnTo>
                  <a:lnTo>
                    <a:pt x="15126" y="12158"/>
                  </a:lnTo>
                  <a:lnTo>
                    <a:pt x="21600" y="6079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grpSp>
          <p:nvGrpSpPr>
            <p:cNvPr id="6" name="Group 6">
              <a:extLst>
                <a:ext uri="{FF2B5EF4-FFF2-40B4-BE49-F238E27FC236}">
                  <a16:creationId xmlns:a16="http://schemas.microsoft.com/office/drawing/2014/main" id="{93BF4664-2C9A-5760-37C1-52A3378E8C3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336" y="1440"/>
              <a:ext cx="4464" cy="3312"/>
              <a:chOff x="6336" y="1440"/>
              <a:chExt cx="4464" cy="3312"/>
            </a:xfrm>
          </p:grpSpPr>
          <p:grpSp>
            <p:nvGrpSpPr>
              <p:cNvPr id="17" name="Group 7">
                <a:extLst>
                  <a:ext uri="{FF2B5EF4-FFF2-40B4-BE49-F238E27FC236}">
                    <a16:creationId xmlns:a16="http://schemas.microsoft.com/office/drawing/2014/main" id="{0499A306-558A-A305-82B3-3F8AEEF7783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336" y="2016"/>
                <a:ext cx="4464" cy="2736"/>
                <a:chOff x="5760" y="1728"/>
                <a:chExt cx="4464" cy="2736"/>
              </a:xfrm>
            </p:grpSpPr>
            <p:sp>
              <p:nvSpPr>
                <p:cNvPr id="19" name="Rectangle 8">
                  <a:extLst>
                    <a:ext uri="{FF2B5EF4-FFF2-40B4-BE49-F238E27FC236}">
                      <a16:creationId xmlns:a16="http://schemas.microsoft.com/office/drawing/2014/main" id="{C33C9AD5-61B9-A646-6527-004492FB37E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760" y="1728"/>
                  <a:ext cx="4464" cy="2736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accent1"/>
                    </a:buClr>
                    <a:buSzPct val="85000"/>
                    <a:buFont typeface="Wingdings" panose="05000000000000000000" pitchFamily="2" charset="2"/>
                    <a:buChar char="o"/>
                    <a:defRPr sz="2800">
                      <a:solidFill>
                        <a:schemeClr val="tx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n"/>
                    <a:defRPr sz="2500">
                      <a:solidFill>
                        <a:schemeClr val="tx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p"/>
                    <a:defRPr sz="2200">
                      <a:solidFill>
                        <a:schemeClr val="tx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o"/>
                    <a:defRPr sz="2000">
                      <a:solidFill>
                        <a:schemeClr val="tx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o"/>
                    <a:defRPr sz="2000">
                      <a:solidFill>
                        <a:schemeClr val="tx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o"/>
                    <a:defRPr sz="2000">
                      <a:solidFill>
                        <a:schemeClr val="tx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o"/>
                    <a:defRPr sz="2000">
                      <a:solidFill>
                        <a:schemeClr val="tx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o"/>
                    <a:defRPr sz="2000">
                      <a:solidFill>
                        <a:schemeClr val="tx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fr-FR" altLang="fr-FR" sz="1200">
                      <a:solidFill>
                        <a:schemeClr val="tx1"/>
                      </a:solidFill>
                      <a:latin typeface="Times New Roman" panose="02020603050405020304" pitchFamily="18" charset="0"/>
                    </a:rPr>
                    <a:t>PLAN COLLECTIF TOTAL :</a:t>
                  </a:r>
                </a:p>
                <a:p>
                  <a:pPr algn="ctr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fr-FR" altLang="fr-FR" sz="1200">
                      <a:solidFill>
                        <a:schemeClr val="tx1"/>
                      </a:solidFill>
                      <a:latin typeface="Times New Roman" panose="02020603050405020304" pitchFamily="18" charset="0"/>
                    </a:rPr>
                    <a:t>équipe contre équipe</a:t>
                  </a:r>
                  <a:endParaRPr lang="fr-FR" altLang="fr-FR" sz="2400">
                    <a:solidFill>
                      <a:schemeClr val="tx1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0" name="Rectangle 9">
                  <a:extLst>
                    <a:ext uri="{FF2B5EF4-FFF2-40B4-BE49-F238E27FC236}">
                      <a16:creationId xmlns:a16="http://schemas.microsoft.com/office/drawing/2014/main" id="{F56F84D9-32CD-8F02-6746-AB7BEB24CB1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048" y="2448"/>
                  <a:ext cx="3744" cy="1841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accent1"/>
                    </a:buClr>
                    <a:buSzPct val="85000"/>
                    <a:buFont typeface="Wingdings" panose="05000000000000000000" pitchFamily="2" charset="2"/>
                    <a:buChar char="o"/>
                    <a:defRPr sz="2800">
                      <a:solidFill>
                        <a:schemeClr val="tx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n"/>
                    <a:defRPr sz="2500">
                      <a:solidFill>
                        <a:schemeClr val="tx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p"/>
                    <a:defRPr sz="2200">
                      <a:solidFill>
                        <a:schemeClr val="tx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o"/>
                    <a:defRPr sz="2000">
                      <a:solidFill>
                        <a:schemeClr val="tx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o"/>
                    <a:defRPr sz="2000">
                      <a:solidFill>
                        <a:schemeClr val="tx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o"/>
                    <a:defRPr sz="2000">
                      <a:solidFill>
                        <a:schemeClr val="tx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o"/>
                    <a:defRPr sz="2000">
                      <a:solidFill>
                        <a:schemeClr val="tx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o"/>
                    <a:defRPr sz="2000">
                      <a:solidFill>
                        <a:schemeClr val="tx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fr-FR" altLang="fr-FR" sz="1200" dirty="0">
                      <a:solidFill>
                        <a:schemeClr val="tx1"/>
                      </a:solidFill>
                      <a:latin typeface="Times New Roman" panose="02020603050405020304" pitchFamily="18" charset="0"/>
                    </a:rPr>
                    <a:t>PLAN COLLECTIF PARTIEL:</a:t>
                  </a:r>
                </a:p>
                <a:p>
                  <a:pPr algn="ctr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fr-FR" altLang="fr-FR" sz="1200" dirty="0">
                      <a:solidFill>
                        <a:schemeClr val="tx1"/>
                      </a:solidFill>
                      <a:latin typeface="Times New Roman" panose="02020603050405020304" pitchFamily="18" charset="0"/>
                    </a:rPr>
                    <a:t>effectif partiel, sous-groupe</a:t>
                  </a:r>
                </a:p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fr-FR" altLang="fr-FR" sz="2400" dirty="0">
                    <a:solidFill>
                      <a:schemeClr val="tx1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" name="Rectangle 10">
                  <a:extLst>
                    <a:ext uri="{FF2B5EF4-FFF2-40B4-BE49-F238E27FC236}">
                      <a16:creationId xmlns:a16="http://schemas.microsoft.com/office/drawing/2014/main" id="{ADFF3BB1-1BD1-0FF2-F1B4-A30B8399DD3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480" y="3312"/>
                  <a:ext cx="3024" cy="720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accent1"/>
                    </a:buClr>
                    <a:buSzPct val="85000"/>
                    <a:buFont typeface="Wingdings" panose="05000000000000000000" pitchFamily="2" charset="2"/>
                    <a:buChar char="o"/>
                    <a:defRPr sz="2800">
                      <a:solidFill>
                        <a:schemeClr val="tx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n"/>
                    <a:defRPr sz="2500">
                      <a:solidFill>
                        <a:schemeClr val="tx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p"/>
                    <a:defRPr sz="2200">
                      <a:solidFill>
                        <a:schemeClr val="tx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o"/>
                    <a:defRPr sz="2000">
                      <a:solidFill>
                        <a:schemeClr val="tx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o"/>
                    <a:defRPr sz="2000">
                      <a:solidFill>
                        <a:schemeClr val="tx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o"/>
                    <a:defRPr sz="2000">
                      <a:solidFill>
                        <a:schemeClr val="tx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o"/>
                    <a:defRPr sz="2000">
                      <a:solidFill>
                        <a:schemeClr val="tx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o"/>
                    <a:defRPr sz="2000">
                      <a:solidFill>
                        <a:schemeClr val="tx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fr-FR" altLang="fr-FR" sz="1200" dirty="0">
                      <a:solidFill>
                        <a:schemeClr val="tx1"/>
                      </a:solidFill>
                      <a:latin typeface="Times New Roman" panose="02020603050405020304" pitchFamily="18" charset="0"/>
                    </a:rPr>
                    <a:t>PLAN HOMME CONTRE HOMME</a:t>
                  </a:r>
                  <a:endParaRPr lang="fr-FR" altLang="fr-FR" sz="2400" dirty="0">
                    <a:solidFill>
                      <a:schemeClr val="tx1"/>
                    </a:solidFill>
                    <a:latin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8" name="Text Box 11">
                <a:extLst>
                  <a:ext uri="{FF2B5EF4-FFF2-40B4-BE49-F238E27FC236}">
                    <a16:creationId xmlns:a16="http://schemas.microsoft.com/office/drawing/2014/main" id="{B6DDE381-4C00-AF10-921B-6E787FAE311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56" y="1440"/>
                <a:ext cx="2880" cy="43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1"/>
                  </a:buClr>
                  <a:buSzPct val="85000"/>
                  <a:buFont typeface="Wingdings" panose="05000000000000000000" pitchFamily="2" charset="2"/>
                  <a:buChar char="o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n"/>
                  <a:defRPr sz="250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p"/>
                  <a:defRPr sz="220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o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o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o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o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o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altLang="fr-FR" sz="1200" b="1">
                    <a:solidFill>
                      <a:schemeClr val="tx1"/>
                    </a:solidFill>
                    <a:latin typeface="Times New Roman" panose="02020603050405020304" pitchFamily="18" charset="0"/>
                  </a:rPr>
                  <a:t>Découpage spatial</a:t>
                </a:r>
                <a:endParaRPr lang="fr-FR" altLang="fr-FR" sz="2400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7" name="Group 12">
              <a:extLst>
                <a:ext uri="{FF2B5EF4-FFF2-40B4-BE49-F238E27FC236}">
                  <a16:creationId xmlns:a16="http://schemas.microsoft.com/office/drawing/2014/main" id="{51267FC3-B49F-817A-00B5-948F9AD1020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84" y="3744"/>
              <a:ext cx="4320" cy="4320"/>
              <a:chOff x="1584" y="3744"/>
              <a:chExt cx="4320" cy="4320"/>
            </a:xfrm>
          </p:grpSpPr>
          <p:grpSp>
            <p:nvGrpSpPr>
              <p:cNvPr id="8" name="Group 13">
                <a:extLst>
                  <a:ext uri="{FF2B5EF4-FFF2-40B4-BE49-F238E27FC236}">
                    <a16:creationId xmlns:a16="http://schemas.microsoft.com/office/drawing/2014/main" id="{D7AE4A61-29FB-DD8C-97DA-0AD81950E4A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584" y="3744"/>
                <a:ext cx="4320" cy="3600"/>
                <a:chOff x="1584" y="2880"/>
                <a:chExt cx="4320" cy="3600"/>
              </a:xfrm>
            </p:grpSpPr>
            <p:grpSp>
              <p:nvGrpSpPr>
                <p:cNvPr id="10" name="Group 14">
                  <a:extLst>
                    <a:ext uri="{FF2B5EF4-FFF2-40B4-BE49-F238E27FC236}">
                      <a16:creationId xmlns:a16="http://schemas.microsoft.com/office/drawing/2014/main" id="{3A3EDFC6-E0A8-454F-77A4-D9470495C82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584" y="2880"/>
                  <a:ext cx="4320" cy="3600"/>
                  <a:chOff x="1584" y="2880"/>
                  <a:chExt cx="4320" cy="3600"/>
                </a:xfrm>
              </p:grpSpPr>
              <p:sp>
                <p:nvSpPr>
                  <p:cNvPr id="14" name="Rectangle 15">
                    <a:extLst>
                      <a:ext uri="{FF2B5EF4-FFF2-40B4-BE49-F238E27FC236}">
                        <a16:creationId xmlns:a16="http://schemas.microsoft.com/office/drawing/2014/main" id="{1D2650F2-B383-CE71-0B63-D0F01F0857A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584" y="2880"/>
                    <a:ext cx="4320" cy="3600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lr>
                        <a:schemeClr val="accent1"/>
                      </a:buClr>
                      <a:buSzPct val="85000"/>
                      <a:buFont typeface="Wingdings" panose="05000000000000000000" pitchFamily="2" charset="2"/>
                      <a:buChar char="o"/>
                      <a:defRPr sz="280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accent1"/>
                      </a:buClr>
                      <a:buSzPct val="70000"/>
                      <a:buFont typeface="Wingdings" panose="05000000000000000000" pitchFamily="2" charset="2"/>
                      <a:buChar char="n"/>
                      <a:defRPr sz="250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accent1"/>
                      </a:buClr>
                      <a:buSzPct val="70000"/>
                      <a:buFont typeface="Wingdings" panose="05000000000000000000" pitchFamily="2" charset="2"/>
                      <a:buChar char="p"/>
                      <a:defRPr sz="220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accent1"/>
                      </a:buClr>
                      <a:buSzPct val="7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accent1"/>
                      </a:buClr>
                      <a:buSzPct val="70000"/>
                      <a:buFont typeface="Wingdings" panose="05000000000000000000" pitchFamily="2" charset="2"/>
                      <a:buChar char="o"/>
                      <a:defRPr sz="200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70000"/>
                      <a:buFont typeface="Wingdings" panose="05000000000000000000" pitchFamily="2" charset="2"/>
                      <a:buChar char="o"/>
                      <a:defRPr sz="200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70000"/>
                      <a:buFont typeface="Wingdings" panose="05000000000000000000" pitchFamily="2" charset="2"/>
                      <a:buChar char="o"/>
                      <a:defRPr sz="200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70000"/>
                      <a:buFont typeface="Wingdings" panose="05000000000000000000" pitchFamily="2" charset="2"/>
                      <a:buChar char="o"/>
                      <a:defRPr sz="200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70000"/>
                      <a:buFont typeface="Wingdings" panose="05000000000000000000" pitchFamily="2" charset="2"/>
                      <a:buChar char="o"/>
                      <a:defRPr sz="200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fr-FR" altLang="fr-FR" sz="180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5" name="Rectangle 16">
                    <a:extLst>
                      <a:ext uri="{FF2B5EF4-FFF2-40B4-BE49-F238E27FC236}">
                        <a16:creationId xmlns:a16="http://schemas.microsoft.com/office/drawing/2014/main" id="{020BD416-D632-0246-EEA3-5E44364D746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872" y="4032"/>
                    <a:ext cx="3600" cy="230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lr>
                        <a:schemeClr val="accent1"/>
                      </a:buClr>
                      <a:buSzPct val="85000"/>
                      <a:buFont typeface="Wingdings" panose="05000000000000000000" pitchFamily="2" charset="2"/>
                      <a:buChar char="o"/>
                      <a:defRPr sz="280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accent1"/>
                      </a:buClr>
                      <a:buSzPct val="70000"/>
                      <a:buFont typeface="Wingdings" panose="05000000000000000000" pitchFamily="2" charset="2"/>
                      <a:buChar char="n"/>
                      <a:defRPr sz="250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accent1"/>
                      </a:buClr>
                      <a:buSzPct val="70000"/>
                      <a:buFont typeface="Wingdings" panose="05000000000000000000" pitchFamily="2" charset="2"/>
                      <a:buChar char="p"/>
                      <a:defRPr sz="220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accent1"/>
                      </a:buClr>
                      <a:buSzPct val="7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accent1"/>
                      </a:buClr>
                      <a:buSzPct val="70000"/>
                      <a:buFont typeface="Wingdings" panose="05000000000000000000" pitchFamily="2" charset="2"/>
                      <a:buChar char="o"/>
                      <a:defRPr sz="200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70000"/>
                      <a:buFont typeface="Wingdings" panose="05000000000000000000" pitchFamily="2" charset="2"/>
                      <a:buChar char="o"/>
                      <a:defRPr sz="200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70000"/>
                      <a:buFont typeface="Wingdings" panose="05000000000000000000" pitchFamily="2" charset="2"/>
                      <a:buChar char="o"/>
                      <a:defRPr sz="200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70000"/>
                      <a:buFont typeface="Wingdings" panose="05000000000000000000" pitchFamily="2" charset="2"/>
                      <a:buChar char="o"/>
                      <a:defRPr sz="200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70000"/>
                      <a:buFont typeface="Wingdings" panose="05000000000000000000" pitchFamily="2" charset="2"/>
                      <a:buChar char="o"/>
                      <a:defRPr sz="200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fr-FR" altLang="fr-FR" sz="180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6" name="Rectangle 17">
                    <a:extLst>
                      <a:ext uri="{FF2B5EF4-FFF2-40B4-BE49-F238E27FC236}">
                        <a16:creationId xmlns:a16="http://schemas.microsoft.com/office/drawing/2014/main" id="{9FD7D66E-EA31-83CC-D4F9-7BAC65F91F9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016" y="5040"/>
                    <a:ext cx="3168" cy="1008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lr>
                        <a:schemeClr val="accent1"/>
                      </a:buClr>
                      <a:buSzPct val="85000"/>
                      <a:buFont typeface="Wingdings" panose="05000000000000000000" pitchFamily="2" charset="2"/>
                      <a:buChar char="o"/>
                      <a:defRPr sz="280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accent1"/>
                      </a:buClr>
                      <a:buSzPct val="70000"/>
                      <a:buFont typeface="Wingdings" panose="05000000000000000000" pitchFamily="2" charset="2"/>
                      <a:buChar char="n"/>
                      <a:defRPr sz="250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accent1"/>
                      </a:buClr>
                      <a:buSzPct val="70000"/>
                      <a:buFont typeface="Wingdings" panose="05000000000000000000" pitchFamily="2" charset="2"/>
                      <a:buChar char="p"/>
                      <a:defRPr sz="220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accent1"/>
                      </a:buClr>
                      <a:buSzPct val="7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accent1"/>
                      </a:buClr>
                      <a:buSzPct val="70000"/>
                      <a:buFont typeface="Wingdings" panose="05000000000000000000" pitchFamily="2" charset="2"/>
                      <a:buChar char="o"/>
                      <a:defRPr sz="200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70000"/>
                      <a:buFont typeface="Wingdings" panose="05000000000000000000" pitchFamily="2" charset="2"/>
                      <a:buChar char="o"/>
                      <a:defRPr sz="200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70000"/>
                      <a:buFont typeface="Wingdings" panose="05000000000000000000" pitchFamily="2" charset="2"/>
                      <a:buChar char="o"/>
                      <a:defRPr sz="200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70000"/>
                      <a:buFont typeface="Wingdings" panose="05000000000000000000" pitchFamily="2" charset="2"/>
                      <a:buChar char="o"/>
                      <a:defRPr sz="200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70000"/>
                      <a:buFont typeface="Wingdings" panose="05000000000000000000" pitchFamily="2" charset="2"/>
                      <a:buChar char="o"/>
                      <a:defRPr sz="200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fr-FR" altLang="fr-FR" sz="1800">
                      <a:solidFill>
                        <a:schemeClr val="tx1"/>
                      </a:solidFill>
                    </a:endParaRPr>
                  </a:p>
                </p:txBody>
              </p:sp>
            </p:grpSp>
            <p:sp>
              <p:nvSpPr>
                <p:cNvPr id="11" name="Text Box 18">
                  <a:extLst>
                    <a:ext uri="{FF2B5EF4-FFF2-40B4-BE49-F238E27FC236}">
                      <a16:creationId xmlns:a16="http://schemas.microsoft.com/office/drawing/2014/main" id="{2CEB876F-895D-5DFE-9E05-C0151423012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160" y="5328"/>
                  <a:ext cx="2880" cy="432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accent1"/>
                    </a:buClr>
                    <a:buSzPct val="85000"/>
                    <a:buFont typeface="Wingdings" panose="05000000000000000000" pitchFamily="2" charset="2"/>
                    <a:buChar char="o"/>
                    <a:defRPr sz="2800">
                      <a:solidFill>
                        <a:schemeClr val="tx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n"/>
                    <a:defRPr sz="2500">
                      <a:solidFill>
                        <a:schemeClr val="tx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p"/>
                    <a:defRPr sz="2200">
                      <a:solidFill>
                        <a:schemeClr val="tx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o"/>
                    <a:defRPr sz="2000">
                      <a:solidFill>
                        <a:schemeClr val="tx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o"/>
                    <a:defRPr sz="2000">
                      <a:solidFill>
                        <a:schemeClr val="tx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o"/>
                    <a:defRPr sz="2000">
                      <a:solidFill>
                        <a:schemeClr val="tx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o"/>
                    <a:defRPr sz="2000">
                      <a:solidFill>
                        <a:schemeClr val="tx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o"/>
                    <a:defRPr sz="2000">
                      <a:solidFill>
                        <a:schemeClr val="tx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fr-FR" altLang="fr-FR" sz="1200">
                      <a:solidFill>
                        <a:schemeClr val="tx1"/>
                      </a:solidFill>
                      <a:latin typeface="Times New Roman" panose="02020603050405020304" pitchFamily="18" charset="0"/>
                    </a:rPr>
                    <a:t>PHASES STATIQUES</a:t>
                  </a:r>
                  <a:endParaRPr lang="fr-FR" altLang="fr-FR" sz="2400">
                    <a:solidFill>
                      <a:schemeClr val="tx1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2" name="Text Box 19">
                  <a:extLst>
                    <a:ext uri="{FF2B5EF4-FFF2-40B4-BE49-F238E27FC236}">
                      <a16:creationId xmlns:a16="http://schemas.microsoft.com/office/drawing/2014/main" id="{97A56FF8-27C5-ECE2-A46B-ED5D4FCE760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160" y="4464"/>
                  <a:ext cx="3024" cy="432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accent1"/>
                    </a:buClr>
                    <a:buSzPct val="85000"/>
                    <a:buFont typeface="Wingdings" panose="05000000000000000000" pitchFamily="2" charset="2"/>
                    <a:buChar char="o"/>
                    <a:defRPr sz="2800">
                      <a:solidFill>
                        <a:schemeClr val="tx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n"/>
                    <a:defRPr sz="2500">
                      <a:solidFill>
                        <a:schemeClr val="tx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p"/>
                    <a:defRPr sz="2200">
                      <a:solidFill>
                        <a:schemeClr val="tx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o"/>
                    <a:defRPr sz="2000">
                      <a:solidFill>
                        <a:schemeClr val="tx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o"/>
                    <a:defRPr sz="2000">
                      <a:solidFill>
                        <a:schemeClr val="tx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o"/>
                    <a:defRPr sz="2000">
                      <a:solidFill>
                        <a:schemeClr val="tx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o"/>
                    <a:defRPr sz="2000">
                      <a:solidFill>
                        <a:schemeClr val="tx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o"/>
                    <a:defRPr sz="2000">
                      <a:solidFill>
                        <a:schemeClr val="tx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fr-FR" altLang="fr-FR" sz="1200">
                      <a:solidFill>
                        <a:schemeClr val="tx1"/>
                      </a:solidFill>
                      <a:latin typeface="Times New Roman" panose="02020603050405020304" pitchFamily="18" charset="0"/>
                    </a:rPr>
                    <a:t>PHASES DE FIXATION</a:t>
                  </a:r>
                  <a:endParaRPr lang="fr-FR" altLang="fr-FR" sz="2400">
                    <a:solidFill>
                      <a:schemeClr val="tx1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3" name="Text Box 20">
                  <a:extLst>
                    <a:ext uri="{FF2B5EF4-FFF2-40B4-BE49-F238E27FC236}">
                      <a16:creationId xmlns:a16="http://schemas.microsoft.com/office/drawing/2014/main" id="{69066609-AE8E-0905-E645-C2CB3F46105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872" y="3168"/>
                  <a:ext cx="3600" cy="720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accent1"/>
                    </a:buClr>
                    <a:buSzPct val="85000"/>
                    <a:buFont typeface="Wingdings" panose="05000000000000000000" pitchFamily="2" charset="2"/>
                    <a:buChar char="o"/>
                    <a:defRPr sz="2800">
                      <a:solidFill>
                        <a:schemeClr val="tx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n"/>
                    <a:defRPr sz="2500">
                      <a:solidFill>
                        <a:schemeClr val="tx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p"/>
                    <a:defRPr sz="2200">
                      <a:solidFill>
                        <a:schemeClr val="tx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o"/>
                    <a:defRPr sz="2000">
                      <a:solidFill>
                        <a:schemeClr val="tx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o"/>
                    <a:defRPr sz="2000">
                      <a:solidFill>
                        <a:schemeClr val="tx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o"/>
                    <a:defRPr sz="2000">
                      <a:solidFill>
                        <a:schemeClr val="tx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o"/>
                    <a:defRPr sz="2000">
                      <a:solidFill>
                        <a:schemeClr val="tx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o"/>
                    <a:defRPr sz="2000">
                      <a:solidFill>
                        <a:schemeClr val="tx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fr-FR" altLang="fr-FR" sz="1200">
                      <a:solidFill>
                        <a:schemeClr val="tx1"/>
                      </a:solidFill>
                      <a:latin typeface="Times New Roman" panose="02020603050405020304" pitchFamily="18" charset="0"/>
                    </a:rPr>
                    <a:t>PHASES DE MOUVEMENT GENERAL</a:t>
                  </a:r>
                  <a:endParaRPr lang="fr-FR" altLang="fr-FR" sz="2400">
                    <a:solidFill>
                      <a:schemeClr val="tx1"/>
                    </a:solidFill>
                    <a:latin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9" name="Text Box 21">
                <a:extLst>
                  <a:ext uri="{FF2B5EF4-FFF2-40B4-BE49-F238E27FC236}">
                    <a16:creationId xmlns:a16="http://schemas.microsoft.com/office/drawing/2014/main" id="{F01033F4-B07D-78BD-45AC-0C8DEBDBC35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28" y="7632"/>
                <a:ext cx="3888" cy="43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1"/>
                  </a:buClr>
                  <a:buSzPct val="85000"/>
                  <a:buFont typeface="Wingdings" panose="05000000000000000000" pitchFamily="2" charset="2"/>
                  <a:buChar char="o"/>
                  <a:defRPr sz="280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n"/>
                  <a:defRPr sz="250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p"/>
                  <a:defRPr sz="220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o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o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o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o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o"/>
                  <a:defRPr sz="200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altLang="fr-FR" sz="1200" b="1">
                    <a:solidFill>
                      <a:schemeClr val="tx1"/>
                    </a:solidFill>
                    <a:latin typeface="Times New Roman" panose="02020603050405020304" pitchFamily="18" charset="0"/>
                  </a:rPr>
                  <a:t>Découpage temporel</a:t>
                </a:r>
                <a:endParaRPr lang="fr-FR" altLang="fr-FR" sz="2400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42" name="ZoneTexte 41">
            <a:extLst>
              <a:ext uri="{FF2B5EF4-FFF2-40B4-BE49-F238E27FC236}">
                <a16:creationId xmlns:a16="http://schemas.microsoft.com/office/drawing/2014/main" id="{EB6E55EE-A0FE-860C-EC6F-F52BD7E641EB}"/>
              </a:ext>
            </a:extLst>
          </p:cNvPr>
          <p:cNvSpPr txBox="1"/>
          <p:nvPr/>
        </p:nvSpPr>
        <p:spPr>
          <a:xfrm>
            <a:off x="2192069" y="727883"/>
            <a:ext cx="41445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/>
              <a:t>Plan d’analyse du jeu</a:t>
            </a:r>
          </a:p>
        </p:txBody>
      </p:sp>
    </p:spTree>
    <p:extLst>
      <p:ext uri="{BB962C8B-B14F-4D97-AF65-F5344CB8AC3E}">
        <p14:creationId xmlns:p14="http://schemas.microsoft.com/office/powerpoint/2010/main" val="1260829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>
            <a:extLst>
              <a:ext uri="{FF2B5EF4-FFF2-40B4-BE49-F238E27FC236}">
                <a16:creationId xmlns:a16="http://schemas.microsoft.com/office/drawing/2014/main" id="{53FCF473-2B0E-2653-48B2-80550564A76D}"/>
              </a:ext>
            </a:extLst>
          </p:cNvPr>
          <p:cNvSpPr txBox="1">
            <a:spLocks noChangeArrowheads="1"/>
          </p:cNvSpPr>
          <p:nvPr/>
        </p:nvSpPr>
        <p:spPr>
          <a:xfrm>
            <a:off x="997528" y="982132"/>
            <a:ext cx="4094017" cy="28238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5200" kern="120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200">
              <a:spcAft>
                <a:spcPts val="600"/>
              </a:spcAft>
            </a:pPr>
            <a:r>
              <a:rPr lang="en-US" altLang="fr-FR" sz="4800">
                <a:ln w="3175" cmpd="sng">
                  <a:noFill/>
                </a:ln>
                <a:solidFill>
                  <a:srgbClr val="262626"/>
                </a:solidFill>
              </a:rPr>
              <a:t>Synthèse</a:t>
            </a:r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48158D8B-4592-64C4-3D69-54090CAADF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81255" y="696191"/>
            <a:ext cx="4544280" cy="5465629"/>
          </a:xfrm>
          <a:prstGeom prst="rect">
            <a:avLst/>
          </a:prstGeom>
          <a:solidFill>
            <a:srgbClr val="FFFFFF"/>
          </a:solidFill>
          <a:ln w="57150" cmpd="thickThin">
            <a:solidFill>
              <a:srgbClr val="7F7F7F"/>
            </a:solidFill>
            <a:miter lim="800000"/>
          </a:ln>
        </p:spPr>
      </p:pic>
    </p:spTree>
    <p:extLst>
      <p:ext uri="{BB962C8B-B14F-4D97-AF65-F5344CB8AC3E}">
        <p14:creationId xmlns:p14="http://schemas.microsoft.com/office/powerpoint/2010/main" val="2835784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129</Words>
  <Application>Microsoft Office PowerPoint</Application>
  <PresentationFormat>Grand écran</PresentationFormat>
  <Paragraphs>35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3" baseType="lpstr">
      <vt:lpstr>Aptos</vt:lpstr>
      <vt:lpstr>Aptos Display</vt:lpstr>
      <vt:lpstr>Arial</vt:lpstr>
      <vt:lpstr>Tahoma</vt:lpstr>
      <vt:lpstr>Times New Roman</vt:lpstr>
      <vt:lpstr>Verdana</vt:lpstr>
      <vt:lpstr>Thème Office</vt:lpstr>
      <vt:lpstr>Rugby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ouagafouke@yahoo.com</dc:creator>
  <cp:lastModifiedBy>ouagafouke@yahoo.com</cp:lastModifiedBy>
  <cp:revision>1</cp:revision>
  <dcterms:created xsi:type="dcterms:W3CDTF">2024-12-17T08:54:49Z</dcterms:created>
  <dcterms:modified xsi:type="dcterms:W3CDTF">2024-12-17T08:56:51Z</dcterms:modified>
</cp:coreProperties>
</file>