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3" r:id="rId2"/>
    <p:sldId id="573" r:id="rId3"/>
    <p:sldId id="576" r:id="rId4"/>
    <p:sldId id="575" r:id="rId5"/>
    <p:sldId id="574" r:id="rId6"/>
    <p:sldId id="558" r:id="rId7"/>
    <p:sldId id="557" r:id="rId8"/>
    <p:sldId id="559" r:id="rId9"/>
    <p:sldId id="556" r:id="rId10"/>
    <p:sldId id="561" r:id="rId11"/>
    <p:sldId id="562" r:id="rId12"/>
    <p:sldId id="560" r:id="rId13"/>
    <p:sldId id="563" r:id="rId14"/>
    <p:sldId id="564" r:id="rId15"/>
    <p:sldId id="565" r:id="rId16"/>
    <p:sldId id="566" r:id="rId17"/>
    <p:sldId id="567" r:id="rId18"/>
    <p:sldId id="569" r:id="rId19"/>
    <p:sldId id="571" r:id="rId20"/>
    <p:sldId id="570" r:id="rId2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P Mizzi" initials="J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33CC"/>
    <a:srgbClr val="00A6A4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86411" autoAdjust="0"/>
  </p:normalViewPr>
  <p:slideViewPr>
    <p:cSldViewPr>
      <p:cViewPr varScale="1">
        <p:scale>
          <a:sx n="80" d="100"/>
          <a:sy n="80" d="100"/>
        </p:scale>
        <p:origin x="164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94EB8A10-F631-4BDF-A793-2FB8A315B128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C816DCBB-3000-4DF9-B7F1-6B79FD5AFA7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24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DA7FA3C4-8A0D-4010-814E-D69BF614FF0D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lIns="94741" tIns="47370" rIns="94741" bIns="4737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22369069-7327-4AEE-9BDC-8CFA9C10D9E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71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71600" y="6381328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6A4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s de page bleut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40275"/>
            <a:ext cx="9144000" cy="670044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0DC98-68B6-416C-A056-E3A2775913EF}" type="datetimeFigureOut">
              <a:rPr lang="fr-FR" smtClean="0"/>
              <a:pPr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AF4A0-3EA4-4347-BC60-8C1EC8A14E6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A6A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8460ED5-C98C-44B5-8675-E591F3678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437230"/>
              </p:ext>
            </p:extLst>
          </p:nvPr>
        </p:nvGraphicFramePr>
        <p:xfrm>
          <a:off x="1412577" y="4543425"/>
          <a:ext cx="6624735" cy="1600200"/>
        </p:xfrm>
        <a:graphic>
          <a:graphicData uri="http://schemas.openxmlformats.org/drawingml/2006/table">
            <a:tbl>
              <a:tblPr/>
              <a:tblGrid>
                <a:gridCol w="6624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9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Verdana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100" b="1" dirty="0">
                          <a:latin typeface="Verdana"/>
                          <a:ea typeface="Times New Roman"/>
                        </a:rPr>
                        <a:t>Technologie de Travaux Publics 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b="1" dirty="0">
                          <a:latin typeface="Verdana"/>
                          <a:ea typeface="Times New Roman"/>
                        </a:rPr>
                        <a:t>Catalogues des structures types de chaussées neuves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Verdana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Verdana"/>
                          <a:ea typeface="Times New Roman"/>
                        </a:rPr>
                        <a:t>Juliette Blanc</a:t>
                      </a:r>
                      <a:endParaRPr lang="fr-FR" sz="1000" dirty="0">
                        <a:latin typeface="Times New Roman"/>
                        <a:ea typeface="Times New Roman"/>
                      </a:endParaRPr>
                    </a:p>
                  </a:txBody>
                  <a:tcPr marL="89548" marR="895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64" name="Text Box 8">
            <a:extLst>
              <a:ext uri="{FF2B5EF4-FFF2-40B4-BE49-F238E27FC236}">
                <a16:creationId xmlns:a16="http://schemas.microsoft.com/office/drawing/2014/main" id="{258CE26D-4908-4FD0-8B67-CCFEAD5CA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165850"/>
            <a:ext cx="3600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70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9FF"/>
              </a:buClr>
              <a:buSzPct val="50000"/>
              <a:buFont typeface="Monotype Sorts" pitchFamily="2" charset="2"/>
              <a:buChar char="u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>
                <a:cs typeface="Arial" panose="020B0604020202020204" pitchFamily="34" charset="0"/>
              </a:rPr>
              <a:t>58, rue Michel Ange BP 420</a:t>
            </a:r>
            <a:endParaRPr lang="fr-FR" altLang="fr-FR" sz="1000"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>
                <a:cs typeface="Times New Roman" panose="02020603050405020304" pitchFamily="18" charset="0"/>
              </a:rPr>
              <a:t>44606 Saint-Nazaire Cedex</a:t>
            </a:r>
            <a:endParaRPr lang="fr-FR" altLang="fr-FR" sz="600" b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 b="0">
                <a:cs typeface="Times New Roman" panose="02020603050405020304" pitchFamily="18" charset="0"/>
              </a:rPr>
              <a:t>Tel : 02.40.17.81.50</a:t>
            </a:r>
            <a:endParaRPr lang="fr-FR" altLang="fr-FR" sz="1800" b="0"/>
          </a:p>
        </p:txBody>
      </p:sp>
      <p:sp>
        <p:nvSpPr>
          <p:cNvPr id="15366" name="Line 4">
            <a:extLst>
              <a:ext uri="{FF2B5EF4-FFF2-40B4-BE49-F238E27FC236}">
                <a16:creationId xmlns:a16="http://schemas.microsoft.com/office/drawing/2014/main" id="{D5EBD678-CE98-4CDA-B29E-BBEEF3872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437063"/>
            <a:ext cx="2830513" cy="158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8" name="Line 5">
            <a:extLst>
              <a:ext uri="{FF2B5EF4-FFF2-40B4-BE49-F238E27FC236}">
                <a16:creationId xmlns:a16="http://schemas.microsoft.com/office/drawing/2014/main" id="{DDEA54A9-4829-4594-ADC5-D06ED127F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1463" y="4486275"/>
            <a:ext cx="2522537" cy="222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69" name="Line 7">
            <a:extLst>
              <a:ext uri="{FF2B5EF4-FFF2-40B4-BE49-F238E27FC236}">
                <a16:creationId xmlns:a16="http://schemas.microsoft.com/office/drawing/2014/main" id="{C7F2277E-A814-4D2E-80E0-F8C13A762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6381750"/>
            <a:ext cx="3635375" cy="222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0" name="Line 6">
            <a:extLst>
              <a:ext uri="{FF2B5EF4-FFF2-40B4-BE49-F238E27FC236}">
                <a16:creationId xmlns:a16="http://schemas.microsoft.com/office/drawing/2014/main" id="{11034854-3FEA-47D6-8F24-51F83780D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381750"/>
            <a:ext cx="3983038" cy="222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371" name="Rectangle 13">
            <a:extLst>
              <a:ext uri="{FF2B5EF4-FFF2-40B4-BE49-F238E27FC236}">
                <a16:creationId xmlns:a16="http://schemas.microsoft.com/office/drawing/2014/main" id="{8CB8461C-20BE-4745-9583-837F1C0D8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70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9FF"/>
              </a:buClr>
              <a:buSzPct val="50000"/>
              <a:buFont typeface="Monotype Sorts" pitchFamily="2" charset="2"/>
              <a:buChar char="u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0"/>
          </a:p>
        </p:txBody>
      </p:sp>
      <p:sp>
        <p:nvSpPr>
          <p:cNvPr id="15372" name="Rectangle 14">
            <a:extLst>
              <a:ext uri="{FF2B5EF4-FFF2-40B4-BE49-F238E27FC236}">
                <a16:creationId xmlns:a16="http://schemas.microsoft.com/office/drawing/2014/main" id="{92D07524-5500-4074-A3DD-E727DE86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70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9FF"/>
              </a:buClr>
              <a:buSzPct val="50000"/>
              <a:buFont typeface="Monotype Sorts" pitchFamily="2" charset="2"/>
              <a:buChar char="u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0">
              <a:latin typeface="Times New Roman" panose="02020603050405020304" pitchFamily="18" charset="0"/>
            </a:endParaRPr>
          </a:p>
        </p:txBody>
      </p:sp>
      <p:sp>
        <p:nvSpPr>
          <p:cNvPr id="15373" name="Rectangle 17">
            <a:extLst>
              <a:ext uri="{FF2B5EF4-FFF2-40B4-BE49-F238E27FC236}">
                <a16:creationId xmlns:a16="http://schemas.microsoft.com/office/drawing/2014/main" id="{5C7EDF6D-3EE0-4063-9068-8AB5B33CB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70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9FF"/>
              </a:buClr>
              <a:buSzPct val="50000"/>
              <a:buFont typeface="Monotype Sorts" pitchFamily="2" charset="2"/>
              <a:buChar char="u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 b="0"/>
          </a:p>
        </p:txBody>
      </p:sp>
      <p:sp>
        <p:nvSpPr>
          <p:cNvPr id="15374" name="Rectangle 18">
            <a:extLst>
              <a:ext uri="{FF2B5EF4-FFF2-40B4-BE49-F238E27FC236}">
                <a16:creationId xmlns:a16="http://schemas.microsoft.com/office/drawing/2014/main" id="{D96BC63D-3866-45A8-B24E-1B4EAA0AC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70000"/>
              <a:buFont typeface="Monotype Sorts" pitchFamily="2" charset="2"/>
              <a:buChar char="n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Monotype Sorts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9FF"/>
              </a:buClr>
              <a:buSzPct val="50000"/>
              <a:buFont typeface="Monotype Sorts" pitchFamily="2" charset="2"/>
              <a:buChar char="u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Monotype Sorts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fr-FR" altLang="fr-FR" sz="1000" b="0">
                <a:cs typeface="Times New Roman" panose="02020603050405020304" pitchFamily="18" charset="0"/>
              </a:rPr>
            </a:br>
            <a:endParaRPr lang="fr-FR" altLang="fr-FR" sz="1800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AF26A2-7593-4BB6-8F28-93040538C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12" y="4001245"/>
            <a:ext cx="2771800" cy="71712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3B18D07-040E-46D3-B404-66BA8C28B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37" y="275918"/>
            <a:ext cx="3817951" cy="35664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Trafic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Classe de trafic cumulé de poids lourds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Si VRS : calcul sur 30 ans</a:t>
            </a:r>
          </a:p>
          <a:p>
            <a:pPr marL="0" indent="0">
              <a:buNone/>
            </a:pPr>
            <a:r>
              <a:rPr lang="fr-FR" dirty="0"/>
              <a:t>Si VRNS : calcul sur 20 ans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739194"/>
              </p:ext>
            </p:extLst>
          </p:nvPr>
        </p:nvGraphicFramePr>
        <p:xfrm>
          <a:off x="755576" y="2564904"/>
          <a:ext cx="6984776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0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TC8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r>
                        <a:rPr lang="fr-FR" dirty="0"/>
                        <a:t>MJA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97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/>
              <a:t>Agressivité du trafic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u="sng" dirty="0"/>
              <a:t>Caractérisation de trafic PL – calcul du CAM</a:t>
            </a:r>
          </a:p>
          <a:p>
            <a:pPr marL="0" indent="0">
              <a:buNone/>
            </a:pPr>
            <a:r>
              <a:rPr lang="fr-FR" sz="2000" b="1" dirty="0"/>
              <a:t>Silhouette de PL – T2S3, T2S2,…</a:t>
            </a:r>
          </a:p>
          <a:p>
            <a:pPr marL="0" indent="0">
              <a:buNone/>
            </a:pPr>
            <a:r>
              <a:rPr lang="fr-FR" sz="2000" b="1" dirty="0"/>
              <a:t>Poids sur les essieux variable en fonction du chargement</a:t>
            </a:r>
          </a:p>
          <a:p>
            <a:pPr marL="0" indent="0">
              <a:buNone/>
            </a:pPr>
            <a:endParaRPr lang="fr-FR" sz="2400" b="1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051347"/>
              </p:ext>
            </p:extLst>
          </p:nvPr>
        </p:nvGraphicFramePr>
        <p:xfrm>
          <a:off x="755576" y="2636912"/>
          <a:ext cx="7252569" cy="329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0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765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 de structure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Type de réseau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7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VRNS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089">
                <a:tc>
                  <a:txBody>
                    <a:bodyPr/>
                    <a:lstStyle/>
                    <a:p>
                      <a:r>
                        <a:rPr lang="fr-FR" dirty="0"/>
                        <a:t>GNT/GNT – sols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956">
                <a:tc>
                  <a:txBody>
                    <a:bodyPr/>
                    <a:lstStyle/>
                    <a:p>
                      <a:r>
                        <a:rPr lang="fr-FR" dirty="0"/>
                        <a:t>Bitumineuse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956">
                <a:tc>
                  <a:txBody>
                    <a:bodyPr/>
                    <a:lstStyle/>
                    <a:p>
                      <a:r>
                        <a:rPr lang="fr-FR" dirty="0"/>
                        <a:t>Semi-rigide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956">
                <a:tc>
                  <a:txBody>
                    <a:bodyPr/>
                    <a:lstStyle/>
                    <a:p>
                      <a:r>
                        <a:rPr lang="fr-FR" dirty="0"/>
                        <a:t>Rigide (béton)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956">
                <a:tc>
                  <a:txBody>
                    <a:bodyPr/>
                    <a:lstStyle/>
                    <a:p>
                      <a:r>
                        <a:rPr lang="fr-FR" dirty="0"/>
                        <a:t>Mixte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956">
                <a:tc>
                  <a:txBody>
                    <a:bodyPr/>
                    <a:lstStyle/>
                    <a:p>
                      <a:r>
                        <a:rPr lang="fr-FR" dirty="0"/>
                        <a:t>Inverse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03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Risque de calcul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828804" cy="520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25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Plate-forme support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fr-FR" dirty="0"/>
              <a:t>Classe PF1 non autorisée sur le réseau RN</a:t>
            </a:r>
          </a:p>
          <a:p>
            <a:r>
              <a:rPr lang="fr-FR" dirty="0"/>
              <a:t>Pas de PF2 sous forts trafics sur VRS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1619672" y="1988840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619672" y="17728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436096" y="17728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563888" y="17728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051720" y="132980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PF2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24128" y="138738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PF4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815916" y="138738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PF3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71600" y="2177057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 120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  200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3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 de la couche de surface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Dissociation des fonctions 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Obligatoire sur VRS pour tous trafic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Uniquement si T&gt;TC5 sur VRNS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7794"/>
            <a:ext cx="8981933" cy="119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50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Structures de chaussées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Structures souples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Que pour VRNS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Matériaux utilisés 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/>
              <a:t>Structure GB3/GNT : TC2</a:t>
            </a:r>
            <a:r>
              <a:rPr lang="fr-FR" baseline="-25000" dirty="0"/>
              <a:t>20</a:t>
            </a:r>
            <a:r>
              <a:rPr lang="fr-FR" dirty="0"/>
              <a:t> à TC5</a:t>
            </a:r>
            <a:r>
              <a:rPr lang="fr-FR" baseline="-25000" dirty="0"/>
              <a:t>20</a:t>
            </a:r>
            <a:endParaRPr lang="fr-FR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/>
              <a:t>Structure GNT/GNT : TC2</a:t>
            </a:r>
            <a:r>
              <a:rPr lang="fr-FR" baseline="-25000" dirty="0"/>
              <a:t>20</a:t>
            </a:r>
            <a:r>
              <a:rPr lang="fr-FR" dirty="0"/>
              <a:t> à TC3</a:t>
            </a:r>
            <a:r>
              <a:rPr lang="fr-FR" baseline="-25000" dirty="0"/>
              <a:t>20</a:t>
            </a:r>
          </a:p>
          <a:p>
            <a:r>
              <a:rPr lang="fr-FR" dirty="0"/>
              <a:t>Structure bitumineuse épaisse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Matériaux choisis pour leur bonne tenue à la fatigue : GB2, GB3, EME2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GB1 non autorisé sur réseau national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EME1 écarté (faible teneur en liant)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Structure GB2/GB3 non retenue vis-à-vis de la remontée des fissures de fatigue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54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Structures de chaussées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Structures à assises traitées aux liants hydrauliques</a:t>
            </a:r>
          </a:p>
          <a:p>
            <a:r>
              <a:rPr lang="fr-FR" dirty="0"/>
              <a:t>Structure mixtes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Couche de base : GB3 retenue pour limiter la remontée des fissures et avoir une épaisseur d’enrobé suffisante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Épaisseur « noir » = épaisseur « blanc »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320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Structures de chaussées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Structures inverses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Sur PF3 ou PF4 traités aux liants hydrauliques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Limitées aux trafics inférieurs ou égaux à TC5</a:t>
            </a:r>
            <a:r>
              <a:rPr lang="fr-FR" baseline="-25000" dirty="0"/>
              <a:t>30</a:t>
            </a:r>
            <a:r>
              <a:rPr lang="fr-FR" dirty="0"/>
              <a:t> sur VRS et TC6</a:t>
            </a:r>
            <a:r>
              <a:rPr lang="fr-FR" baseline="-25000" dirty="0"/>
              <a:t>20</a:t>
            </a:r>
            <a:r>
              <a:rPr lang="fr-FR" dirty="0"/>
              <a:t> sur VRNS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Constitution : GB3/12 cm de GNT/ forme-fondation</a:t>
            </a:r>
          </a:p>
          <a:p>
            <a:r>
              <a:rPr lang="fr-FR" dirty="0"/>
              <a:t>Structure en béton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Spécifications de matériaux utilisés en fonction du trafic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47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en compte du gel : rappel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La détermination de l’indice de gel admissible s’effectue à l’aide des abaques fournies au recto des fiches. Elles nécessite au préalable la détermination de : </a:t>
            </a:r>
          </a:p>
          <a:p>
            <a:r>
              <a:rPr lang="fr-FR" dirty="0"/>
              <a:t>La quantité de gel </a:t>
            </a:r>
            <a:r>
              <a:rPr lang="fr-FR" dirty="0" err="1"/>
              <a:t>Qg</a:t>
            </a:r>
            <a:r>
              <a:rPr lang="fr-FR" dirty="0"/>
              <a:t> dont on autorise la transmission aux couches inférieures gélives du support</a:t>
            </a:r>
          </a:p>
          <a:p>
            <a:r>
              <a:rPr lang="fr-FR" dirty="0"/>
              <a:t>La protection thermique, traduite par la quantité de gel </a:t>
            </a:r>
            <a:r>
              <a:rPr lang="fr-FR" dirty="0" err="1"/>
              <a:t>Qng</a:t>
            </a:r>
            <a:r>
              <a:rPr lang="fr-FR" dirty="0"/>
              <a:t> apportée par les matériaux non gélifs de la couche de forme éventuelle et du sol support</a:t>
            </a:r>
          </a:p>
          <a:p>
            <a:r>
              <a:rPr lang="fr-FR" dirty="0"/>
              <a:t>La somme de ces 2 quantités de gel (</a:t>
            </a:r>
            <a:r>
              <a:rPr lang="fr-FR" dirty="0" err="1"/>
              <a:t>Qg+Qng</a:t>
            </a:r>
            <a:r>
              <a:rPr lang="fr-FR" dirty="0"/>
              <a:t>) est appelée </a:t>
            </a:r>
            <a:r>
              <a:rPr lang="fr-FR" dirty="0">
                <a:solidFill>
                  <a:srgbClr val="FF0000"/>
                </a:solidFill>
              </a:rPr>
              <a:t>QB, quantité de gel admissible  à la base de chaussée</a:t>
            </a:r>
            <a:r>
              <a:rPr lang="fr-FR" dirty="0"/>
              <a:t>. Elle constitue l’entrée de l’abaque permettant de déterminer, pour une structure d’entrée, </a:t>
            </a:r>
            <a:r>
              <a:rPr lang="fr-FR" dirty="0">
                <a:solidFill>
                  <a:srgbClr val="FF0000"/>
                </a:solidFill>
              </a:rPr>
              <a:t>l’indice de gel admissible IA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27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des abaques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Données nécessaires : </a:t>
            </a:r>
          </a:p>
          <a:p>
            <a:r>
              <a:rPr lang="fr-FR" dirty="0"/>
              <a:t>QB 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La quantité de gel </a:t>
            </a:r>
            <a:r>
              <a:rPr lang="fr-FR" dirty="0" err="1"/>
              <a:t>Qg</a:t>
            </a:r>
            <a:r>
              <a:rPr lang="fr-FR" dirty="0"/>
              <a:t> dont on autorise la transmission aux couches inférieures gélives du support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La protection thermique, traduite par la quantité de gel </a:t>
            </a:r>
            <a:r>
              <a:rPr lang="fr-FR" dirty="0" err="1"/>
              <a:t>Qng</a:t>
            </a:r>
            <a:r>
              <a:rPr lang="fr-FR" dirty="0"/>
              <a:t> apportée par les matériaux non gélifs de la couche de forme éventuelle et du sol support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La somme de ces 2 quantités de gel (</a:t>
            </a:r>
            <a:r>
              <a:rPr lang="fr-FR" dirty="0" err="1"/>
              <a:t>Qg+Qng</a:t>
            </a:r>
            <a:r>
              <a:rPr lang="fr-FR" dirty="0"/>
              <a:t>) est appelée QB, quantité de gel admissible  à la base de chaussée. </a:t>
            </a:r>
          </a:p>
          <a:p>
            <a:pPr marL="342900" lvl="1" indent="-342900"/>
            <a:r>
              <a:rPr lang="fr-FR" sz="3200" dirty="0">
                <a:solidFill>
                  <a:schemeClr val="tx2"/>
                </a:solidFill>
              </a:rPr>
              <a:t>Le trafic</a:t>
            </a:r>
          </a:p>
          <a:p>
            <a:pPr marL="342900" lvl="1" indent="-342900"/>
            <a:r>
              <a:rPr lang="fr-FR" sz="3200" dirty="0">
                <a:solidFill>
                  <a:schemeClr val="tx2"/>
                </a:solidFill>
              </a:rPr>
              <a:t>Le type de PF</a:t>
            </a:r>
          </a:p>
          <a:p>
            <a:pPr marL="0" lvl="1" indent="0">
              <a:buNone/>
            </a:pPr>
            <a:r>
              <a:rPr lang="fr-FR" sz="3200" b="1" dirty="0">
                <a:solidFill>
                  <a:srgbClr val="FF0000"/>
                </a:solidFill>
              </a:rPr>
              <a:t>→ Détermination de l’indice de gel admissible IA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13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57599"/>
            <a:ext cx="4832374" cy="683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413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7669" y="0"/>
            <a:ext cx="8229600" cy="1143000"/>
          </a:xfrm>
        </p:spPr>
        <p:txBody>
          <a:bodyPr/>
          <a:lstStyle/>
          <a:p>
            <a:r>
              <a:rPr lang="fr-FR" dirty="0"/>
              <a:t>Utilisation des abaques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t="3446" b="6143"/>
          <a:stretch/>
        </p:blipFill>
        <p:spPr bwMode="auto">
          <a:xfrm rot="5400000">
            <a:off x="1778153" y="-617913"/>
            <a:ext cx="5688633" cy="87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7236296" y="1988840"/>
            <a:ext cx="432048" cy="38884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51519" y="2996952"/>
            <a:ext cx="720081" cy="756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971600" y="3212977"/>
            <a:ext cx="567681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627784" y="1772816"/>
            <a:ext cx="0" cy="16021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450756" y="126876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</a:p>
        </p:txBody>
      </p:sp>
    </p:spTree>
    <p:extLst>
      <p:ext uri="{BB962C8B-B14F-4D97-AF65-F5344CB8AC3E}">
        <p14:creationId xmlns:p14="http://schemas.microsoft.com/office/powerpoint/2010/main" val="104082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512"/>
            <a:ext cx="4680520" cy="661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85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8684"/>
            <a:ext cx="4752528" cy="672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85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512"/>
            <a:ext cx="4752528" cy="672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85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Hiérarchisation du réseau routier national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Deux types de voies : </a:t>
            </a:r>
          </a:p>
          <a:p>
            <a:r>
              <a:rPr lang="fr-FR" dirty="0"/>
              <a:t>VRS : voies du réseau structurant (autoroutes et routes express)</a:t>
            </a:r>
          </a:p>
          <a:p>
            <a:r>
              <a:rPr lang="fr-FR" dirty="0"/>
              <a:t>VRNS : voies du réseau non structurant (artères interurbaines et autres routes) </a:t>
            </a:r>
          </a:p>
          <a:p>
            <a:pPr marL="0" indent="0">
              <a:buNone/>
            </a:pPr>
            <a:r>
              <a:rPr lang="fr-FR" dirty="0"/>
              <a:t>→ hypothèses de calculs différentes 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Durée de dimensionnement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Agressivité du trafic</a:t>
            </a:r>
          </a:p>
          <a:p>
            <a:pPr marL="0" lvl="1" indent="0">
              <a:buNone/>
            </a:pPr>
            <a:r>
              <a:rPr lang="fr-FR" sz="3200" dirty="0">
                <a:solidFill>
                  <a:schemeClr val="tx2"/>
                </a:solidFill>
              </a:rPr>
              <a:t>→ deux jeux de fiches de structures</a:t>
            </a:r>
          </a:p>
        </p:txBody>
      </p:sp>
    </p:spTree>
    <p:extLst>
      <p:ext uri="{BB962C8B-B14F-4D97-AF65-F5344CB8AC3E}">
        <p14:creationId xmlns:p14="http://schemas.microsoft.com/office/powerpoint/2010/main" val="267486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trafic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Définition du poids lourd : </a:t>
            </a:r>
          </a:p>
          <a:p>
            <a:pPr marL="457200" lvl="1" indent="0">
              <a:buNone/>
            </a:pPr>
            <a:r>
              <a:rPr lang="fr-FR" dirty="0"/>
              <a:t>Véhicule de plus de 35 </a:t>
            </a:r>
            <a:r>
              <a:rPr lang="fr-FR" dirty="0" err="1"/>
              <a:t>kN</a:t>
            </a:r>
            <a:r>
              <a:rPr lang="fr-FR" dirty="0"/>
              <a:t> de poids total autorisé en charge</a:t>
            </a:r>
          </a:p>
          <a:p>
            <a:r>
              <a:rPr lang="fr-FR" dirty="0"/>
              <a:t>Nombre de classe de trafic</a:t>
            </a:r>
          </a:p>
          <a:p>
            <a:pPr marL="457200" lvl="1" indent="0">
              <a:buNone/>
            </a:pPr>
            <a:r>
              <a:rPr lang="fr-FR" dirty="0"/>
              <a:t>7 classes de trafic de TC2 à TC8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158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trafic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692" y="1628800"/>
            <a:ext cx="7238628" cy="4525963"/>
          </a:xfrm>
        </p:spPr>
        <p:txBody>
          <a:bodyPr>
            <a:normAutofit fontScale="92500" lnSpcReduction="20000"/>
          </a:bodyPr>
          <a:lstStyle/>
          <a:p>
            <a:pPr marL="342900" lvl="1" indent="-342900"/>
            <a:r>
              <a:rPr lang="fr-FR" sz="3200" dirty="0">
                <a:solidFill>
                  <a:schemeClr val="tx2"/>
                </a:solidFill>
              </a:rPr>
              <a:t>Trafic cumulé</a:t>
            </a:r>
          </a:p>
          <a:p>
            <a:pPr marL="457200" lvl="1" indent="0">
              <a:buNone/>
            </a:pPr>
            <a:r>
              <a:rPr lang="fr-FR" dirty="0"/>
              <a:t>Détermination du trafic poids lourd cumulé sur une durée de dimensionnement (20 ans sur VRNS ou 30 ans sur VRS)</a:t>
            </a:r>
          </a:p>
          <a:p>
            <a:pPr marL="457200" lvl="1" indent="0">
              <a:buNone/>
            </a:pPr>
            <a:r>
              <a:rPr lang="fr-FR" dirty="0" err="1"/>
              <a:t>TCi</a:t>
            </a:r>
            <a:r>
              <a:rPr lang="fr-FR" dirty="0"/>
              <a:t>= MJA*365*C</a:t>
            </a:r>
          </a:p>
          <a:p>
            <a:pPr marL="457200" lvl="1" indent="0">
              <a:buNone/>
            </a:pPr>
            <a:r>
              <a:rPr lang="fr-FR" dirty="0"/>
              <a:t>Avec MJA : moyenne journalière annuelle à l’année de mise en service</a:t>
            </a:r>
          </a:p>
          <a:p>
            <a:pPr marL="457200" lvl="1" indent="0">
              <a:buNone/>
            </a:pPr>
            <a:r>
              <a:rPr lang="fr-FR" dirty="0"/>
              <a:t>C : taux d’accroissement</a:t>
            </a:r>
          </a:p>
          <a:p>
            <a:pPr marL="342900" lvl="1" indent="-342900"/>
            <a:r>
              <a:rPr lang="fr-FR" sz="3200" dirty="0">
                <a:solidFill>
                  <a:schemeClr val="tx2"/>
                </a:solidFill>
              </a:rPr>
              <a:t>Application numérique</a:t>
            </a:r>
          </a:p>
          <a:p>
            <a:pPr marL="457200" lvl="1" indent="0">
              <a:buNone/>
            </a:pPr>
            <a:r>
              <a:rPr lang="fr-FR" dirty="0"/>
              <a:t>On obtient un nombre de PL</a:t>
            </a:r>
          </a:p>
          <a:p>
            <a:pPr marL="457200" lvl="1" indent="0">
              <a:buNone/>
            </a:pPr>
            <a:r>
              <a:rPr lang="fr-FR" dirty="0"/>
              <a:t>→détermination de la classe de trafic</a:t>
            </a:r>
          </a:p>
          <a:p>
            <a:pPr marL="0" lvl="1" indent="0">
              <a:buNone/>
            </a:pPr>
            <a:endParaRPr lang="fr-FR" sz="32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2494"/>
          <a:stretch/>
        </p:blipFill>
        <p:spPr bwMode="auto">
          <a:xfrm>
            <a:off x="7689810" y="0"/>
            <a:ext cx="1096381" cy="683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44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Trafic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Attention à la répartition du trafic poids lourds par voie de circulation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40997"/>
              </p:ext>
            </p:extLst>
          </p:nvPr>
        </p:nvGraphicFramePr>
        <p:xfrm>
          <a:off x="323528" y="2924944"/>
          <a:ext cx="8352930" cy="3377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989">
                <a:tc>
                  <a:txBody>
                    <a:bodyPr/>
                    <a:lstStyle/>
                    <a:p>
                      <a:r>
                        <a:rPr lang="fr-FR" dirty="0"/>
                        <a:t>Milieu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Chaussées séparées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Part du trafic pris en compte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071">
                <a:tc>
                  <a:txBody>
                    <a:bodyPr/>
                    <a:lstStyle/>
                    <a:p>
                      <a:r>
                        <a:rPr lang="fr-FR" dirty="0"/>
                        <a:t>Rase campagne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2*2 voies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VL : 90% du trafic PL pour le sens considéré</a:t>
                      </a:r>
                    </a:p>
                    <a:p>
                      <a:r>
                        <a:rPr lang="fr-FR" dirty="0"/>
                        <a:t>VR  10% du trafic PL pour</a:t>
                      </a:r>
                      <a:r>
                        <a:rPr lang="fr-FR" baseline="0" dirty="0"/>
                        <a:t> le sens considéré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2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2*3 voies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VL : 80% du trafic PL pour le sens considéré</a:t>
                      </a:r>
                    </a:p>
                    <a:p>
                      <a:r>
                        <a:rPr lang="fr-FR" dirty="0"/>
                        <a:t>VM  20% du trafic PL pour</a:t>
                      </a:r>
                      <a:r>
                        <a:rPr lang="fr-FR" baseline="0" dirty="0"/>
                        <a:t> le sens considéré</a:t>
                      </a:r>
                      <a:endParaRPr lang="fr-FR" dirty="0"/>
                    </a:p>
                    <a:p>
                      <a:r>
                        <a:rPr lang="fr-FR" dirty="0"/>
                        <a:t>VR : 0% du trafic PL pour le sens considéré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22">
                <a:tc>
                  <a:txBody>
                    <a:bodyPr/>
                    <a:lstStyle/>
                    <a:p>
                      <a:r>
                        <a:rPr lang="fr-FR" dirty="0"/>
                        <a:t>Péri-urbain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2*2 voies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À définir au cas par 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08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2*3 voies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VL : 65% du trafic PL pour le sens considéré</a:t>
                      </a:r>
                    </a:p>
                    <a:p>
                      <a:r>
                        <a:rPr lang="fr-FR" dirty="0"/>
                        <a:t>VM  30% du trafic PL pour</a:t>
                      </a:r>
                      <a:r>
                        <a:rPr lang="fr-FR" baseline="0" dirty="0"/>
                        <a:t> le sens considéré</a:t>
                      </a:r>
                      <a:endParaRPr lang="fr-FR" dirty="0"/>
                    </a:p>
                    <a:p>
                      <a:r>
                        <a:rPr lang="fr-FR" dirty="0"/>
                        <a:t>VR : 5% du trafic PL pour le sens considéré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465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13959</TotalTime>
  <Words>835</Words>
  <Application>Microsoft Office PowerPoint</Application>
  <PresentationFormat>Affichage à l'écran (4:3)</PresentationFormat>
  <Paragraphs>151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Hiérarchisation du réseau routier national</vt:lpstr>
      <vt:lpstr>Le trafic</vt:lpstr>
      <vt:lpstr>Le trafic</vt:lpstr>
      <vt:lpstr>Trafic</vt:lpstr>
      <vt:lpstr>Trafic</vt:lpstr>
      <vt:lpstr>Agressivité du trafic</vt:lpstr>
      <vt:lpstr>Risque de calcul</vt:lpstr>
      <vt:lpstr>Plate-forme support</vt:lpstr>
      <vt:lpstr>Choix de la couche de surface</vt:lpstr>
      <vt:lpstr>Structures de chaussées</vt:lpstr>
      <vt:lpstr>Structures de chaussées</vt:lpstr>
      <vt:lpstr>Structures de chaussées</vt:lpstr>
      <vt:lpstr>Prise en compte du gel : rappel</vt:lpstr>
      <vt:lpstr>Utilisation des abaques</vt:lpstr>
      <vt:lpstr>Utilisation des abaques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Nguyenm</dc:creator>
  <cp:lastModifiedBy>Didier Hennetier</cp:lastModifiedBy>
  <cp:revision>163</cp:revision>
  <cp:lastPrinted>2016-11-10T10:34:34Z</cp:lastPrinted>
  <dcterms:created xsi:type="dcterms:W3CDTF">2012-09-10T08:46:14Z</dcterms:created>
  <dcterms:modified xsi:type="dcterms:W3CDTF">2023-01-24T18:42:28Z</dcterms:modified>
</cp:coreProperties>
</file>