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82" r:id="rId3"/>
    <p:sldId id="283" r:id="rId4"/>
    <p:sldId id="284" r:id="rId5"/>
    <p:sldId id="285" r:id="rId6"/>
    <p:sldId id="286" r:id="rId7"/>
    <p:sldId id="276" r:id="rId8"/>
    <p:sldId id="258" r:id="rId9"/>
    <p:sldId id="259" r:id="rId10"/>
    <p:sldId id="260" r:id="rId11"/>
    <p:sldId id="261" r:id="rId12"/>
    <p:sldId id="262" r:id="rId13"/>
    <p:sldId id="263" r:id="rId14"/>
    <p:sldId id="288" r:id="rId15"/>
    <p:sldId id="289" r:id="rId16"/>
    <p:sldId id="291" r:id="rId17"/>
    <p:sldId id="292" r:id="rId18"/>
    <p:sldId id="293" r:id="rId19"/>
    <p:sldId id="294" r:id="rId20"/>
    <p:sldId id="295" r:id="rId21"/>
    <p:sldId id="296" r:id="rId2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133"/>
    <p:restoredTop sz="91429"/>
  </p:normalViewPr>
  <p:slideViewPr>
    <p:cSldViewPr snapToGrid="0" snapToObjects="1">
      <p:cViewPr varScale="1">
        <p:scale>
          <a:sx n="10" d="100"/>
          <a:sy n="10" d="100"/>
        </p:scale>
        <p:origin x="136" y="8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AA89F-507C-5644-B8E7-DD6B00EE6B86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21ABB-1E75-1644-ABAD-4EFB1A3E12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847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21ABB-1E75-1644-ABAD-4EFB1A3E12A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66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Réaliser en direct un test exact de Fisher en montrant des différents tableaux possibles et leur proba (loi </a:t>
            </a:r>
            <a:r>
              <a:rPr lang="fr-FR" dirty="0" err="1"/>
              <a:t>hypergeometrique</a:t>
            </a:r>
            <a:r>
              <a:rPr lang="fr-FR" dirty="0"/>
              <a:t>) ; montrer </a:t>
            </a:r>
            <a:r>
              <a:rPr lang="fr-FR" dirty="0" err="1"/>
              <a:t>fisher.test</a:t>
            </a:r>
            <a:r>
              <a:rPr lang="fr-FR" dirty="0"/>
              <a:t> dans 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921ABB-1E75-1644-ABAD-4EFB1A3E12AD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304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42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10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72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33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048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38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90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74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11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05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00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46EDB-7440-144A-B00B-A116D8E74D4C}" type="datetimeFigureOut">
              <a:rPr lang="fr-FR" smtClean="0"/>
              <a:t>23/01/2025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9F5BB-1BFC-8148-967A-9DAF1A83EF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115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800" dirty="0"/>
              <a:t>UE MRCE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9997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982" y="1525549"/>
            <a:ext cx="40005" cy="5080"/>
          </a:xfrm>
          <a:custGeom>
            <a:avLst/>
            <a:gdLst/>
            <a:ahLst/>
            <a:cxnLst/>
            <a:rect l="l" t="t" r="r" b="b"/>
            <a:pathLst>
              <a:path w="40004" h="5080">
                <a:moveTo>
                  <a:pt x="19459" y="0"/>
                </a:moveTo>
                <a:lnTo>
                  <a:pt x="4564" y="771"/>
                </a:lnTo>
                <a:lnTo>
                  <a:pt x="0" y="1849"/>
                </a:lnTo>
                <a:lnTo>
                  <a:pt x="3564" y="3234"/>
                </a:lnTo>
                <a:lnTo>
                  <a:pt x="13058" y="4927"/>
                </a:lnTo>
                <a:lnTo>
                  <a:pt x="39373" y="2463"/>
                </a:lnTo>
                <a:lnTo>
                  <a:pt x="32824" y="1849"/>
                </a:lnTo>
                <a:lnTo>
                  <a:pt x="24082" y="1236"/>
                </a:lnTo>
                <a:lnTo>
                  <a:pt x="17970" y="618"/>
                </a:lnTo>
                <a:lnTo>
                  <a:pt x="19459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33243" y="1531708"/>
            <a:ext cx="29845" cy="6350"/>
          </a:xfrm>
          <a:custGeom>
            <a:avLst/>
            <a:gdLst/>
            <a:ahLst/>
            <a:cxnLst/>
            <a:rect l="l" t="t" r="r" b="b"/>
            <a:pathLst>
              <a:path w="29845" h="6350">
                <a:moveTo>
                  <a:pt x="13633" y="1115"/>
                </a:moveTo>
                <a:lnTo>
                  <a:pt x="0" y="2057"/>
                </a:lnTo>
                <a:lnTo>
                  <a:pt x="3632" y="3073"/>
                </a:lnTo>
                <a:lnTo>
                  <a:pt x="4356" y="6159"/>
                </a:lnTo>
                <a:lnTo>
                  <a:pt x="13633" y="1115"/>
                </a:lnTo>
                <a:close/>
              </a:path>
              <a:path w="29845" h="6350">
                <a:moveTo>
                  <a:pt x="29768" y="0"/>
                </a:moveTo>
                <a:lnTo>
                  <a:pt x="13669" y="1115"/>
                </a:lnTo>
                <a:lnTo>
                  <a:pt x="10896" y="3073"/>
                </a:lnTo>
                <a:lnTo>
                  <a:pt x="16700" y="1028"/>
                </a:lnTo>
                <a:lnTo>
                  <a:pt x="29768" y="0"/>
                </a:lnTo>
                <a:close/>
              </a:path>
              <a:path w="29845" h="6350">
                <a:moveTo>
                  <a:pt x="13792" y="1028"/>
                </a:moveTo>
                <a:lnTo>
                  <a:pt x="13633" y="1115"/>
                </a:lnTo>
                <a:lnTo>
                  <a:pt x="13792" y="1028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2108" y="1516938"/>
            <a:ext cx="7794665" cy="6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4655" y="1537868"/>
            <a:ext cx="58419" cy="3810"/>
          </a:xfrm>
          <a:custGeom>
            <a:avLst/>
            <a:gdLst/>
            <a:ahLst/>
            <a:cxnLst/>
            <a:rect l="l" t="t" r="r" b="b"/>
            <a:pathLst>
              <a:path w="58420" h="3809">
                <a:moveTo>
                  <a:pt x="58356" y="0"/>
                </a:moveTo>
                <a:lnTo>
                  <a:pt x="0" y="3683"/>
                </a:lnTo>
                <a:lnTo>
                  <a:pt x="9969" y="3683"/>
                </a:lnTo>
                <a:lnTo>
                  <a:pt x="58356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0846" y="6068982"/>
            <a:ext cx="6118225" cy="0"/>
          </a:xfrm>
          <a:custGeom>
            <a:avLst/>
            <a:gdLst/>
            <a:ahLst/>
            <a:cxnLst/>
            <a:rect l="l" t="t" r="r" b="b"/>
            <a:pathLst>
              <a:path w="6118225">
                <a:moveTo>
                  <a:pt x="0" y="0"/>
                </a:moveTo>
                <a:lnTo>
                  <a:pt x="611817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67174" y="568244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0846" y="568244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67174" y="529590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0846" y="529590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67174" y="490936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0846" y="490936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67174" y="452282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0846" y="45228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67174" y="413212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0846" y="41321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67174" y="374558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0846" y="374558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67174" y="3359030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0846" y="3359030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67174" y="2972493"/>
            <a:ext cx="1546225" cy="0"/>
          </a:xfrm>
          <a:custGeom>
            <a:avLst/>
            <a:gdLst/>
            <a:ahLst/>
            <a:cxnLst/>
            <a:rect l="l" t="t" r="r" b="b"/>
            <a:pathLst>
              <a:path w="1546225">
                <a:moveTo>
                  <a:pt x="0" y="0"/>
                </a:moveTo>
                <a:lnTo>
                  <a:pt x="15462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0846" y="2972493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67174" y="2585951"/>
            <a:ext cx="1546225" cy="0"/>
          </a:xfrm>
          <a:custGeom>
            <a:avLst/>
            <a:gdLst/>
            <a:ahLst/>
            <a:cxnLst/>
            <a:rect l="l" t="t" r="r" b="b"/>
            <a:pathLst>
              <a:path w="1546225">
                <a:moveTo>
                  <a:pt x="0" y="0"/>
                </a:moveTo>
                <a:lnTo>
                  <a:pt x="15462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0846" y="258595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0846" y="2195252"/>
            <a:ext cx="4723130" cy="0"/>
          </a:xfrm>
          <a:custGeom>
            <a:avLst/>
            <a:gdLst/>
            <a:ahLst/>
            <a:cxnLst/>
            <a:rect l="l" t="t" r="r" b="b"/>
            <a:pathLst>
              <a:path w="4723130">
                <a:moveTo>
                  <a:pt x="0" y="0"/>
                </a:moveTo>
                <a:lnTo>
                  <a:pt x="4722553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91366" y="2564396"/>
            <a:ext cx="6116697" cy="31474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13200" y="2565400"/>
            <a:ext cx="25400" cy="3111500"/>
          </a:xfrm>
          <a:custGeom>
            <a:avLst/>
            <a:gdLst/>
            <a:ahLst/>
            <a:cxnLst/>
            <a:rect l="l" t="t" r="r" b="b"/>
            <a:pathLst>
              <a:path w="25400" h="3111500">
                <a:moveTo>
                  <a:pt x="0" y="0"/>
                </a:moveTo>
                <a:lnTo>
                  <a:pt x="25399" y="3111497"/>
                </a:lnTo>
              </a:path>
            </a:pathLst>
          </a:custGeom>
          <a:ln w="5714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40300" y="2565400"/>
            <a:ext cx="38100" cy="3111500"/>
          </a:xfrm>
          <a:custGeom>
            <a:avLst/>
            <a:gdLst/>
            <a:ahLst/>
            <a:cxnLst/>
            <a:rect l="l" t="t" r="r" b="b"/>
            <a:pathLst>
              <a:path w="38100" h="3111500">
                <a:moveTo>
                  <a:pt x="0" y="0"/>
                </a:moveTo>
                <a:lnTo>
                  <a:pt x="38099" y="3111497"/>
                </a:lnTo>
              </a:path>
            </a:pathLst>
          </a:custGeom>
          <a:ln w="57149">
            <a:solidFill>
              <a:srgbClr val="F7DE7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945953" y="5667653"/>
            <a:ext cx="182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0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85753" y="5667653"/>
            <a:ext cx="181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2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613400" y="1685670"/>
            <a:ext cx="3403600" cy="1482725"/>
          </a:xfrm>
          <a:custGeom>
            <a:avLst/>
            <a:gdLst/>
            <a:ahLst/>
            <a:cxnLst/>
            <a:rect l="l" t="t" r="r" b="b"/>
            <a:pathLst>
              <a:path w="3403600" h="1482725">
                <a:moveTo>
                  <a:pt x="0" y="0"/>
                </a:moveTo>
                <a:lnTo>
                  <a:pt x="3403600" y="0"/>
                </a:lnTo>
                <a:lnTo>
                  <a:pt x="3403600" y="1482458"/>
                </a:lnTo>
                <a:lnTo>
                  <a:pt x="0" y="148245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5613400" y="1693290"/>
            <a:ext cx="3403600" cy="14224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90805" marR="267970">
              <a:lnSpc>
                <a:spcPct val="89600"/>
              </a:lnSpc>
              <a:spcBef>
                <a:spcPts val="350"/>
              </a:spcBef>
            </a:pP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En </a:t>
            </a:r>
            <a:r>
              <a:rPr sz="2000" dirty="0">
                <a:solidFill>
                  <a:srgbClr val="EEC517"/>
                </a:solidFill>
                <a:latin typeface="Corbel"/>
                <a:cs typeface="Corbel"/>
              </a:rPr>
              <a:t>fonction </a:t>
            </a: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de </a:t>
            </a:r>
            <a:r>
              <a:rPr sz="2000" dirty="0">
                <a:solidFill>
                  <a:srgbClr val="EEC517"/>
                </a:solidFill>
                <a:latin typeface="Corbel"/>
                <a:cs typeface="Corbel"/>
              </a:rPr>
              <a:t>la </a:t>
            </a: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taille de  </a:t>
            </a:r>
            <a:r>
              <a:rPr sz="2000" spc="-15" dirty="0">
                <a:solidFill>
                  <a:srgbClr val="EEC517"/>
                </a:solidFill>
                <a:latin typeface="Corbel"/>
                <a:cs typeface="Corbel"/>
              </a:rPr>
              <a:t>l’échantillon </a:t>
            </a:r>
            <a:r>
              <a:rPr sz="2000" dirty="0">
                <a:solidFill>
                  <a:srgbClr val="EEC517"/>
                </a:solidFill>
                <a:latin typeface="Corbel"/>
                <a:cs typeface="Corbel"/>
              </a:rPr>
              <a:t>et </a:t>
            </a: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de la variance  attendue de la mesure, </a:t>
            </a:r>
            <a:r>
              <a:rPr sz="2000" dirty="0">
                <a:solidFill>
                  <a:srgbClr val="EEC517"/>
                </a:solidFill>
                <a:latin typeface="Corbel"/>
                <a:cs typeface="Corbel"/>
              </a:rPr>
              <a:t>on  peut </a:t>
            </a: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estimer les distributions  des statistiques </a:t>
            </a:r>
            <a:r>
              <a:rPr sz="2000" dirty="0">
                <a:latin typeface="Corbel"/>
                <a:cs typeface="Corbel"/>
              </a:rPr>
              <a:t>de test</a:t>
            </a:r>
          </a:p>
        </p:txBody>
      </p:sp>
      <p:sp>
        <p:nvSpPr>
          <p:cNvPr id="34" name="object 6"/>
          <p:cNvSpPr txBox="1">
            <a:spLocks/>
          </p:cNvSpPr>
          <p:nvPr/>
        </p:nvSpPr>
        <p:spPr>
          <a:xfrm>
            <a:off x="1220847" y="165390"/>
            <a:ext cx="6896416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>
                <a:latin typeface="Gill Sans"/>
                <a:cs typeface="Gill Sans"/>
              </a:rPr>
              <a:t>Cadre du test</a:t>
            </a:r>
            <a:r>
              <a:rPr lang="fr-FR" spc="-100">
                <a:latin typeface="Gill Sans"/>
                <a:cs typeface="Gill Sans"/>
              </a:rPr>
              <a:t> </a:t>
            </a:r>
            <a:r>
              <a:rPr lang="fr-FR">
                <a:latin typeface="Gill Sans"/>
                <a:cs typeface="Gill Sans"/>
              </a:rPr>
              <a:t>d’hypothèse</a:t>
            </a:r>
            <a:endParaRPr lang="fr-FR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29292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982" y="1525549"/>
            <a:ext cx="40005" cy="5080"/>
          </a:xfrm>
          <a:custGeom>
            <a:avLst/>
            <a:gdLst/>
            <a:ahLst/>
            <a:cxnLst/>
            <a:rect l="l" t="t" r="r" b="b"/>
            <a:pathLst>
              <a:path w="40004" h="5080">
                <a:moveTo>
                  <a:pt x="19459" y="0"/>
                </a:moveTo>
                <a:lnTo>
                  <a:pt x="4564" y="771"/>
                </a:lnTo>
                <a:lnTo>
                  <a:pt x="0" y="1849"/>
                </a:lnTo>
                <a:lnTo>
                  <a:pt x="3564" y="3234"/>
                </a:lnTo>
                <a:lnTo>
                  <a:pt x="13058" y="4927"/>
                </a:lnTo>
                <a:lnTo>
                  <a:pt x="39373" y="2463"/>
                </a:lnTo>
                <a:lnTo>
                  <a:pt x="32824" y="1849"/>
                </a:lnTo>
                <a:lnTo>
                  <a:pt x="24082" y="1236"/>
                </a:lnTo>
                <a:lnTo>
                  <a:pt x="17970" y="618"/>
                </a:lnTo>
                <a:lnTo>
                  <a:pt x="19459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33243" y="1531708"/>
            <a:ext cx="29845" cy="6350"/>
          </a:xfrm>
          <a:custGeom>
            <a:avLst/>
            <a:gdLst/>
            <a:ahLst/>
            <a:cxnLst/>
            <a:rect l="l" t="t" r="r" b="b"/>
            <a:pathLst>
              <a:path w="29845" h="6350">
                <a:moveTo>
                  <a:pt x="13633" y="1115"/>
                </a:moveTo>
                <a:lnTo>
                  <a:pt x="0" y="2057"/>
                </a:lnTo>
                <a:lnTo>
                  <a:pt x="3632" y="3073"/>
                </a:lnTo>
                <a:lnTo>
                  <a:pt x="4356" y="6159"/>
                </a:lnTo>
                <a:lnTo>
                  <a:pt x="13633" y="1115"/>
                </a:lnTo>
                <a:close/>
              </a:path>
              <a:path w="29845" h="6350">
                <a:moveTo>
                  <a:pt x="29768" y="0"/>
                </a:moveTo>
                <a:lnTo>
                  <a:pt x="13669" y="1115"/>
                </a:lnTo>
                <a:lnTo>
                  <a:pt x="10896" y="3073"/>
                </a:lnTo>
                <a:lnTo>
                  <a:pt x="16700" y="1028"/>
                </a:lnTo>
                <a:lnTo>
                  <a:pt x="29768" y="0"/>
                </a:lnTo>
                <a:close/>
              </a:path>
              <a:path w="29845" h="6350">
                <a:moveTo>
                  <a:pt x="13792" y="1028"/>
                </a:moveTo>
                <a:lnTo>
                  <a:pt x="13633" y="1115"/>
                </a:lnTo>
                <a:lnTo>
                  <a:pt x="13792" y="1028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2108" y="1516938"/>
            <a:ext cx="7794665" cy="6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4655" y="1537868"/>
            <a:ext cx="58419" cy="3810"/>
          </a:xfrm>
          <a:custGeom>
            <a:avLst/>
            <a:gdLst/>
            <a:ahLst/>
            <a:cxnLst/>
            <a:rect l="l" t="t" r="r" b="b"/>
            <a:pathLst>
              <a:path w="58420" h="3809">
                <a:moveTo>
                  <a:pt x="58356" y="0"/>
                </a:moveTo>
                <a:lnTo>
                  <a:pt x="0" y="3683"/>
                </a:lnTo>
                <a:lnTo>
                  <a:pt x="9969" y="3683"/>
                </a:lnTo>
                <a:lnTo>
                  <a:pt x="58356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0846" y="6068982"/>
            <a:ext cx="6118225" cy="0"/>
          </a:xfrm>
          <a:custGeom>
            <a:avLst/>
            <a:gdLst/>
            <a:ahLst/>
            <a:cxnLst/>
            <a:rect l="l" t="t" r="r" b="b"/>
            <a:pathLst>
              <a:path w="6118225">
                <a:moveTo>
                  <a:pt x="0" y="0"/>
                </a:moveTo>
                <a:lnTo>
                  <a:pt x="611817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67174" y="568244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0846" y="568244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67174" y="529590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0846" y="529590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67174" y="490936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0846" y="490936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67174" y="4522821"/>
            <a:ext cx="2409825" cy="0"/>
          </a:xfrm>
          <a:custGeom>
            <a:avLst/>
            <a:gdLst/>
            <a:ahLst/>
            <a:cxnLst/>
            <a:rect l="l" t="t" r="r" b="b"/>
            <a:pathLst>
              <a:path w="2409825">
                <a:moveTo>
                  <a:pt x="0" y="0"/>
                </a:moveTo>
                <a:lnTo>
                  <a:pt x="24098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0846" y="45228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67174" y="4132121"/>
            <a:ext cx="2409825" cy="0"/>
          </a:xfrm>
          <a:custGeom>
            <a:avLst/>
            <a:gdLst/>
            <a:ahLst/>
            <a:cxnLst/>
            <a:rect l="l" t="t" r="r" b="b"/>
            <a:pathLst>
              <a:path w="2409825">
                <a:moveTo>
                  <a:pt x="0" y="0"/>
                </a:moveTo>
                <a:lnTo>
                  <a:pt x="24098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0846" y="41321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67174" y="374558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0846" y="374558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67174" y="3359030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0846" y="3359030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67174" y="2972493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0846" y="2972493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67174" y="258595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0846" y="258595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0846" y="2195252"/>
            <a:ext cx="6118225" cy="0"/>
          </a:xfrm>
          <a:custGeom>
            <a:avLst/>
            <a:gdLst/>
            <a:ahLst/>
            <a:cxnLst/>
            <a:rect l="l" t="t" r="r" b="b"/>
            <a:pathLst>
              <a:path w="6118225">
                <a:moveTo>
                  <a:pt x="0" y="0"/>
                </a:moveTo>
                <a:lnTo>
                  <a:pt x="611817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91366" y="2564396"/>
            <a:ext cx="6116697" cy="31474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13200" y="2565400"/>
            <a:ext cx="25400" cy="3111500"/>
          </a:xfrm>
          <a:custGeom>
            <a:avLst/>
            <a:gdLst/>
            <a:ahLst/>
            <a:cxnLst/>
            <a:rect l="l" t="t" r="r" b="b"/>
            <a:pathLst>
              <a:path w="25400" h="3111500">
                <a:moveTo>
                  <a:pt x="0" y="0"/>
                </a:moveTo>
                <a:lnTo>
                  <a:pt x="25399" y="3111497"/>
                </a:lnTo>
              </a:path>
            </a:pathLst>
          </a:custGeom>
          <a:ln w="5714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40300" y="2565400"/>
            <a:ext cx="38100" cy="3111500"/>
          </a:xfrm>
          <a:custGeom>
            <a:avLst/>
            <a:gdLst/>
            <a:ahLst/>
            <a:cxnLst/>
            <a:rect l="l" t="t" r="r" b="b"/>
            <a:pathLst>
              <a:path w="38100" h="3111500">
                <a:moveTo>
                  <a:pt x="0" y="0"/>
                </a:moveTo>
                <a:lnTo>
                  <a:pt x="38099" y="3111497"/>
                </a:lnTo>
              </a:path>
            </a:pathLst>
          </a:custGeom>
          <a:ln w="57149">
            <a:solidFill>
              <a:srgbClr val="F7DE7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945953" y="5667653"/>
            <a:ext cx="182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0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85753" y="5667653"/>
            <a:ext cx="181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2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477000" y="3745141"/>
            <a:ext cx="2667000" cy="929005"/>
          </a:xfrm>
          <a:custGeom>
            <a:avLst/>
            <a:gdLst/>
            <a:ahLst/>
            <a:cxnLst/>
            <a:rect l="l" t="t" r="r" b="b"/>
            <a:pathLst>
              <a:path w="2667000" h="929004">
                <a:moveTo>
                  <a:pt x="0" y="0"/>
                </a:moveTo>
                <a:lnTo>
                  <a:pt x="2667000" y="0"/>
                </a:lnTo>
                <a:lnTo>
                  <a:pt x="2667000" y="928458"/>
                </a:lnTo>
                <a:lnTo>
                  <a:pt x="0" y="928458"/>
                </a:lnTo>
                <a:lnTo>
                  <a:pt x="0" y="0"/>
                </a:lnTo>
                <a:close/>
              </a:path>
            </a:pathLst>
          </a:custGeom>
          <a:solidFill>
            <a:srgbClr val="E3F5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477000" y="3752760"/>
            <a:ext cx="2667000" cy="8763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91440" marR="668020">
              <a:lnSpc>
                <a:spcPct val="89600"/>
              </a:lnSpc>
              <a:spcBef>
                <a:spcPts val="350"/>
              </a:spcBef>
            </a:pPr>
            <a:r>
              <a:rPr sz="2000" spc="-10" dirty="0">
                <a:solidFill>
                  <a:srgbClr val="57BCE5"/>
                </a:solidFill>
                <a:latin typeface="Corbel"/>
                <a:cs typeface="Corbel"/>
              </a:rPr>
              <a:t>Région </a:t>
            </a:r>
            <a:r>
              <a:rPr sz="2000" spc="-5" dirty="0">
                <a:solidFill>
                  <a:srgbClr val="57BCE5"/>
                </a:solidFill>
                <a:latin typeface="Corbel"/>
                <a:cs typeface="Corbel"/>
              </a:rPr>
              <a:t>de rejet</a:t>
            </a:r>
            <a:r>
              <a:rPr sz="2000" spc="-50" dirty="0">
                <a:solidFill>
                  <a:srgbClr val="57BCE5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57BCE5"/>
                </a:solidFill>
                <a:latin typeface="Corbel"/>
                <a:cs typeface="Corbel"/>
              </a:rPr>
              <a:t>de  l’hypothèse nulle  </a:t>
            </a:r>
            <a:r>
              <a:rPr sz="2000" b="1" dirty="0">
                <a:solidFill>
                  <a:srgbClr val="57BCE5"/>
                </a:solidFill>
                <a:latin typeface="Corbel"/>
                <a:cs typeface="Corbel"/>
              </a:rPr>
              <a:t>risque</a:t>
            </a:r>
            <a:r>
              <a:rPr sz="2000" b="1" spc="-10" dirty="0">
                <a:solidFill>
                  <a:srgbClr val="57BCE5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57BCE5"/>
                </a:solidFill>
                <a:latin typeface="Corbel"/>
                <a:cs typeface="Corbel"/>
              </a:rPr>
              <a:t>alpha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682901" y="4216400"/>
            <a:ext cx="1794510" cy="1003935"/>
          </a:xfrm>
          <a:custGeom>
            <a:avLst/>
            <a:gdLst/>
            <a:ahLst/>
            <a:cxnLst/>
            <a:rect l="l" t="t" r="r" b="b"/>
            <a:pathLst>
              <a:path w="1794510" h="1003935">
                <a:moveTo>
                  <a:pt x="1794098" y="0"/>
                </a:moveTo>
                <a:lnTo>
                  <a:pt x="0" y="1003689"/>
                </a:lnTo>
              </a:path>
            </a:pathLst>
          </a:custGeom>
          <a:ln w="2539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60900" y="5129593"/>
            <a:ext cx="123024" cy="1049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6"/>
          <p:cNvSpPr txBox="1">
            <a:spLocks/>
          </p:cNvSpPr>
          <p:nvPr/>
        </p:nvSpPr>
        <p:spPr>
          <a:xfrm>
            <a:off x="1220847" y="165390"/>
            <a:ext cx="6896416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>
                <a:latin typeface="Gill Sans"/>
                <a:cs typeface="Gill Sans"/>
              </a:rPr>
              <a:t>Cadre du test</a:t>
            </a:r>
            <a:r>
              <a:rPr lang="fr-FR" spc="-100">
                <a:latin typeface="Gill Sans"/>
                <a:cs typeface="Gill Sans"/>
              </a:rPr>
              <a:t> </a:t>
            </a:r>
            <a:r>
              <a:rPr lang="fr-FR">
                <a:latin typeface="Gill Sans"/>
                <a:cs typeface="Gill Sans"/>
              </a:rPr>
              <a:t>d’hypothèse</a:t>
            </a:r>
            <a:endParaRPr lang="fr-FR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25564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982" y="1525549"/>
            <a:ext cx="40005" cy="5080"/>
          </a:xfrm>
          <a:custGeom>
            <a:avLst/>
            <a:gdLst/>
            <a:ahLst/>
            <a:cxnLst/>
            <a:rect l="l" t="t" r="r" b="b"/>
            <a:pathLst>
              <a:path w="40004" h="5080">
                <a:moveTo>
                  <a:pt x="19459" y="0"/>
                </a:moveTo>
                <a:lnTo>
                  <a:pt x="4564" y="771"/>
                </a:lnTo>
                <a:lnTo>
                  <a:pt x="0" y="1849"/>
                </a:lnTo>
                <a:lnTo>
                  <a:pt x="3564" y="3234"/>
                </a:lnTo>
                <a:lnTo>
                  <a:pt x="13058" y="4927"/>
                </a:lnTo>
                <a:lnTo>
                  <a:pt x="39373" y="2463"/>
                </a:lnTo>
                <a:lnTo>
                  <a:pt x="32824" y="1849"/>
                </a:lnTo>
                <a:lnTo>
                  <a:pt x="24082" y="1236"/>
                </a:lnTo>
                <a:lnTo>
                  <a:pt x="17970" y="618"/>
                </a:lnTo>
                <a:lnTo>
                  <a:pt x="19459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33243" y="1531708"/>
            <a:ext cx="29845" cy="6350"/>
          </a:xfrm>
          <a:custGeom>
            <a:avLst/>
            <a:gdLst/>
            <a:ahLst/>
            <a:cxnLst/>
            <a:rect l="l" t="t" r="r" b="b"/>
            <a:pathLst>
              <a:path w="29845" h="6350">
                <a:moveTo>
                  <a:pt x="13633" y="1115"/>
                </a:moveTo>
                <a:lnTo>
                  <a:pt x="0" y="2057"/>
                </a:lnTo>
                <a:lnTo>
                  <a:pt x="3632" y="3073"/>
                </a:lnTo>
                <a:lnTo>
                  <a:pt x="4356" y="6159"/>
                </a:lnTo>
                <a:lnTo>
                  <a:pt x="13633" y="1115"/>
                </a:lnTo>
                <a:close/>
              </a:path>
              <a:path w="29845" h="6350">
                <a:moveTo>
                  <a:pt x="29768" y="0"/>
                </a:moveTo>
                <a:lnTo>
                  <a:pt x="13669" y="1115"/>
                </a:lnTo>
                <a:lnTo>
                  <a:pt x="10896" y="3073"/>
                </a:lnTo>
                <a:lnTo>
                  <a:pt x="16700" y="1028"/>
                </a:lnTo>
                <a:lnTo>
                  <a:pt x="29768" y="0"/>
                </a:lnTo>
                <a:close/>
              </a:path>
              <a:path w="29845" h="6350">
                <a:moveTo>
                  <a:pt x="13792" y="1028"/>
                </a:moveTo>
                <a:lnTo>
                  <a:pt x="13633" y="1115"/>
                </a:lnTo>
                <a:lnTo>
                  <a:pt x="13792" y="1028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2108" y="1516938"/>
            <a:ext cx="7794665" cy="6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4655" y="1537868"/>
            <a:ext cx="58419" cy="3810"/>
          </a:xfrm>
          <a:custGeom>
            <a:avLst/>
            <a:gdLst/>
            <a:ahLst/>
            <a:cxnLst/>
            <a:rect l="l" t="t" r="r" b="b"/>
            <a:pathLst>
              <a:path w="58420" h="3809">
                <a:moveTo>
                  <a:pt x="58356" y="0"/>
                </a:moveTo>
                <a:lnTo>
                  <a:pt x="0" y="3683"/>
                </a:lnTo>
                <a:lnTo>
                  <a:pt x="9969" y="3683"/>
                </a:lnTo>
                <a:lnTo>
                  <a:pt x="58356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0846" y="6068982"/>
            <a:ext cx="6118225" cy="0"/>
          </a:xfrm>
          <a:custGeom>
            <a:avLst/>
            <a:gdLst/>
            <a:ahLst/>
            <a:cxnLst/>
            <a:rect l="l" t="t" r="r" b="b"/>
            <a:pathLst>
              <a:path w="6118225">
                <a:moveTo>
                  <a:pt x="0" y="0"/>
                </a:moveTo>
                <a:lnTo>
                  <a:pt x="611817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67174" y="568244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0846" y="568244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67174" y="529590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0846" y="529590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67174" y="490936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0846" y="490936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67174" y="452282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0846" y="45228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67174" y="413212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0846" y="41321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67174" y="374558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0846" y="374558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67174" y="3359030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25800" y="3359030"/>
            <a:ext cx="758825" cy="0"/>
          </a:xfrm>
          <a:custGeom>
            <a:avLst/>
            <a:gdLst/>
            <a:ahLst/>
            <a:cxnLst/>
            <a:rect l="l" t="t" r="r" b="b"/>
            <a:pathLst>
              <a:path w="758825">
                <a:moveTo>
                  <a:pt x="0" y="0"/>
                </a:moveTo>
                <a:lnTo>
                  <a:pt x="75882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067174" y="2972493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225800" y="2972493"/>
            <a:ext cx="758825" cy="0"/>
          </a:xfrm>
          <a:custGeom>
            <a:avLst/>
            <a:gdLst/>
            <a:ahLst/>
            <a:cxnLst/>
            <a:rect l="l" t="t" r="r" b="b"/>
            <a:pathLst>
              <a:path w="758825">
                <a:moveTo>
                  <a:pt x="0" y="0"/>
                </a:moveTo>
                <a:lnTo>
                  <a:pt x="75882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67174" y="258595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0846" y="258595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90846" y="2195252"/>
            <a:ext cx="6118225" cy="0"/>
          </a:xfrm>
          <a:custGeom>
            <a:avLst/>
            <a:gdLst/>
            <a:ahLst/>
            <a:cxnLst/>
            <a:rect l="l" t="t" r="r" b="b"/>
            <a:pathLst>
              <a:path w="6118225">
                <a:moveTo>
                  <a:pt x="0" y="0"/>
                </a:moveTo>
                <a:lnTo>
                  <a:pt x="611817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91366" y="2564396"/>
            <a:ext cx="6116697" cy="31474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13200" y="2565400"/>
            <a:ext cx="25400" cy="3111500"/>
          </a:xfrm>
          <a:custGeom>
            <a:avLst/>
            <a:gdLst/>
            <a:ahLst/>
            <a:cxnLst/>
            <a:rect l="l" t="t" r="r" b="b"/>
            <a:pathLst>
              <a:path w="25400" h="3111500">
                <a:moveTo>
                  <a:pt x="0" y="0"/>
                </a:moveTo>
                <a:lnTo>
                  <a:pt x="25399" y="3111497"/>
                </a:lnTo>
              </a:path>
            </a:pathLst>
          </a:custGeom>
          <a:ln w="5714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940300" y="2565400"/>
            <a:ext cx="38100" cy="3111500"/>
          </a:xfrm>
          <a:custGeom>
            <a:avLst/>
            <a:gdLst/>
            <a:ahLst/>
            <a:cxnLst/>
            <a:rect l="l" t="t" r="r" b="b"/>
            <a:pathLst>
              <a:path w="38100" h="3111500">
                <a:moveTo>
                  <a:pt x="0" y="0"/>
                </a:moveTo>
                <a:lnTo>
                  <a:pt x="38099" y="3111497"/>
                </a:lnTo>
              </a:path>
            </a:pathLst>
          </a:custGeom>
          <a:ln w="57149">
            <a:solidFill>
              <a:srgbClr val="F7DE7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945953" y="5667653"/>
            <a:ext cx="182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0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85753" y="5667653"/>
            <a:ext cx="181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2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69900" y="2816682"/>
            <a:ext cx="2755900" cy="929005"/>
          </a:xfrm>
          <a:custGeom>
            <a:avLst/>
            <a:gdLst/>
            <a:ahLst/>
            <a:cxnLst/>
            <a:rect l="l" t="t" r="r" b="b"/>
            <a:pathLst>
              <a:path w="2755900" h="929004">
                <a:moveTo>
                  <a:pt x="0" y="0"/>
                </a:moveTo>
                <a:lnTo>
                  <a:pt x="2755900" y="0"/>
                </a:lnTo>
                <a:lnTo>
                  <a:pt x="2755900" y="928458"/>
                </a:lnTo>
                <a:lnTo>
                  <a:pt x="0" y="928458"/>
                </a:lnTo>
                <a:lnTo>
                  <a:pt x="0" y="0"/>
                </a:lnTo>
                <a:close/>
              </a:path>
            </a:pathLst>
          </a:custGeom>
          <a:solidFill>
            <a:srgbClr val="FEF8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69900" y="2824302"/>
            <a:ext cx="2755900" cy="8763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91440" marR="140970">
              <a:lnSpc>
                <a:spcPct val="89600"/>
              </a:lnSpc>
              <a:spcBef>
                <a:spcPts val="350"/>
              </a:spcBef>
            </a:pPr>
            <a:r>
              <a:rPr sz="2000" spc="-10" dirty="0">
                <a:solidFill>
                  <a:srgbClr val="EEC517"/>
                </a:solidFill>
                <a:latin typeface="Corbel"/>
                <a:cs typeface="Corbel"/>
              </a:rPr>
              <a:t>Région d’acceptation</a:t>
            </a:r>
            <a:r>
              <a:rPr sz="2000" spc="-65" dirty="0">
                <a:solidFill>
                  <a:srgbClr val="EEC517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de  l’hypothèse nulle  </a:t>
            </a:r>
            <a:r>
              <a:rPr sz="2000" b="1" dirty="0">
                <a:solidFill>
                  <a:srgbClr val="EEC517"/>
                </a:solidFill>
                <a:latin typeface="Corbel"/>
                <a:cs typeface="Corbel"/>
              </a:rPr>
              <a:t>Risque</a:t>
            </a:r>
            <a:r>
              <a:rPr sz="2000" b="1" spc="-10" dirty="0">
                <a:solidFill>
                  <a:srgbClr val="EEC517"/>
                </a:solidFill>
                <a:latin typeface="Corbel"/>
                <a:cs typeface="Corbel"/>
              </a:rPr>
              <a:t> </a:t>
            </a:r>
            <a:r>
              <a:rPr sz="2000" b="1" spc="-5" dirty="0">
                <a:solidFill>
                  <a:srgbClr val="EEC517"/>
                </a:solidFill>
                <a:latin typeface="Corbel"/>
                <a:cs typeface="Corbel"/>
              </a:rPr>
              <a:t>bêta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828800" y="3745141"/>
            <a:ext cx="2505710" cy="1475105"/>
          </a:xfrm>
          <a:custGeom>
            <a:avLst/>
            <a:gdLst/>
            <a:ahLst/>
            <a:cxnLst/>
            <a:rect l="l" t="t" r="r" b="b"/>
            <a:pathLst>
              <a:path w="2505710" h="1475104">
                <a:moveTo>
                  <a:pt x="0" y="0"/>
                </a:moveTo>
                <a:lnTo>
                  <a:pt x="2505578" y="1474698"/>
                </a:lnTo>
              </a:path>
            </a:pathLst>
          </a:custGeom>
          <a:ln w="25399">
            <a:solidFill>
              <a:srgbClr val="F2CD1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33430" y="5128374"/>
            <a:ext cx="122669" cy="1042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6"/>
          <p:cNvSpPr txBox="1">
            <a:spLocks/>
          </p:cNvSpPr>
          <p:nvPr/>
        </p:nvSpPr>
        <p:spPr>
          <a:xfrm>
            <a:off x="1220847" y="165390"/>
            <a:ext cx="6896416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>
                <a:latin typeface="Gill Sans"/>
                <a:cs typeface="Gill Sans"/>
              </a:rPr>
              <a:t>Cadre du test</a:t>
            </a:r>
            <a:r>
              <a:rPr lang="fr-FR" spc="-100">
                <a:latin typeface="Gill Sans"/>
                <a:cs typeface="Gill Sans"/>
              </a:rPr>
              <a:t> </a:t>
            </a:r>
            <a:r>
              <a:rPr lang="fr-FR">
                <a:latin typeface="Gill Sans"/>
                <a:cs typeface="Gill Sans"/>
              </a:rPr>
              <a:t>d’hypothèse</a:t>
            </a:r>
            <a:endParaRPr lang="fr-FR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69260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982" y="1525549"/>
            <a:ext cx="40005" cy="5080"/>
          </a:xfrm>
          <a:custGeom>
            <a:avLst/>
            <a:gdLst/>
            <a:ahLst/>
            <a:cxnLst/>
            <a:rect l="l" t="t" r="r" b="b"/>
            <a:pathLst>
              <a:path w="40004" h="5080">
                <a:moveTo>
                  <a:pt x="19459" y="0"/>
                </a:moveTo>
                <a:lnTo>
                  <a:pt x="4564" y="771"/>
                </a:lnTo>
                <a:lnTo>
                  <a:pt x="0" y="1849"/>
                </a:lnTo>
                <a:lnTo>
                  <a:pt x="3564" y="3234"/>
                </a:lnTo>
                <a:lnTo>
                  <a:pt x="13058" y="4927"/>
                </a:lnTo>
                <a:lnTo>
                  <a:pt x="39373" y="2463"/>
                </a:lnTo>
                <a:lnTo>
                  <a:pt x="32824" y="1849"/>
                </a:lnTo>
                <a:lnTo>
                  <a:pt x="24082" y="1236"/>
                </a:lnTo>
                <a:lnTo>
                  <a:pt x="17970" y="618"/>
                </a:lnTo>
                <a:lnTo>
                  <a:pt x="19459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33243" y="1531708"/>
            <a:ext cx="29845" cy="6350"/>
          </a:xfrm>
          <a:custGeom>
            <a:avLst/>
            <a:gdLst/>
            <a:ahLst/>
            <a:cxnLst/>
            <a:rect l="l" t="t" r="r" b="b"/>
            <a:pathLst>
              <a:path w="29845" h="6350">
                <a:moveTo>
                  <a:pt x="13633" y="1115"/>
                </a:moveTo>
                <a:lnTo>
                  <a:pt x="0" y="2057"/>
                </a:lnTo>
                <a:lnTo>
                  <a:pt x="3632" y="3073"/>
                </a:lnTo>
                <a:lnTo>
                  <a:pt x="4356" y="6159"/>
                </a:lnTo>
                <a:lnTo>
                  <a:pt x="13633" y="1115"/>
                </a:lnTo>
                <a:close/>
              </a:path>
              <a:path w="29845" h="6350">
                <a:moveTo>
                  <a:pt x="29768" y="0"/>
                </a:moveTo>
                <a:lnTo>
                  <a:pt x="13669" y="1115"/>
                </a:lnTo>
                <a:lnTo>
                  <a:pt x="10896" y="3073"/>
                </a:lnTo>
                <a:lnTo>
                  <a:pt x="16700" y="1028"/>
                </a:lnTo>
                <a:lnTo>
                  <a:pt x="29768" y="0"/>
                </a:lnTo>
                <a:close/>
              </a:path>
              <a:path w="29845" h="6350">
                <a:moveTo>
                  <a:pt x="13792" y="1028"/>
                </a:moveTo>
                <a:lnTo>
                  <a:pt x="13633" y="1115"/>
                </a:lnTo>
                <a:lnTo>
                  <a:pt x="13792" y="1028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2108" y="1516938"/>
            <a:ext cx="7794665" cy="6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4655" y="1537868"/>
            <a:ext cx="58419" cy="3810"/>
          </a:xfrm>
          <a:custGeom>
            <a:avLst/>
            <a:gdLst/>
            <a:ahLst/>
            <a:cxnLst/>
            <a:rect l="l" t="t" r="r" b="b"/>
            <a:pathLst>
              <a:path w="58420" h="3809">
                <a:moveTo>
                  <a:pt x="58356" y="0"/>
                </a:moveTo>
                <a:lnTo>
                  <a:pt x="0" y="3683"/>
                </a:lnTo>
                <a:lnTo>
                  <a:pt x="9969" y="3683"/>
                </a:lnTo>
                <a:lnTo>
                  <a:pt x="58356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0846" y="6068982"/>
            <a:ext cx="6118225" cy="0"/>
          </a:xfrm>
          <a:custGeom>
            <a:avLst/>
            <a:gdLst/>
            <a:ahLst/>
            <a:cxnLst/>
            <a:rect l="l" t="t" r="r" b="b"/>
            <a:pathLst>
              <a:path w="6118225">
                <a:moveTo>
                  <a:pt x="0" y="0"/>
                </a:moveTo>
                <a:lnTo>
                  <a:pt x="611817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67174" y="568244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0846" y="568244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73676" y="5295901"/>
            <a:ext cx="1735455" cy="0"/>
          </a:xfrm>
          <a:custGeom>
            <a:avLst/>
            <a:gdLst/>
            <a:ahLst/>
            <a:cxnLst/>
            <a:rect l="l" t="t" r="r" b="b"/>
            <a:pathLst>
              <a:path w="1735454">
                <a:moveTo>
                  <a:pt x="0" y="0"/>
                </a:moveTo>
                <a:lnTo>
                  <a:pt x="173534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67174" y="5295901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>
                <a:moveTo>
                  <a:pt x="0" y="0"/>
                </a:moveTo>
                <a:lnTo>
                  <a:pt x="114935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0846" y="529590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273676" y="4909361"/>
            <a:ext cx="1735455" cy="0"/>
          </a:xfrm>
          <a:custGeom>
            <a:avLst/>
            <a:gdLst/>
            <a:ahLst/>
            <a:cxnLst/>
            <a:rect l="l" t="t" r="r" b="b"/>
            <a:pathLst>
              <a:path w="1735454">
                <a:moveTo>
                  <a:pt x="0" y="0"/>
                </a:moveTo>
                <a:lnTo>
                  <a:pt x="173534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67174" y="4909361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>
                <a:moveTo>
                  <a:pt x="0" y="0"/>
                </a:moveTo>
                <a:lnTo>
                  <a:pt x="114935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0846" y="490936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73676" y="4522821"/>
            <a:ext cx="1735455" cy="0"/>
          </a:xfrm>
          <a:custGeom>
            <a:avLst/>
            <a:gdLst/>
            <a:ahLst/>
            <a:cxnLst/>
            <a:rect l="l" t="t" r="r" b="b"/>
            <a:pathLst>
              <a:path w="1735454">
                <a:moveTo>
                  <a:pt x="0" y="0"/>
                </a:moveTo>
                <a:lnTo>
                  <a:pt x="173534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067174" y="4522821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>
                <a:moveTo>
                  <a:pt x="0" y="0"/>
                </a:moveTo>
                <a:lnTo>
                  <a:pt x="114935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0846" y="45228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273676" y="4132121"/>
            <a:ext cx="1735455" cy="0"/>
          </a:xfrm>
          <a:custGeom>
            <a:avLst/>
            <a:gdLst/>
            <a:ahLst/>
            <a:cxnLst/>
            <a:rect l="l" t="t" r="r" b="b"/>
            <a:pathLst>
              <a:path w="1735454">
                <a:moveTo>
                  <a:pt x="0" y="0"/>
                </a:moveTo>
                <a:lnTo>
                  <a:pt x="173534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67174" y="4132121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>
                <a:moveTo>
                  <a:pt x="0" y="0"/>
                </a:moveTo>
                <a:lnTo>
                  <a:pt x="114935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0846" y="413212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273676" y="3745581"/>
            <a:ext cx="1735455" cy="0"/>
          </a:xfrm>
          <a:custGeom>
            <a:avLst/>
            <a:gdLst/>
            <a:ahLst/>
            <a:cxnLst/>
            <a:rect l="l" t="t" r="r" b="b"/>
            <a:pathLst>
              <a:path w="1735454">
                <a:moveTo>
                  <a:pt x="0" y="0"/>
                </a:moveTo>
                <a:lnTo>
                  <a:pt x="173534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67174" y="3745581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>
                <a:moveTo>
                  <a:pt x="0" y="0"/>
                </a:moveTo>
                <a:lnTo>
                  <a:pt x="114935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0846" y="374558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273676" y="3359030"/>
            <a:ext cx="1735455" cy="0"/>
          </a:xfrm>
          <a:custGeom>
            <a:avLst/>
            <a:gdLst/>
            <a:ahLst/>
            <a:cxnLst/>
            <a:rect l="l" t="t" r="r" b="b"/>
            <a:pathLst>
              <a:path w="1735454">
                <a:moveTo>
                  <a:pt x="0" y="0"/>
                </a:moveTo>
                <a:lnTo>
                  <a:pt x="173534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067174" y="3359030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>
                <a:moveTo>
                  <a:pt x="0" y="0"/>
                </a:moveTo>
                <a:lnTo>
                  <a:pt x="1149350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90846" y="3359030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67174" y="2972493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90846" y="2972493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067174" y="2585951"/>
            <a:ext cx="2941955" cy="0"/>
          </a:xfrm>
          <a:custGeom>
            <a:avLst/>
            <a:gdLst/>
            <a:ahLst/>
            <a:cxnLst/>
            <a:rect l="l" t="t" r="r" b="b"/>
            <a:pathLst>
              <a:path w="2941954">
                <a:moveTo>
                  <a:pt x="0" y="0"/>
                </a:moveTo>
                <a:lnTo>
                  <a:pt x="2941848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0846" y="2585951"/>
            <a:ext cx="3094355" cy="0"/>
          </a:xfrm>
          <a:custGeom>
            <a:avLst/>
            <a:gdLst/>
            <a:ahLst/>
            <a:cxnLst/>
            <a:rect l="l" t="t" r="r" b="b"/>
            <a:pathLst>
              <a:path w="3094354">
                <a:moveTo>
                  <a:pt x="0" y="0"/>
                </a:moveTo>
                <a:lnTo>
                  <a:pt x="3093777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90846" y="2195252"/>
            <a:ext cx="6118225" cy="0"/>
          </a:xfrm>
          <a:custGeom>
            <a:avLst/>
            <a:gdLst/>
            <a:ahLst/>
            <a:cxnLst/>
            <a:rect l="l" t="t" r="r" b="b"/>
            <a:pathLst>
              <a:path w="6118225">
                <a:moveTo>
                  <a:pt x="0" y="0"/>
                </a:moveTo>
                <a:lnTo>
                  <a:pt x="6118176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506886" y="3438004"/>
            <a:ext cx="1854200" cy="2244725"/>
          </a:xfrm>
          <a:custGeom>
            <a:avLst/>
            <a:gdLst/>
            <a:ahLst/>
            <a:cxnLst/>
            <a:rect l="l" t="t" r="r" b="b"/>
            <a:pathLst>
              <a:path w="1854200" h="2244725">
                <a:moveTo>
                  <a:pt x="0" y="0"/>
                </a:moveTo>
                <a:lnTo>
                  <a:pt x="0" y="2244436"/>
                </a:lnTo>
                <a:lnTo>
                  <a:pt x="1853730" y="2244436"/>
                </a:lnTo>
                <a:lnTo>
                  <a:pt x="1791385" y="2240279"/>
                </a:lnTo>
                <a:lnTo>
                  <a:pt x="1670850" y="2240279"/>
                </a:lnTo>
                <a:lnTo>
                  <a:pt x="1483817" y="2227811"/>
                </a:lnTo>
                <a:lnTo>
                  <a:pt x="1359128" y="2211186"/>
                </a:lnTo>
                <a:lnTo>
                  <a:pt x="1296784" y="2198716"/>
                </a:lnTo>
                <a:lnTo>
                  <a:pt x="1172095" y="2165465"/>
                </a:lnTo>
                <a:lnTo>
                  <a:pt x="1113904" y="2140521"/>
                </a:lnTo>
                <a:lnTo>
                  <a:pt x="1051560" y="2111438"/>
                </a:lnTo>
                <a:lnTo>
                  <a:pt x="989215" y="2069871"/>
                </a:lnTo>
                <a:lnTo>
                  <a:pt x="926871" y="2024151"/>
                </a:lnTo>
                <a:lnTo>
                  <a:pt x="864514" y="1970112"/>
                </a:lnTo>
                <a:lnTo>
                  <a:pt x="802170" y="1903615"/>
                </a:lnTo>
                <a:lnTo>
                  <a:pt x="739825" y="1828800"/>
                </a:lnTo>
                <a:lnTo>
                  <a:pt x="677481" y="1737359"/>
                </a:lnTo>
                <a:lnTo>
                  <a:pt x="619290" y="1633448"/>
                </a:lnTo>
                <a:lnTo>
                  <a:pt x="556945" y="1517078"/>
                </a:lnTo>
                <a:lnTo>
                  <a:pt x="494601" y="1384071"/>
                </a:lnTo>
                <a:lnTo>
                  <a:pt x="432257" y="1242758"/>
                </a:lnTo>
                <a:lnTo>
                  <a:pt x="369912" y="1084808"/>
                </a:lnTo>
                <a:lnTo>
                  <a:pt x="307568" y="918552"/>
                </a:lnTo>
                <a:lnTo>
                  <a:pt x="245224" y="739838"/>
                </a:lnTo>
                <a:lnTo>
                  <a:pt x="182880" y="556958"/>
                </a:lnTo>
                <a:lnTo>
                  <a:pt x="124688" y="369912"/>
                </a:lnTo>
                <a:lnTo>
                  <a:pt x="62344" y="182880"/>
                </a:lnTo>
                <a:lnTo>
                  <a:pt x="0" y="0"/>
                </a:lnTo>
                <a:close/>
              </a:path>
            </a:pathLst>
          </a:custGeom>
          <a:solidFill>
            <a:srgbClr val="E3F5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19942" y="5682441"/>
            <a:ext cx="432434" cy="0"/>
          </a:xfrm>
          <a:custGeom>
            <a:avLst/>
            <a:gdLst/>
            <a:ahLst/>
            <a:cxnLst/>
            <a:rect l="l" t="t" r="r" b="b"/>
            <a:pathLst>
              <a:path w="432434">
                <a:moveTo>
                  <a:pt x="0" y="0"/>
                </a:moveTo>
                <a:lnTo>
                  <a:pt x="432264" y="0"/>
                </a:lnTo>
              </a:path>
            </a:pathLst>
          </a:custGeom>
          <a:ln w="3175">
            <a:solidFill>
              <a:srgbClr val="E3F5F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19941" y="2592971"/>
            <a:ext cx="6059805" cy="3090545"/>
          </a:xfrm>
          <a:custGeom>
            <a:avLst/>
            <a:gdLst/>
            <a:ahLst/>
            <a:cxnLst/>
            <a:rect l="l" t="t" r="r" b="b"/>
            <a:pathLst>
              <a:path w="6059805" h="3090545">
                <a:moveTo>
                  <a:pt x="0" y="3089471"/>
                </a:moveTo>
                <a:lnTo>
                  <a:pt x="15442" y="3089939"/>
                </a:lnTo>
                <a:lnTo>
                  <a:pt x="30892" y="3090180"/>
                </a:lnTo>
                <a:lnTo>
                  <a:pt x="46348" y="3090268"/>
                </a:lnTo>
                <a:lnTo>
                  <a:pt x="61806" y="3090281"/>
                </a:lnTo>
                <a:lnTo>
                  <a:pt x="77263" y="3090281"/>
                </a:lnTo>
                <a:lnTo>
                  <a:pt x="92722" y="3090281"/>
                </a:lnTo>
                <a:lnTo>
                  <a:pt x="370968" y="3090281"/>
                </a:lnTo>
                <a:lnTo>
                  <a:pt x="386425" y="3090299"/>
                </a:lnTo>
                <a:lnTo>
                  <a:pt x="401883" y="3090330"/>
                </a:lnTo>
                <a:lnTo>
                  <a:pt x="417342" y="3090336"/>
                </a:lnTo>
                <a:lnTo>
                  <a:pt x="432800" y="3090281"/>
                </a:lnTo>
                <a:lnTo>
                  <a:pt x="448258" y="3090123"/>
                </a:lnTo>
                <a:lnTo>
                  <a:pt x="463716" y="3089891"/>
                </a:lnTo>
                <a:lnTo>
                  <a:pt x="479174" y="3089660"/>
                </a:lnTo>
                <a:lnTo>
                  <a:pt x="494633" y="3089501"/>
                </a:lnTo>
                <a:lnTo>
                  <a:pt x="510090" y="3089446"/>
                </a:lnTo>
                <a:lnTo>
                  <a:pt x="525548" y="3089452"/>
                </a:lnTo>
                <a:lnTo>
                  <a:pt x="541007" y="3089483"/>
                </a:lnTo>
                <a:lnTo>
                  <a:pt x="556465" y="3089501"/>
                </a:lnTo>
                <a:lnTo>
                  <a:pt x="571923" y="3089519"/>
                </a:lnTo>
                <a:lnTo>
                  <a:pt x="587380" y="3089550"/>
                </a:lnTo>
                <a:lnTo>
                  <a:pt x="602839" y="3089556"/>
                </a:lnTo>
                <a:lnTo>
                  <a:pt x="618297" y="3089501"/>
                </a:lnTo>
                <a:lnTo>
                  <a:pt x="633755" y="3089363"/>
                </a:lnTo>
                <a:lnTo>
                  <a:pt x="649213" y="3089165"/>
                </a:lnTo>
                <a:lnTo>
                  <a:pt x="664672" y="3088943"/>
                </a:lnTo>
                <a:lnTo>
                  <a:pt x="680130" y="3088731"/>
                </a:lnTo>
                <a:lnTo>
                  <a:pt x="726504" y="3088146"/>
                </a:lnTo>
                <a:lnTo>
                  <a:pt x="772878" y="3087615"/>
                </a:lnTo>
                <a:lnTo>
                  <a:pt x="788336" y="3087429"/>
                </a:lnTo>
                <a:lnTo>
                  <a:pt x="834710" y="3086500"/>
                </a:lnTo>
                <a:lnTo>
                  <a:pt x="881085" y="3085103"/>
                </a:lnTo>
                <a:lnTo>
                  <a:pt x="912001" y="3083907"/>
                </a:lnTo>
                <a:lnTo>
                  <a:pt x="927459" y="3083311"/>
                </a:lnTo>
                <a:lnTo>
                  <a:pt x="942917" y="3082763"/>
                </a:lnTo>
                <a:lnTo>
                  <a:pt x="958375" y="3082240"/>
                </a:lnTo>
                <a:lnTo>
                  <a:pt x="973833" y="3081670"/>
                </a:lnTo>
                <a:lnTo>
                  <a:pt x="1020209" y="3079241"/>
                </a:lnTo>
                <a:lnTo>
                  <a:pt x="1066582" y="3075900"/>
                </a:lnTo>
                <a:lnTo>
                  <a:pt x="1112954" y="3071681"/>
                </a:lnTo>
                <a:lnTo>
                  <a:pt x="1159327" y="3066599"/>
                </a:lnTo>
                <a:lnTo>
                  <a:pt x="1205704" y="3060792"/>
                </a:lnTo>
                <a:lnTo>
                  <a:pt x="1252082" y="3053417"/>
                </a:lnTo>
                <a:lnTo>
                  <a:pt x="1298454" y="3043801"/>
                </a:lnTo>
                <a:lnTo>
                  <a:pt x="1344827" y="3033142"/>
                </a:lnTo>
                <a:lnTo>
                  <a:pt x="1391199" y="3020022"/>
                </a:lnTo>
                <a:lnTo>
                  <a:pt x="1437573" y="3004022"/>
                </a:lnTo>
                <a:lnTo>
                  <a:pt x="1483954" y="2984921"/>
                </a:lnTo>
                <a:lnTo>
                  <a:pt x="1530327" y="2962934"/>
                </a:lnTo>
                <a:lnTo>
                  <a:pt x="1576699" y="2936695"/>
                </a:lnTo>
                <a:lnTo>
                  <a:pt x="1623072" y="2906102"/>
                </a:lnTo>
                <a:lnTo>
                  <a:pt x="1653987" y="2883355"/>
                </a:lnTo>
                <a:lnTo>
                  <a:pt x="1684902" y="2858038"/>
                </a:lnTo>
                <a:lnTo>
                  <a:pt x="1715821" y="2830149"/>
                </a:lnTo>
                <a:lnTo>
                  <a:pt x="1746738" y="2799780"/>
                </a:lnTo>
                <a:lnTo>
                  <a:pt x="1777656" y="2766928"/>
                </a:lnTo>
                <a:lnTo>
                  <a:pt x="1808572" y="2731150"/>
                </a:lnTo>
                <a:lnTo>
                  <a:pt x="1839487" y="2692452"/>
                </a:lnTo>
                <a:lnTo>
                  <a:pt x="1870402" y="2650672"/>
                </a:lnTo>
                <a:lnTo>
                  <a:pt x="1901317" y="2605809"/>
                </a:lnTo>
                <a:lnTo>
                  <a:pt x="1932232" y="2557389"/>
                </a:lnTo>
                <a:lnTo>
                  <a:pt x="1963151" y="2505412"/>
                </a:lnTo>
                <a:lnTo>
                  <a:pt x="1994068" y="2450427"/>
                </a:lnTo>
                <a:lnTo>
                  <a:pt x="2024986" y="2392437"/>
                </a:lnTo>
                <a:lnTo>
                  <a:pt x="2055902" y="2330672"/>
                </a:lnTo>
                <a:lnTo>
                  <a:pt x="2086817" y="2265139"/>
                </a:lnTo>
                <a:lnTo>
                  <a:pt x="2117732" y="2196332"/>
                </a:lnTo>
                <a:lnTo>
                  <a:pt x="2133190" y="2160688"/>
                </a:lnTo>
                <a:lnTo>
                  <a:pt x="2148647" y="2124246"/>
                </a:lnTo>
                <a:lnTo>
                  <a:pt x="2164105" y="2087041"/>
                </a:lnTo>
                <a:lnTo>
                  <a:pt x="2179562" y="2049061"/>
                </a:lnTo>
                <a:lnTo>
                  <a:pt x="2195020" y="2010296"/>
                </a:lnTo>
                <a:lnTo>
                  <a:pt x="2210477" y="1970780"/>
                </a:lnTo>
                <a:lnTo>
                  <a:pt x="2225935" y="1930550"/>
                </a:lnTo>
                <a:lnTo>
                  <a:pt x="2241392" y="1889540"/>
                </a:lnTo>
                <a:lnTo>
                  <a:pt x="2256851" y="1847755"/>
                </a:lnTo>
                <a:lnTo>
                  <a:pt x="2272312" y="1805341"/>
                </a:lnTo>
                <a:lnTo>
                  <a:pt x="2287775" y="1762440"/>
                </a:lnTo>
                <a:lnTo>
                  <a:pt x="2303232" y="1719048"/>
                </a:lnTo>
                <a:lnTo>
                  <a:pt x="2318690" y="1675097"/>
                </a:lnTo>
                <a:lnTo>
                  <a:pt x="2334147" y="1630659"/>
                </a:lnTo>
                <a:lnTo>
                  <a:pt x="2349605" y="1585810"/>
                </a:lnTo>
                <a:lnTo>
                  <a:pt x="2365062" y="1540471"/>
                </a:lnTo>
                <a:lnTo>
                  <a:pt x="2380520" y="1494636"/>
                </a:lnTo>
                <a:lnTo>
                  <a:pt x="2395977" y="1448488"/>
                </a:lnTo>
                <a:lnTo>
                  <a:pt x="2411435" y="1402210"/>
                </a:lnTo>
                <a:lnTo>
                  <a:pt x="2426892" y="1355751"/>
                </a:lnTo>
                <a:lnTo>
                  <a:pt x="2442350" y="1309050"/>
                </a:lnTo>
                <a:lnTo>
                  <a:pt x="2457807" y="1262252"/>
                </a:lnTo>
                <a:lnTo>
                  <a:pt x="2473265" y="1215500"/>
                </a:lnTo>
                <a:lnTo>
                  <a:pt x="2488722" y="1168736"/>
                </a:lnTo>
                <a:lnTo>
                  <a:pt x="2504180" y="1121910"/>
                </a:lnTo>
                <a:lnTo>
                  <a:pt x="2519637" y="1075204"/>
                </a:lnTo>
                <a:lnTo>
                  <a:pt x="2535095" y="1028800"/>
                </a:lnTo>
                <a:lnTo>
                  <a:pt x="2550554" y="982639"/>
                </a:lnTo>
                <a:lnTo>
                  <a:pt x="2566015" y="936660"/>
                </a:lnTo>
                <a:lnTo>
                  <a:pt x="2581476" y="891043"/>
                </a:lnTo>
                <a:lnTo>
                  <a:pt x="2596935" y="845972"/>
                </a:lnTo>
                <a:lnTo>
                  <a:pt x="2612393" y="801348"/>
                </a:lnTo>
                <a:lnTo>
                  <a:pt x="2627850" y="757123"/>
                </a:lnTo>
                <a:lnTo>
                  <a:pt x="2643308" y="713552"/>
                </a:lnTo>
                <a:lnTo>
                  <a:pt x="2658765" y="670890"/>
                </a:lnTo>
                <a:lnTo>
                  <a:pt x="2674223" y="629122"/>
                </a:lnTo>
                <a:lnTo>
                  <a:pt x="2689680" y="588142"/>
                </a:lnTo>
                <a:lnTo>
                  <a:pt x="2705138" y="548057"/>
                </a:lnTo>
                <a:lnTo>
                  <a:pt x="2720595" y="508978"/>
                </a:lnTo>
                <a:lnTo>
                  <a:pt x="2736053" y="470793"/>
                </a:lnTo>
                <a:lnTo>
                  <a:pt x="2751510" y="433492"/>
                </a:lnTo>
                <a:lnTo>
                  <a:pt x="2766968" y="397329"/>
                </a:lnTo>
                <a:lnTo>
                  <a:pt x="2797884" y="329150"/>
                </a:lnTo>
                <a:lnTo>
                  <a:pt x="2828806" y="266254"/>
                </a:lnTo>
                <a:lnTo>
                  <a:pt x="2859723" y="209362"/>
                </a:lnTo>
                <a:lnTo>
                  <a:pt x="2890638" y="158473"/>
                </a:lnTo>
                <a:lnTo>
                  <a:pt x="2921553" y="114418"/>
                </a:lnTo>
                <a:lnTo>
                  <a:pt x="2952468" y="77197"/>
                </a:lnTo>
                <a:lnTo>
                  <a:pt x="2983383" y="46874"/>
                </a:lnTo>
                <a:lnTo>
                  <a:pt x="3014298" y="23452"/>
                </a:lnTo>
                <a:lnTo>
                  <a:pt x="3060672" y="3534"/>
                </a:lnTo>
                <a:lnTo>
                  <a:pt x="3091595" y="0"/>
                </a:lnTo>
                <a:lnTo>
                  <a:pt x="3107053" y="865"/>
                </a:lnTo>
                <a:lnTo>
                  <a:pt x="3153425" y="14718"/>
                </a:lnTo>
                <a:lnTo>
                  <a:pt x="3199798" y="46874"/>
                </a:lnTo>
                <a:lnTo>
                  <a:pt x="3230713" y="77197"/>
                </a:lnTo>
                <a:lnTo>
                  <a:pt x="3261628" y="114418"/>
                </a:lnTo>
                <a:lnTo>
                  <a:pt x="3292543" y="158473"/>
                </a:lnTo>
                <a:lnTo>
                  <a:pt x="3323462" y="209362"/>
                </a:lnTo>
                <a:lnTo>
                  <a:pt x="3354383" y="266254"/>
                </a:lnTo>
                <a:lnTo>
                  <a:pt x="3385298" y="329150"/>
                </a:lnTo>
                <a:lnTo>
                  <a:pt x="3416213" y="397329"/>
                </a:lnTo>
                <a:lnTo>
                  <a:pt x="3431670" y="433492"/>
                </a:lnTo>
                <a:lnTo>
                  <a:pt x="3447128" y="470793"/>
                </a:lnTo>
                <a:lnTo>
                  <a:pt x="3462585" y="508978"/>
                </a:lnTo>
                <a:lnTo>
                  <a:pt x="3478043" y="548057"/>
                </a:lnTo>
                <a:lnTo>
                  <a:pt x="3493501" y="588142"/>
                </a:lnTo>
                <a:lnTo>
                  <a:pt x="3508958" y="629122"/>
                </a:lnTo>
                <a:lnTo>
                  <a:pt x="3524416" y="670890"/>
                </a:lnTo>
                <a:lnTo>
                  <a:pt x="3539873" y="713552"/>
                </a:lnTo>
                <a:lnTo>
                  <a:pt x="3555331" y="757123"/>
                </a:lnTo>
                <a:lnTo>
                  <a:pt x="3570788" y="801348"/>
                </a:lnTo>
                <a:lnTo>
                  <a:pt x="3586246" y="845972"/>
                </a:lnTo>
                <a:lnTo>
                  <a:pt x="3601705" y="891043"/>
                </a:lnTo>
                <a:lnTo>
                  <a:pt x="3617166" y="936660"/>
                </a:lnTo>
                <a:lnTo>
                  <a:pt x="3632627" y="982639"/>
                </a:lnTo>
                <a:lnTo>
                  <a:pt x="3648086" y="1028800"/>
                </a:lnTo>
                <a:lnTo>
                  <a:pt x="3663543" y="1075204"/>
                </a:lnTo>
                <a:lnTo>
                  <a:pt x="3679001" y="1121910"/>
                </a:lnTo>
                <a:lnTo>
                  <a:pt x="3694458" y="1168736"/>
                </a:lnTo>
                <a:lnTo>
                  <a:pt x="3709916" y="1215500"/>
                </a:lnTo>
                <a:lnTo>
                  <a:pt x="3725373" y="1262252"/>
                </a:lnTo>
                <a:lnTo>
                  <a:pt x="3740831" y="1309050"/>
                </a:lnTo>
                <a:lnTo>
                  <a:pt x="3756288" y="1355751"/>
                </a:lnTo>
                <a:lnTo>
                  <a:pt x="3771746" y="1402210"/>
                </a:lnTo>
                <a:lnTo>
                  <a:pt x="3787203" y="1448488"/>
                </a:lnTo>
                <a:lnTo>
                  <a:pt x="3802661" y="1494636"/>
                </a:lnTo>
                <a:lnTo>
                  <a:pt x="3818118" y="1540471"/>
                </a:lnTo>
                <a:lnTo>
                  <a:pt x="3833576" y="1585810"/>
                </a:lnTo>
                <a:lnTo>
                  <a:pt x="3849035" y="1630659"/>
                </a:lnTo>
                <a:lnTo>
                  <a:pt x="3864496" y="1675097"/>
                </a:lnTo>
                <a:lnTo>
                  <a:pt x="3879957" y="1719048"/>
                </a:lnTo>
                <a:lnTo>
                  <a:pt x="3895416" y="1762440"/>
                </a:lnTo>
                <a:lnTo>
                  <a:pt x="3910873" y="1805341"/>
                </a:lnTo>
                <a:lnTo>
                  <a:pt x="3926331" y="1847755"/>
                </a:lnTo>
                <a:lnTo>
                  <a:pt x="3941788" y="1889540"/>
                </a:lnTo>
                <a:lnTo>
                  <a:pt x="3957246" y="1930550"/>
                </a:lnTo>
                <a:lnTo>
                  <a:pt x="3972703" y="1970780"/>
                </a:lnTo>
                <a:lnTo>
                  <a:pt x="3988161" y="2010296"/>
                </a:lnTo>
                <a:lnTo>
                  <a:pt x="4003618" y="2049061"/>
                </a:lnTo>
                <a:lnTo>
                  <a:pt x="4019076" y="2087041"/>
                </a:lnTo>
                <a:lnTo>
                  <a:pt x="4034533" y="2124246"/>
                </a:lnTo>
                <a:lnTo>
                  <a:pt x="4049991" y="2160688"/>
                </a:lnTo>
                <a:lnTo>
                  <a:pt x="4065448" y="2196332"/>
                </a:lnTo>
                <a:lnTo>
                  <a:pt x="4096365" y="2265139"/>
                </a:lnTo>
                <a:lnTo>
                  <a:pt x="4127287" y="2330672"/>
                </a:lnTo>
                <a:lnTo>
                  <a:pt x="4158203" y="2392437"/>
                </a:lnTo>
                <a:lnTo>
                  <a:pt x="4189118" y="2450427"/>
                </a:lnTo>
                <a:lnTo>
                  <a:pt x="4220033" y="2505412"/>
                </a:lnTo>
                <a:lnTo>
                  <a:pt x="4250948" y="2557389"/>
                </a:lnTo>
                <a:lnTo>
                  <a:pt x="4281863" y="2605809"/>
                </a:lnTo>
                <a:lnTo>
                  <a:pt x="4312778" y="2650672"/>
                </a:lnTo>
                <a:lnTo>
                  <a:pt x="4343693" y="2692452"/>
                </a:lnTo>
                <a:lnTo>
                  <a:pt x="4374609" y="2731150"/>
                </a:lnTo>
                <a:lnTo>
                  <a:pt x="4405525" y="2766928"/>
                </a:lnTo>
                <a:lnTo>
                  <a:pt x="4436447" y="2799780"/>
                </a:lnTo>
                <a:lnTo>
                  <a:pt x="4467364" y="2830149"/>
                </a:lnTo>
                <a:lnTo>
                  <a:pt x="4498279" y="2858038"/>
                </a:lnTo>
                <a:lnTo>
                  <a:pt x="4529194" y="2883355"/>
                </a:lnTo>
                <a:lnTo>
                  <a:pt x="4560109" y="2906102"/>
                </a:lnTo>
                <a:lnTo>
                  <a:pt x="4606481" y="2936695"/>
                </a:lnTo>
                <a:lnTo>
                  <a:pt x="4652855" y="2962934"/>
                </a:lnTo>
                <a:lnTo>
                  <a:pt x="4699236" y="2984921"/>
                </a:lnTo>
                <a:lnTo>
                  <a:pt x="4745609" y="3004022"/>
                </a:lnTo>
                <a:lnTo>
                  <a:pt x="4791981" y="3020022"/>
                </a:lnTo>
                <a:lnTo>
                  <a:pt x="4838354" y="3033142"/>
                </a:lnTo>
                <a:lnTo>
                  <a:pt x="4884726" y="3043801"/>
                </a:lnTo>
                <a:lnTo>
                  <a:pt x="4931107" y="3053417"/>
                </a:lnTo>
                <a:lnTo>
                  <a:pt x="4977481" y="3060792"/>
                </a:lnTo>
                <a:lnTo>
                  <a:pt x="5023854" y="3066599"/>
                </a:lnTo>
                <a:lnTo>
                  <a:pt x="5070226" y="3071681"/>
                </a:lnTo>
                <a:lnTo>
                  <a:pt x="5116599" y="3075900"/>
                </a:lnTo>
                <a:lnTo>
                  <a:pt x="5162971" y="3079241"/>
                </a:lnTo>
                <a:lnTo>
                  <a:pt x="5209346" y="3081670"/>
                </a:lnTo>
                <a:lnTo>
                  <a:pt x="5240267" y="3082763"/>
                </a:lnTo>
                <a:lnTo>
                  <a:pt x="5255727" y="3083311"/>
                </a:lnTo>
                <a:lnTo>
                  <a:pt x="5271184" y="3083907"/>
                </a:lnTo>
                <a:lnTo>
                  <a:pt x="5286642" y="3084516"/>
                </a:lnTo>
                <a:lnTo>
                  <a:pt x="5302099" y="3085103"/>
                </a:lnTo>
                <a:lnTo>
                  <a:pt x="5348472" y="3086500"/>
                </a:lnTo>
                <a:lnTo>
                  <a:pt x="5394844" y="3087429"/>
                </a:lnTo>
                <a:lnTo>
                  <a:pt x="5425763" y="3087776"/>
                </a:lnTo>
                <a:lnTo>
                  <a:pt x="5441227" y="3087951"/>
                </a:lnTo>
                <a:lnTo>
                  <a:pt x="5456680" y="3088146"/>
                </a:lnTo>
                <a:lnTo>
                  <a:pt x="5472138" y="3088341"/>
                </a:lnTo>
                <a:lnTo>
                  <a:pt x="5487598" y="3088536"/>
                </a:lnTo>
                <a:lnTo>
                  <a:pt x="5503057" y="3088731"/>
                </a:lnTo>
                <a:lnTo>
                  <a:pt x="5518514" y="3088943"/>
                </a:lnTo>
                <a:lnTo>
                  <a:pt x="5533972" y="3089165"/>
                </a:lnTo>
                <a:lnTo>
                  <a:pt x="5549429" y="3089363"/>
                </a:lnTo>
                <a:lnTo>
                  <a:pt x="5564887" y="3089501"/>
                </a:lnTo>
                <a:lnTo>
                  <a:pt x="5580344" y="3089556"/>
                </a:lnTo>
                <a:lnTo>
                  <a:pt x="5595802" y="3089550"/>
                </a:lnTo>
                <a:lnTo>
                  <a:pt x="5611259" y="3089519"/>
                </a:lnTo>
                <a:lnTo>
                  <a:pt x="5626717" y="3089501"/>
                </a:lnTo>
                <a:lnTo>
                  <a:pt x="5642174" y="3089483"/>
                </a:lnTo>
                <a:lnTo>
                  <a:pt x="5657632" y="3089452"/>
                </a:lnTo>
                <a:lnTo>
                  <a:pt x="5673089" y="3089446"/>
                </a:lnTo>
                <a:lnTo>
                  <a:pt x="5688547" y="3089501"/>
                </a:lnTo>
                <a:lnTo>
                  <a:pt x="5704006" y="3089660"/>
                </a:lnTo>
                <a:lnTo>
                  <a:pt x="5719467" y="3089891"/>
                </a:lnTo>
                <a:lnTo>
                  <a:pt x="5734928" y="3090123"/>
                </a:lnTo>
                <a:lnTo>
                  <a:pt x="5750387" y="3090281"/>
                </a:lnTo>
                <a:lnTo>
                  <a:pt x="5765844" y="3090336"/>
                </a:lnTo>
                <a:lnTo>
                  <a:pt x="5781302" y="3090330"/>
                </a:lnTo>
                <a:lnTo>
                  <a:pt x="5796759" y="3090299"/>
                </a:lnTo>
                <a:lnTo>
                  <a:pt x="5812217" y="3090281"/>
                </a:lnTo>
                <a:lnTo>
                  <a:pt x="6044089" y="3090281"/>
                </a:lnTo>
                <a:lnTo>
                  <a:pt x="6059547" y="3090281"/>
                </a:lnTo>
              </a:path>
            </a:pathLst>
          </a:custGeom>
          <a:ln w="57150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45100" y="3340098"/>
            <a:ext cx="0" cy="2337435"/>
          </a:xfrm>
          <a:custGeom>
            <a:avLst/>
            <a:gdLst/>
            <a:ahLst/>
            <a:cxnLst/>
            <a:rect l="l" t="t" r="r" b="b"/>
            <a:pathLst>
              <a:path h="2337435">
                <a:moveTo>
                  <a:pt x="0" y="2336801"/>
                </a:moveTo>
                <a:lnTo>
                  <a:pt x="1" y="0"/>
                </a:lnTo>
              </a:path>
            </a:pathLst>
          </a:custGeom>
          <a:ln w="57150">
            <a:solidFill>
              <a:srgbClr val="EB767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013200" y="2565400"/>
            <a:ext cx="25400" cy="3111500"/>
          </a:xfrm>
          <a:custGeom>
            <a:avLst/>
            <a:gdLst/>
            <a:ahLst/>
            <a:cxnLst/>
            <a:rect l="l" t="t" r="r" b="b"/>
            <a:pathLst>
              <a:path w="25400" h="3111500">
                <a:moveTo>
                  <a:pt x="0" y="0"/>
                </a:moveTo>
                <a:lnTo>
                  <a:pt x="25399" y="3111497"/>
                </a:lnTo>
              </a:path>
            </a:pathLst>
          </a:custGeom>
          <a:ln w="5714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3945953" y="5667653"/>
            <a:ext cx="182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0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885753" y="5667653"/>
            <a:ext cx="181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2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257800" y="5283200"/>
            <a:ext cx="533400" cy="393700"/>
          </a:xfrm>
          <a:custGeom>
            <a:avLst/>
            <a:gdLst/>
            <a:ahLst/>
            <a:cxnLst/>
            <a:rect l="l" t="t" r="r" b="b"/>
            <a:pathLst>
              <a:path w="533400" h="393700">
                <a:moveTo>
                  <a:pt x="0" y="0"/>
                </a:moveTo>
                <a:lnTo>
                  <a:pt x="0" y="393700"/>
                </a:lnTo>
                <a:lnTo>
                  <a:pt x="533400" y="393700"/>
                </a:lnTo>
                <a:lnTo>
                  <a:pt x="0" y="0"/>
                </a:lnTo>
                <a:close/>
              </a:path>
            </a:pathLst>
          </a:custGeom>
          <a:solidFill>
            <a:srgbClr val="F3B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5228513" y="2980334"/>
            <a:ext cx="217297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E35F5F"/>
                </a:solidFill>
                <a:latin typeface="Corbel"/>
                <a:cs typeface="Corbel"/>
              </a:rPr>
              <a:t>Statistique</a:t>
            </a:r>
            <a:r>
              <a:rPr sz="2000" spc="-30" dirty="0">
                <a:solidFill>
                  <a:srgbClr val="E35F5F"/>
                </a:solidFill>
                <a:latin typeface="Corbel"/>
                <a:cs typeface="Corbel"/>
              </a:rPr>
              <a:t> </a:t>
            </a:r>
            <a:r>
              <a:rPr sz="2000" spc="-5" dirty="0">
                <a:solidFill>
                  <a:srgbClr val="E35F5F"/>
                </a:solidFill>
                <a:latin typeface="Corbel"/>
                <a:cs typeface="Corbel"/>
              </a:rPr>
              <a:t>observée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058255" y="4541977"/>
            <a:ext cx="8915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E35F5F"/>
                </a:solidFill>
                <a:latin typeface="Corbel"/>
                <a:cs typeface="Corbel"/>
              </a:rPr>
              <a:t>Valeur</a:t>
            </a:r>
            <a:r>
              <a:rPr sz="2000" spc="-70" dirty="0">
                <a:solidFill>
                  <a:srgbClr val="E35F5F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E35F5F"/>
                </a:solidFill>
                <a:latin typeface="Corbel"/>
                <a:cs typeface="Corbel"/>
              </a:rPr>
              <a:t>p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5401759" y="4908816"/>
            <a:ext cx="577850" cy="635635"/>
          </a:xfrm>
          <a:custGeom>
            <a:avLst/>
            <a:gdLst/>
            <a:ahLst/>
            <a:cxnLst/>
            <a:rect l="l" t="t" r="r" b="b"/>
            <a:pathLst>
              <a:path w="577850" h="635635">
                <a:moveTo>
                  <a:pt x="577756" y="0"/>
                </a:moveTo>
                <a:lnTo>
                  <a:pt x="0" y="635137"/>
                </a:lnTo>
              </a:path>
            </a:pathLst>
          </a:custGeom>
          <a:ln w="25399">
            <a:solidFill>
              <a:srgbClr val="EB767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384800" y="5443791"/>
            <a:ext cx="115328" cy="1188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6"/>
          <p:cNvSpPr txBox="1">
            <a:spLocks/>
          </p:cNvSpPr>
          <p:nvPr/>
        </p:nvSpPr>
        <p:spPr>
          <a:xfrm>
            <a:off x="1220847" y="165390"/>
            <a:ext cx="6896416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>
                <a:latin typeface="Gill Sans"/>
                <a:cs typeface="Gill Sans"/>
              </a:rPr>
              <a:t>Cadre du test</a:t>
            </a:r>
            <a:r>
              <a:rPr lang="fr-FR" spc="-100">
                <a:latin typeface="Gill Sans"/>
                <a:cs typeface="Gill Sans"/>
              </a:rPr>
              <a:t> </a:t>
            </a:r>
            <a:r>
              <a:rPr lang="fr-FR">
                <a:latin typeface="Gill Sans"/>
                <a:cs typeface="Gill Sans"/>
              </a:rPr>
              <a:t>d’hypothèse</a:t>
            </a:r>
            <a:endParaRPr lang="fr-FR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8715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209167" y="1177968"/>
          <a:ext cx="3052493" cy="74168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052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Population ≤ 65 ans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Incidence</a:t>
                      </a:r>
                      <a:r>
                        <a:rPr lang="fr-FR" baseline="0" dirty="0"/>
                        <a:t> : 19,7 %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95447" y="1177968"/>
          <a:ext cx="3052493" cy="74168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052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Population &gt; 65 ans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Incidence : 88,9</a:t>
                      </a:r>
                      <a:r>
                        <a:rPr lang="fr-FR" baseline="0" dirty="0"/>
                        <a:t> %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964778" y="2559360"/>
            <a:ext cx="5247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PT Serif"/>
                <a:cs typeface="PT Serif"/>
              </a:rPr>
              <a:t>Χ² = 33,51	</a:t>
            </a:r>
            <a:r>
              <a:rPr lang="fr-FR" sz="2000" dirty="0" err="1">
                <a:latin typeface="PT Serif"/>
                <a:cs typeface="PT Serif"/>
              </a:rPr>
              <a:t>df</a:t>
            </a:r>
            <a:r>
              <a:rPr lang="fr-FR" sz="2000" dirty="0">
                <a:latin typeface="PT Serif"/>
                <a:cs typeface="PT Serif"/>
              </a:rPr>
              <a:t> = 1	p-value = &lt; 0,001</a:t>
            </a:r>
          </a:p>
        </p:txBody>
      </p:sp>
    </p:spTree>
    <p:extLst>
      <p:ext uri="{BB962C8B-B14F-4D97-AF65-F5344CB8AC3E}">
        <p14:creationId xmlns:p14="http://schemas.microsoft.com/office/powerpoint/2010/main" val="1832444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209167" y="1177968"/>
          <a:ext cx="3052493" cy="74168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052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Population ≤ 65 ans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Incidence</a:t>
                      </a:r>
                      <a:r>
                        <a:rPr lang="fr-FR" baseline="0" dirty="0"/>
                        <a:t> : 19,7 %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695447" y="1177968"/>
          <a:ext cx="3052493" cy="74168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3052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Population &gt; 65 ans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Incidence : 88,9</a:t>
                      </a:r>
                      <a:r>
                        <a:rPr lang="fr-FR" baseline="0" dirty="0"/>
                        <a:t> %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964778" y="2559360"/>
            <a:ext cx="5247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PT Serif"/>
                <a:cs typeface="PT Serif"/>
              </a:rPr>
              <a:t>RR = 88,9/19,7 = 4,52 [3,04 ; 6,7]</a:t>
            </a:r>
          </a:p>
          <a:p>
            <a:endParaRPr lang="fr-FR" sz="2000" dirty="0">
              <a:latin typeface="PT Serif"/>
              <a:cs typeface="PT Serif"/>
            </a:endParaRPr>
          </a:p>
          <a:p>
            <a:r>
              <a:rPr lang="fr-FR" sz="2000" dirty="0">
                <a:latin typeface="PT Serif"/>
                <a:cs typeface="PT Serif"/>
              </a:rPr>
              <a:t>OR =  32,7 [7,0 ; 151,8]</a:t>
            </a:r>
          </a:p>
        </p:txBody>
      </p:sp>
    </p:spTree>
    <p:extLst>
      <p:ext uri="{BB962C8B-B14F-4D97-AF65-F5344CB8AC3E}">
        <p14:creationId xmlns:p14="http://schemas.microsoft.com/office/powerpoint/2010/main" val="3880318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624E58E-F44C-A163-C315-146DE4F3F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57" y="207731"/>
            <a:ext cx="8229600" cy="1143000"/>
          </a:xfrm>
        </p:spPr>
        <p:txBody>
          <a:bodyPr/>
          <a:lstStyle/>
          <a:p>
            <a:r>
              <a:rPr lang="fr-FR" dirty="0"/>
              <a:t>Test d’hypothèse : cas concret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ED259E31-77B5-C056-7F25-48851885C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772864"/>
              </p:ext>
            </p:extLst>
          </p:nvPr>
        </p:nvGraphicFramePr>
        <p:xfrm>
          <a:off x="1460809" y="2258060"/>
          <a:ext cx="5988205" cy="2341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2068">
                  <a:extLst>
                    <a:ext uri="{9D8B030D-6E8A-4147-A177-3AD203B41FA5}">
                      <a16:colId xmlns:a16="http://schemas.microsoft.com/office/drawing/2014/main" val="3008971616"/>
                    </a:ext>
                  </a:extLst>
                </a:gridCol>
                <a:gridCol w="1567004">
                  <a:extLst>
                    <a:ext uri="{9D8B030D-6E8A-4147-A177-3AD203B41FA5}">
                      <a16:colId xmlns:a16="http://schemas.microsoft.com/office/drawing/2014/main" val="3466518050"/>
                    </a:ext>
                  </a:extLst>
                </a:gridCol>
                <a:gridCol w="1674974">
                  <a:extLst>
                    <a:ext uri="{9D8B030D-6E8A-4147-A177-3AD203B41FA5}">
                      <a16:colId xmlns:a16="http://schemas.microsoft.com/office/drawing/2014/main" val="1435304958"/>
                    </a:ext>
                  </a:extLst>
                </a:gridCol>
                <a:gridCol w="1034159">
                  <a:extLst>
                    <a:ext uri="{9D8B030D-6E8A-4147-A177-3AD203B41FA5}">
                      <a16:colId xmlns:a16="http://schemas.microsoft.com/office/drawing/2014/main" val="1952013548"/>
                    </a:ext>
                  </a:extLst>
                </a:gridCol>
              </a:tblGrid>
              <a:tr h="585470">
                <a:tc>
                  <a:txBody>
                    <a:bodyPr/>
                    <a:lstStyle/>
                    <a:p>
                      <a:r>
                        <a:rPr lang="fr-FR" dirty="0"/>
                        <a:t>$$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Malades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Non Malades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222175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algn="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Exposés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</a:t>
                      </a:r>
                    </a:p>
                  </a:txBody>
                  <a:tcPr anchor="ctr"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588833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algn="r"/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Non exposés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186472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</a:t>
                      </a:r>
                    </a:p>
                  </a:txBody>
                  <a:tcPr anchor="ctr">
                    <a:lnT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142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63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35B4A563-467C-61AC-8C6D-A7215BE69C66}"/>
              </a:ext>
            </a:extLst>
          </p:cNvPr>
          <p:cNvSpPr/>
          <p:nvPr/>
        </p:nvSpPr>
        <p:spPr>
          <a:xfrm>
            <a:off x="3769113" y="401443"/>
            <a:ext cx="1873404" cy="1639230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Test statistique</a:t>
            </a:r>
          </a:p>
        </p:txBody>
      </p:sp>
      <p:pic>
        <p:nvPicPr>
          <p:cNvPr id="6" name="Graphique 5" descr="Table">
            <a:extLst>
              <a:ext uri="{FF2B5EF4-FFF2-40B4-BE49-F238E27FC236}">
                <a16:creationId xmlns:a16="http://schemas.microsoft.com/office/drawing/2014/main" id="{6DB72E09-1BFC-3250-CB83-DE574E8135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9932" y="153329"/>
            <a:ext cx="2157760" cy="2157760"/>
          </a:xfrm>
          <a:prstGeom prst="rect">
            <a:avLst/>
          </a:prstGeom>
        </p:spPr>
      </p:pic>
      <p:sp>
        <p:nvSpPr>
          <p:cNvPr id="7" name="Flèche vers la droite 6">
            <a:extLst>
              <a:ext uri="{FF2B5EF4-FFF2-40B4-BE49-F238E27FC236}">
                <a16:creationId xmlns:a16="http://schemas.microsoft.com/office/drawing/2014/main" id="{402F5BB0-6EA1-8C22-DD8C-47987DE030D0}"/>
              </a:ext>
            </a:extLst>
          </p:cNvPr>
          <p:cNvSpPr/>
          <p:nvPr/>
        </p:nvSpPr>
        <p:spPr>
          <a:xfrm>
            <a:off x="2698594" y="959004"/>
            <a:ext cx="819616" cy="524107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a droite 8">
            <a:extLst>
              <a:ext uri="{FF2B5EF4-FFF2-40B4-BE49-F238E27FC236}">
                <a16:creationId xmlns:a16="http://schemas.microsoft.com/office/drawing/2014/main" id="{F7FE79B1-9CFB-8FFC-4145-48F770BF14F0}"/>
              </a:ext>
            </a:extLst>
          </p:cNvPr>
          <p:cNvSpPr/>
          <p:nvPr/>
        </p:nvSpPr>
        <p:spPr>
          <a:xfrm rot="19774187">
            <a:off x="6068048" y="572908"/>
            <a:ext cx="819616" cy="524107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a droite 9">
            <a:extLst>
              <a:ext uri="{FF2B5EF4-FFF2-40B4-BE49-F238E27FC236}">
                <a16:creationId xmlns:a16="http://schemas.microsoft.com/office/drawing/2014/main" id="{42919BFB-DDCF-3B14-1818-E57B21DD3BF2}"/>
              </a:ext>
            </a:extLst>
          </p:cNvPr>
          <p:cNvSpPr/>
          <p:nvPr/>
        </p:nvSpPr>
        <p:spPr>
          <a:xfrm rot="1619607">
            <a:off x="6068049" y="1359107"/>
            <a:ext cx="819616" cy="524107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3303D1E-B445-D58D-DB32-3C761F3946B2}"/>
              </a:ext>
            </a:extLst>
          </p:cNvPr>
          <p:cNvSpPr txBox="1"/>
          <p:nvPr/>
        </p:nvSpPr>
        <p:spPr>
          <a:xfrm>
            <a:off x="6961963" y="401443"/>
            <a:ext cx="115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Significatif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774F16E-02EB-31BE-4B6C-0ADD58DADCF7}"/>
              </a:ext>
            </a:extLst>
          </p:cNvPr>
          <p:cNvSpPr txBox="1"/>
          <p:nvPr/>
        </p:nvSpPr>
        <p:spPr>
          <a:xfrm>
            <a:off x="6961963" y="1643462"/>
            <a:ext cx="158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Non significatif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37F3FB27-2AD4-3B41-16A3-60B554C0963F}"/>
              </a:ext>
            </a:extLst>
          </p:cNvPr>
          <p:cNvSpPr/>
          <p:nvPr/>
        </p:nvSpPr>
        <p:spPr>
          <a:xfrm>
            <a:off x="3769113" y="4546912"/>
            <a:ext cx="1873404" cy="1639230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Algorithme informatique</a:t>
            </a:r>
          </a:p>
        </p:txBody>
      </p:sp>
      <p:sp>
        <p:nvSpPr>
          <p:cNvPr id="15" name="Flèche vers la droite 14">
            <a:extLst>
              <a:ext uri="{FF2B5EF4-FFF2-40B4-BE49-F238E27FC236}">
                <a16:creationId xmlns:a16="http://schemas.microsoft.com/office/drawing/2014/main" id="{532AF026-08A6-73A9-9474-8757AA2BE892}"/>
              </a:ext>
            </a:extLst>
          </p:cNvPr>
          <p:cNvSpPr/>
          <p:nvPr/>
        </p:nvSpPr>
        <p:spPr>
          <a:xfrm>
            <a:off x="2698594" y="5104473"/>
            <a:ext cx="819616" cy="524107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a droite 15">
            <a:extLst>
              <a:ext uri="{FF2B5EF4-FFF2-40B4-BE49-F238E27FC236}">
                <a16:creationId xmlns:a16="http://schemas.microsoft.com/office/drawing/2014/main" id="{4DA9BA60-8C2F-BC58-C9FB-A27CD06EADF2}"/>
              </a:ext>
            </a:extLst>
          </p:cNvPr>
          <p:cNvSpPr/>
          <p:nvPr/>
        </p:nvSpPr>
        <p:spPr>
          <a:xfrm rot="19774187">
            <a:off x="6068048" y="4718377"/>
            <a:ext cx="819616" cy="524107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vers la droite 16">
            <a:extLst>
              <a:ext uri="{FF2B5EF4-FFF2-40B4-BE49-F238E27FC236}">
                <a16:creationId xmlns:a16="http://schemas.microsoft.com/office/drawing/2014/main" id="{DFE54E7B-A2EE-4D0E-C7A4-6F157DC234F9}"/>
              </a:ext>
            </a:extLst>
          </p:cNvPr>
          <p:cNvSpPr/>
          <p:nvPr/>
        </p:nvSpPr>
        <p:spPr>
          <a:xfrm rot="1619607">
            <a:off x="6068049" y="5504576"/>
            <a:ext cx="819616" cy="524107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CBA30A-7274-7677-7B80-14D8EB09B812}"/>
              </a:ext>
            </a:extLst>
          </p:cNvPr>
          <p:cNvSpPr txBox="1"/>
          <p:nvPr/>
        </p:nvSpPr>
        <p:spPr>
          <a:xfrm>
            <a:off x="6961963" y="4546912"/>
            <a:ext cx="720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Chien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FEC2381-93AD-4E81-A9DC-010B5ABDCB61}"/>
              </a:ext>
            </a:extLst>
          </p:cNvPr>
          <p:cNvSpPr txBox="1"/>
          <p:nvPr/>
        </p:nvSpPr>
        <p:spPr>
          <a:xfrm>
            <a:off x="6961963" y="5788931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Non Chien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D45A1D07-65FB-1375-E419-7D777C904C2F}"/>
              </a:ext>
            </a:extLst>
          </p:cNvPr>
          <p:cNvSpPr/>
          <p:nvPr/>
        </p:nvSpPr>
        <p:spPr>
          <a:xfrm>
            <a:off x="3769113" y="2415655"/>
            <a:ext cx="1873404" cy="1639230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Test diagnostique</a:t>
            </a:r>
          </a:p>
        </p:txBody>
      </p:sp>
      <p:sp>
        <p:nvSpPr>
          <p:cNvPr id="23" name="Flèche vers la droite 22">
            <a:extLst>
              <a:ext uri="{FF2B5EF4-FFF2-40B4-BE49-F238E27FC236}">
                <a16:creationId xmlns:a16="http://schemas.microsoft.com/office/drawing/2014/main" id="{CEF7EBE0-B079-7526-F224-0D4200FAC0F4}"/>
              </a:ext>
            </a:extLst>
          </p:cNvPr>
          <p:cNvSpPr/>
          <p:nvPr/>
        </p:nvSpPr>
        <p:spPr>
          <a:xfrm>
            <a:off x="2698594" y="2973216"/>
            <a:ext cx="819616" cy="524107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 vers la droite 23">
            <a:extLst>
              <a:ext uri="{FF2B5EF4-FFF2-40B4-BE49-F238E27FC236}">
                <a16:creationId xmlns:a16="http://schemas.microsoft.com/office/drawing/2014/main" id="{FAF57F83-070E-2D62-B6F4-778D3B66B589}"/>
              </a:ext>
            </a:extLst>
          </p:cNvPr>
          <p:cNvSpPr/>
          <p:nvPr/>
        </p:nvSpPr>
        <p:spPr>
          <a:xfrm rot="19774187">
            <a:off x="6068048" y="2587120"/>
            <a:ext cx="819616" cy="524107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vers la droite 24">
            <a:extLst>
              <a:ext uri="{FF2B5EF4-FFF2-40B4-BE49-F238E27FC236}">
                <a16:creationId xmlns:a16="http://schemas.microsoft.com/office/drawing/2014/main" id="{1A402A1F-4BB0-204C-C837-45E34CC9431D}"/>
              </a:ext>
            </a:extLst>
          </p:cNvPr>
          <p:cNvSpPr/>
          <p:nvPr/>
        </p:nvSpPr>
        <p:spPr>
          <a:xfrm rot="1619607">
            <a:off x="6068049" y="3373319"/>
            <a:ext cx="819616" cy="524107"/>
          </a:xfrm>
          <a:prstGeom prst="rightArrow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AA791A0-013E-D10C-0E90-BFC9BD4D0518}"/>
              </a:ext>
            </a:extLst>
          </p:cNvPr>
          <p:cNvSpPr txBox="1"/>
          <p:nvPr/>
        </p:nvSpPr>
        <p:spPr>
          <a:xfrm>
            <a:off x="6961963" y="2415655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Malade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9074206-7FB6-C993-D9AA-23092C00FD05}"/>
              </a:ext>
            </a:extLst>
          </p:cNvPr>
          <p:cNvSpPr txBox="1"/>
          <p:nvPr/>
        </p:nvSpPr>
        <p:spPr>
          <a:xfrm>
            <a:off x="6961963" y="365767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Non Malade</a:t>
            </a:r>
          </a:p>
        </p:txBody>
      </p:sp>
      <p:pic>
        <p:nvPicPr>
          <p:cNvPr id="28" name="Graphique 27" descr="Aiguille">
            <a:extLst>
              <a:ext uri="{FF2B5EF4-FFF2-40B4-BE49-F238E27FC236}">
                <a16:creationId xmlns:a16="http://schemas.microsoft.com/office/drawing/2014/main" id="{86899882-78E0-077F-F844-217BEE64D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3878" y="2222684"/>
            <a:ext cx="1794473" cy="1794473"/>
          </a:xfrm>
          <a:prstGeom prst="rect">
            <a:avLst/>
          </a:prstGeom>
        </p:spPr>
      </p:pic>
      <p:pic>
        <p:nvPicPr>
          <p:cNvPr id="1026" name="Picture 2" descr="Définition | Chien">
            <a:extLst>
              <a:ext uri="{FF2B5EF4-FFF2-40B4-BE49-F238E27FC236}">
                <a16:creationId xmlns:a16="http://schemas.microsoft.com/office/drawing/2014/main" id="{13056A4F-24E3-D720-C974-55E0B5593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09" y="4380445"/>
            <a:ext cx="1794473" cy="179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66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/>
      <p:bldP spid="19" grpId="0"/>
      <p:bldP spid="22" grpId="0" animBg="1"/>
      <p:bldP spid="23" grpId="0" animBg="1"/>
      <p:bldP spid="24" grpId="0" animBg="1"/>
      <p:bldP spid="25" grpId="0" animBg="1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06272C15-C791-C732-01E2-EBED7EB95D8D}"/>
              </a:ext>
            </a:extLst>
          </p:cNvPr>
          <p:cNvSpPr/>
          <p:nvPr/>
        </p:nvSpPr>
        <p:spPr>
          <a:xfrm>
            <a:off x="676708" y="3476394"/>
            <a:ext cx="1873404" cy="1639230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Test statistique</a:t>
            </a:r>
          </a:p>
        </p:txBody>
      </p:sp>
      <p:pic>
        <p:nvPicPr>
          <p:cNvPr id="5" name="Graphique 4" descr="Table">
            <a:extLst>
              <a:ext uri="{FF2B5EF4-FFF2-40B4-BE49-F238E27FC236}">
                <a16:creationId xmlns:a16="http://schemas.microsoft.com/office/drawing/2014/main" id="{EE78B38E-B016-0084-A70D-99442C33B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4105" y="366599"/>
            <a:ext cx="2157760" cy="2157760"/>
          </a:xfrm>
          <a:prstGeom prst="rect">
            <a:avLst/>
          </a:prstGeom>
        </p:spPr>
      </p:pic>
      <p:sp>
        <p:nvSpPr>
          <p:cNvPr id="6" name="Flèche vers la droite 5">
            <a:extLst>
              <a:ext uri="{FF2B5EF4-FFF2-40B4-BE49-F238E27FC236}">
                <a16:creationId xmlns:a16="http://schemas.microsoft.com/office/drawing/2014/main" id="{B3992698-BA01-BEFC-AC1E-1D1840285D6D}"/>
              </a:ext>
            </a:extLst>
          </p:cNvPr>
          <p:cNvSpPr/>
          <p:nvPr/>
        </p:nvSpPr>
        <p:spPr>
          <a:xfrm rot="5400000">
            <a:off x="1193175" y="2525392"/>
            <a:ext cx="819616" cy="524107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1FDC74F-E0F6-124E-2AB2-F44B02E032DE}"/>
              </a:ext>
            </a:extLst>
          </p:cNvPr>
          <p:cNvSpPr txBox="1"/>
          <p:nvPr/>
        </p:nvSpPr>
        <p:spPr>
          <a:xfrm>
            <a:off x="524105" y="366599"/>
            <a:ext cx="2178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Connu : </a:t>
            </a:r>
            <a:r>
              <a:rPr lang="fr-FR" dirty="0"/>
              <a:t>Effet existant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07DA713-8D5C-158B-7B7C-48749D8CA62E}"/>
              </a:ext>
            </a:extLst>
          </p:cNvPr>
          <p:cNvSpPr txBox="1"/>
          <p:nvPr/>
        </p:nvSpPr>
        <p:spPr>
          <a:xfrm>
            <a:off x="388958" y="5210098"/>
            <a:ext cx="2627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Inconnu : </a:t>
            </a:r>
            <a:r>
              <a:rPr lang="fr-FR" dirty="0"/>
              <a:t>le test réagit-il ?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89C365FA-AED7-DABE-8EC0-1B179A0E5AEC}"/>
              </a:ext>
            </a:extLst>
          </p:cNvPr>
          <p:cNvCxnSpPr/>
          <p:nvPr/>
        </p:nvCxnSpPr>
        <p:spPr>
          <a:xfrm>
            <a:off x="4382429" y="278780"/>
            <a:ext cx="0" cy="6389649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1DC31184-43BA-C845-B2BC-A6B05529A8AB}"/>
              </a:ext>
            </a:extLst>
          </p:cNvPr>
          <p:cNvSpPr/>
          <p:nvPr/>
        </p:nvSpPr>
        <p:spPr>
          <a:xfrm>
            <a:off x="5523946" y="997314"/>
            <a:ext cx="1873404" cy="1639230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Test statistique</a:t>
            </a:r>
          </a:p>
        </p:txBody>
      </p:sp>
      <p:pic>
        <p:nvPicPr>
          <p:cNvPr id="12" name="Graphique 11" descr="Table">
            <a:extLst>
              <a:ext uri="{FF2B5EF4-FFF2-40B4-BE49-F238E27FC236}">
                <a16:creationId xmlns:a16="http://schemas.microsoft.com/office/drawing/2014/main" id="{F58B672B-199C-F27F-0A0C-F46DB4FA3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4728" y="3403913"/>
            <a:ext cx="2157760" cy="2157760"/>
          </a:xfrm>
          <a:prstGeom prst="rect">
            <a:avLst/>
          </a:prstGeom>
        </p:spPr>
      </p:pic>
      <p:sp>
        <p:nvSpPr>
          <p:cNvPr id="13" name="Flèche vers la droite 12">
            <a:extLst>
              <a:ext uri="{FF2B5EF4-FFF2-40B4-BE49-F238E27FC236}">
                <a16:creationId xmlns:a16="http://schemas.microsoft.com/office/drawing/2014/main" id="{59E3F803-AE1E-3ECD-FAB0-706C11D87AF3}"/>
              </a:ext>
            </a:extLst>
          </p:cNvPr>
          <p:cNvSpPr/>
          <p:nvPr/>
        </p:nvSpPr>
        <p:spPr>
          <a:xfrm rot="5400000">
            <a:off x="6050840" y="2924047"/>
            <a:ext cx="819616" cy="524107"/>
          </a:xfrm>
          <a:prstGeom prst="right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77FD5FB-FEBC-2C2E-7EAA-702ED42D1FD1}"/>
              </a:ext>
            </a:extLst>
          </p:cNvPr>
          <p:cNvSpPr txBox="1"/>
          <p:nvPr/>
        </p:nvSpPr>
        <p:spPr>
          <a:xfrm>
            <a:off x="5169594" y="5377007"/>
            <a:ext cx="2628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Inconnu : </a:t>
            </a:r>
            <a:r>
              <a:rPr lang="fr-FR" dirty="0"/>
              <a:t>Effet existe-t-il ?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10ECA25-F1A8-702D-7519-CE325A546AB6}"/>
              </a:ext>
            </a:extLst>
          </p:cNvPr>
          <p:cNvSpPr txBox="1"/>
          <p:nvPr/>
        </p:nvSpPr>
        <p:spPr>
          <a:xfrm>
            <a:off x="5358808" y="373442"/>
            <a:ext cx="2203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Connu : </a:t>
            </a:r>
            <a:r>
              <a:rPr lang="fr-FR" dirty="0"/>
              <a:t>le test réagit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2C9DB99-1D70-E8AE-9EC1-16393B8A300B}"/>
              </a:ext>
            </a:extLst>
          </p:cNvPr>
          <p:cNvSpPr txBox="1"/>
          <p:nvPr/>
        </p:nvSpPr>
        <p:spPr>
          <a:xfrm>
            <a:off x="524105" y="5882993"/>
            <a:ext cx="341016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Conditions contrôlées, théoriques </a:t>
            </a:r>
          </a:p>
          <a:p>
            <a:r>
              <a:rPr lang="fr-FR" sz="2000" b="1" dirty="0">
                <a:highlight>
                  <a:srgbClr val="FFFF00"/>
                </a:highlight>
              </a:rPr>
              <a:t>P(</a:t>
            </a:r>
            <a:r>
              <a:rPr lang="fr-FR" sz="2000" b="1" dirty="0" err="1">
                <a:highlight>
                  <a:srgbClr val="FFFF00"/>
                </a:highlight>
              </a:rPr>
              <a:t>T</a:t>
            </a:r>
            <a:r>
              <a:rPr lang="fr-FR" sz="2000" b="1" dirty="0">
                <a:highlight>
                  <a:srgbClr val="FFFF00"/>
                </a:highlight>
              </a:rPr>
              <a:t>+|E+)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A790240-764B-71A8-3CCB-E2330003C5E7}"/>
              </a:ext>
            </a:extLst>
          </p:cNvPr>
          <p:cNvSpPr txBox="1"/>
          <p:nvPr/>
        </p:nvSpPr>
        <p:spPr>
          <a:xfrm>
            <a:off x="5634833" y="5991321"/>
            <a:ext cx="186160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Conditions réelles</a:t>
            </a:r>
          </a:p>
          <a:p>
            <a:r>
              <a:rPr lang="fr-FR" sz="2000" b="1" dirty="0">
                <a:highlight>
                  <a:srgbClr val="FFFF00"/>
                </a:highlight>
              </a:rPr>
              <a:t>P(E+|</a:t>
            </a:r>
            <a:r>
              <a:rPr lang="fr-FR" sz="2000" b="1" dirty="0" err="1">
                <a:highlight>
                  <a:srgbClr val="FFFF00"/>
                </a:highlight>
              </a:rPr>
              <a:t>T</a:t>
            </a:r>
            <a:r>
              <a:rPr lang="fr-FR" sz="2000" b="1" dirty="0">
                <a:highlight>
                  <a:srgbClr val="FFFF00"/>
                </a:highlight>
              </a:rPr>
              <a:t>+)</a:t>
            </a:r>
          </a:p>
        </p:txBody>
      </p:sp>
    </p:spTree>
    <p:extLst>
      <p:ext uri="{BB962C8B-B14F-4D97-AF65-F5344CB8AC3E}">
        <p14:creationId xmlns:p14="http://schemas.microsoft.com/office/powerpoint/2010/main" val="4127821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7C46CA-E7E5-0F87-0751-3743260C9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PT Sans" panose="020B0503020203020204" pitchFamily="34" charset="77"/>
              </a:rPr>
              <a:t>Théorème de Bayes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B1DA3230-0E56-7DA5-4B02-733BCD8F6B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2526" y="2857499"/>
                <a:ext cx="8229600" cy="1143001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a:rPr lang="fr-FR" sz="4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r-FR" sz="42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r-FR" sz="4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42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4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r>
                      <a:rPr lang="fr-FR" sz="4200" b="0" i="1" smtClean="0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fr-FR" sz="4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4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4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b>
                    </m:sSub>
                    <m:r>
                      <a:rPr lang="fr-FR" sz="4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fr-FR" sz="4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fr-FR" sz="4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fr-FR" sz="4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4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fr-FR" sz="4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fr-FR" sz="4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4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fr-FR" sz="4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</m:sub>
                            </m:sSub>
                          </m:e>
                        </m:d>
                        <m: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FR" sz="4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4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fr-FR" sz="4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</m:sub>
                        </m:sSub>
                        <m: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fr-FR" sz="4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4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fr-FR" sz="4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</m:sub>
                        </m:sSub>
                        <m:r>
                          <a:rPr lang="fr-FR" sz="4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fr-FR" dirty="0"/>
              </a:p>
            </p:txBody>
          </p:sp>
        </mc:Choice>
        <mc:Fallback xmlns="">
          <p:sp>
            <p:nvSpPr>
              <p:cNvPr id="3" name="Espace réservé du contenu 2">
                <a:extLst>
                  <a:ext uri="{FF2B5EF4-FFF2-40B4-BE49-F238E27FC236}">
                    <a16:creationId xmlns:a16="http://schemas.microsoft.com/office/drawing/2014/main" id="{B1DA3230-0E56-7DA5-4B02-733BCD8F6B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2526" y="2857499"/>
                <a:ext cx="8229600" cy="1143001"/>
              </a:xfrm>
              <a:blipFill>
                <a:blip r:embed="rId2"/>
                <a:stretch>
                  <a:fillRect l="-2311" b="-111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7828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8000"/>
            <a:ext cx="9144000" cy="329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0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2F382-16AB-CE78-6EB2-795D29331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9C2F155-A463-1E63-B0CE-1B987EB296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0236" y="486140"/>
            <a:ext cx="6123527" cy="5885720"/>
          </a:xfrm>
        </p:spPr>
      </p:pic>
    </p:spTree>
    <p:extLst>
      <p:ext uri="{BB962C8B-B14F-4D97-AF65-F5344CB8AC3E}">
        <p14:creationId xmlns:p14="http://schemas.microsoft.com/office/powerpoint/2010/main" val="1870860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-value vs. positive predictive value | To infinity, and beyond!">
            <a:extLst>
              <a:ext uri="{FF2B5EF4-FFF2-40B4-BE49-F238E27FC236}">
                <a16:creationId xmlns:a16="http://schemas.microsoft.com/office/drawing/2014/main" id="{D864834B-0603-7964-96C7-D92FC34BA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50850"/>
            <a:ext cx="7200900" cy="595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688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292" y="1341945"/>
            <a:ext cx="4145201" cy="52359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1588475"/>
            <a:ext cx="711552" cy="1423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1588475"/>
            <a:ext cx="711552" cy="1423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1588475"/>
            <a:ext cx="711552" cy="142310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1588475"/>
            <a:ext cx="711552" cy="142310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3361761"/>
            <a:ext cx="711552" cy="142310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3361761"/>
            <a:ext cx="711552" cy="142310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3361761"/>
            <a:ext cx="711552" cy="142310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3361761"/>
            <a:ext cx="711552" cy="142310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5015229"/>
            <a:ext cx="711552" cy="142310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5015229"/>
            <a:ext cx="711552" cy="1423104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31292" y="830706"/>
            <a:ext cx="29322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latin typeface="PT Sans Caption"/>
                <a:cs typeface="PT Sans Caption"/>
              </a:rPr>
              <a:t>N = 10, p = 40 %</a:t>
            </a:r>
          </a:p>
        </p:txBody>
      </p:sp>
      <p:sp>
        <p:nvSpPr>
          <p:cNvPr id="15" name="Demi-tour 14"/>
          <p:cNvSpPr/>
          <p:nvPr/>
        </p:nvSpPr>
        <p:spPr>
          <a:xfrm>
            <a:off x="4324905" y="647011"/>
            <a:ext cx="1257937" cy="647008"/>
          </a:xfrm>
          <a:prstGeom prst="uturnArrow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726605" y="948650"/>
            <a:ext cx="914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PT Sans Caption"/>
                <a:cs typeface="PT Sans Caption"/>
              </a:rPr>
              <a:t>n = 5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223431" y="2024900"/>
            <a:ext cx="273814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latin typeface="PT Serif"/>
                <a:cs typeface="PT Serif"/>
              </a:rPr>
              <a:t>Pire surestimation ?</a:t>
            </a: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r>
              <a:rPr lang="fr-FR" sz="2000" dirty="0">
                <a:latin typeface="PT Serif"/>
                <a:cs typeface="PT Serif"/>
              </a:rPr>
              <a:t>Pire sous-estimation ?</a:t>
            </a:r>
          </a:p>
        </p:txBody>
      </p:sp>
    </p:spTree>
    <p:extLst>
      <p:ext uri="{BB962C8B-B14F-4D97-AF65-F5344CB8AC3E}">
        <p14:creationId xmlns:p14="http://schemas.microsoft.com/office/powerpoint/2010/main" val="3882350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292" y="1341945"/>
            <a:ext cx="4145201" cy="52359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1588475"/>
            <a:ext cx="711552" cy="1423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1588475"/>
            <a:ext cx="711552" cy="1423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1588475"/>
            <a:ext cx="711552" cy="142310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1588475"/>
            <a:ext cx="711552" cy="142310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3361761"/>
            <a:ext cx="711552" cy="142310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3361761"/>
            <a:ext cx="711552" cy="142310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3361761"/>
            <a:ext cx="711552" cy="142310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3361761"/>
            <a:ext cx="711552" cy="142310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5015229"/>
            <a:ext cx="711552" cy="142310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5015229"/>
            <a:ext cx="711552" cy="1423104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31292" y="830706"/>
            <a:ext cx="29322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latin typeface="PT Sans Caption"/>
                <a:cs typeface="PT Sans Caption"/>
              </a:rPr>
              <a:t>N = 10, p = 40 %</a:t>
            </a:r>
          </a:p>
        </p:txBody>
      </p:sp>
      <p:sp>
        <p:nvSpPr>
          <p:cNvPr id="15" name="Demi-tour 14"/>
          <p:cNvSpPr/>
          <p:nvPr/>
        </p:nvSpPr>
        <p:spPr>
          <a:xfrm>
            <a:off x="4324905" y="647011"/>
            <a:ext cx="1257937" cy="647008"/>
          </a:xfrm>
          <a:prstGeom prst="uturnArrow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726605" y="948650"/>
            <a:ext cx="914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PT Sans Caption"/>
                <a:cs typeface="PT Sans Caption"/>
              </a:rPr>
              <a:t>n = 8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223431" y="2024900"/>
            <a:ext cx="273814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latin typeface="PT Serif"/>
                <a:cs typeface="PT Serif"/>
              </a:rPr>
              <a:t>Pire surestimation ?</a:t>
            </a: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r>
              <a:rPr lang="fr-FR" sz="2000" dirty="0">
                <a:latin typeface="PT Serif"/>
                <a:cs typeface="PT Serif"/>
              </a:rPr>
              <a:t>Pire sous-estimation ?</a:t>
            </a:r>
          </a:p>
        </p:txBody>
      </p:sp>
    </p:spTree>
    <p:extLst>
      <p:ext uri="{BB962C8B-B14F-4D97-AF65-F5344CB8AC3E}">
        <p14:creationId xmlns:p14="http://schemas.microsoft.com/office/powerpoint/2010/main" val="2830101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292" y="1341945"/>
            <a:ext cx="4145201" cy="52359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1588475"/>
            <a:ext cx="711552" cy="1423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1588475"/>
            <a:ext cx="711552" cy="1423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1588475"/>
            <a:ext cx="711552" cy="142310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1588475"/>
            <a:ext cx="711552" cy="142310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3361761"/>
            <a:ext cx="711552" cy="142310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3361761"/>
            <a:ext cx="711552" cy="142310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3361761"/>
            <a:ext cx="711552" cy="142310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3361761"/>
            <a:ext cx="711552" cy="142310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5015229"/>
            <a:ext cx="711552" cy="142310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5015229"/>
            <a:ext cx="711552" cy="1423104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31292" y="830706"/>
            <a:ext cx="29322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latin typeface="PT Sans Caption"/>
                <a:cs typeface="PT Sans Caption"/>
              </a:rPr>
              <a:t>N = 10, p = 50 %</a:t>
            </a:r>
          </a:p>
        </p:txBody>
      </p:sp>
      <p:sp>
        <p:nvSpPr>
          <p:cNvPr id="15" name="Demi-tour 14"/>
          <p:cNvSpPr/>
          <p:nvPr/>
        </p:nvSpPr>
        <p:spPr>
          <a:xfrm>
            <a:off x="4324905" y="647011"/>
            <a:ext cx="1257937" cy="647008"/>
          </a:xfrm>
          <a:prstGeom prst="uturnArrow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726605" y="948650"/>
            <a:ext cx="914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PT Sans Caption"/>
                <a:cs typeface="PT Sans Caption"/>
              </a:rPr>
              <a:t>n = 5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223431" y="2024900"/>
            <a:ext cx="273814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latin typeface="PT Serif"/>
                <a:cs typeface="PT Serif"/>
              </a:rPr>
              <a:t>Pire surestimation ?</a:t>
            </a: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r>
              <a:rPr lang="fr-FR" sz="2000" dirty="0">
                <a:latin typeface="PT Serif"/>
                <a:cs typeface="PT Serif"/>
              </a:rPr>
              <a:t>Pire sous-estimation ?</a:t>
            </a:r>
          </a:p>
        </p:txBody>
      </p:sp>
    </p:spTree>
    <p:extLst>
      <p:ext uri="{BB962C8B-B14F-4D97-AF65-F5344CB8AC3E}">
        <p14:creationId xmlns:p14="http://schemas.microsoft.com/office/powerpoint/2010/main" val="312114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1292" y="1341945"/>
            <a:ext cx="4145201" cy="52359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1588475"/>
            <a:ext cx="711552" cy="1423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1588475"/>
            <a:ext cx="711552" cy="1423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1588475"/>
            <a:ext cx="711552" cy="142310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1588475"/>
            <a:ext cx="711552" cy="142310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686736" y="3361761"/>
            <a:ext cx="711552" cy="142310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3361761"/>
            <a:ext cx="711552" cy="142310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3361761"/>
            <a:ext cx="711552" cy="142310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3478157" y="3361761"/>
            <a:ext cx="711552" cy="142310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2447847" y="5015229"/>
            <a:ext cx="711552" cy="142310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525361" y="5015229"/>
            <a:ext cx="711552" cy="1423104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431292" y="830706"/>
            <a:ext cx="29322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latin typeface="PT Sans Caption"/>
                <a:cs typeface="PT Sans Caption"/>
              </a:rPr>
              <a:t>N = 10, p = 20 %</a:t>
            </a:r>
          </a:p>
        </p:txBody>
      </p:sp>
      <p:sp>
        <p:nvSpPr>
          <p:cNvPr id="15" name="Demi-tour 14"/>
          <p:cNvSpPr/>
          <p:nvPr/>
        </p:nvSpPr>
        <p:spPr>
          <a:xfrm>
            <a:off x="4324905" y="647011"/>
            <a:ext cx="1257937" cy="647008"/>
          </a:xfrm>
          <a:prstGeom prst="uturnArrow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5726605" y="948650"/>
            <a:ext cx="914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PT Sans Caption"/>
                <a:cs typeface="PT Sans Caption"/>
              </a:rPr>
              <a:t>n = 5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5223431" y="2024900"/>
            <a:ext cx="273814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latin typeface="PT Serif"/>
                <a:cs typeface="PT Serif"/>
              </a:rPr>
              <a:t>Pire surestimation ?</a:t>
            </a: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endParaRPr lang="fr-FR" sz="2000" dirty="0">
              <a:latin typeface="PT Serif"/>
              <a:cs typeface="PT Serif"/>
            </a:endParaRPr>
          </a:p>
          <a:p>
            <a:r>
              <a:rPr lang="fr-FR" sz="2000" dirty="0">
                <a:latin typeface="PT Serif"/>
                <a:cs typeface="PT Serif"/>
              </a:rPr>
              <a:t>Pire sous-estimation ?</a:t>
            </a:r>
          </a:p>
        </p:txBody>
      </p:sp>
    </p:spTree>
    <p:extLst>
      <p:ext uri="{BB962C8B-B14F-4D97-AF65-F5344CB8AC3E}">
        <p14:creationId xmlns:p14="http://schemas.microsoft.com/office/powerpoint/2010/main" val="1687317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982" y="1525549"/>
            <a:ext cx="40005" cy="5080"/>
          </a:xfrm>
          <a:custGeom>
            <a:avLst/>
            <a:gdLst/>
            <a:ahLst/>
            <a:cxnLst/>
            <a:rect l="l" t="t" r="r" b="b"/>
            <a:pathLst>
              <a:path w="40004" h="5080">
                <a:moveTo>
                  <a:pt x="19459" y="0"/>
                </a:moveTo>
                <a:lnTo>
                  <a:pt x="4564" y="771"/>
                </a:lnTo>
                <a:lnTo>
                  <a:pt x="0" y="1849"/>
                </a:lnTo>
                <a:lnTo>
                  <a:pt x="3564" y="3234"/>
                </a:lnTo>
                <a:lnTo>
                  <a:pt x="13058" y="4927"/>
                </a:lnTo>
                <a:lnTo>
                  <a:pt x="39373" y="2463"/>
                </a:lnTo>
                <a:lnTo>
                  <a:pt x="32824" y="1849"/>
                </a:lnTo>
                <a:lnTo>
                  <a:pt x="24082" y="1236"/>
                </a:lnTo>
                <a:lnTo>
                  <a:pt x="17970" y="618"/>
                </a:lnTo>
                <a:lnTo>
                  <a:pt x="19459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33243" y="1531708"/>
            <a:ext cx="29845" cy="6350"/>
          </a:xfrm>
          <a:custGeom>
            <a:avLst/>
            <a:gdLst/>
            <a:ahLst/>
            <a:cxnLst/>
            <a:rect l="l" t="t" r="r" b="b"/>
            <a:pathLst>
              <a:path w="29845" h="6350">
                <a:moveTo>
                  <a:pt x="13633" y="1115"/>
                </a:moveTo>
                <a:lnTo>
                  <a:pt x="0" y="2057"/>
                </a:lnTo>
                <a:lnTo>
                  <a:pt x="3632" y="3073"/>
                </a:lnTo>
                <a:lnTo>
                  <a:pt x="4356" y="6159"/>
                </a:lnTo>
                <a:lnTo>
                  <a:pt x="13633" y="1115"/>
                </a:lnTo>
                <a:close/>
              </a:path>
              <a:path w="29845" h="6350">
                <a:moveTo>
                  <a:pt x="29768" y="0"/>
                </a:moveTo>
                <a:lnTo>
                  <a:pt x="13669" y="1115"/>
                </a:lnTo>
                <a:lnTo>
                  <a:pt x="10896" y="3073"/>
                </a:lnTo>
                <a:lnTo>
                  <a:pt x="16700" y="1028"/>
                </a:lnTo>
                <a:lnTo>
                  <a:pt x="29768" y="0"/>
                </a:lnTo>
                <a:close/>
              </a:path>
              <a:path w="29845" h="6350">
                <a:moveTo>
                  <a:pt x="13792" y="1028"/>
                </a:moveTo>
                <a:lnTo>
                  <a:pt x="13633" y="1115"/>
                </a:lnTo>
                <a:lnTo>
                  <a:pt x="13792" y="1028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2108" y="1516938"/>
            <a:ext cx="7794665" cy="6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4655" y="1537868"/>
            <a:ext cx="58419" cy="3810"/>
          </a:xfrm>
          <a:custGeom>
            <a:avLst/>
            <a:gdLst/>
            <a:ahLst/>
            <a:cxnLst/>
            <a:rect l="l" t="t" r="r" b="b"/>
            <a:pathLst>
              <a:path w="58420" h="3809">
                <a:moveTo>
                  <a:pt x="58356" y="0"/>
                </a:moveTo>
                <a:lnTo>
                  <a:pt x="0" y="3683"/>
                </a:lnTo>
                <a:lnTo>
                  <a:pt x="9969" y="3683"/>
                </a:lnTo>
                <a:lnTo>
                  <a:pt x="58356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243328" y="279401"/>
            <a:ext cx="67310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Intervalle de confiance à 95</a:t>
            </a:r>
            <a:r>
              <a:rPr sz="4000" spc="-100" dirty="0"/>
              <a:t> </a:t>
            </a:r>
            <a:r>
              <a:rPr sz="4000" dirty="0"/>
              <a:t>%</a:t>
            </a:r>
          </a:p>
        </p:txBody>
      </p:sp>
      <p:sp>
        <p:nvSpPr>
          <p:cNvPr id="7" name="object 7"/>
          <p:cNvSpPr/>
          <p:nvPr/>
        </p:nvSpPr>
        <p:spPr>
          <a:xfrm>
            <a:off x="490105" y="5436927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0105" y="5037916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0105" y="4638906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0105" y="4239896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0105" y="3840886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0105" y="3441875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0105" y="3042865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0105" y="2643851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0105" y="2244840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0105" y="1845830"/>
            <a:ext cx="8163559" cy="0"/>
          </a:xfrm>
          <a:custGeom>
            <a:avLst/>
            <a:gdLst/>
            <a:ahLst/>
            <a:cxnLst/>
            <a:rect l="l" t="t" r="r" b="b"/>
            <a:pathLst>
              <a:path w="8163559">
                <a:moveTo>
                  <a:pt x="0" y="0"/>
                </a:moveTo>
                <a:lnTo>
                  <a:pt x="816309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0104" y="2253157"/>
            <a:ext cx="8163559" cy="3183890"/>
          </a:xfrm>
          <a:custGeom>
            <a:avLst/>
            <a:gdLst/>
            <a:ahLst/>
            <a:cxnLst/>
            <a:rect l="l" t="t" r="r" b="b"/>
            <a:pathLst>
              <a:path w="8163559" h="3183890">
                <a:moveTo>
                  <a:pt x="4081552" y="0"/>
                </a:moveTo>
                <a:lnTo>
                  <a:pt x="3811385" y="62344"/>
                </a:lnTo>
                <a:lnTo>
                  <a:pt x="3537065" y="245224"/>
                </a:lnTo>
                <a:lnTo>
                  <a:pt x="3266898" y="523697"/>
                </a:lnTo>
                <a:lnTo>
                  <a:pt x="2992578" y="872832"/>
                </a:lnTo>
                <a:lnTo>
                  <a:pt x="2448104" y="1633448"/>
                </a:lnTo>
                <a:lnTo>
                  <a:pt x="2177936" y="1990890"/>
                </a:lnTo>
                <a:lnTo>
                  <a:pt x="1903616" y="2298458"/>
                </a:lnTo>
                <a:lnTo>
                  <a:pt x="1633449" y="2552001"/>
                </a:lnTo>
                <a:lnTo>
                  <a:pt x="1359129" y="2751505"/>
                </a:lnTo>
                <a:lnTo>
                  <a:pt x="1088962" y="2901137"/>
                </a:lnTo>
                <a:lnTo>
                  <a:pt x="814642" y="3005048"/>
                </a:lnTo>
                <a:lnTo>
                  <a:pt x="544483" y="3075698"/>
                </a:lnTo>
                <a:lnTo>
                  <a:pt x="270163" y="3121418"/>
                </a:lnTo>
                <a:lnTo>
                  <a:pt x="0" y="3150514"/>
                </a:lnTo>
                <a:lnTo>
                  <a:pt x="0" y="3183775"/>
                </a:lnTo>
                <a:lnTo>
                  <a:pt x="8163091" y="3183775"/>
                </a:lnTo>
                <a:lnTo>
                  <a:pt x="8163091" y="3150514"/>
                </a:lnTo>
                <a:lnTo>
                  <a:pt x="7892936" y="3121418"/>
                </a:lnTo>
                <a:lnTo>
                  <a:pt x="7618616" y="3075698"/>
                </a:lnTo>
                <a:lnTo>
                  <a:pt x="7348449" y="3005048"/>
                </a:lnTo>
                <a:lnTo>
                  <a:pt x="7074129" y="2901137"/>
                </a:lnTo>
                <a:lnTo>
                  <a:pt x="6803962" y="2751505"/>
                </a:lnTo>
                <a:lnTo>
                  <a:pt x="6533808" y="2552001"/>
                </a:lnTo>
                <a:lnTo>
                  <a:pt x="6259488" y="2298458"/>
                </a:lnTo>
                <a:lnTo>
                  <a:pt x="5989321" y="1990890"/>
                </a:lnTo>
                <a:lnTo>
                  <a:pt x="5715001" y="1633448"/>
                </a:lnTo>
                <a:lnTo>
                  <a:pt x="5444834" y="1251064"/>
                </a:lnTo>
                <a:lnTo>
                  <a:pt x="5170514" y="872832"/>
                </a:lnTo>
                <a:lnTo>
                  <a:pt x="4900347" y="523697"/>
                </a:lnTo>
                <a:lnTo>
                  <a:pt x="4626027" y="245224"/>
                </a:lnTo>
                <a:lnTo>
                  <a:pt x="4355872" y="62344"/>
                </a:lnTo>
                <a:lnTo>
                  <a:pt x="4081552" y="0"/>
                </a:lnTo>
                <a:close/>
              </a:path>
            </a:pathLst>
          </a:custGeom>
          <a:solidFill>
            <a:srgbClr val="E3F5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0105" y="2253149"/>
            <a:ext cx="8163559" cy="3183890"/>
          </a:xfrm>
          <a:custGeom>
            <a:avLst/>
            <a:gdLst/>
            <a:ahLst/>
            <a:cxnLst/>
            <a:rect l="l" t="t" r="r" b="b"/>
            <a:pathLst>
              <a:path w="8163559" h="3183890">
                <a:moveTo>
                  <a:pt x="0" y="3150521"/>
                </a:moveTo>
                <a:lnTo>
                  <a:pt x="270163" y="3121431"/>
                </a:lnTo>
                <a:lnTo>
                  <a:pt x="544483" y="3075711"/>
                </a:lnTo>
                <a:lnTo>
                  <a:pt x="814647" y="3005051"/>
                </a:lnTo>
                <a:lnTo>
                  <a:pt x="1088965" y="2901141"/>
                </a:lnTo>
                <a:lnTo>
                  <a:pt x="1359125" y="2751511"/>
                </a:lnTo>
                <a:lnTo>
                  <a:pt x="1633455" y="2552011"/>
                </a:lnTo>
                <a:lnTo>
                  <a:pt x="1903616" y="2298470"/>
                </a:lnTo>
                <a:lnTo>
                  <a:pt x="2177936" y="1990900"/>
                </a:lnTo>
                <a:lnTo>
                  <a:pt x="2448096" y="1633450"/>
                </a:lnTo>
                <a:lnTo>
                  <a:pt x="2722416" y="1251070"/>
                </a:lnTo>
                <a:lnTo>
                  <a:pt x="2992586" y="872837"/>
                </a:lnTo>
                <a:lnTo>
                  <a:pt x="3266906" y="523701"/>
                </a:lnTo>
                <a:lnTo>
                  <a:pt x="3537067" y="245225"/>
                </a:lnTo>
                <a:lnTo>
                  <a:pt x="3811387" y="62345"/>
                </a:lnTo>
                <a:lnTo>
                  <a:pt x="4081547" y="0"/>
                </a:lnTo>
                <a:lnTo>
                  <a:pt x="4355867" y="62345"/>
                </a:lnTo>
                <a:lnTo>
                  <a:pt x="4626037" y="245225"/>
                </a:lnTo>
                <a:lnTo>
                  <a:pt x="4900357" y="523701"/>
                </a:lnTo>
                <a:lnTo>
                  <a:pt x="5170517" y="872837"/>
                </a:lnTo>
                <a:lnTo>
                  <a:pt x="5444838" y="1251070"/>
                </a:lnTo>
                <a:lnTo>
                  <a:pt x="5714998" y="1633450"/>
                </a:lnTo>
                <a:lnTo>
                  <a:pt x="5989318" y="1990900"/>
                </a:lnTo>
                <a:lnTo>
                  <a:pt x="6259488" y="2298470"/>
                </a:lnTo>
                <a:lnTo>
                  <a:pt x="6533808" y="2552011"/>
                </a:lnTo>
                <a:lnTo>
                  <a:pt x="6803968" y="2751511"/>
                </a:lnTo>
                <a:lnTo>
                  <a:pt x="7074129" y="2901141"/>
                </a:lnTo>
                <a:lnTo>
                  <a:pt x="7348449" y="3005051"/>
                </a:lnTo>
                <a:lnTo>
                  <a:pt x="7618619" y="3075711"/>
                </a:lnTo>
                <a:lnTo>
                  <a:pt x="7892939" y="3121431"/>
                </a:lnTo>
                <a:lnTo>
                  <a:pt x="8163099" y="3150521"/>
                </a:lnTo>
                <a:lnTo>
                  <a:pt x="8163099" y="3183771"/>
                </a:lnTo>
                <a:lnTo>
                  <a:pt x="0" y="3183771"/>
                </a:lnTo>
                <a:lnTo>
                  <a:pt x="0" y="3150521"/>
                </a:lnTo>
                <a:close/>
              </a:path>
            </a:pathLst>
          </a:custGeom>
          <a:ln w="9525">
            <a:solidFill>
              <a:srgbClr val="E3F5F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23913" y="4805159"/>
            <a:ext cx="1629410" cy="631825"/>
          </a:xfrm>
          <a:custGeom>
            <a:avLst/>
            <a:gdLst/>
            <a:ahLst/>
            <a:cxnLst/>
            <a:rect l="l" t="t" r="r" b="b"/>
            <a:pathLst>
              <a:path w="1629409" h="631825">
                <a:moveTo>
                  <a:pt x="0" y="0"/>
                </a:moveTo>
                <a:lnTo>
                  <a:pt x="0" y="631774"/>
                </a:lnTo>
                <a:lnTo>
                  <a:pt x="1629283" y="631774"/>
                </a:lnTo>
                <a:lnTo>
                  <a:pt x="1629283" y="598512"/>
                </a:lnTo>
                <a:lnTo>
                  <a:pt x="1359128" y="569417"/>
                </a:lnTo>
                <a:lnTo>
                  <a:pt x="1084808" y="523697"/>
                </a:lnTo>
                <a:lnTo>
                  <a:pt x="814641" y="453047"/>
                </a:lnTo>
                <a:lnTo>
                  <a:pt x="540321" y="349135"/>
                </a:lnTo>
                <a:lnTo>
                  <a:pt x="270154" y="199504"/>
                </a:lnTo>
                <a:lnTo>
                  <a:pt x="0" y="0"/>
                </a:lnTo>
                <a:close/>
              </a:path>
            </a:pathLst>
          </a:custGeom>
          <a:solidFill>
            <a:srgbClr val="EB7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90104" y="4805159"/>
            <a:ext cx="1632585" cy="631825"/>
          </a:xfrm>
          <a:custGeom>
            <a:avLst/>
            <a:gdLst/>
            <a:ahLst/>
            <a:cxnLst/>
            <a:rect l="l" t="t" r="r" b="b"/>
            <a:pathLst>
              <a:path w="1632585" h="631825">
                <a:moveTo>
                  <a:pt x="1632065" y="0"/>
                </a:moveTo>
                <a:lnTo>
                  <a:pt x="1359129" y="199504"/>
                </a:lnTo>
                <a:lnTo>
                  <a:pt x="1088962" y="349135"/>
                </a:lnTo>
                <a:lnTo>
                  <a:pt x="814642" y="453047"/>
                </a:lnTo>
                <a:lnTo>
                  <a:pt x="544483" y="523697"/>
                </a:lnTo>
                <a:lnTo>
                  <a:pt x="270163" y="569417"/>
                </a:lnTo>
                <a:lnTo>
                  <a:pt x="0" y="598512"/>
                </a:lnTo>
                <a:lnTo>
                  <a:pt x="0" y="631774"/>
                </a:lnTo>
                <a:lnTo>
                  <a:pt x="1632065" y="631774"/>
                </a:lnTo>
                <a:lnTo>
                  <a:pt x="1632065" y="0"/>
                </a:lnTo>
                <a:close/>
              </a:path>
            </a:pathLst>
          </a:custGeom>
          <a:solidFill>
            <a:srgbClr val="EB767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936239" y="3896359"/>
            <a:ext cx="3345179" cy="7823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algn="just">
              <a:lnSpc>
                <a:spcPts val="1900"/>
              </a:lnSpc>
              <a:spcBef>
                <a:spcPts val="380"/>
              </a:spcBef>
            </a:pPr>
            <a:r>
              <a:rPr sz="1800" dirty="0">
                <a:solidFill>
                  <a:srgbClr val="57BCE5"/>
                </a:solidFill>
                <a:latin typeface="Corbel"/>
                <a:cs typeface="Corbel"/>
              </a:rPr>
              <a:t>Si </a:t>
            </a:r>
            <a:r>
              <a:rPr sz="1800" spc="-5" dirty="0">
                <a:solidFill>
                  <a:srgbClr val="57BCE5"/>
                </a:solidFill>
                <a:latin typeface="Corbel"/>
                <a:cs typeface="Corbel"/>
              </a:rPr>
              <a:t>les valeurs observées sont vraies,  </a:t>
            </a:r>
            <a:r>
              <a:rPr sz="1800" dirty="0">
                <a:solidFill>
                  <a:srgbClr val="57BCE5"/>
                </a:solidFill>
                <a:latin typeface="Corbel"/>
                <a:cs typeface="Corbel"/>
              </a:rPr>
              <a:t>cet </a:t>
            </a:r>
            <a:r>
              <a:rPr sz="1800" spc="-5" dirty="0">
                <a:solidFill>
                  <a:srgbClr val="57BCE5"/>
                </a:solidFill>
                <a:latin typeface="Corbel"/>
                <a:cs typeface="Corbel"/>
              </a:rPr>
              <a:t>intervalle contiendra les valeurs  de 95% des échantillons</a:t>
            </a:r>
            <a:endParaRPr sz="1800">
              <a:latin typeface="Corbel"/>
              <a:cs typeface="Corbe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158804" y="4940365"/>
            <a:ext cx="4813935" cy="12700"/>
          </a:xfrm>
          <a:custGeom>
            <a:avLst/>
            <a:gdLst/>
            <a:ahLst/>
            <a:cxnLst/>
            <a:rect l="l" t="t" r="r" b="b"/>
            <a:pathLst>
              <a:path w="4813934" h="12700">
                <a:moveTo>
                  <a:pt x="0" y="0"/>
                </a:moveTo>
                <a:lnTo>
                  <a:pt x="4813691" y="12568"/>
                </a:lnTo>
              </a:path>
            </a:pathLst>
          </a:custGeom>
          <a:ln w="2539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133600" y="4881613"/>
            <a:ext cx="116027" cy="1179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881672" y="4893779"/>
            <a:ext cx="116027" cy="1179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916047" y="5443854"/>
            <a:ext cx="6975475" cy="1134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7233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Corbel"/>
                <a:cs typeface="Corbel"/>
              </a:rPr>
              <a:t>distribution d'échantillonnage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FFFFFF"/>
                </a:solidFill>
                <a:latin typeface="Corbel"/>
                <a:cs typeface="Corbel"/>
              </a:rPr>
              <a:t>Plus d’IC </a:t>
            </a: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est </a:t>
            </a:r>
            <a:r>
              <a:rPr sz="2400" spc="-5" dirty="0">
                <a:solidFill>
                  <a:srgbClr val="FFFFFF"/>
                </a:solidFill>
                <a:latin typeface="Corbel"/>
                <a:cs typeface="Corbel"/>
              </a:rPr>
              <a:t>petit, plus la précision </a:t>
            </a: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supposée est</a:t>
            </a:r>
            <a:r>
              <a:rPr sz="2400" spc="25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orbel"/>
                <a:cs typeface="Corbel"/>
              </a:rPr>
              <a:t>grande</a:t>
            </a:r>
            <a:endParaRPr sz="240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137062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982" y="1525549"/>
            <a:ext cx="40005" cy="5080"/>
          </a:xfrm>
          <a:custGeom>
            <a:avLst/>
            <a:gdLst/>
            <a:ahLst/>
            <a:cxnLst/>
            <a:rect l="l" t="t" r="r" b="b"/>
            <a:pathLst>
              <a:path w="40004" h="5080">
                <a:moveTo>
                  <a:pt x="19459" y="0"/>
                </a:moveTo>
                <a:lnTo>
                  <a:pt x="4564" y="771"/>
                </a:lnTo>
                <a:lnTo>
                  <a:pt x="0" y="1849"/>
                </a:lnTo>
                <a:lnTo>
                  <a:pt x="3564" y="3234"/>
                </a:lnTo>
                <a:lnTo>
                  <a:pt x="13058" y="4927"/>
                </a:lnTo>
                <a:lnTo>
                  <a:pt x="39373" y="2463"/>
                </a:lnTo>
                <a:lnTo>
                  <a:pt x="32824" y="1849"/>
                </a:lnTo>
                <a:lnTo>
                  <a:pt x="24082" y="1236"/>
                </a:lnTo>
                <a:lnTo>
                  <a:pt x="17970" y="618"/>
                </a:lnTo>
                <a:lnTo>
                  <a:pt x="19459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33243" y="1531708"/>
            <a:ext cx="29845" cy="6350"/>
          </a:xfrm>
          <a:custGeom>
            <a:avLst/>
            <a:gdLst/>
            <a:ahLst/>
            <a:cxnLst/>
            <a:rect l="l" t="t" r="r" b="b"/>
            <a:pathLst>
              <a:path w="29845" h="6350">
                <a:moveTo>
                  <a:pt x="13633" y="1115"/>
                </a:moveTo>
                <a:lnTo>
                  <a:pt x="0" y="2057"/>
                </a:lnTo>
                <a:lnTo>
                  <a:pt x="3632" y="3073"/>
                </a:lnTo>
                <a:lnTo>
                  <a:pt x="4356" y="6159"/>
                </a:lnTo>
                <a:lnTo>
                  <a:pt x="13633" y="1115"/>
                </a:lnTo>
                <a:close/>
              </a:path>
              <a:path w="29845" h="6350">
                <a:moveTo>
                  <a:pt x="29768" y="0"/>
                </a:moveTo>
                <a:lnTo>
                  <a:pt x="13669" y="1115"/>
                </a:lnTo>
                <a:lnTo>
                  <a:pt x="10896" y="3073"/>
                </a:lnTo>
                <a:lnTo>
                  <a:pt x="16700" y="1028"/>
                </a:lnTo>
                <a:lnTo>
                  <a:pt x="29768" y="0"/>
                </a:lnTo>
                <a:close/>
              </a:path>
              <a:path w="29845" h="6350">
                <a:moveTo>
                  <a:pt x="13792" y="1028"/>
                </a:moveTo>
                <a:lnTo>
                  <a:pt x="13633" y="1115"/>
                </a:lnTo>
                <a:lnTo>
                  <a:pt x="13792" y="1028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2108" y="1516938"/>
            <a:ext cx="7794665" cy="6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4655" y="1537868"/>
            <a:ext cx="58419" cy="3810"/>
          </a:xfrm>
          <a:custGeom>
            <a:avLst/>
            <a:gdLst/>
            <a:ahLst/>
            <a:cxnLst/>
            <a:rect l="l" t="t" r="r" b="b"/>
            <a:pathLst>
              <a:path w="58420" h="3809">
                <a:moveTo>
                  <a:pt x="58356" y="0"/>
                </a:moveTo>
                <a:lnTo>
                  <a:pt x="0" y="3683"/>
                </a:lnTo>
                <a:lnTo>
                  <a:pt x="9969" y="3683"/>
                </a:lnTo>
                <a:lnTo>
                  <a:pt x="58356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220847" y="165390"/>
            <a:ext cx="6896416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Gill Sans"/>
                <a:cs typeface="Gill Sans"/>
              </a:rPr>
              <a:t>Cadre du test</a:t>
            </a:r>
            <a:r>
              <a:rPr spc="-100" dirty="0">
                <a:latin typeface="Gill Sans"/>
                <a:cs typeface="Gill Sans"/>
              </a:rPr>
              <a:t> </a:t>
            </a:r>
            <a:r>
              <a:rPr dirty="0">
                <a:latin typeface="Gill Sans"/>
                <a:cs typeface="Gill Sans"/>
              </a:rPr>
              <a:t>d’hypothèse</a:t>
            </a:r>
          </a:p>
        </p:txBody>
      </p:sp>
      <p:sp>
        <p:nvSpPr>
          <p:cNvPr id="7" name="object 7"/>
          <p:cNvSpPr/>
          <p:nvPr/>
        </p:nvSpPr>
        <p:spPr>
          <a:xfrm>
            <a:off x="899160" y="5625874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>
                <a:moveTo>
                  <a:pt x="0" y="0"/>
                </a:moveTo>
                <a:lnTo>
                  <a:pt x="6700063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67174" y="5181134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9160" y="518113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67174" y="4736404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9160" y="473640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67174" y="4291674"/>
            <a:ext cx="720725" cy="0"/>
          </a:xfrm>
          <a:custGeom>
            <a:avLst/>
            <a:gdLst/>
            <a:ahLst/>
            <a:cxnLst/>
            <a:rect l="l" t="t" r="r" b="b"/>
            <a:pathLst>
              <a:path w="720725">
                <a:moveTo>
                  <a:pt x="0" y="0"/>
                </a:moveTo>
                <a:lnTo>
                  <a:pt x="7207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9160" y="429167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67174" y="3846943"/>
            <a:ext cx="720725" cy="0"/>
          </a:xfrm>
          <a:custGeom>
            <a:avLst/>
            <a:gdLst/>
            <a:ahLst/>
            <a:cxnLst/>
            <a:rect l="l" t="t" r="r" b="b"/>
            <a:pathLst>
              <a:path w="720725">
                <a:moveTo>
                  <a:pt x="0" y="0"/>
                </a:moveTo>
                <a:lnTo>
                  <a:pt x="7207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9160" y="3846943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67174" y="3402213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9160" y="3402213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067174" y="2957484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9160" y="295748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67174" y="2512753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9160" y="2512753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99160" y="2068021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>
                <a:moveTo>
                  <a:pt x="0" y="0"/>
                </a:moveTo>
                <a:lnTo>
                  <a:pt x="6700063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13200" y="2476500"/>
            <a:ext cx="25400" cy="3111500"/>
          </a:xfrm>
          <a:custGeom>
            <a:avLst/>
            <a:gdLst/>
            <a:ahLst/>
            <a:cxnLst/>
            <a:rect l="l" t="t" r="r" b="b"/>
            <a:pathLst>
              <a:path w="25400" h="3111500">
                <a:moveTo>
                  <a:pt x="0" y="0"/>
                </a:moveTo>
                <a:lnTo>
                  <a:pt x="25399" y="3111497"/>
                </a:lnTo>
              </a:path>
            </a:pathLst>
          </a:custGeom>
          <a:ln w="5714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86460" y="5667653"/>
            <a:ext cx="6725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72130" algn="l"/>
                <a:tab pos="6712584" algn="l"/>
              </a:tabLst>
            </a:pPr>
            <a:r>
              <a:rPr sz="2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rbel"/>
                <a:cs typeface="Corbel"/>
              </a:rPr>
              <a:t>0	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87900" y="3441700"/>
            <a:ext cx="3937000" cy="984250"/>
          </a:xfrm>
          <a:prstGeom prst="rect">
            <a:avLst/>
          </a:prstGeom>
          <a:solidFill>
            <a:srgbClr val="E3F5FB"/>
          </a:solidFill>
        </p:spPr>
        <p:txBody>
          <a:bodyPr vert="horz" wrap="square" lIns="0" tIns="55879" rIns="0" bIns="0" rtlCol="0">
            <a:spAutoFit/>
          </a:bodyPr>
          <a:lstStyle/>
          <a:p>
            <a:pPr marL="90805" marR="126364">
              <a:lnSpc>
                <a:spcPct val="88900"/>
              </a:lnSpc>
              <a:spcBef>
                <a:spcPts val="439"/>
              </a:spcBef>
            </a:pPr>
            <a:r>
              <a:rPr sz="2400" b="1" spc="-5" dirty="0">
                <a:solidFill>
                  <a:srgbClr val="57BCE5"/>
                </a:solidFill>
                <a:latin typeface="Corbel"/>
                <a:cs typeface="Corbel"/>
              </a:rPr>
              <a:t>Choix d’une hypothèse nulle  </a:t>
            </a:r>
            <a:r>
              <a:rPr sz="2000" dirty="0">
                <a:solidFill>
                  <a:srgbClr val="57BCE5"/>
                </a:solidFill>
                <a:latin typeface="Corbel"/>
                <a:cs typeface="Corbel"/>
              </a:rPr>
              <a:t>Ex : </a:t>
            </a:r>
            <a:r>
              <a:rPr sz="2000" spc="-5" dirty="0">
                <a:solidFill>
                  <a:srgbClr val="57BCE5"/>
                </a:solidFill>
                <a:latin typeface="Corbel"/>
                <a:cs typeface="Corbel"/>
              </a:rPr>
              <a:t>diﬀérence </a:t>
            </a:r>
            <a:r>
              <a:rPr sz="2000" spc="-15" dirty="0">
                <a:solidFill>
                  <a:srgbClr val="57BCE5"/>
                </a:solidFill>
                <a:latin typeface="Corbel"/>
                <a:cs typeface="Corbel"/>
              </a:rPr>
              <a:t>d’eﬃcacité </a:t>
            </a:r>
            <a:r>
              <a:rPr sz="2000" spc="-5" dirty="0">
                <a:solidFill>
                  <a:srgbClr val="57BCE5"/>
                </a:solidFill>
                <a:latin typeface="Corbel"/>
                <a:cs typeface="Corbel"/>
              </a:rPr>
              <a:t>entre  traitement </a:t>
            </a:r>
            <a:r>
              <a:rPr sz="2000" dirty="0">
                <a:solidFill>
                  <a:srgbClr val="57BCE5"/>
                </a:solidFill>
                <a:latin typeface="Corbel"/>
                <a:cs typeface="Corbel"/>
              </a:rPr>
              <a:t>A et B =</a:t>
            </a:r>
            <a:r>
              <a:rPr sz="2000" spc="-95" dirty="0">
                <a:solidFill>
                  <a:srgbClr val="57BCE5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57BCE5"/>
                </a:solidFill>
                <a:latin typeface="Corbel"/>
                <a:cs typeface="Corbel"/>
              </a:rPr>
              <a:t>0</a:t>
            </a:r>
            <a:endParaRPr sz="2000">
              <a:latin typeface="Corbel"/>
              <a:cs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243584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31982" y="1525549"/>
            <a:ext cx="40005" cy="5080"/>
          </a:xfrm>
          <a:custGeom>
            <a:avLst/>
            <a:gdLst/>
            <a:ahLst/>
            <a:cxnLst/>
            <a:rect l="l" t="t" r="r" b="b"/>
            <a:pathLst>
              <a:path w="40004" h="5080">
                <a:moveTo>
                  <a:pt x="19459" y="0"/>
                </a:moveTo>
                <a:lnTo>
                  <a:pt x="4564" y="771"/>
                </a:lnTo>
                <a:lnTo>
                  <a:pt x="0" y="1849"/>
                </a:lnTo>
                <a:lnTo>
                  <a:pt x="3564" y="3234"/>
                </a:lnTo>
                <a:lnTo>
                  <a:pt x="13058" y="4927"/>
                </a:lnTo>
                <a:lnTo>
                  <a:pt x="39373" y="2463"/>
                </a:lnTo>
                <a:lnTo>
                  <a:pt x="32824" y="1849"/>
                </a:lnTo>
                <a:lnTo>
                  <a:pt x="24082" y="1236"/>
                </a:lnTo>
                <a:lnTo>
                  <a:pt x="17970" y="618"/>
                </a:lnTo>
                <a:lnTo>
                  <a:pt x="19459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33243" y="1531708"/>
            <a:ext cx="29845" cy="6350"/>
          </a:xfrm>
          <a:custGeom>
            <a:avLst/>
            <a:gdLst/>
            <a:ahLst/>
            <a:cxnLst/>
            <a:rect l="l" t="t" r="r" b="b"/>
            <a:pathLst>
              <a:path w="29845" h="6350">
                <a:moveTo>
                  <a:pt x="13633" y="1115"/>
                </a:moveTo>
                <a:lnTo>
                  <a:pt x="0" y="2057"/>
                </a:lnTo>
                <a:lnTo>
                  <a:pt x="3632" y="3073"/>
                </a:lnTo>
                <a:lnTo>
                  <a:pt x="4356" y="6159"/>
                </a:lnTo>
                <a:lnTo>
                  <a:pt x="13633" y="1115"/>
                </a:lnTo>
                <a:close/>
              </a:path>
              <a:path w="29845" h="6350">
                <a:moveTo>
                  <a:pt x="29768" y="0"/>
                </a:moveTo>
                <a:lnTo>
                  <a:pt x="13669" y="1115"/>
                </a:lnTo>
                <a:lnTo>
                  <a:pt x="10896" y="3073"/>
                </a:lnTo>
                <a:lnTo>
                  <a:pt x="16700" y="1028"/>
                </a:lnTo>
                <a:lnTo>
                  <a:pt x="29768" y="0"/>
                </a:lnTo>
                <a:close/>
              </a:path>
              <a:path w="29845" h="6350">
                <a:moveTo>
                  <a:pt x="13792" y="1028"/>
                </a:moveTo>
                <a:lnTo>
                  <a:pt x="13633" y="1115"/>
                </a:lnTo>
                <a:lnTo>
                  <a:pt x="13792" y="1028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2108" y="1516938"/>
            <a:ext cx="7794665" cy="61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04655" y="1537868"/>
            <a:ext cx="58419" cy="3810"/>
          </a:xfrm>
          <a:custGeom>
            <a:avLst/>
            <a:gdLst/>
            <a:ahLst/>
            <a:cxnLst/>
            <a:rect l="l" t="t" r="r" b="b"/>
            <a:pathLst>
              <a:path w="58420" h="3809">
                <a:moveTo>
                  <a:pt x="58356" y="0"/>
                </a:moveTo>
                <a:lnTo>
                  <a:pt x="0" y="3683"/>
                </a:lnTo>
                <a:lnTo>
                  <a:pt x="9969" y="3683"/>
                </a:lnTo>
                <a:lnTo>
                  <a:pt x="58356" y="0"/>
                </a:lnTo>
                <a:close/>
              </a:path>
            </a:pathLst>
          </a:custGeom>
          <a:solidFill>
            <a:srgbClr val="66C8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9160" y="6070605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>
                <a:moveTo>
                  <a:pt x="0" y="0"/>
                </a:moveTo>
                <a:lnTo>
                  <a:pt x="6700063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9160" y="5625874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>
                <a:moveTo>
                  <a:pt x="0" y="0"/>
                </a:moveTo>
                <a:lnTo>
                  <a:pt x="6700063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67174" y="5181134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9160" y="518113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067174" y="4736404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9160" y="473640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67174" y="4291674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9160" y="429167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67174" y="3846943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9160" y="3846943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067174" y="3402213"/>
            <a:ext cx="1317625" cy="0"/>
          </a:xfrm>
          <a:custGeom>
            <a:avLst/>
            <a:gdLst/>
            <a:ahLst/>
            <a:cxnLst/>
            <a:rect l="l" t="t" r="r" b="b"/>
            <a:pathLst>
              <a:path w="1317625">
                <a:moveTo>
                  <a:pt x="0" y="0"/>
                </a:moveTo>
                <a:lnTo>
                  <a:pt x="13176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9160" y="3402213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067174" y="2957484"/>
            <a:ext cx="1317625" cy="0"/>
          </a:xfrm>
          <a:custGeom>
            <a:avLst/>
            <a:gdLst/>
            <a:ahLst/>
            <a:cxnLst/>
            <a:rect l="l" t="t" r="r" b="b"/>
            <a:pathLst>
              <a:path w="1317625">
                <a:moveTo>
                  <a:pt x="0" y="0"/>
                </a:moveTo>
                <a:lnTo>
                  <a:pt x="1317625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9160" y="2957484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67174" y="2512753"/>
            <a:ext cx="3532504" cy="0"/>
          </a:xfrm>
          <a:custGeom>
            <a:avLst/>
            <a:gdLst/>
            <a:ahLst/>
            <a:cxnLst/>
            <a:rect l="l" t="t" r="r" b="b"/>
            <a:pathLst>
              <a:path w="3532504">
                <a:moveTo>
                  <a:pt x="0" y="0"/>
                </a:moveTo>
                <a:lnTo>
                  <a:pt x="3532049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99160" y="2512753"/>
            <a:ext cx="3085465" cy="0"/>
          </a:xfrm>
          <a:custGeom>
            <a:avLst/>
            <a:gdLst/>
            <a:ahLst/>
            <a:cxnLst/>
            <a:rect l="l" t="t" r="r" b="b"/>
            <a:pathLst>
              <a:path w="3085465">
                <a:moveTo>
                  <a:pt x="0" y="0"/>
                </a:moveTo>
                <a:lnTo>
                  <a:pt x="3085464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9160" y="2068021"/>
            <a:ext cx="6700520" cy="0"/>
          </a:xfrm>
          <a:custGeom>
            <a:avLst/>
            <a:gdLst/>
            <a:ahLst/>
            <a:cxnLst/>
            <a:rect l="l" t="t" r="r" b="b"/>
            <a:pathLst>
              <a:path w="6700520">
                <a:moveTo>
                  <a:pt x="0" y="0"/>
                </a:moveTo>
                <a:lnTo>
                  <a:pt x="6700063" y="0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13200" y="2476500"/>
            <a:ext cx="25400" cy="3111500"/>
          </a:xfrm>
          <a:custGeom>
            <a:avLst/>
            <a:gdLst/>
            <a:ahLst/>
            <a:cxnLst/>
            <a:rect l="l" t="t" r="r" b="b"/>
            <a:pathLst>
              <a:path w="25400" h="3111500">
                <a:moveTo>
                  <a:pt x="0" y="0"/>
                </a:moveTo>
                <a:lnTo>
                  <a:pt x="25399" y="3111497"/>
                </a:lnTo>
              </a:path>
            </a:pathLst>
          </a:custGeom>
          <a:ln w="57149">
            <a:solidFill>
              <a:srgbClr val="66C8E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940300" y="2476500"/>
            <a:ext cx="38100" cy="3111500"/>
          </a:xfrm>
          <a:custGeom>
            <a:avLst/>
            <a:gdLst/>
            <a:ahLst/>
            <a:cxnLst/>
            <a:rect l="l" t="t" r="r" b="b"/>
            <a:pathLst>
              <a:path w="38100" h="3111500">
                <a:moveTo>
                  <a:pt x="0" y="0"/>
                </a:moveTo>
                <a:lnTo>
                  <a:pt x="38099" y="3111497"/>
                </a:lnTo>
              </a:path>
            </a:pathLst>
          </a:custGeom>
          <a:ln w="57149">
            <a:solidFill>
              <a:srgbClr val="F7DE7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945953" y="5667653"/>
            <a:ext cx="182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0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384800" y="2705100"/>
            <a:ext cx="3403600" cy="984250"/>
          </a:xfrm>
          <a:prstGeom prst="rect">
            <a:avLst/>
          </a:prstGeom>
          <a:solidFill>
            <a:srgbClr val="FEF8E7"/>
          </a:solidFill>
        </p:spPr>
        <p:txBody>
          <a:bodyPr vert="horz" wrap="square" lIns="0" tIns="15240" rIns="0" bIns="0" rtlCol="0">
            <a:spAutoFit/>
          </a:bodyPr>
          <a:lstStyle/>
          <a:p>
            <a:pPr marL="90805">
              <a:lnSpc>
                <a:spcPts val="2710"/>
              </a:lnSpc>
              <a:spcBef>
                <a:spcPts val="120"/>
              </a:spcBef>
            </a:pPr>
            <a:r>
              <a:rPr sz="2400" b="1" spc="-5" dirty="0">
                <a:solidFill>
                  <a:srgbClr val="EEC517"/>
                </a:solidFill>
                <a:latin typeface="Corbel"/>
                <a:cs typeface="Corbel"/>
              </a:rPr>
              <a:t>Choix d’un</a:t>
            </a:r>
            <a:r>
              <a:rPr sz="2400" b="1" spc="-10" dirty="0">
                <a:solidFill>
                  <a:srgbClr val="EEC517"/>
                </a:solidFill>
                <a:latin typeface="Corbel"/>
                <a:cs typeface="Corbel"/>
              </a:rPr>
              <a:t> </a:t>
            </a:r>
            <a:r>
              <a:rPr sz="2400" b="1" spc="-5" dirty="0">
                <a:solidFill>
                  <a:srgbClr val="EEC517"/>
                </a:solidFill>
                <a:latin typeface="Corbel"/>
                <a:cs typeface="Corbel"/>
              </a:rPr>
              <a:t>delta</a:t>
            </a:r>
            <a:endParaRPr sz="2400">
              <a:latin typeface="Corbel"/>
              <a:cs typeface="Corbel"/>
            </a:endParaRPr>
          </a:p>
          <a:p>
            <a:pPr marL="90805" marR="435609">
              <a:lnSpc>
                <a:spcPts val="2200"/>
              </a:lnSpc>
              <a:spcBef>
                <a:spcPts val="70"/>
              </a:spcBef>
            </a:pPr>
            <a:r>
              <a:rPr sz="2000" dirty="0">
                <a:solidFill>
                  <a:srgbClr val="EEC517"/>
                </a:solidFill>
                <a:latin typeface="Corbel"/>
                <a:cs typeface="Corbel"/>
              </a:rPr>
              <a:t>Ex : </a:t>
            </a: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la plus petite diﬀérence  observable doit </a:t>
            </a:r>
            <a:r>
              <a:rPr sz="2000" dirty="0">
                <a:solidFill>
                  <a:srgbClr val="EEC517"/>
                </a:solidFill>
                <a:latin typeface="Corbel"/>
                <a:cs typeface="Corbel"/>
              </a:rPr>
              <a:t>être </a:t>
            </a:r>
            <a:r>
              <a:rPr sz="2000" spc="-5" dirty="0">
                <a:solidFill>
                  <a:srgbClr val="EEC517"/>
                </a:solidFill>
                <a:latin typeface="Corbel"/>
                <a:cs typeface="Corbel"/>
              </a:rPr>
              <a:t>de</a:t>
            </a:r>
            <a:r>
              <a:rPr sz="2000" spc="-20" dirty="0">
                <a:solidFill>
                  <a:srgbClr val="EEC517"/>
                </a:solidFill>
                <a:latin typeface="Corbel"/>
                <a:cs typeface="Corbel"/>
              </a:rPr>
              <a:t> </a:t>
            </a:r>
            <a:r>
              <a:rPr sz="2000" dirty="0">
                <a:solidFill>
                  <a:srgbClr val="EEC517"/>
                </a:solidFill>
                <a:latin typeface="Corbel"/>
                <a:cs typeface="Corbel"/>
              </a:rPr>
              <a:t>2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85753" y="5667653"/>
            <a:ext cx="1816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orbel"/>
                <a:cs typeface="Corbel"/>
              </a:rPr>
              <a:t>2</a:t>
            </a:r>
            <a:endParaRPr sz="2400">
              <a:latin typeface="Corbel"/>
              <a:cs typeface="Corbel"/>
            </a:endParaRPr>
          </a:p>
        </p:txBody>
      </p:sp>
      <p:sp>
        <p:nvSpPr>
          <p:cNvPr id="29" name="object 6"/>
          <p:cNvSpPr txBox="1">
            <a:spLocks/>
          </p:cNvSpPr>
          <p:nvPr/>
        </p:nvSpPr>
        <p:spPr>
          <a:xfrm>
            <a:off x="1220847" y="165390"/>
            <a:ext cx="6896416" cy="68993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>
                <a:latin typeface="Gill Sans"/>
                <a:cs typeface="Gill Sans"/>
              </a:rPr>
              <a:t>Cadre du test</a:t>
            </a:r>
            <a:r>
              <a:rPr lang="fr-FR" spc="-100">
                <a:latin typeface="Gill Sans"/>
                <a:cs typeface="Gill Sans"/>
              </a:rPr>
              <a:t> </a:t>
            </a:r>
            <a:r>
              <a:rPr lang="fr-FR">
                <a:latin typeface="Gill Sans"/>
                <a:cs typeface="Gill Sans"/>
              </a:rPr>
              <a:t>d’hypothèse</a:t>
            </a:r>
            <a:endParaRPr lang="fr-FR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55390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397</Words>
  <Application>Microsoft Macintosh PowerPoint</Application>
  <PresentationFormat>Affichage à l'écran (4:3)</PresentationFormat>
  <Paragraphs>110</Paragraphs>
  <Slides>21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1" baseType="lpstr">
      <vt:lpstr>Arial</vt:lpstr>
      <vt:lpstr>Calibri</vt:lpstr>
      <vt:lpstr>Cambria Math</vt:lpstr>
      <vt:lpstr>Corbel</vt:lpstr>
      <vt:lpstr>Gill Sans</vt:lpstr>
      <vt:lpstr>PT Sans</vt:lpstr>
      <vt:lpstr>PT Sans Caption</vt:lpstr>
      <vt:lpstr>PT Serif</vt:lpstr>
      <vt:lpstr>Times New Roman</vt:lpstr>
      <vt:lpstr>Thème Office</vt:lpstr>
      <vt:lpstr>UE MRCE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Intervalle de confiance à 95 %</vt:lpstr>
      <vt:lpstr>Cadre du test d’hypothèse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Test d’hypothèse : cas concret</vt:lpstr>
      <vt:lpstr>Présentation PowerPoint</vt:lpstr>
      <vt:lpstr>Présentation PowerPoint</vt:lpstr>
      <vt:lpstr>Théorème de Bayes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 MRCE</dc:title>
  <dc:creator>Brice Leclere</dc:creator>
  <cp:lastModifiedBy>Brice Leclere</cp:lastModifiedBy>
  <cp:revision>8</cp:revision>
  <dcterms:created xsi:type="dcterms:W3CDTF">2018-01-18T10:54:52Z</dcterms:created>
  <dcterms:modified xsi:type="dcterms:W3CDTF">2025-01-23T15:53:21Z</dcterms:modified>
</cp:coreProperties>
</file>