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87"/>
  </p:notesMasterIdLst>
  <p:handoutMasterIdLst>
    <p:handoutMasterId r:id="rId88"/>
  </p:handoutMasterIdLst>
  <p:sldIdLst>
    <p:sldId id="32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0" r:id="rId25"/>
    <p:sldId id="282" r:id="rId26"/>
    <p:sldId id="288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1" r:id="rId54"/>
    <p:sldId id="312" r:id="rId55"/>
    <p:sldId id="313" r:id="rId56"/>
    <p:sldId id="314" r:id="rId57"/>
    <p:sldId id="315" r:id="rId58"/>
    <p:sldId id="316" r:id="rId59"/>
    <p:sldId id="319" r:id="rId60"/>
    <p:sldId id="317" r:id="rId61"/>
    <p:sldId id="318" r:id="rId62"/>
    <p:sldId id="320" r:id="rId63"/>
    <p:sldId id="321" r:id="rId64"/>
    <p:sldId id="323" r:id="rId65"/>
    <p:sldId id="324" r:id="rId66"/>
    <p:sldId id="325" r:id="rId67"/>
    <p:sldId id="327" r:id="rId68"/>
    <p:sldId id="329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3" r:id="rId81"/>
    <p:sldId id="344" r:id="rId82"/>
    <p:sldId id="347" r:id="rId83"/>
    <p:sldId id="345" r:id="rId84"/>
    <p:sldId id="346" r:id="rId85"/>
    <p:sldId id="342" r:id="rId86"/>
  </p:sldIdLst>
  <p:sldSz cx="9144000" cy="6858000" type="screen4x3"/>
  <p:notesSz cx="9144000" cy="6858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7E00"/>
    <a:srgbClr val="FF6600"/>
    <a:srgbClr val="FF33CC"/>
    <a:srgbClr val="007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90" autoAdjust="0"/>
  </p:normalViewPr>
  <p:slideViewPr>
    <p:cSldViewPr>
      <p:cViewPr varScale="1">
        <p:scale>
          <a:sx n="50" d="100"/>
          <a:sy n="50" d="100"/>
        </p:scale>
        <p:origin x="-52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3018" y="-78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&#233;cile\Desktop\UFSBD%2016%20JUIN\Classeur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40"/>
  <c:chart>
    <c:title>
      <c:tx>
        <c:rich>
          <a:bodyPr/>
          <a:lstStyle/>
          <a:p>
            <a:pPr>
              <a:defRPr/>
            </a:pPr>
            <a:r>
              <a:rPr lang="en-US" dirty="0"/>
              <a:t>Module de </a:t>
            </a:r>
            <a:r>
              <a:rPr lang="en-US" dirty="0" smtClean="0"/>
              <a:t>Young (</a:t>
            </a:r>
            <a:r>
              <a:rPr lang="en-US" dirty="0" err="1" smtClean="0"/>
              <a:t>GPa</a:t>
            </a:r>
            <a:r>
              <a:rPr lang="en-US" dirty="0" smtClean="0"/>
              <a:t>)</a:t>
            </a:r>
            <a:endParaRPr lang="en-US" dirty="0"/>
          </a:p>
        </c:rich>
      </c:tx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[Classeur1.xlsx]Feuil1!$B$1</c:f>
              <c:strCache>
                <c:ptCount val="1"/>
                <c:pt idx="0">
                  <c:v>Module de Young</c:v>
                </c:pt>
              </c:strCache>
            </c:strRef>
          </c:tx>
          <c:dPt>
            <c:idx val="0"/>
            <c:spPr>
              <a:solidFill>
                <a:srgbClr val="FFC000"/>
              </a:solidFill>
            </c:spPr>
          </c:dPt>
          <c:dPt>
            <c:idx val="1"/>
            <c:spPr>
              <a:solidFill>
                <a:srgbClr val="FFFF99"/>
              </a:solidFill>
            </c:spPr>
          </c:dPt>
          <c:dPt>
            <c:idx val="2"/>
            <c:spPr>
              <a:solidFill>
                <a:srgbClr val="FFFF99"/>
              </a:solidFill>
            </c:spPr>
          </c:dPt>
          <c:dPt>
            <c:idx val="3"/>
            <c:spPr>
              <a:solidFill>
                <a:schemeClr val="tx2">
                  <a:lumMod val="85000"/>
                  <a:lumOff val="15000"/>
                </a:schemeClr>
              </a:solidFill>
            </c:spPr>
          </c:dPt>
          <c:dPt>
            <c:idx val="6"/>
            <c:spPr>
              <a:solidFill>
                <a:srgbClr val="FB81E4"/>
              </a:solidFill>
            </c:spPr>
          </c:dPt>
          <c:cat>
            <c:strRef>
              <c:f>[Classeur1.xlsx]Feuil1!$A$2:$A$8</c:f>
              <c:strCache>
                <c:ptCount val="7"/>
                <c:pt idx="0">
                  <c:v>Dentine</c:v>
                </c:pt>
                <c:pt idx="1">
                  <c:v>Enapost</c:v>
                </c:pt>
                <c:pt idx="2">
                  <c:v>I Tenax</c:v>
                </c:pt>
                <c:pt idx="3">
                  <c:v>Carbone</c:v>
                </c:pt>
                <c:pt idx="4">
                  <c:v>Titane</c:v>
                </c:pt>
                <c:pt idx="5">
                  <c:v>Acier</c:v>
                </c:pt>
                <c:pt idx="6">
                  <c:v>Zirconium</c:v>
                </c:pt>
              </c:strCache>
            </c:strRef>
          </c:cat>
          <c:val>
            <c:numRef>
              <c:f>[Classeur1.xlsx]Feuil1!$B$2:$B$8</c:f>
              <c:numCache>
                <c:formatCode>General</c:formatCode>
                <c:ptCount val="7"/>
                <c:pt idx="0">
                  <c:v>19</c:v>
                </c:pt>
                <c:pt idx="1">
                  <c:v>17.5</c:v>
                </c:pt>
                <c:pt idx="2">
                  <c:v>29</c:v>
                </c:pt>
                <c:pt idx="3">
                  <c:v>44</c:v>
                </c:pt>
                <c:pt idx="4">
                  <c:v>110</c:v>
                </c:pt>
                <c:pt idx="5">
                  <c:v>198</c:v>
                </c:pt>
                <c:pt idx="6">
                  <c:v>220</c:v>
                </c:pt>
              </c:numCache>
            </c:numRef>
          </c:val>
        </c:ser>
        <c:shape val="box"/>
        <c:axId val="35037952"/>
        <c:axId val="35039488"/>
        <c:axId val="0"/>
      </c:bar3DChart>
      <c:catAx>
        <c:axId val="35037952"/>
        <c:scaling>
          <c:orientation val="minMax"/>
        </c:scaling>
        <c:axPos val="b"/>
        <c:tickLblPos val="nextTo"/>
        <c:crossAx val="35039488"/>
        <c:crosses val="autoZero"/>
        <c:auto val="1"/>
        <c:lblAlgn val="ctr"/>
        <c:lblOffset val="100"/>
      </c:catAx>
      <c:valAx>
        <c:axId val="35039488"/>
        <c:scaling>
          <c:orientation val="minMax"/>
        </c:scaling>
        <c:axPos val="l"/>
        <c:majorGridlines/>
        <c:numFmt formatCode="General" sourceLinked="1"/>
        <c:tickLblPos val="nextTo"/>
        <c:crossAx val="350379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fr-FR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B862A51-9B1A-49EE-AB95-71E11699162F}" type="datetimeFigureOut">
              <a:rPr lang="fr-FR"/>
              <a:pPr>
                <a:defRPr/>
              </a:pPr>
              <a:t>23/06/2011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ACBC90C-A09C-413C-8BCA-9D2BFAA03A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8592522-FD0A-414E-86C1-5A8A2C9545BF}" type="datetimeFigureOut">
              <a:rPr lang="fr-FR"/>
              <a:pPr>
                <a:defRPr/>
              </a:pPr>
              <a:t>23/06/2011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4C65951-999D-44F9-8CCF-26D8DC268D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54A4DB-D14F-4BE4-A364-7BAAB2A3488C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>
              <a:cs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B61916-8142-4D88-89CE-1D84557FCDBB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>
              <a:cs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87980A-AD65-487D-B176-36AFDED76034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>
              <a:cs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99829C-B6F8-4B8A-944A-DAC5925B0C22}" type="slidenum">
              <a:rPr lang="fr-F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70213" y="596900"/>
            <a:ext cx="3211512" cy="2408238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60725"/>
            <a:ext cx="6705600" cy="2892425"/>
          </a:xfrm>
          <a:noFill/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400"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400"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400">
                  <a:latin typeface="Times New Roman" pitchFamily="18" charset="0"/>
                  <a:cs typeface="+mn-cs"/>
                </a:endParaRPr>
              </a:p>
            </p:txBody>
          </p:sp>
        </p:grpSp>
      </p:grpSp>
      <p:sp>
        <p:nvSpPr>
          <p:cNvPr id="51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4E14-54CE-4B24-A082-911C519BE89D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6827CE-7731-4A13-A07B-ACAEED6BB4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18D89-BCEF-4D4D-9CBA-646EE37E2D3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0F08D-DA05-4C80-9CA9-8C603AA0659C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C5847-D44F-40BB-BB69-6BF7DDE09F2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F0AD4-4D90-424B-81D4-427B6731356A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A9049-9F8C-4A40-879F-3C461BAEBEC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8B169-DA84-4196-B3ED-746505638A8A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9EE9D-25BE-4BEF-8FED-2DDC6621310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E5552-5EB9-4F0C-9393-A30745AA4C40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46D64-150D-4E05-8BF9-CE4436C8A9A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F6666-C066-4C95-8937-731EA794D647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C8D92-153A-460E-9521-96D91413F00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8E2E5-3241-4C8D-83AB-63C41A397233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123C5-6B1D-4C2F-8D7B-9E7C5D7EF76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76DEF-468A-454E-8E45-33FA017D5D4E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88125" y="6237288"/>
            <a:ext cx="2133600" cy="457200"/>
          </a:xfrm>
        </p:spPr>
        <p:txBody>
          <a:bodyPr/>
          <a:lstStyle>
            <a:lvl1pPr>
              <a:defRPr sz="1200" smtClean="0">
                <a:latin typeface="Comic Sans MS" pitchFamily="66" charset="0"/>
              </a:defRPr>
            </a:lvl1pPr>
          </a:lstStyle>
          <a:p>
            <a:pPr>
              <a:defRPr/>
            </a:pPr>
            <a:fld id="{24545654-C8D2-4DE9-ACA8-568E94F97B2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8B0B71-35CD-4322-A2E2-680AAE919DBA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1AB40-EA6C-4D88-BAB8-CA326EF4F44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8F1F2-F682-43F2-8CC5-EDE99B3A16FD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4F957-F322-4486-A04F-10EFF988E282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38F25-565E-411D-95C3-1611F44A305B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19A7F-683C-4123-8BE8-22A844CEA31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4FF26-7A94-473C-99B6-60CDC3CFB283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effectLst/>
                <a:latin typeface="Comic Sans MS" pitchFamily="66" charset="0"/>
                <a:cs typeface="+mn-cs"/>
              </a:defRPr>
            </a:lvl1pPr>
          </a:lstStyle>
          <a:p>
            <a:pPr>
              <a:defRPr/>
            </a:pPr>
            <a:fld id="{FC441CAB-D115-46DD-A2EF-FA0D79FD8DE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hlink"/>
                </a:solidFill>
                <a:latin typeface="+mn-lt"/>
                <a:cs typeface="+mn-cs"/>
              </a:endParaRPr>
            </a:p>
          </p:txBody>
        </p:sp>
        <p:sp>
          <p:nvSpPr>
            <p:cNvPr id="410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hlink"/>
                </a:solidFill>
                <a:latin typeface="+mn-lt"/>
                <a:cs typeface="+mn-cs"/>
              </a:endParaRPr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accent2"/>
                </a:solidFill>
                <a:latin typeface="+mn-lt"/>
                <a:cs typeface="+mn-cs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hlink"/>
                </a:solidFill>
                <a:latin typeface="+mn-lt"/>
                <a:cs typeface="+mn-cs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400">
                <a:latin typeface="Times New Roman" pitchFamily="18" charset="0"/>
                <a:cs typeface="+mn-cs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accent2"/>
                </a:solidFill>
                <a:latin typeface="+mn-lt"/>
                <a:cs typeface="+mn-cs"/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accent2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66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66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F517B590-91B5-4042-BBB0-ED5B3AB24CA5}" type="datetime1">
              <a:rPr lang="fr-FR"/>
              <a:pPr>
                <a:defRPr/>
              </a:pPr>
              <a:t>23/06/2011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6" r:id="rId3"/>
    <p:sldLayoutId id="2147483695" r:id="rId4"/>
    <p:sldLayoutId id="2147483694" r:id="rId5"/>
    <p:sldLayoutId id="2147483699" r:id="rId6"/>
    <p:sldLayoutId id="2147483693" r:id="rId7"/>
    <p:sldLayoutId id="2147483692" r:id="rId8"/>
    <p:sldLayoutId id="2147483691" r:id="rId9"/>
    <p:sldLayoutId id="2147483690" r:id="rId10"/>
    <p:sldLayoutId id="2147483689" r:id="rId11"/>
    <p:sldLayoutId id="214748368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smtClean="0"/>
              <a:t>Restaurations corono-radiculaires foulées ou RMIPP</a:t>
            </a:r>
          </a:p>
        </p:txBody>
      </p:sp>
      <p:sp>
        <p:nvSpPr>
          <p:cNvPr id="16386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r-FR" sz="3200" smtClean="0"/>
              <a:t>23 Juin 2011</a:t>
            </a:r>
          </a:p>
          <a:p>
            <a:pPr algn="ctr"/>
            <a:endParaRPr lang="fr-FR" sz="3200" smtClean="0"/>
          </a:p>
          <a:p>
            <a:pPr algn="ctr"/>
            <a:r>
              <a:rPr lang="fr-FR" sz="1800" smtClean="0"/>
              <a:t>C. Dupas PH &amp; D. Marion – MCU-PH </a:t>
            </a:r>
          </a:p>
          <a:p>
            <a:pPr algn="ctr"/>
            <a:r>
              <a:rPr lang="fr-FR" sz="1800" smtClean="0"/>
              <a:t>OCEAN – Faculté de Chirurgie dentaire – CHU Nantes</a:t>
            </a:r>
          </a:p>
        </p:txBody>
      </p:sp>
      <p:sp>
        <p:nvSpPr>
          <p:cNvPr id="1638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6FB39E-8A55-4246-8F26-7B84243275E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fr-FR"/>
          </a:p>
        </p:txBody>
      </p:sp>
      <p:pic>
        <p:nvPicPr>
          <p:cNvPr id="16388" name="Picture 7" descr="OCEAN-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205038"/>
            <a:ext cx="1800225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836613"/>
            <a:ext cx="1763713" cy="958850"/>
          </a:xfrm>
          <a:prstGeom prst="rect">
            <a:avLst/>
          </a:prstGeom>
          <a:ln w="9525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573463"/>
            <a:ext cx="1763713" cy="1195387"/>
          </a:xfrm>
          <a:prstGeom prst="rect">
            <a:avLst/>
          </a:prstGeom>
          <a:ln w="9525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686800" cy="1371600"/>
          </a:xfrm>
        </p:spPr>
        <p:txBody>
          <a:bodyPr/>
          <a:lstStyle/>
          <a:p>
            <a:pPr eaLnBrk="1" hangingPunct="1"/>
            <a:r>
              <a:rPr lang="fr-FR" sz="3200" smtClean="0">
                <a:solidFill>
                  <a:schemeClr val="hlink"/>
                </a:solidFill>
              </a:rPr>
              <a:t>NB : Rôle de l’Ancrage Radiculaire</a:t>
            </a:r>
            <a:endParaRPr lang="fr-FR" sz="3200" i="1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189038"/>
            <a:ext cx="7715250" cy="13763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2200" b="1" i="1" smtClean="0">
                <a:solidFill>
                  <a:srgbClr val="CC3399"/>
                </a:solidFill>
              </a:rPr>
              <a:t>Oublions nos Vieux Concepts !!!!</a:t>
            </a:r>
          </a:p>
          <a:p>
            <a:pPr lvl="3" algn="ctr" eaLnBrk="1" hangingPunct="1">
              <a:lnSpc>
                <a:spcPct val="80000"/>
              </a:lnSpc>
            </a:pPr>
            <a:endParaRPr lang="fr-FR" sz="1500" b="1" i="1" smtClean="0">
              <a:solidFill>
                <a:srgbClr val="990099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1800" b="1" smtClean="0"/>
              <a:t>Une dent dépulpée est </a:t>
            </a:r>
            <a:r>
              <a:rPr lang="fr-FR" sz="1800" b="1" u="sng" smtClean="0">
                <a:solidFill>
                  <a:schemeClr val="hlink"/>
                </a:solidFill>
              </a:rPr>
              <a:t>fragilisée</a:t>
            </a:r>
            <a:r>
              <a:rPr lang="fr-FR" sz="1800" b="1" smtClean="0"/>
              <a:t>, non pas parce qu’elle est dépulpée, mais parce que la </a:t>
            </a:r>
            <a:r>
              <a:rPr lang="fr-FR" sz="1800" b="1" u="sng" smtClean="0">
                <a:solidFill>
                  <a:schemeClr val="hlink"/>
                </a:solidFill>
              </a:rPr>
              <a:t>perte</a:t>
            </a:r>
            <a:r>
              <a:rPr lang="fr-FR" sz="1800" b="1" u="sng" smtClean="0"/>
              <a:t> </a:t>
            </a:r>
            <a:r>
              <a:rPr lang="fr-FR" sz="1800" b="1" smtClean="0"/>
              <a:t>de </a:t>
            </a:r>
            <a:r>
              <a:rPr lang="fr-FR" sz="1800" b="1" u="sng" smtClean="0">
                <a:solidFill>
                  <a:schemeClr val="hlink"/>
                </a:solidFill>
              </a:rPr>
              <a:t>substance dentaire</a:t>
            </a:r>
            <a:r>
              <a:rPr lang="fr-FR" sz="1800" b="1" smtClean="0"/>
              <a:t> est souvent très importante.</a:t>
            </a:r>
          </a:p>
          <a:p>
            <a:pPr eaLnBrk="1" hangingPunct="1">
              <a:lnSpc>
                <a:spcPct val="80000"/>
              </a:lnSpc>
            </a:pPr>
            <a:endParaRPr lang="fr-FR" sz="1800" b="1" smtClean="0"/>
          </a:p>
        </p:txBody>
      </p:sp>
      <p:graphicFrame>
        <p:nvGraphicFramePr>
          <p:cNvPr id="1026" name="Object 54"/>
          <p:cNvGraphicFramePr>
            <a:graphicFrameLocks noChangeAspect="1"/>
          </p:cNvGraphicFramePr>
          <p:nvPr>
            <p:ph sz="half" idx="2"/>
          </p:nvPr>
        </p:nvGraphicFramePr>
        <p:xfrm>
          <a:off x="395288" y="2706688"/>
          <a:ext cx="5545137" cy="3675062"/>
        </p:xfrm>
        <a:graphic>
          <a:graphicData uri="http://schemas.openxmlformats.org/presentationml/2006/ole">
            <p:oleObj spid="_x0000_s1026" name="Graphique" r:id="rId4" imgW="5534143" imgH="3667057" progId="Excel.Sheet.8">
              <p:embed/>
            </p:oleObj>
          </a:graphicData>
        </a:graphic>
      </p:graphicFrame>
      <p:sp>
        <p:nvSpPr>
          <p:cNvPr id="1029" name="Text Box 56"/>
          <p:cNvSpPr txBox="1">
            <a:spLocks noChangeArrowheads="1"/>
          </p:cNvSpPr>
          <p:nvPr/>
        </p:nvSpPr>
        <p:spPr bwMode="auto">
          <a:xfrm>
            <a:off x="5724525" y="3573463"/>
            <a:ext cx="3168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>
                <a:solidFill>
                  <a:srgbClr val="6600CC"/>
                </a:solidFill>
              </a:rPr>
              <a:t>Aucune différence Significative !</a:t>
            </a:r>
          </a:p>
        </p:txBody>
      </p:sp>
      <p:sp>
        <p:nvSpPr>
          <p:cNvPr id="1030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8A4EFD-A328-47D8-AEA2-20FEAE14CBD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836613"/>
            <a:ext cx="8569325" cy="5688012"/>
          </a:xfrm>
        </p:spPr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fr-FR" sz="2800" smtClean="0">
                <a:solidFill>
                  <a:srgbClr val="6600CC"/>
                </a:solidFill>
              </a:rPr>
              <a:t>Ancrage</a:t>
            </a:r>
            <a:r>
              <a:rPr lang="fr-FR" sz="2800" smtClean="0"/>
              <a:t> : « Système préfabriqué ou obtenu par coulée, devant assurer un rôle de rétention et de distribution des contraintes de la restauration coronaire d’une dent dépulpée »</a:t>
            </a:r>
            <a:r>
              <a:rPr lang="fr-FR" sz="2400" smtClean="0"/>
              <a:t> </a:t>
            </a:r>
            <a:r>
              <a:rPr lang="fr-FR" sz="1800" smtClean="0"/>
              <a:t>(Dictionnaire francophone des termes d’odontologie conservatrice - CNEOC)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18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1800" smtClean="0"/>
          </a:p>
          <a:p>
            <a:pPr eaLnBrk="1" hangingPunct="1">
              <a:lnSpc>
                <a:spcPct val="80000"/>
              </a:lnSpc>
            </a:pPr>
            <a:r>
              <a:rPr lang="fr-FR" sz="2800" smtClean="0"/>
              <a:t>il </a:t>
            </a:r>
            <a:r>
              <a:rPr lang="fr-FR" sz="2800" smtClean="0">
                <a:solidFill>
                  <a:srgbClr val="6600CC"/>
                </a:solidFill>
              </a:rPr>
              <a:t>ne renforce pas</a:t>
            </a:r>
            <a:r>
              <a:rPr lang="fr-FR" sz="2800" smtClean="0"/>
              <a:t> la dent support,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2800" smtClean="0"/>
              <a:t>	mais au contraire la </a:t>
            </a:r>
            <a:r>
              <a:rPr lang="fr-FR" sz="2800" smtClean="0">
                <a:solidFill>
                  <a:srgbClr val="6600CC"/>
                </a:solidFill>
              </a:rPr>
              <a:t>fragilise</a:t>
            </a:r>
          </a:p>
        </p:txBody>
      </p:sp>
      <p:grpSp>
        <p:nvGrpSpPr>
          <p:cNvPr id="28674" name="Groupe 4"/>
          <p:cNvGrpSpPr>
            <a:grpSpLocks/>
          </p:cNvGrpSpPr>
          <p:nvPr/>
        </p:nvGrpSpPr>
        <p:grpSpPr bwMode="auto">
          <a:xfrm>
            <a:off x="6875463" y="3213100"/>
            <a:ext cx="1819275" cy="2579688"/>
            <a:chOff x="6732588" y="3141663"/>
            <a:chExt cx="1819275" cy="2580560"/>
          </a:xfrm>
        </p:grpSpPr>
        <p:pic>
          <p:nvPicPr>
            <p:cNvPr id="28677" name="Picture 10" descr="diapo 9"/>
            <p:cNvPicPr>
              <a:picLocks noChangeAspect="1" noChangeArrowheads="1"/>
            </p:cNvPicPr>
            <p:nvPr/>
          </p:nvPicPr>
          <p:blipFill>
            <a:blip r:embed="rId3"/>
            <a:srcRect b="16751"/>
            <a:stretch>
              <a:fillRect/>
            </a:stretch>
          </p:blipFill>
          <p:spPr bwMode="auto">
            <a:xfrm>
              <a:off x="6732588" y="3141663"/>
              <a:ext cx="1819275" cy="252095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8678" name="ZoneTexte 3"/>
            <p:cNvSpPr txBox="1">
              <a:spLocks noChangeArrowheads="1"/>
            </p:cNvSpPr>
            <p:nvPr/>
          </p:nvSpPr>
          <p:spPr bwMode="auto">
            <a:xfrm>
              <a:off x="8100392" y="5445224"/>
              <a:ext cx="43204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/>
                <a:t>DM</a:t>
              </a:r>
            </a:p>
          </p:txBody>
        </p:sp>
      </p:grpSp>
      <p:sp>
        <p:nvSpPr>
          <p:cNvPr id="2867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68609C-C13A-4407-9490-15138C0BC36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/>
          </a:p>
        </p:txBody>
      </p:sp>
      <p:pic>
        <p:nvPicPr>
          <p:cNvPr id="28676" name="Picture 2" descr="G:\Images\101230verre-brise_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4652963"/>
            <a:ext cx="287972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333375"/>
            <a:ext cx="8229600" cy="626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3000" u="sng" smtClean="0">
                <a:solidFill>
                  <a:srgbClr val="6600CC"/>
                </a:solidFill>
              </a:rPr>
              <a:t>Éléments à prendre en compte</a:t>
            </a:r>
            <a:endParaRPr lang="fr-FR" sz="3000" smtClean="0">
              <a:solidFill>
                <a:srgbClr val="6600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3000" smtClean="0"/>
          </a:p>
          <a:p>
            <a:pPr lvl="1" eaLnBrk="1" hangingPunct="1">
              <a:lnSpc>
                <a:spcPct val="90000"/>
              </a:lnSpc>
            </a:pPr>
            <a:r>
              <a:rPr lang="fr-FR" sz="2200" smtClean="0">
                <a:solidFill>
                  <a:schemeClr val="hlink"/>
                </a:solidFill>
              </a:rPr>
              <a:t>Hétérogénéité mécanique :</a:t>
            </a:r>
            <a:r>
              <a:rPr lang="fr-FR" sz="2200" smtClean="0"/>
              <a:t>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1700" smtClean="0"/>
              <a:t>	Différence de </a:t>
            </a:r>
            <a:r>
              <a:rPr lang="fr-FR" sz="1700" u="sng" smtClean="0"/>
              <a:t>dureté</a:t>
            </a:r>
            <a:r>
              <a:rPr lang="fr-FR" sz="1700" smtClean="0"/>
              <a:t> et de </a:t>
            </a:r>
            <a:r>
              <a:rPr lang="fr-FR" sz="1700" u="sng" smtClean="0"/>
              <a:t>module d’élasticité</a:t>
            </a:r>
            <a:r>
              <a:rPr lang="fr-FR" sz="1700" smtClean="0"/>
              <a:t> entre la dentine, l’ancrage, le ciment de scellement ou le matériau de collage et le matériau d’obturation coronaire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1700" smtClean="0"/>
              <a:t>	</a:t>
            </a:r>
            <a:r>
              <a:rPr lang="fr-FR" sz="1700" smtClean="0">
                <a:sym typeface="Symbol" pitchFamily="18" charset="2"/>
              </a:rPr>
              <a:t> </a:t>
            </a:r>
            <a:r>
              <a:rPr lang="fr-FR" sz="1700" smtClean="0">
                <a:solidFill>
                  <a:srgbClr val="7030A0"/>
                </a:solidFill>
              </a:rPr>
              <a:t>Comportements différents face aux forces occlusales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700" smtClean="0"/>
          </a:p>
          <a:p>
            <a:pPr lvl="1" eaLnBrk="1" hangingPunct="1">
              <a:lnSpc>
                <a:spcPct val="90000"/>
              </a:lnSpc>
            </a:pPr>
            <a:r>
              <a:rPr lang="fr-FR" sz="2200" smtClean="0">
                <a:solidFill>
                  <a:schemeClr val="hlink"/>
                </a:solidFill>
              </a:rPr>
              <a:t>Hétérogénéité chimique :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1700" smtClean="0"/>
              <a:t>	Les différents constituants peuvent interagir entre eux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1700" smtClean="0"/>
              <a:t>	 </a:t>
            </a:r>
            <a:r>
              <a:rPr lang="fr-FR" sz="1700" smtClean="0">
                <a:sym typeface="Symbol" pitchFamily="18" charset="2"/>
              </a:rPr>
              <a:t> </a:t>
            </a:r>
            <a:r>
              <a:rPr lang="fr-FR" sz="1700" smtClean="0">
                <a:solidFill>
                  <a:srgbClr val="7030A0"/>
                </a:solidFill>
                <a:sym typeface="Symbol" pitchFamily="18" charset="2"/>
              </a:rPr>
              <a:t>R</a:t>
            </a:r>
            <a:r>
              <a:rPr lang="fr-FR" sz="1700" smtClean="0">
                <a:solidFill>
                  <a:srgbClr val="7030A0"/>
                </a:solidFill>
              </a:rPr>
              <a:t>isque de dégradation de l’obturation radiculaire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1700" smtClean="0">
                <a:solidFill>
                  <a:srgbClr val="7030A0"/>
                </a:solidFill>
              </a:rPr>
              <a:t>	 </a:t>
            </a:r>
            <a:r>
              <a:rPr lang="fr-FR" sz="1700" smtClean="0">
                <a:solidFill>
                  <a:srgbClr val="7030A0"/>
                </a:solidFill>
                <a:sym typeface="Symbol" pitchFamily="18" charset="2"/>
              </a:rPr>
              <a:t> </a:t>
            </a:r>
            <a:r>
              <a:rPr lang="fr-FR" sz="1700" smtClean="0">
                <a:solidFill>
                  <a:srgbClr val="7030A0"/>
                </a:solidFill>
              </a:rPr>
              <a:t>Équivalence électrochimique entre la reconstitution et la superstructure.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700" smtClean="0"/>
          </a:p>
          <a:p>
            <a:pPr lvl="1" eaLnBrk="1" hangingPunct="1">
              <a:lnSpc>
                <a:spcPct val="90000"/>
              </a:lnSpc>
            </a:pPr>
            <a:r>
              <a:rPr lang="fr-FR" sz="2200" smtClean="0">
                <a:solidFill>
                  <a:schemeClr val="hlink"/>
                </a:solidFill>
              </a:rPr>
              <a:t>Hétérogénéité structurale :</a:t>
            </a:r>
            <a:r>
              <a:rPr lang="fr-FR" sz="2200" smtClean="0"/>
              <a:t>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1700" smtClean="0"/>
              <a:t>	- Dentine : structure tubulaire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1700" smtClean="0"/>
              <a:t>	- Tenon métallique : structure phasique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1700" smtClean="0">
                <a:sym typeface="Symbol" pitchFamily="18" charset="2"/>
              </a:rPr>
              <a:t>	 </a:t>
            </a:r>
            <a:r>
              <a:rPr lang="fr-FR" sz="1700" smtClean="0">
                <a:solidFill>
                  <a:srgbClr val="7030A0"/>
                </a:solidFill>
              </a:rPr>
              <a:t>Comportements différents face aux variations thermiques et pHmétriques.</a:t>
            </a:r>
          </a:p>
        </p:txBody>
      </p:sp>
      <p:sp>
        <p:nvSpPr>
          <p:cNvPr id="30722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57B753-2FD4-4ECD-A0B1-3C6E2B682BFE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/>
          </a:p>
        </p:txBody>
      </p:sp>
      <p:pic>
        <p:nvPicPr>
          <p:cNvPr id="30723" name="Picture 2" descr="G:\Images\heterogene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333375"/>
            <a:ext cx="1512888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G:\Images\heteroge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3500438"/>
            <a:ext cx="12239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idx="1"/>
          </p:nvPr>
        </p:nvSpPr>
        <p:spPr>
          <a:xfrm>
            <a:off x="250825" y="333375"/>
            <a:ext cx="7489825" cy="57975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FR" sz="3000" u="sng" smtClean="0">
                <a:solidFill>
                  <a:srgbClr val="6600CC"/>
                </a:solidFill>
              </a:rPr>
              <a:t>Intérêt de l’ancrage</a:t>
            </a:r>
            <a:r>
              <a:rPr lang="fr-FR" sz="3000" smtClean="0">
                <a:solidFill>
                  <a:srgbClr val="6600CC"/>
                </a:solidFill>
              </a:rPr>
              <a:t> :</a:t>
            </a:r>
            <a:endParaRPr lang="fr-FR" smtClean="0">
              <a:solidFill>
                <a:srgbClr val="6600CC"/>
              </a:solidFill>
            </a:endParaRPr>
          </a:p>
          <a:p>
            <a:pPr eaLnBrk="1" hangingPunct="1"/>
            <a:endParaRPr lang="fr-FR" sz="1000" smtClean="0">
              <a:solidFill>
                <a:srgbClr val="6600CC"/>
              </a:solidFill>
            </a:endParaRPr>
          </a:p>
          <a:p>
            <a:pPr lvl="1" eaLnBrk="1" hangingPunct="1"/>
            <a:r>
              <a:rPr lang="fr-FR" sz="2500" smtClean="0"/>
              <a:t>Une Seule et Unique fonction :</a:t>
            </a:r>
            <a:r>
              <a:rPr lang="fr-FR" sz="2100" smtClean="0"/>
              <a:t> </a:t>
            </a:r>
          </a:p>
          <a:p>
            <a:pPr lvl="2" eaLnBrk="1" hangingPunct="1"/>
            <a:r>
              <a:rPr lang="fr-FR" sz="2100" smtClean="0"/>
              <a:t>Assurer </a:t>
            </a:r>
            <a:r>
              <a:rPr lang="fr-FR" sz="2100" smtClean="0">
                <a:solidFill>
                  <a:srgbClr val="990033"/>
                </a:solidFill>
              </a:rPr>
              <a:t>LA RETENTION</a:t>
            </a:r>
            <a:r>
              <a:rPr lang="fr-FR" sz="2100" smtClean="0"/>
              <a:t> du matériau inséré si et seulement s’il y a insuffisance de celle assurée par : </a:t>
            </a:r>
          </a:p>
          <a:p>
            <a:pPr lvl="3" eaLnBrk="1" hangingPunct="1"/>
            <a:r>
              <a:rPr lang="fr-FR" sz="1800" smtClean="0"/>
              <a:t>la forme de la cavité </a:t>
            </a:r>
          </a:p>
          <a:p>
            <a:pPr lvl="3" eaLnBrk="1" hangingPunct="1"/>
            <a:r>
              <a:rPr lang="fr-FR" sz="1800" smtClean="0"/>
              <a:t>l’adhésion apportée par collage</a:t>
            </a:r>
          </a:p>
          <a:p>
            <a:pPr lvl="2" eaLnBrk="1" hangingPunct="1"/>
            <a:r>
              <a:rPr lang="fr-FR" sz="2100" smtClean="0"/>
              <a:t>S’opposer aux forces :</a:t>
            </a:r>
          </a:p>
          <a:p>
            <a:pPr lvl="3" eaLnBrk="1" hangingPunct="1"/>
            <a:r>
              <a:rPr lang="fr-FR" sz="1800" smtClean="0"/>
              <a:t>de traction</a:t>
            </a:r>
          </a:p>
          <a:p>
            <a:pPr lvl="3" eaLnBrk="1" hangingPunct="1"/>
            <a:r>
              <a:rPr lang="fr-FR" sz="1800" smtClean="0"/>
              <a:t>de torsion</a:t>
            </a:r>
          </a:p>
          <a:p>
            <a:pPr lvl="3" eaLnBrk="1" hangingPunct="1"/>
            <a:r>
              <a:rPr lang="fr-FR" sz="1800" smtClean="0"/>
              <a:t>de flexion</a:t>
            </a:r>
          </a:p>
          <a:p>
            <a:pPr lvl="3" eaLnBrk="1" hangingPunct="1"/>
            <a:r>
              <a:rPr lang="fr-FR" sz="1800" smtClean="0"/>
              <a:t>de cisaillement</a:t>
            </a:r>
          </a:p>
          <a:p>
            <a:pPr lvl="1" eaLnBrk="1" hangingPunct="1"/>
            <a:r>
              <a:rPr lang="fr-FR" sz="2500" smtClean="0"/>
              <a:t>Chaque fois que la rétention est suffisante :</a:t>
            </a:r>
            <a:r>
              <a:rPr lang="fr-FR" sz="2100" smtClean="0"/>
              <a:t> </a:t>
            </a:r>
          </a:p>
          <a:p>
            <a:pPr lvl="2" eaLnBrk="1" hangingPunct="1"/>
            <a:r>
              <a:rPr lang="fr-FR" sz="2100" smtClean="0"/>
              <a:t>Ancrage radiculaire </a:t>
            </a:r>
            <a:r>
              <a:rPr lang="fr-FR" sz="2100" smtClean="0">
                <a:solidFill>
                  <a:srgbClr val="990033"/>
                </a:solidFill>
              </a:rPr>
              <a:t>INUTILE</a:t>
            </a:r>
            <a:r>
              <a:rPr lang="fr-FR" sz="2100" smtClean="0">
                <a:solidFill>
                  <a:srgbClr val="990099"/>
                </a:solidFill>
              </a:rPr>
              <a:t> </a:t>
            </a:r>
          </a:p>
          <a:p>
            <a:pPr lvl="2" eaLnBrk="1" hangingPunct="1"/>
            <a:r>
              <a:rPr lang="fr-FR" sz="2100" smtClean="0"/>
              <a:t>et donc </a:t>
            </a:r>
            <a:r>
              <a:rPr lang="fr-FR" sz="2100" u="sng" smtClean="0">
                <a:solidFill>
                  <a:srgbClr val="990033"/>
                </a:solidFill>
              </a:rPr>
              <a:t>NUISIBLE</a:t>
            </a:r>
            <a:r>
              <a:rPr lang="fr-FR" sz="2100" u="sng" smtClean="0">
                <a:solidFill>
                  <a:srgbClr val="990099"/>
                </a:solidFill>
              </a:rPr>
              <a:t> </a:t>
            </a:r>
            <a:r>
              <a:rPr lang="fr-FR" sz="2100" smtClean="0"/>
              <a:t>car </a:t>
            </a:r>
            <a:r>
              <a:rPr lang="fr-FR" sz="2100" u="sng" smtClean="0">
                <a:solidFill>
                  <a:srgbClr val="990033"/>
                </a:solidFill>
              </a:rPr>
              <a:t>DANGEREUX</a:t>
            </a:r>
            <a:endParaRPr lang="fr-FR" smtClean="0"/>
          </a:p>
        </p:txBody>
      </p:sp>
      <p:pic>
        <p:nvPicPr>
          <p:cNvPr id="31746" name="Picture 3" descr="diapo 8"/>
          <p:cNvPicPr>
            <a:picLocks noChangeAspect="1" noChangeArrowheads="1"/>
          </p:cNvPicPr>
          <p:nvPr/>
        </p:nvPicPr>
        <p:blipFill>
          <a:blip r:embed="rId2"/>
          <a:srcRect l="25104" r="18776"/>
          <a:stretch>
            <a:fillRect/>
          </a:stretch>
        </p:blipFill>
        <p:spPr bwMode="auto">
          <a:xfrm>
            <a:off x="7667625" y="333375"/>
            <a:ext cx="1295400" cy="14097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31747" name="Picture 7" descr="diapo 7"/>
          <p:cNvPicPr>
            <a:picLocks noChangeAspect="1" noChangeArrowheads="1"/>
          </p:cNvPicPr>
          <p:nvPr/>
        </p:nvPicPr>
        <p:blipFill>
          <a:blip r:embed="rId3"/>
          <a:srcRect l="6686" r="3307" b="10306"/>
          <a:stretch>
            <a:fillRect/>
          </a:stretch>
        </p:blipFill>
        <p:spPr bwMode="auto">
          <a:xfrm>
            <a:off x="6877050" y="2636838"/>
            <a:ext cx="1944688" cy="12573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8" name="Picture 8" descr="diapo 11"/>
          <p:cNvPicPr>
            <a:picLocks noChangeAspect="1" noChangeArrowheads="1"/>
          </p:cNvPicPr>
          <p:nvPr/>
        </p:nvPicPr>
        <p:blipFill>
          <a:blip r:embed="rId4"/>
          <a:srcRect l="3958" r="11961"/>
          <a:stretch>
            <a:fillRect/>
          </a:stretch>
        </p:blipFill>
        <p:spPr bwMode="auto">
          <a:xfrm>
            <a:off x="7380288" y="5372100"/>
            <a:ext cx="1517650" cy="1162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9" name="Picture 9" descr="diapo 10"/>
          <p:cNvPicPr>
            <a:picLocks noChangeAspect="1" noChangeArrowheads="1"/>
          </p:cNvPicPr>
          <p:nvPr/>
        </p:nvPicPr>
        <p:blipFill>
          <a:blip r:embed="rId5"/>
          <a:srcRect r="16022"/>
          <a:stretch>
            <a:fillRect/>
          </a:stretch>
        </p:blipFill>
        <p:spPr bwMode="auto">
          <a:xfrm>
            <a:off x="7380288" y="4292600"/>
            <a:ext cx="1514475" cy="11287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0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96BE2F-C36A-4E6A-AFBB-4E7DD471120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765175"/>
            <a:ext cx="7488237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3600" i="1" smtClean="0">
                <a:solidFill>
                  <a:srgbClr val="C00000"/>
                </a:solidFill>
              </a:rPr>
              <a:t>Échecs lors de la réalisation </a:t>
            </a:r>
            <a:r>
              <a:rPr lang="fr-FR" sz="3600" i="1" smtClean="0">
                <a:solidFill>
                  <a:schemeClr val="hlink"/>
                </a:solidFill>
              </a:rPr>
              <a:t>:</a:t>
            </a:r>
            <a:r>
              <a:rPr lang="fr-FR" sz="2800" smtClean="0"/>
              <a:t> </a:t>
            </a:r>
          </a:p>
          <a:p>
            <a:pPr lvl="4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>
                <a:solidFill>
                  <a:srgbClr val="7030A0"/>
                </a:solidFill>
              </a:rPr>
              <a:t>Absence d’herméticité coronaire de la restauration temporaire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Si délai &lt; 5 jours : Cavit</a:t>
            </a:r>
            <a:r>
              <a:rPr lang="fr-FR" sz="1800" baseline="30000" smtClean="0"/>
              <a:t>®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Si délai &gt; 5 jours : Ciment Verre Ionomère</a:t>
            </a:r>
          </a:p>
          <a:p>
            <a:pPr lvl="2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>
                <a:solidFill>
                  <a:srgbClr val="7030A0"/>
                </a:solidFill>
              </a:rPr>
              <a:t>Mauvais choix de la racine recevant l’ancrage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Ancrage dans racines vestibulaires des Molaires et Prémolaires maxillaires ou dans racines mésiales des molaires mandibulaires </a:t>
            </a:r>
          </a:p>
          <a:p>
            <a:pPr lvl="2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>
                <a:solidFill>
                  <a:srgbClr val="7030A0"/>
                </a:solidFill>
              </a:rPr>
              <a:t>Morphologie de la racine non respectée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Alésage trop important du canal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Volumes dentinaires non préservés</a:t>
            </a:r>
          </a:p>
          <a:p>
            <a:pPr lvl="2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>
                <a:solidFill>
                  <a:srgbClr val="7030A0"/>
                </a:solidFill>
              </a:rPr>
              <a:t>Anatomie canalaire non respectée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Franchissement de l’amorce d’une courbure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Déviation du trajet canalaire</a:t>
            </a:r>
          </a:p>
        </p:txBody>
      </p:sp>
      <p:pic>
        <p:nvPicPr>
          <p:cNvPr id="7176" name="Picture 8" descr="diapo 17"/>
          <p:cNvPicPr>
            <a:picLocks noChangeAspect="1" noChangeArrowheads="1"/>
          </p:cNvPicPr>
          <p:nvPr/>
        </p:nvPicPr>
        <p:blipFill>
          <a:blip r:embed="rId2"/>
          <a:srcRect r="24280"/>
          <a:stretch>
            <a:fillRect/>
          </a:stretch>
        </p:blipFill>
        <p:spPr bwMode="auto">
          <a:xfrm>
            <a:off x="6372225" y="5013325"/>
            <a:ext cx="1584325" cy="130968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7" name="Picture 9" descr="diapo 16"/>
          <p:cNvPicPr>
            <a:picLocks noChangeAspect="1" noChangeArrowheads="1"/>
          </p:cNvPicPr>
          <p:nvPr/>
        </p:nvPicPr>
        <p:blipFill>
          <a:blip r:embed="rId3"/>
          <a:srcRect l="13602" r="8446"/>
          <a:stretch>
            <a:fillRect/>
          </a:stretch>
        </p:blipFill>
        <p:spPr bwMode="auto">
          <a:xfrm>
            <a:off x="7308850" y="3284538"/>
            <a:ext cx="1582738" cy="122078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9" name="Picture 11" descr="BoujuB-46-2005-2"/>
          <p:cNvPicPr>
            <a:picLocks noChangeAspect="1" noChangeArrowheads="1"/>
          </p:cNvPicPr>
          <p:nvPr/>
        </p:nvPicPr>
        <p:blipFill>
          <a:blip r:embed="rId4"/>
          <a:srcRect t="6889" b="3860"/>
          <a:stretch>
            <a:fillRect/>
          </a:stretch>
        </p:blipFill>
        <p:spPr bwMode="auto">
          <a:xfrm>
            <a:off x="7308850" y="620713"/>
            <a:ext cx="12874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465E1D-2176-44C4-93AF-E76206873F2E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36613"/>
            <a:ext cx="6923088" cy="57610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fr-FR" sz="2000" dirty="0" smtClean="0">
                <a:solidFill>
                  <a:srgbClr val="7030A0"/>
                </a:solidFill>
              </a:rPr>
              <a:t>Absence d’herméticité apicale de l’obturation </a:t>
            </a:r>
            <a:r>
              <a:rPr lang="fr-FR" sz="2000" dirty="0" err="1" smtClean="0">
                <a:solidFill>
                  <a:srgbClr val="7030A0"/>
                </a:solidFill>
              </a:rPr>
              <a:t>endocanalaire</a:t>
            </a:r>
            <a:endParaRPr lang="fr-FR" sz="2000" dirty="0" smtClean="0">
              <a:solidFill>
                <a:srgbClr val="7030A0"/>
              </a:solidFill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1800" dirty="0" smtClean="0"/>
              <a:t>Préservation d’au moins 4mm de gutta percha apicale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fr-FR" sz="1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FR" sz="2000" dirty="0" smtClean="0">
                <a:solidFill>
                  <a:srgbClr val="7030A0"/>
                </a:solidFill>
              </a:rPr>
              <a:t>Absence de radiographie pendant la réalisation du logement de l’ancrage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fr-FR" sz="1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FR" sz="2000" dirty="0" smtClean="0">
                <a:solidFill>
                  <a:srgbClr val="7030A0"/>
                </a:solidFill>
              </a:rPr>
              <a:t>Utilisation d’une clavette de façon inappropriée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1800" dirty="0" smtClean="0"/>
              <a:t>Risque de tension interne sur la paroi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FR" sz="2000" dirty="0" smtClean="0">
                <a:solidFill>
                  <a:srgbClr val="7030A0"/>
                </a:solidFill>
              </a:rPr>
              <a:t>Choix des matériaux inapproprié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1800" dirty="0" smtClean="0"/>
              <a:t>Corrosion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1800" dirty="0" smtClean="0"/>
              <a:t>Composite en sous-gingival</a:t>
            </a:r>
          </a:p>
          <a:p>
            <a:pPr>
              <a:lnSpc>
                <a:spcPct val="80000"/>
              </a:lnSpc>
              <a:defRPr/>
            </a:pPr>
            <a:endParaRPr lang="fr-FR" sz="2000" dirty="0" smtClean="0">
              <a:solidFill>
                <a:srgbClr val="7030A0"/>
              </a:solidFill>
            </a:endParaRPr>
          </a:p>
          <a:p>
            <a:pPr lvl="8">
              <a:lnSpc>
                <a:spcPct val="80000"/>
              </a:lnSpc>
              <a:defRPr/>
            </a:pPr>
            <a:endParaRPr lang="fr-FR" sz="800" dirty="0" smtClean="0">
              <a:solidFill>
                <a:srgbClr val="7030A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fr-FR" sz="2000" dirty="0" smtClean="0">
                <a:solidFill>
                  <a:srgbClr val="7030A0"/>
                </a:solidFill>
              </a:rPr>
              <a:t>Manque d’antisepsie avant et pendant collage/scellement de l’ancrage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1800" dirty="0" smtClean="0"/>
              <a:t>Rinçage </a:t>
            </a:r>
            <a:r>
              <a:rPr lang="fr-FR" sz="1800" dirty="0" err="1" smtClean="0"/>
              <a:t>ClONa</a:t>
            </a:r>
            <a:r>
              <a:rPr lang="fr-FR" sz="1800" dirty="0" smtClean="0"/>
              <a:t> 2.5% du canal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1800" dirty="0" smtClean="0"/>
              <a:t>Collage sous digue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FR" sz="2000" dirty="0" smtClean="0"/>
          </a:p>
        </p:txBody>
      </p:sp>
      <p:pic>
        <p:nvPicPr>
          <p:cNvPr id="33794" name="Picture 6" descr="diapo 1"/>
          <p:cNvPicPr>
            <a:picLocks noChangeAspect="1" noChangeArrowheads="1"/>
          </p:cNvPicPr>
          <p:nvPr/>
        </p:nvPicPr>
        <p:blipFill>
          <a:blip r:embed="rId2"/>
          <a:srcRect l="26602" r="17606" b="9323"/>
          <a:stretch>
            <a:fillRect/>
          </a:stretch>
        </p:blipFill>
        <p:spPr bwMode="auto">
          <a:xfrm>
            <a:off x="7451725" y="1879600"/>
            <a:ext cx="1368425" cy="1404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5" name="Picture 7" descr="diapo 12"/>
          <p:cNvPicPr>
            <a:picLocks noChangeAspect="1" noChangeArrowheads="1"/>
          </p:cNvPicPr>
          <p:nvPr/>
        </p:nvPicPr>
        <p:blipFill>
          <a:blip r:embed="rId3"/>
          <a:srcRect b="4132"/>
          <a:stretch>
            <a:fillRect/>
          </a:stretch>
        </p:blipFill>
        <p:spPr bwMode="auto">
          <a:xfrm>
            <a:off x="6227763" y="3213100"/>
            <a:ext cx="1093787" cy="1657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6" name="Picture 8" descr="1"/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grayscl/>
          </a:blip>
          <a:srcRect l="7143" r="24995"/>
          <a:stretch>
            <a:fillRect/>
          </a:stretch>
        </p:blipFill>
        <p:spPr bwMode="auto">
          <a:xfrm>
            <a:off x="7596188" y="3860800"/>
            <a:ext cx="1368425" cy="13509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0" name="Picture 2" descr="C:\Users\Cécile\Desktop\ufsbd-9mai\dmd-nanou\lemonnier\champs de tenon.jpg"/>
          <p:cNvPicPr>
            <a:picLocks noChangeAspect="1" noChangeArrowheads="1"/>
          </p:cNvPicPr>
          <p:nvPr/>
        </p:nvPicPr>
        <p:blipFill>
          <a:blip r:embed="rId5"/>
          <a:srcRect l="3704" t="18450"/>
          <a:stretch>
            <a:fillRect/>
          </a:stretch>
        </p:blipFill>
        <p:spPr bwMode="auto">
          <a:xfrm>
            <a:off x="7380288" y="188913"/>
            <a:ext cx="1368425" cy="1525587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798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5A2E0F-80E8-432D-BDCE-D379790CBC9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fr-FR"/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5229225"/>
            <a:ext cx="18002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idx="1"/>
          </p:nvPr>
        </p:nvSpPr>
        <p:spPr>
          <a:xfrm>
            <a:off x="34925" y="692150"/>
            <a:ext cx="8280400" cy="583247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fr-FR" smtClean="0">
                <a:solidFill>
                  <a:srgbClr val="007E00"/>
                </a:solidFill>
              </a:rPr>
              <a:t>Comment les éviter ?</a:t>
            </a:r>
          </a:p>
          <a:p>
            <a:pPr lvl="4" eaLnBrk="1" hangingPunct="1">
              <a:lnSpc>
                <a:spcPct val="90000"/>
              </a:lnSpc>
            </a:pPr>
            <a:endParaRPr lang="fr-FR" smtClean="0"/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Bien évaluer la </a:t>
            </a:r>
            <a:r>
              <a:rPr lang="fr-FR" smtClean="0">
                <a:solidFill>
                  <a:srgbClr val="7030A0"/>
                </a:solidFill>
              </a:rPr>
              <a:t>valeur intrinsèque </a:t>
            </a:r>
            <a:r>
              <a:rPr lang="fr-FR" smtClean="0"/>
              <a:t>de la dent</a:t>
            </a:r>
          </a:p>
          <a:p>
            <a:pPr lvl="2" eaLnBrk="1" hangingPunct="1">
              <a:lnSpc>
                <a:spcPct val="90000"/>
              </a:lnSpc>
            </a:pPr>
            <a:endParaRPr lang="fr-FR" sz="1200" smtClean="0"/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Évaluer le </a:t>
            </a:r>
            <a:r>
              <a:rPr lang="fr-FR" smtClean="0">
                <a:solidFill>
                  <a:srgbClr val="7030A0"/>
                </a:solidFill>
              </a:rPr>
              <a:t>bénéfice–risque</a:t>
            </a:r>
            <a:r>
              <a:rPr lang="fr-FR" smtClean="0"/>
              <a:t> lors du choix de la restauration</a:t>
            </a:r>
          </a:p>
          <a:p>
            <a:pPr lvl="2" eaLnBrk="1" hangingPunct="1">
              <a:lnSpc>
                <a:spcPct val="90000"/>
              </a:lnSpc>
            </a:pPr>
            <a:endParaRPr lang="fr-FR" sz="1200" smtClean="0"/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Choisir le </a:t>
            </a:r>
            <a:r>
              <a:rPr lang="fr-FR" smtClean="0">
                <a:solidFill>
                  <a:srgbClr val="7030A0"/>
                </a:solidFill>
              </a:rPr>
              <a:t>type de RCR en fonction de la situation clinique</a:t>
            </a:r>
            <a:r>
              <a:rPr lang="fr-FR" smtClean="0"/>
              <a:t> et non des habitudes du praticien</a:t>
            </a:r>
          </a:p>
          <a:p>
            <a:pPr lvl="2" eaLnBrk="1" hangingPunct="1">
              <a:lnSpc>
                <a:spcPct val="90000"/>
              </a:lnSpc>
            </a:pPr>
            <a:endParaRPr lang="fr-FR" sz="1200" smtClean="0"/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Respecter strictement les </a:t>
            </a:r>
            <a:r>
              <a:rPr lang="fr-FR" smtClean="0">
                <a:solidFill>
                  <a:srgbClr val="7030A0"/>
                </a:solidFill>
              </a:rPr>
              <a:t>protocoles de réalisation</a:t>
            </a:r>
          </a:p>
          <a:p>
            <a:pPr lvl="3" eaLnBrk="1" hangingPunct="1">
              <a:lnSpc>
                <a:spcPct val="90000"/>
              </a:lnSpc>
            </a:pPr>
            <a:r>
              <a:rPr lang="fr-FR" smtClean="0"/>
              <a:t>traitement endodontique</a:t>
            </a:r>
          </a:p>
          <a:p>
            <a:pPr lvl="3" eaLnBrk="1" hangingPunct="1">
              <a:lnSpc>
                <a:spcPct val="90000"/>
              </a:lnSpc>
            </a:pPr>
            <a:r>
              <a:rPr lang="fr-FR" smtClean="0"/>
              <a:t>obturation provisoire</a:t>
            </a:r>
          </a:p>
          <a:p>
            <a:pPr lvl="3" eaLnBrk="1" hangingPunct="1">
              <a:lnSpc>
                <a:spcPct val="90000"/>
              </a:lnSpc>
            </a:pPr>
            <a:r>
              <a:rPr lang="fr-FR" smtClean="0"/>
              <a:t>logement de l’ancrage</a:t>
            </a:r>
          </a:p>
          <a:p>
            <a:pPr lvl="3" eaLnBrk="1" hangingPunct="1">
              <a:lnSpc>
                <a:spcPct val="90000"/>
              </a:lnSpc>
            </a:pPr>
            <a:r>
              <a:rPr lang="fr-FR" smtClean="0"/>
              <a:t>scellement ou collage de l’ancrage</a:t>
            </a:r>
          </a:p>
          <a:p>
            <a:pPr lvl="3" eaLnBrk="1" hangingPunct="1">
              <a:lnSpc>
                <a:spcPct val="90000"/>
              </a:lnSpc>
            </a:pPr>
            <a:r>
              <a:rPr lang="fr-FR" smtClean="0"/>
              <a:t>restauration coronaire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mtClean="0"/>
          </a:p>
          <a:p>
            <a:pPr lvl="2" eaLnBrk="1" hangingPunct="1">
              <a:lnSpc>
                <a:spcPct val="90000"/>
              </a:lnSpc>
            </a:pPr>
            <a:endParaRPr lang="fr-FR" smtClean="0"/>
          </a:p>
        </p:txBody>
      </p:sp>
      <p:sp>
        <p:nvSpPr>
          <p:cNvPr id="34818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27D2F7-2541-4178-8AA5-6A14180592D9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fr-FR"/>
          </a:p>
        </p:txBody>
      </p:sp>
      <p:pic>
        <p:nvPicPr>
          <p:cNvPr id="34819" name="Picture 2" descr="G:\Images\maill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4365625"/>
            <a:ext cx="2159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Éclair 4"/>
          <p:cNvSpPr/>
          <p:nvPr/>
        </p:nvSpPr>
        <p:spPr bwMode="auto">
          <a:xfrm>
            <a:off x="6869113" y="4575175"/>
            <a:ext cx="504825" cy="647700"/>
          </a:xfrm>
          <a:prstGeom prst="lightningBol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57200"/>
            <a:ext cx="8640763" cy="1243013"/>
          </a:xfrm>
        </p:spPr>
        <p:txBody>
          <a:bodyPr/>
          <a:lstStyle/>
          <a:p>
            <a:pPr eaLnBrk="1" hangingPunct="1"/>
            <a:r>
              <a:rPr lang="fr-FR" sz="3600" b="1" i="1" u="sng" smtClean="0">
                <a:solidFill>
                  <a:srgbClr val="6600CC"/>
                </a:solidFill>
              </a:rPr>
              <a:t>Echecs en aval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89138"/>
            <a:ext cx="82296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3600" i="1" smtClean="0">
                <a:solidFill>
                  <a:srgbClr val="FF0000"/>
                </a:solidFill>
              </a:rPr>
              <a:t>D’ordre prothétique et/ou occlusal</a:t>
            </a:r>
          </a:p>
          <a:p>
            <a:pPr lvl="4" eaLnBrk="1" hangingPunct="1">
              <a:lnSpc>
                <a:spcPct val="80000"/>
              </a:lnSpc>
            </a:pPr>
            <a:endParaRPr lang="fr-FR" sz="2400" i="1" smtClean="0">
              <a:solidFill>
                <a:schemeClr val="hlink"/>
              </a:solidFill>
            </a:endParaRPr>
          </a:p>
          <a:p>
            <a:pPr lvl="1" eaLnBrk="1" hangingPunct="1"/>
            <a:r>
              <a:rPr lang="fr-FR" sz="2400" smtClean="0"/>
              <a:t>Échec esthétique</a:t>
            </a:r>
          </a:p>
          <a:p>
            <a:pPr lvl="1" eaLnBrk="1" hangingPunct="1"/>
            <a:r>
              <a:rPr lang="fr-FR" sz="2400" smtClean="0"/>
              <a:t>Surcontour prothétique</a:t>
            </a:r>
          </a:p>
          <a:p>
            <a:pPr lvl="1" eaLnBrk="1" hangingPunct="1"/>
            <a:r>
              <a:rPr lang="fr-FR" sz="2400" smtClean="0"/>
              <a:t>Manque de sertissage</a:t>
            </a:r>
          </a:p>
          <a:p>
            <a:pPr lvl="1" eaLnBrk="1" hangingPunct="1"/>
            <a:r>
              <a:rPr lang="fr-FR" sz="2400" smtClean="0"/>
              <a:t>Mauvais choix des matériaux </a:t>
            </a:r>
          </a:p>
          <a:p>
            <a:pPr lvl="1" eaLnBrk="1" hangingPunct="1"/>
            <a:r>
              <a:rPr lang="fr-FR" sz="2400" smtClean="0"/>
              <a:t>Inadaptation parodontale</a:t>
            </a:r>
          </a:p>
          <a:p>
            <a:pPr lvl="1" eaLnBrk="1" hangingPunct="1"/>
            <a:r>
              <a:rPr lang="fr-FR" sz="2400" smtClean="0"/>
              <a:t>Équilibration occlusale déficiente</a:t>
            </a:r>
          </a:p>
        </p:txBody>
      </p:sp>
      <p:grpSp>
        <p:nvGrpSpPr>
          <p:cNvPr id="35843" name="Group 8"/>
          <p:cNvGrpSpPr>
            <a:grpSpLocks/>
          </p:cNvGrpSpPr>
          <p:nvPr/>
        </p:nvGrpSpPr>
        <p:grpSpPr bwMode="auto">
          <a:xfrm>
            <a:off x="6156325" y="2636838"/>
            <a:ext cx="2554288" cy="1666875"/>
            <a:chOff x="3878" y="1616"/>
            <a:chExt cx="1609" cy="1050"/>
          </a:xfrm>
        </p:grpSpPr>
        <p:pic>
          <p:nvPicPr>
            <p:cNvPr id="35849" name="Picture 6" descr="IMG_3250"/>
            <p:cNvPicPr>
              <a:picLocks noChangeAspect="1" noChangeArrowheads="1"/>
            </p:cNvPicPr>
            <p:nvPr/>
          </p:nvPicPr>
          <p:blipFill>
            <a:blip r:embed="rId2"/>
            <a:srcRect l="19061" t="9195" r="23302" b="20540"/>
            <a:stretch>
              <a:fillRect/>
            </a:stretch>
          </p:blipFill>
          <p:spPr bwMode="auto">
            <a:xfrm>
              <a:off x="3878" y="1616"/>
              <a:ext cx="1609" cy="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0" name="Text Box 7"/>
            <p:cNvSpPr txBox="1">
              <a:spLocks noChangeArrowheads="1"/>
            </p:cNvSpPr>
            <p:nvPr/>
          </p:nvSpPr>
          <p:spPr bwMode="auto">
            <a:xfrm>
              <a:off x="5148" y="2478"/>
              <a:ext cx="31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200"/>
                <a:t>AU</a:t>
              </a:r>
            </a:p>
          </p:txBody>
        </p:sp>
      </p:grpSp>
      <p:sp>
        <p:nvSpPr>
          <p:cNvPr id="35844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08C024-B157-4CB8-A3A7-E5A203B39226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fr-FR"/>
          </a:p>
        </p:txBody>
      </p:sp>
      <p:grpSp>
        <p:nvGrpSpPr>
          <p:cNvPr id="35845" name="Group 13"/>
          <p:cNvGrpSpPr>
            <a:grpSpLocks/>
          </p:cNvGrpSpPr>
          <p:nvPr/>
        </p:nvGrpSpPr>
        <p:grpSpPr bwMode="auto">
          <a:xfrm>
            <a:off x="6948488" y="4652963"/>
            <a:ext cx="1943100" cy="1265237"/>
            <a:chOff x="3833" y="2102"/>
            <a:chExt cx="1224" cy="797"/>
          </a:xfrm>
        </p:grpSpPr>
        <p:pic>
          <p:nvPicPr>
            <p:cNvPr id="35847" name="Picture 11" descr="Degrange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3" y="2102"/>
              <a:ext cx="1224" cy="74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5848" name="Text Box 12"/>
            <p:cNvSpPr txBox="1">
              <a:spLocks noChangeArrowheads="1"/>
            </p:cNvSpPr>
            <p:nvPr/>
          </p:nvSpPr>
          <p:spPr bwMode="auto">
            <a:xfrm>
              <a:off x="3833" y="2705"/>
              <a:ext cx="816" cy="19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/>
                <a:t>Degrange</a:t>
              </a:r>
            </a:p>
          </p:txBody>
        </p:sp>
      </p:grpSp>
      <p:pic>
        <p:nvPicPr>
          <p:cNvPr id="35846" name="Picture 2" descr="G:\Images\ponts-couchers-de-soleil-saint-nazaire-france-1285516620-696975.jpg"/>
          <p:cNvPicPr>
            <a:picLocks noChangeAspect="1" noChangeArrowheads="1"/>
          </p:cNvPicPr>
          <p:nvPr/>
        </p:nvPicPr>
        <p:blipFill>
          <a:blip r:embed="rId4"/>
          <a:srcRect l="4642" t="7863" r="4642" b="7863"/>
          <a:stretch>
            <a:fillRect/>
          </a:stretch>
        </p:blipFill>
        <p:spPr bwMode="auto">
          <a:xfrm>
            <a:off x="6227763" y="333375"/>
            <a:ext cx="25161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idx="1"/>
          </p:nvPr>
        </p:nvSpPr>
        <p:spPr>
          <a:xfrm>
            <a:off x="34925" y="692150"/>
            <a:ext cx="8280400" cy="5832475"/>
          </a:xfrm>
        </p:spPr>
        <p:txBody>
          <a:bodyPr/>
          <a:lstStyle/>
          <a:p>
            <a:pPr lvl="1" eaLnBrk="1" hangingPunct="1"/>
            <a:r>
              <a:rPr lang="fr-FR" sz="3200" smtClean="0">
                <a:solidFill>
                  <a:srgbClr val="007E00"/>
                </a:solidFill>
              </a:rPr>
              <a:t> Comment éviter ces échecs ? </a:t>
            </a:r>
          </a:p>
          <a:p>
            <a:pPr lvl="4" eaLnBrk="1" hangingPunct="1"/>
            <a:endParaRPr lang="fr-FR" sz="1400" i="1" smtClean="0"/>
          </a:p>
          <a:p>
            <a:pPr lvl="2" eaLnBrk="1" hangingPunct="1"/>
            <a:r>
              <a:rPr lang="fr-FR" smtClean="0"/>
              <a:t> Les reconstitutions des dents, quel que soit le type de RCR choisi, doivent s’intégrer dans </a:t>
            </a:r>
            <a:r>
              <a:rPr lang="fr-FR" smtClean="0">
                <a:solidFill>
                  <a:srgbClr val="7030A0"/>
                </a:solidFill>
              </a:rPr>
              <a:t>un plan de traitement global </a:t>
            </a:r>
            <a:r>
              <a:rPr lang="fr-FR" smtClean="0"/>
              <a:t>auquel le patient adhère totalement et de façon éclairée.</a:t>
            </a:r>
          </a:p>
        </p:txBody>
      </p:sp>
      <p:grpSp>
        <p:nvGrpSpPr>
          <p:cNvPr id="36866" name="Group 5"/>
          <p:cNvGrpSpPr>
            <a:grpSpLocks/>
          </p:cNvGrpSpPr>
          <p:nvPr/>
        </p:nvGrpSpPr>
        <p:grpSpPr bwMode="auto">
          <a:xfrm>
            <a:off x="1620838" y="3213100"/>
            <a:ext cx="6480175" cy="3138488"/>
            <a:chOff x="1021" y="2024"/>
            <a:chExt cx="4082" cy="1977"/>
          </a:xfrm>
        </p:grpSpPr>
        <p:pic>
          <p:nvPicPr>
            <p:cNvPr id="36868" name="Picture 3" descr="IMG_3253"/>
            <p:cNvPicPr>
              <a:picLocks noChangeAspect="1" noChangeArrowheads="1"/>
            </p:cNvPicPr>
            <p:nvPr/>
          </p:nvPicPr>
          <p:blipFill>
            <a:blip r:embed="rId2"/>
            <a:srcRect t="8885" r="8945" b="14984"/>
            <a:stretch>
              <a:fillRect/>
            </a:stretch>
          </p:blipFill>
          <p:spPr bwMode="auto">
            <a:xfrm>
              <a:off x="1021" y="2024"/>
              <a:ext cx="4082" cy="197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6869" name="Text Box 4"/>
            <p:cNvSpPr txBox="1">
              <a:spLocks noChangeArrowheads="1"/>
            </p:cNvSpPr>
            <p:nvPr/>
          </p:nvSpPr>
          <p:spPr bwMode="auto">
            <a:xfrm>
              <a:off x="4740" y="3793"/>
              <a:ext cx="3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/>
                <a:t>AU</a:t>
              </a:r>
            </a:p>
          </p:txBody>
        </p:sp>
      </p:grpSp>
      <p:sp>
        <p:nvSpPr>
          <p:cNvPr id="3686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02DDF3-97D3-4642-96D4-AC16210475A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365625"/>
            <a:ext cx="6019800" cy="1654175"/>
          </a:xfrm>
        </p:spPr>
        <p:txBody>
          <a:bodyPr/>
          <a:lstStyle/>
          <a:p>
            <a:pPr algn="ctr" eaLnBrk="1" hangingPunct="1"/>
            <a:r>
              <a:rPr lang="fr-FR" smtClean="0"/>
              <a:t>2 – État des lieux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24200" y="1844675"/>
            <a:ext cx="601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5000" kern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Restauration par Matériau Inséré en Phase Plastique</a:t>
            </a:r>
          </a:p>
        </p:txBody>
      </p:sp>
      <p:sp>
        <p:nvSpPr>
          <p:cNvPr id="3789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247CA5-52AB-43D7-ACC4-97D9BC553C1E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Restauration par Matériau Inséré en Phase Plastique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fr-FR" smtClean="0"/>
              <a:t>1 – Échecs des reconstitutions corono-radiculaires</a:t>
            </a:r>
          </a:p>
        </p:txBody>
      </p:sp>
      <p:sp>
        <p:nvSpPr>
          <p:cNvPr id="1741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C10113-9C0E-462B-B814-6AE1C6ADEE33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 i="1" u="sng" smtClean="0">
                <a:solidFill>
                  <a:srgbClr val="6600CC"/>
                </a:solidFill>
              </a:rPr>
              <a:t>Fréquence de Réalisation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14563"/>
            <a:ext cx="8229600" cy="38782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fr-FR" sz="2400" dirty="0" smtClean="0"/>
              <a:t>Utilisation des RMIPP depuis le début des années 70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fr-FR" sz="16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FR" sz="2400" dirty="0" smtClean="0"/>
              <a:t>Évolution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/>
              <a:t>Au départ : </a:t>
            </a:r>
            <a:r>
              <a:rPr lang="fr-FR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ancrage métallique préfabriqué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/>
              <a:t>Depuis le début des années 90 : </a:t>
            </a:r>
            <a:r>
              <a:rPr lang="fr-FR" sz="2000" dirty="0" smtClean="0">
                <a:solidFill>
                  <a:srgbClr val="FF6600"/>
                </a:solidFill>
              </a:rPr>
              <a:t>ancrage fibré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fr-FR" sz="16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FR" sz="2400" dirty="0" smtClean="0"/>
              <a:t>Avenant du 23 juin 2006 - </a:t>
            </a:r>
            <a:r>
              <a:rPr lang="fr-FR" sz="2000" dirty="0" smtClean="0"/>
              <a:t>NGAP 1972</a:t>
            </a:r>
            <a:r>
              <a:rPr lang="fr-FR" sz="2400" dirty="0" smtClean="0"/>
              <a:t>,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/>
              <a:t>Restauration d'une perte de substance intéressant 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fr-FR" sz="2000" dirty="0" smtClean="0">
                <a:solidFill>
                  <a:srgbClr val="9900CC"/>
                </a:solidFill>
              </a:rPr>
              <a:t>	deux faces et plus</a:t>
            </a:r>
            <a:r>
              <a:rPr lang="fr-FR" sz="2000" dirty="0" smtClean="0"/>
              <a:t> d'une dent par matériau inséré 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fr-FR" sz="2000" dirty="0" smtClean="0"/>
              <a:t>	en phase plastique avec </a:t>
            </a:r>
            <a:r>
              <a:rPr lang="fr-FR" sz="2000" dirty="0" smtClean="0">
                <a:solidFill>
                  <a:srgbClr val="9900CC"/>
                </a:solidFill>
              </a:rPr>
              <a:t>ancrage radiculaire </a:t>
            </a:r>
            <a:r>
              <a:rPr lang="fr-FR" sz="2000" dirty="0" smtClean="0"/>
              <a:t>: </a:t>
            </a:r>
            <a:r>
              <a:rPr lang="fr-FR" sz="2000" dirty="0" smtClean="0">
                <a:solidFill>
                  <a:srgbClr val="006C31"/>
                </a:solidFill>
              </a:rPr>
              <a:t>SC33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None/>
              <a:defRPr/>
            </a:pPr>
            <a:r>
              <a:rPr lang="fr-FR" sz="2000" dirty="0" smtClean="0">
                <a:solidFill>
                  <a:srgbClr val="006C31"/>
                </a:solidFill>
              </a:rPr>
              <a:t>	 (+ Radiographie)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1800" dirty="0" smtClean="0">
                <a:solidFill>
                  <a:schemeClr val="accent1"/>
                </a:solidFill>
              </a:rPr>
              <a:t>Quelle que soit la nature de l’ancrage utilisé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1800" dirty="0" smtClean="0">
                <a:solidFill>
                  <a:schemeClr val="accent1"/>
                </a:solidFill>
              </a:rPr>
              <a:t>Quelle que soit la nature du matériau inséré en phase plastique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725" y="4437063"/>
            <a:ext cx="7429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25279C-0711-4C67-8DA8-B9AC818DE30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fr-FR"/>
          </a:p>
        </p:txBody>
      </p:sp>
      <p:pic>
        <p:nvPicPr>
          <p:cNvPr id="38917" name="Picture 2" descr="G:\Images\00926414-photo-pochette-annees-70.jpg"/>
          <p:cNvPicPr>
            <a:picLocks noChangeAspect="1" noChangeArrowheads="1"/>
          </p:cNvPicPr>
          <p:nvPr/>
        </p:nvPicPr>
        <p:blipFill>
          <a:blip r:embed="rId3"/>
          <a:srcRect b="14043"/>
          <a:stretch>
            <a:fillRect/>
          </a:stretch>
        </p:blipFill>
        <p:spPr bwMode="auto">
          <a:xfrm>
            <a:off x="7308850" y="549275"/>
            <a:ext cx="16748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855663"/>
          </a:xfrm>
        </p:spPr>
        <p:txBody>
          <a:bodyPr/>
          <a:lstStyle/>
          <a:p>
            <a:pPr eaLnBrk="1" hangingPunct="1"/>
            <a:r>
              <a:rPr lang="fr-FR" sz="3600" b="1" i="1" u="sng" smtClean="0">
                <a:solidFill>
                  <a:srgbClr val="6600CC"/>
                </a:solidFill>
              </a:rPr>
              <a:t>Définitions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6778625" cy="4248150"/>
          </a:xfrm>
        </p:spPr>
        <p:txBody>
          <a:bodyPr/>
          <a:lstStyle/>
          <a:p>
            <a:pPr eaLnBrk="1" hangingPunct="1"/>
            <a:r>
              <a:rPr lang="fr-FR" sz="2800" smtClean="0"/>
              <a:t>Une RMIPP est la reconstitution extemporanée : </a:t>
            </a:r>
          </a:p>
          <a:p>
            <a:pPr lvl="1" eaLnBrk="1" hangingPunct="1"/>
            <a:r>
              <a:rPr lang="fr-FR" sz="2400" smtClean="0"/>
              <a:t> d’une dent dépulpée et délabrée </a:t>
            </a:r>
          </a:p>
          <a:p>
            <a:pPr lvl="1" eaLnBrk="1" hangingPunct="1"/>
            <a:r>
              <a:rPr lang="fr-FR" sz="2400" smtClean="0"/>
              <a:t> à l’aide d’un ancrage radiculaire </a:t>
            </a:r>
          </a:p>
          <a:p>
            <a:pPr lvl="1" eaLnBrk="1" hangingPunct="1"/>
            <a:r>
              <a:rPr lang="fr-FR" sz="2400" smtClean="0"/>
              <a:t> et d’un matériau inséré en phase plastique</a:t>
            </a:r>
          </a:p>
          <a:p>
            <a:pPr eaLnBrk="1" hangingPunct="1"/>
            <a:endParaRPr lang="fr-FR" sz="2800" smtClean="0"/>
          </a:p>
          <a:p>
            <a:pPr eaLnBrk="1" hangingPunct="1"/>
            <a:r>
              <a:rPr lang="fr-FR" sz="2800" smtClean="0"/>
              <a:t>Alternative à la reconstitution coulée</a:t>
            </a:r>
          </a:p>
          <a:p>
            <a:pPr eaLnBrk="1" hangingPunct="1"/>
            <a:endParaRPr lang="fr-FR" sz="2800" smtClean="0"/>
          </a:p>
          <a:p>
            <a:pPr eaLnBrk="1" hangingPunct="1"/>
            <a:r>
              <a:rPr lang="fr-FR" sz="2800" smtClean="0"/>
              <a:t>Peut se suffire à elle-même</a:t>
            </a:r>
          </a:p>
        </p:txBody>
      </p:sp>
      <p:grpSp>
        <p:nvGrpSpPr>
          <p:cNvPr id="39939" name="Groupe 5"/>
          <p:cNvGrpSpPr>
            <a:grpSpLocks/>
          </p:cNvGrpSpPr>
          <p:nvPr/>
        </p:nvGrpSpPr>
        <p:grpSpPr bwMode="auto">
          <a:xfrm>
            <a:off x="7239000" y="692150"/>
            <a:ext cx="1771650" cy="5040313"/>
            <a:chOff x="7239000" y="692696"/>
            <a:chExt cx="1770967" cy="5040560"/>
          </a:xfrm>
        </p:grpSpPr>
        <p:pic>
          <p:nvPicPr>
            <p:cNvPr id="39941" name="Picture 2" descr="C:\Users\Cécile\Pictures\realités cliniques\2011-06-05\Save0045.JPG"/>
            <p:cNvPicPr>
              <a:picLocks noChangeAspect="1" noChangeArrowheads="1"/>
            </p:cNvPicPr>
            <p:nvPr/>
          </p:nvPicPr>
          <p:blipFill>
            <a:blip r:embed="rId3"/>
            <a:srcRect l="47292" t="7411" r="39992" b="66989"/>
            <a:stretch>
              <a:fillRect/>
            </a:stretch>
          </p:blipFill>
          <p:spPr bwMode="auto">
            <a:xfrm>
              <a:off x="7239000" y="692696"/>
              <a:ext cx="1770967" cy="5040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ZoneTexte 4"/>
            <p:cNvSpPr txBox="1"/>
            <p:nvPr/>
          </p:nvSpPr>
          <p:spPr>
            <a:xfrm>
              <a:off x="7394515" y="5215706"/>
              <a:ext cx="433221" cy="25401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>
                  <a:solidFill>
                    <a:srgbClr val="000000"/>
                  </a:solidFill>
                  <a:ea typeface="ＭＳ Ｐゴシック" charset="-128"/>
                </a:rPr>
                <a:t>RC</a:t>
              </a:r>
            </a:p>
          </p:txBody>
        </p:sp>
      </p:grpSp>
      <p:sp>
        <p:nvSpPr>
          <p:cNvPr id="39940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3AC198-CEE7-4A60-82F5-B120673913CE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855663"/>
          </a:xfrm>
        </p:spPr>
        <p:txBody>
          <a:bodyPr/>
          <a:lstStyle/>
          <a:p>
            <a:pPr eaLnBrk="1" hangingPunct="1"/>
            <a:r>
              <a:rPr lang="fr-FR" sz="3600" b="1" i="1" u="sng" smtClean="0">
                <a:solidFill>
                  <a:srgbClr val="6600CC"/>
                </a:solidFill>
              </a:rPr>
              <a:t>Classification des RMIPP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535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2800" dirty="0" smtClean="0"/>
              <a:t>En fonction du matériau de reconstitution coronaire inséré en phase plastique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4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Amalgame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400" dirty="0" smtClean="0">
                <a:solidFill>
                  <a:srgbClr val="00B050"/>
                </a:solidFill>
              </a:rPr>
              <a:t>CVI – CVI Mar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400" dirty="0" smtClean="0">
                <a:solidFill>
                  <a:srgbClr val="FF3300"/>
                </a:solidFill>
              </a:rPr>
              <a:t>Composite </a:t>
            </a:r>
          </a:p>
          <a:p>
            <a:pPr eaLnBrk="1" hangingPunct="1">
              <a:lnSpc>
                <a:spcPct val="90000"/>
              </a:lnSpc>
              <a:defRPr/>
            </a:pPr>
            <a:endParaRPr lang="fr-FR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fr-FR" sz="2800" dirty="0" smtClean="0"/>
              <a:t>En fonction de l’ancrage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4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Métallique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400" dirty="0" smtClean="0">
                <a:solidFill>
                  <a:srgbClr val="FF3300"/>
                </a:solidFill>
              </a:rPr>
              <a:t>Composite Fibré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2000" dirty="0" smtClean="0"/>
              <a:t>Fibres de Carbone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2000" dirty="0" smtClean="0">
                <a:solidFill>
                  <a:srgbClr val="FF6600"/>
                </a:solidFill>
              </a:rPr>
              <a:t>Fibres de Silice : Verre ou Quartz</a:t>
            </a:r>
          </a:p>
        </p:txBody>
      </p:sp>
      <p:sp>
        <p:nvSpPr>
          <p:cNvPr id="4198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2AAFEE-3B92-4FD9-8A71-086863E42FB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439738"/>
            <a:ext cx="7345363" cy="5797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fr-FR" sz="3000" u="sng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RMIPP avec Amalgame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fr-FR" sz="3000" dirty="0" smtClean="0"/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fr-FR" sz="2000" dirty="0" smtClean="0">
                <a:solidFill>
                  <a:srgbClr val="660066"/>
                </a:solidFill>
              </a:rPr>
              <a:t>Ne sont plus que très rarement recommandées aujourd’hui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fr-FR" sz="2000" dirty="0" smtClean="0"/>
              <a:t>Phénomènes inéluctables de </a:t>
            </a:r>
            <a:r>
              <a:rPr lang="fr-FR" sz="2000" dirty="0" err="1" smtClean="0"/>
              <a:t>plurimétallisme</a:t>
            </a:r>
            <a:r>
              <a:rPr lang="fr-FR" sz="2000" dirty="0" smtClean="0"/>
              <a:t>	</a:t>
            </a:r>
          </a:p>
          <a:p>
            <a:pPr lvl="2" eaLnBrk="1" hangingPunct="1">
              <a:lnSpc>
                <a:spcPct val="90000"/>
              </a:lnSpc>
              <a:buClr>
                <a:srgbClr val="990033"/>
              </a:buClr>
              <a:buSzPct val="115000"/>
              <a:buFont typeface="Symbol" charset="2"/>
              <a:buNone/>
              <a:defRPr/>
            </a:pPr>
            <a:r>
              <a:rPr lang="fr-FR" sz="2100" dirty="0" smtClean="0">
                <a:solidFill>
                  <a:schemeClr val="hlink"/>
                </a:solidFill>
              </a:rPr>
              <a:t>=&gt;Corrosion de la reconstitution et de la structure dentaire résiduelle</a:t>
            </a:r>
          </a:p>
          <a:p>
            <a:pPr lvl="2" eaLnBrk="1" hangingPunct="1">
              <a:lnSpc>
                <a:spcPct val="90000"/>
              </a:lnSpc>
              <a:buClr>
                <a:srgbClr val="990033"/>
              </a:buClr>
              <a:buSzPct val="115000"/>
              <a:buFont typeface="Symbol" charset="2"/>
              <a:buNone/>
              <a:defRPr/>
            </a:pPr>
            <a:endParaRPr lang="fr-FR" sz="1000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000" dirty="0" smtClean="0"/>
              <a:t>Contraintes mécaniques exercées sur les racines identiques à celles d’un inlay-</a:t>
            </a:r>
            <a:r>
              <a:rPr lang="fr-FR" sz="2000" dirty="0" err="1" smtClean="0"/>
              <a:t>core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  <a:defRPr/>
            </a:pPr>
            <a:endParaRPr lang="fr-FR" sz="2000" dirty="0" smtClean="0"/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fr-FR" sz="2000" dirty="0" smtClean="0">
                <a:solidFill>
                  <a:srgbClr val="660066"/>
                </a:solidFill>
              </a:rPr>
              <a:t>Seules indications résiduelles:</a:t>
            </a:r>
            <a:r>
              <a:rPr lang="fr-FR" sz="2000" dirty="0" smtClean="0">
                <a:solidFill>
                  <a:srgbClr val="00FF00"/>
                </a:solidFill>
              </a:rPr>
              <a:t> 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000" dirty="0" smtClean="0"/>
              <a:t>Lorsqu’une reconstitution composite est contre-indiquée et qu’un inlay-</a:t>
            </a:r>
            <a:r>
              <a:rPr lang="fr-FR" sz="2000" dirty="0" err="1" smtClean="0"/>
              <a:t>core</a:t>
            </a:r>
            <a:r>
              <a:rPr lang="fr-FR" sz="2000" dirty="0" smtClean="0"/>
              <a:t> n’est pas réalisable</a:t>
            </a:r>
          </a:p>
        </p:txBody>
      </p:sp>
      <p:pic>
        <p:nvPicPr>
          <p:cNvPr id="44034" name="Picture 3" descr="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5122863"/>
            <a:ext cx="1690687" cy="118586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44035" name="Picture 4" descr="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432050"/>
            <a:ext cx="1306512" cy="18605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sp>
        <p:nvSpPr>
          <p:cNvPr id="4403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B8BC30-87EA-4B4F-A752-3B012DB8393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fr-FR"/>
          </a:p>
        </p:txBody>
      </p:sp>
      <p:pic>
        <p:nvPicPr>
          <p:cNvPr id="44037" name="Picture 2" descr="G:\Images\i-m-not-obsolete-t-shirt-vintage-t-shirt-review-snorg-tees-snorg-tees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1225" y="188913"/>
            <a:ext cx="17033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91513" cy="579755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3000" u="sng" smtClean="0">
                <a:solidFill>
                  <a:srgbClr val="00B050"/>
                </a:solidFill>
              </a:rPr>
              <a:t>RMIPP avec Ciment Verre Ionomère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40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400" smtClean="0"/>
              <a:t>	Résistance mécanique </a:t>
            </a:r>
            <a:r>
              <a:rPr lang="fr-FR" sz="2400" smtClean="0">
                <a:solidFill>
                  <a:srgbClr val="990033"/>
                </a:solidFill>
              </a:rPr>
              <a:t>nettement insuffisante</a:t>
            </a:r>
            <a:r>
              <a:rPr lang="fr-FR" sz="2400" smtClean="0"/>
              <a:t> pour envisager leur utilisation pour des RMIPP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40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40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40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40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400" smtClean="0"/>
          </a:p>
          <a:p>
            <a:pPr marL="609600" indent="-609600" eaLnBrk="1" hangingPunct="1">
              <a:lnSpc>
                <a:spcPct val="90000"/>
              </a:lnSpc>
            </a:pPr>
            <a:endParaRPr lang="fr-FR" sz="240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smtClean="0">
                <a:solidFill>
                  <a:schemeClr val="tx2"/>
                </a:solidFill>
              </a:rPr>
              <a:t>	</a:t>
            </a:r>
            <a:r>
              <a:rPr lang="fr-FR" sz="2000" smtClean="0">
                <a:solidFill>
                  <a:srgbClr val="660066"/>
                </a:solidFill>
              </a:rPr>
              <a:t>(Les CVI-MAR offrent une réelle amélioration sur ce plan, mais l’absence de recul clinique et d’études expérimentales dans cette indication ne permet pas de les recommander aujourd’hui)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000" smtClean="0">
              <a:solidFill>
                <a:srgbClr val="660066"/>
              </a:solidFill>
            </a:endParaRPr>
          </a:p>
        </p:txBody>
      </p:sp>
      <p:pic>
        <p:nvPicPr>
          <p:cNvPr id="45058" name="Picture 3" descr="diapo 1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565400"/>
            <a:ext cx="2308225" cy="14446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4932363" y="3500438"/>
            <a:ext cx="935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chemeClr val="bg1"/>
                </a:solidFill>
              </a:rPr>
              <a:t>Cermet</a:t>
            </a:r>
          </a:p>
        </p:txBody>
      </p:sp>
      <p:sp>
        <p:nvSpPr>
          <p:cNvPr id="4506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F0838A-C5DA-4838-8A87-9BB4BF72F66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fr-FR"/>
          </a:p>
        </p:txBody>
      </p:sp>
      <p:pic>
        <p:nvPicPr>
          <p:cNvPr id="45061" name="Picture 2" descr="G:\Images\seisme_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133600"/>
            <a:ext cx="18002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550" y="2276475"/>
            <a:ext cx="6985000" cy="1584325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</a:pPr>
            <a:r>
              <a:rPr lang="fr-FR" sz="6000" u="sng" smtClean="0">
                <a:solidFill>
                  <a:srgbClr val="FF3300"/>
                </a:solidFill>
              </a:rPr>
              <a:t>RMIPP Composite</a:t>
            </a:r>
          </a:p>
          <a:p>
            <a:pPr marL="609600" indent="-609600" algn="ctr" eaLnBrk="1" hangingPunct="1">
              <a:buFont typeface="Wingdings" pitchFamily="2" charset="2"/>
              <a:buNone/>
            </a:pPr>
            <a:endParaRPr lang="fr-FR" sz="8000" smtClean="0"/>
          </a:p>
        </p:txBody>
      </p:sp>
      <p:sp>
        <p:nvSpPr>
          <p:cNvPr id="46082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D80277-1084-4E20-BB2D-A9795B60A25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re 1"/>
          <p:cNvSpPr>
            <a:spLocks noGrp="1"/>
          </p:cNvSpPr>
          <p:nvPr>
            <p:ph type="title"/>
          </p:nvPr>
        </p:nvSpPr>
        <p:spPr>
          <a:xfrm>
            <a:off x="1331913" y="2417763"/>
            <a:ext cx="6923087" cy="1371600"/>
          </a:xfrm>
          <a:ln>
            <a:solidFill>
              <a:srgbClr val="FF3300"/>
            </a:solidFill>
          </a:ln>
        </p:spPr>
        <p:txBody>
          <a:bodyPr/>
          <a:lstStyle/>
          <a:p>
            <a:pPr algn="ctr"/>
            <a:r>
              <a:rPr lang="fr-FR" smtClean="0">
                <a:solidFill>
                  <a:srgbClr val="FF6600"/>
                </a:solidFill>
              </a:rPr>
              <a:t>Indications – </a:t>
            </a:r>
            <a:br>
              <a:rPr lang="fr-FR" smtClean="0">
                <a:solidFill>
                  <a:srgbClr val="FF6600"/>
                </a:solidFill>
              </a:rPr>
            </a:br>
            <a:r>
              <a:rPr lang="fr-FR" smtClean="0">
                <a:solidFill>
                  <a:srgbClr val="FF6600"/>
                </a:solidFill>
              </a:rPr>
              <a:t>Contre-indications</a:t>
            </a:r>
          </a:p>
        </p:txBody>
      </p:sp>
      <p:sp>
        <p:nvSpPr>
          <p:cNvPr id="47106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21C34-C784-4AB2-949C-E29C414E73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496300" cy="1143000"/>
          </a:xfrm>
        </p:spPr>
        <p:txBody>
          <a:bodyPr/>
          <a:lstStyle/>
          <a:p>
            <a:pPr eaLnBrk="1" hangingPunct="1"/>
            <a:r>
              <a:rPr lang="fr-FR" sz="3600" i="1" u="sng" smtClean="0">
                <a:solidFill>
                  <a:srgbClr val="007E00"/>
                </a:solidFill>
              </a:rPr>
              <a:t>Indications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12875"/>
            <a:ext cx="6553200" cy="5111750"/>
          </a:xfrm>
        </p:spPr>
        <p:txBody>
          <a:bodyPr/>
          <a:lstStyle/>
          <a:p>
            <a:pPr marL="342900" lvl="1" indent="-342900" eaLnBrk="1" hangingPunct="1">
              <a:lnSpc>
                <a:spcPct val="80000"/>
              </a:lnSpc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fr-FR" smtClean="0"/>
              <a:t>Nombre de parois manquantes </a:t>
            </a:r>
            <a:r>
              <a:rPr lang="fr-FR" sz="2500" smtClean="0">
                <a:solidFill>
                  <a:srgbClr val="9900CC"/>
                </a:solidFill>
              </a:rPr>
              <a:t>≤ 3</a:t>
            </a:r>
            <a:r>
              <a:rPr lang="fr-FR" sz="2500" smtClean="0">
                <a:solidFill>
                  <a:schemeClr val="hlink"/>
                </a:solidFill>
              </a:rPr>
              <a:t> </a:t>
            </a:r>
          </a:p>
          <a:p>
            <a:pPr marL="742950" lvl="2" indent="-342900" eaLnBrk="1" hangingPunct="1">
              <a:lnSpc>
                <a:spcPct val="80000"/>
              </a:lnSpc>
            </a:pPr>
            <a:r>
              <a:rPr lang="fr-FR" smtClean="0">
                <a:solidFill>
                  <a:schemeClr val="hlink"/>
                </a:solidFill>
              </a:rPr>
              <a:t>Bloc incisif : peut être ≥</a:t>
            </a:r>
          </a:p>
          <a:p>
            <a:pPr lvl="4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1800" smtClean="0"/>
          </a:p>
          <a:p>
            <a:pPr marL="342900" lvl="1" indent="-342900" eaLnBrk="1" hangingPunct="1">
              <a:lnSpc>
                <a:spcPct val="80000"/>
              </a:lnSpc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fr-FR" smtClean="0"/>
              <a:t>Épaisseur des parois dentinaires </a:t>
            </a:r>
            <a:r>
              <a:rPr lang="fr-FR" sz="2500" smtClean="0">
                <a:solidFill>
                  <a:srgbClr val="9900CC"/>
                </a:solidFill>
              </a:rPr>
              <a:t>≥ 1mm</a:t>
            </a:r>
          </a:p>
          <a:p>
            <a:pPr lvl="4" eaLnBrk="1" hangingPunct="1">
              <a:lnSpc>
                <a:spcPct val="80000"/>
              </a:lnSpc>
            </a:pPr>
            <a:endParaRPr lang="fr-FR" sz="1800" smtClean="0"/>
          </a:p>
          <a:p>
            <a:pPr eaLnBrk="1" hangingPunct="1">
              <a:lnSpc>
                <a:spcPct val="80000"/>
              </a:lnSpc>
            </a:pPr>
            <a:r>
              <a:rPr lang="fr-FR" sz="2800" smtClean="0"/>
              <a:t>Limites </a:t>
            </a:r>
            <a:r>
              <a:rPr lang="fr-FR" sz="2800" smtClean="0">
                <a:solidFill>
                  <a:srgbClr val="9900CC"/>
                </a:solidFill>
              </a:rPr>
              <a:t>supra gingivales</a:t>
            </a:r>
          </a:p>
          <a:p>
            <a:pPr marL="742950" lvl="2" indent="-342900" eaLnBrk="1" hangingPunct="1">
              <a:lnSpc>
                <a:spcPct val="80000"/>
              </a:lnSpc>
            </a:pPr>
            <a:r>
              <a:rPr lang="fr-FR" smtClean="0">
                <a:solidFill>
                  <a:schemeClr val="hlink"/>
                </a:solidFill>
              </a:rPr>
              <a:t>Elongation coronaire</a:t>
            </a:r>
          </a:p>
          <a:p>
            <a:pPr lvl="4" eaLnBrk="1" hangingPunct="1">
              <a:lnSpc>
                <a:spcPct val="80000"/>
              </a:lnSpc>
            </a:pPr>
            <a:endParaRPr lang="fr-FR" sz="1800" smtClean="0"/>
          </a:p>
          <a:p>
            <a:pPr eaLnBrk="1" hangingPunct="1">
              <a:lnSpc>
                <a:spcPct val="80000"/>
              </a:lnSpc>
            </a:pPr>
            <a:r>
              <a:rPr lang="fr-FR" sz="2800" smtClean="0">
                <a:solidFill>
                  <a:srgbClr val="9900CC"/>
                </a:solidFill>
              </a:rPr>
              <a:t>Champ opératoire</a:t>
            </a:r>
          </a:p>
          <a:p>
            <a:pPr marL="742950" lvl="2" indent="-342900" eaLnBrk="1" hangingPunct="1">
              <a:lnSpc>
                <a:spcPct val="80000"/>
              </a:lnSpc>
            </a:pPr>
            <a:r>
              <a:rPr lang="fr-FR" smtClean="0">
                <a:solidFill>
                  <a:schemeClr val="hlink"/>
                </a:solidFill>
              </a:rPr>
              <a:t>Digue</a:t>
            </a:r>
            <a:endParaRPr lang="fr-FR" smtClean="0"/>
          </a:p>
        </p:txBody>
      </p:sp>
      <p:pic>
        <p:nvPicPr>
          <p:cNvPr id="48131" name="Picture 4" descr="GueudinY-24-2002-2"/>
          <p:cNvPicPr>
            <a:picLocks noChangeAspect="1" noChangeArrowheads="1"/>
          </p:cNvPicPr>
          <p:nvPr/>
        </p:nvPicPr>
        <p:blipFill>
          <a:blip r:embed="rId2"/>
          <a:srcRect b="1653"/>
          <a:stretch>
            <a:fillRect/>
          </a:stretch>
        </p:blipFill>
        <p:spPr bwMode="auto">
          <a:xfrm>
            <a:off x="7075488" y="979488"/>
            <a:ext cx="1528762" cy="24495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2" name="Picture 6" descr="LelievreM-26-2005-4"/>
          <p:cNvPicPr>
            <a:picLocks noChangeAspect="1" noChangeArrowheads="1"/>
          </p:cNvPicPr>
          <p:nvPr/>
        </p:nvPicPr>
        <p:blipFill>
          <a:blip r:embed="rId3"/>
          <a:srcRect l="10779" t="17844" b="6940"/>
          <a:stretch>
            <a:fillRect/>
          </a:stretch>
        </p:blipFill>
        <p:spPr bwMode="auto">
          <a:xfrm>
            <a:off x="7092950" y="3860800"/>
            <a:ext cx="1504950" cy="2065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33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8B9544-1D25-474E-87D8-375501E4440E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49275"/>
            <a:ext cx="6697662" cy="5975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smtClean="0"/>
              <a:t>Si recouverte d’une superstructure prothétique :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>
                <a:solidFill>
                  <a:schemeClr val="hlink"/>
                </a:solidFill>
              </a:rPr>
              <a:t>assurer un sertissage périphérique de la racine d’</a:t>
            </a:r>
            <a:r>
              <a:rPr lang="fr-FR" sz="2000" u="sng" smtClean="0">
                <a:solidFill>
                  <a:schemeClr val="hlink"/>
                </a:solidFill>
              </a:rPr>
              <a:t>au moins</a:t>
            </a:r>
            <a:r>
              <a:rPr lang="fr-FR" sz="2000" smtClean="0">
                <a:solidFill>
                  <a:schemeClr val="hlink"/>
                </a:solidFill>
              </a:rPr>
              <a:t> 2 mm </a:t>
            </a:r>
            <a:r>
              <a:rPr lang="fr-FR" sz="1800" smtClean="0">
                <a:solidFill>
                  <a:schemeClr val="hlink"/>
                </a:solidFill>
              </a:rPr>
              <a:t>(joint dent/prothèse)</a:t>
            </a:r>
          </a:p>
          <a:p>
            <a:pPr lvl="4" eaLnBrk="1" hangingPunct="1">
              <a:lnSpc>
                <a:spcPct val="90000"/>
              </a:lnSpc>
            </a:pPr>
            <a:endParaRPr lang="fr-FR" sz="1600" smtClean="0"/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++++ si Ancrage radiculaire </a:t>
            </a:r>
            <a:r>
              <a:rPr lang="fr-FR" sz="2400" smtClean="0">
                <a:solidFill>
                  <a:srgbClr val="9900CC"/>
                </a:solidFill>
              </a:rPr>
              <a:t>court</a:t>
            </a:r>
            <a:endParaRPr lang="fr-FR" sz="2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600" smtClean="0"/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Élément unitaire ou </a:t>
            </a:r>
            <a:r>
              <a:rPr lang="fr-FR" sz="2400" smtClean="0">
                <a:solidFill>
                  <a:srgbClr val="9900CC"/>
                </a:solidFill>
              </a:rPr>
              <a:t>parallélisme favorable</a:t>
            </a:r>
          </a:p>
          <a:p>
            <a:pPr lvl="4" eaLnBrk="1" hangingPunct="1">
              <a:lnSpc>
                <a:spcPct val="90000"/>
              </a:lnSpc>
            </a:pPr>
            <a:endParaRPr lang="fr-FR" sz="1600" smtClean="0"/>
          </a:p>
          <a:p>
            <a:pPr eaLnBrk="1" hangingPunct="1">
              <a:lnSpc>
                <a:spcPct val="90000"/>
              </a:lnSpc>
            </a:pPr>
            <a:r>
              <a:rPr lang="fr-FR" sz="2400" smtClean="0">
                <a:solidFill>
                  <a:srgbClr val="9900CC"/>
                </a:solidFill>
              </a:rPr>
              <a:t>Esthétique primordiale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100" smtClean="0">
                <a:solidFill>
                  <a:schemeClr val="hlink"/>
                </a:solidFill>
              </a:rPr>
              <a:t>Superstructure céramo-céramique</a:t>
            </a:r>
          </a:p>
          <a:p>
            <a:pPr lvl="4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700" smtClean="0">
              <a:solidFill>
                <a:srgbClr val="686868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Alternative à RCR coulée :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>
                <a:solidFill>
                  <a:schemeClr val="hlink"/>
                </a:solidFill>
              </a:rPr>
              <a:t>Gain de temps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/>
              <a:t>Préparation périphérique de la dent dans la séance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>
                <a:solidFill>
                  <a:schemeClr val="hlink"/>
                </a:solidFill>
              </a:rPr>
              <a:t>Contraintes esthétiques et mécaniques</a:t>
            </a:r>
            <a:endParaRPr lang="fr-FR" sz="2100" smtClean="0">
              <a:solidFill>
                <a:schemeClr val="hlink"/>
              </a:solidFill>
            </a:endParaRPr>
          </a:p>
          <a:p>
            <a:pPr lvl="4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600" smtClean="0"/>
          </a:p>
        </p:txBody>
      </p:sp>
      <p:pic>
        <p:nvPicPr>
          <p:cNvPr id="49154" name="Picture 5" descr="LeproustC-46-2004-4"/>
          <p:cNvPicPr>
            <a:picLocks noChangeAspect="1" noChangeArrowheads="1"/>
          </p:cNvPicPr>
          <p:nvPr/>
        </p:nvPicPr>
        <p:blipFill>
          <a:blip r:embed="rId2"/>
          <a:srcRect l="3485" t="7159" b="3629"/>
          <a:stretch>
            <a:fillRect/>
          </a:stretch>
        </p:blipFill>
        <p:spPr bwMode="auto">
          <a:xfrm>
            <a:off x="7308850" y="3644900"/>
            <a:ext cx="1577975" cy="23764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9155" name="Group 10"/>
          <p:cNvGrpSpPr>
            <a:grpSpLocks/>
          </p:cNvGrpSpPr>
          <p:nvPr/>
        </p:nvGrpSpPr>
        <p:grpSpPr bwMode="auto">
          <a:xfrm>
            <a:off x="7380288" y="549275"/>
            <a:ext cx="1362075" cy="2855913"/>
            <a:chOff x="4649" y="346"/>
            <a:chExt cx="858" cy="1799"/>
          </a:xfrm>
        </p:grpSpPr>
        <p:pic>
          <p:nvPicPr>
            <p:cNvPr id="49157" name="Picture 7" descr="Degrange3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4649" y="346"/>
              <a:ext cx="858" cy="179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9158" name="Text Box 8"/>
            <p:cNvSpPr txBox="1">
              <a:spLocks noChangeArrowheads="1"/>
            </p:cNvSpPr>
            <p:nvPr/>
          </p:nvSpPr>
          <p:spPr bwMode="auto">
            <a:xfrm>
              <a:off x="4921" y="391"/>
              <a:ext cx="5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>
                  <a:solidFill>
                    <a:schemeClr val="bg1"/>
                  </a:solidFill>
                </a:rPr>
                <a:t>Degrange</a:t>
              </a:r>
            </a:p>
          </p:txBody>
        </p:sp>
      </p:grpSp>
      <p:sp>
        <p:nvSpPr>
          <p:cNvPr id="49156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FCF1C9-D45D-4B72-B3AE-327BF1E36BD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28345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smtClean="0"/>
              <a:t>Dent non conservable :</a:t>
            </a:r>
            <a:r>
              <a:rPr lang="fr-FR" sz="20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CI Générales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CI Locales (support parodontal insuffisant, rapport Couronne/Racine défavorable…)</a:t>
            </a:r>
          </a:p>
          <a:p>
            <a:pPr lvl="1" eaLnBrk="1" hangingPunct="1">
              <a:lnSpc>
                <a:spcPct val="90000"/>
              </a:lnSpc>
            </a:pPr>
            <a:endParaRPr lang="fr-FR" sz="190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CI liées au pronostic endodontique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Reconstitution collée sans ancrage (CVI Mar)</a:t>
            </a:r>
          </a:p>
          <a:p>
            <a:pPr lvl="2" eaLnBrk="1" hangingPunct="1">
              <a:lnSpc>
                <a:spcPct val="90000"/>
              </a:lnSpc>
            </a:pPr>
            <a:endParaRPr lang="fr-FR" sz="1600" smtClean="0"/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CI liées au plan de traitement 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Nombreux éléments :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600" smtClean="0"/>
              <a:t>Techniques coulées et parallélisées au laboratoire sont + sûres et + simples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Résistance mécanique de la reconstitution inadaptée aux contraintes prévisibles (pilier de bridge, rétention de PAP, bruxisme important)</a:t>
            </a:r>
          </a:p>
        </p:txBody>
      </p:sp>
      <p:pic>
        <p:nvPicPr>
          <p:cNvPr id="50178" name="Picture 4" descr="Branchereau-25-2004-3"/>
          <p:cNvPicPr>
            <a:picLocks noChangeAspect="1" noChangeArrowheads="1"/>
          </p:cNvPicPr>
          <p:nvPr/>
        </p:nvPicPr>
        <p:blipFill>
          <a:blip r:embed="rId2"/>
          <a:srcRect t="2934" r="21518" b="10332"/>
          <a:stretch>
            <a:fillRect/>
          </a:stretch>
        </p:blipFill>
        <p:spPr bwMode="auto">
          <a:xfrm>
            <a:off x="7740650" y="2349500"/>
            <a:ext cx="9588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5" descr="LelievreM-26-2005"/>
          <p:cNvPicPr>
            <a:picLocks noChangeAspect="1" noChangeArrowheads="1"/>
          </p:cNvPicPr>
          <p:nvPr/>
        </p:nvPicPr>
        <p:blipFill>
          <a:blip r:embed="rId3"/>
          <a:srcRect t="25250" r="31425" b="3958"/>
          <a:stretch>
            <a:fillRect/>
          </a:stretch>
        </p:blipFill>
        <p:spPr bwMode="auto">
          <a:xfrm>
            <a:off x="6948488" y="333375"/>
            <a:ext cx="10699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6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6913562" cy="855663"/>
          </a:xfrm>
        </p:spPr>
        <p:txBody>
          <a:bodyPr/>
          <a:lstStyle/>
          <a:p>
            <a:pPr eaLnBrk="1" hangingPunct="1"/>
            <a:r>
              <a:rPr lang="fr-FR" sz="3600" i="1" u="sng" smtClean="0">
                <a:solidFill>
                  <a:srgbClr val="C00000"/>
                </a:solidFill>
              </a:rPr>
              <a:t>Contre-indications</a:t>
            </a:r>
          </a:p>
        </p:txBody>
      </p:sp>
      <p:pic>
        <p:nvPicPr>
          <p:cNvPr id="50181" name="Picture 7" descr="BretelL-41-2005-1"/>
          <p:cNvPicPr>
            <a:picLocks noChangeAspect="1" noChangeArrowheads="1"/>
          </p:cNvPicPr>
          <p:nvPr/>
        </p:nvPicPr>
        <p:blipFill>
          <a:blip r:embed="rId4"/>
          <a:srcRect t="12254" b="4807"/>
          <a:stretch>
            <a:fillRect/>
          </a:stretch>
        </p:blipFill>
        <p:spPr bwMode="auto">
          <a:xfrm>
            <a:off x="7740650" y="4652963"/>
            <a:ext cx="12255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37DA28-C0D9-48A4-8061-1BDC929C5283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 i="1" u="sng" smtClean="0">
                <a:solidFill>
                  <a:srgbClr val="6600CC"/>
                </a:solidFill>
              </a:rPr>
              <a:t>Echecs en amont</a:t>
            </a:r>
          </a:p>
        </p:txBody>
      </p:sp>
      <p:sp>
        <p:nvSpPr>
          <p:cNvPr id="18434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F0F9CE-887A-4FA4-B10D-363BE8A98B3A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r-FR"/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2060575"/>
            <a:ext cx="424815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836613"/>
            <a:ext cx="7416800" cy="45370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smtClean="0"/>
              <a:t>CI liées aux composites :</a:t>
            </a:r>
            <a:r>
              <a:rPr lang="fr-FR" sz="20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Hygiène déficiente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Limites cervicales juxta ou sous-sulculaires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Limites cervicales de la perte de substance trop cervicales par rapport à celles de la future couronne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Impossibilité de poser la digue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Efforts mécaniques trop importants</a:t>
            </a:r>
          </a:p>
          <a:p>
            <a:pPr eaLnBrk="1" hangingPunct="1">
              <a:lnSpc>
                <a:spcPct val="90000"/>
              </a:lnSpc>
            </a:pPr>
            <a:endParaRPr lang="fr-FR" sz="2000" smtClean="0"/>
          </a:p>
          <a:p>
            <a:pPr eaLnBrk="1" hangingPunct="1">
              <a:lnSpc>
                <a:spcPct val="90000"/>
              </a:lnSpc>
            </a:pPr>
            <a:endParaRPr lang="fr-FR" sz="2000" smtClean="0"/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CI liées à l’ancrage 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Ancrage non nécessaire : Restauration composite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Désobturation canalaire impossible (bakélite) ou logement insuffisant (courbure trop précoce : </a:t>
            </a:r>
            <a:r>
              <a:rPr lang="fr-FR" sz="1600" smtClean="0">
                <a:solidFill>
                  <a:schemeClr val="hlink"/>
                </a:solidFill>
              </a:rPr>
              <a:t>dès 3 ou 4 premiers mm </a:t>
            </a:r>
            <a:r>
              <a:rPr lang="fr-FR" sz="1900" smtClean="0">
                <a:solidFill>
                  <a:schemeClr val="hlink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900" smtClean="0">
                <a:solidFill>
                  <a:schemeClr val="hlink"/>
                </a:solidFill>
              </a:rPr>
              <a:t>Risque de fracture radiculaire</a:t>
            </a:r>
          </a:p>
          <a:p>
            <a:pPr lvl="1" eaLnBrk="1" hangingPunct="1">
              <a:lnSpc>
                <a:spcPct val="90000"/>
              </a:lnSpc>
            </a:pPr>
            <a:endParaRPr lang="fr-FR" sz="1900" smtClean="0">
              <a:solidFill>
                <a:schemeClr val="hlink"/>
              </a:solidFill>
            </a:endParaRPr>
          </a:p>
        </p:txBody>
      </p:sp>
      <p:pic>
        <p:nvPicPr>
          <p:cNvPr id="51202" name="Picture 4" descr="BilloteauG-37-2004-1"/>
          <p:cNvPicPr>
            <a:picLocks noChangeAspect="1" noChangeArrowheads="1"/>
          </p:cNvPicPr>
          <p:nvPr/>
        </p:nvPicPr>
        <p:blipFill>
          <a:blip r:embed="rId2"/>
          <a:srcRect l="19940" b="24782"/>
          <a:stretch>
            <a:fillRect/>
          </a:stretch>
        </p:blipFill>
        <p:spPr bwMode="auto">
          <a:xfrm>
            <a:off x="7529513" y="1052513"/>
            <a:ext cx="1363662" cy="20891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3" name="Picture 5" descr="Beauchesne A-2003-2"/>
          <p:cNvPicPr>
            <a:picLocks noChangeAspect="1" noChangeArrowheads="1"/>
          </p:cNvPicPr>
          <p:nvPr/>
        </p:nvPicPr>
        <p:blipFill>
          <a:blip r:embed="rId3"/>
          <a:srcRect t="9813" r="20094" b="1804"/>
          <a:stretch>
            <a:fillRect/>
          </a:stretch>
        </p:blipFill>
        <p:spPr bwMode="auto">
          <a:xfrm>
            <a:off x="7380288" y="3571875"/>
            <a:ext cx="1398587" cy="2520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188E3C-D05F-482E-B439-C07A1646401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re 1"/>
          <p:cNvSpPr>
            <a:spLocks noGrp="1"/>
          </p:cNvSpPr>
          <p:nvPr>
            <p:ph type="title"/>
          </p:nvPr>
        </p:nvSpPr>
        <p:spPr>
          <a:xfrm>
            <a:off x="1331913" y="2417763"/>
            <a:ext cx="6923087" cy="1371600"/>
          </a:xfrm>
          <a:ln>
            <a:solidFill>
              <a:srgbClr val="FF3300"/>
            </a:solidFill>
          </a:ln>
        </p:spPr>
        <p:txBody>
          <a:bodyPr/>
          <a:lstStyle/>
          <a:p>
            <a:pPr algn="ctr"/>
            <a:r>
              <a:rPr lang="fr-FR" smtClean="0">
                <a:solidFill>
                  <a:srgbClr val="FF6600"/>
                </a:solidFill>
              </a:rPr>
              <a:t>Caractéristiques de </a:t>
            </a:r>
            <a:br>
              <a:rPr lang="fr-FR" smtClean="0">
                <a:solidFill>
                  <a:srgbClr val="FF6600"/>
                </a:solidFill>
              </a:rPr>
            </a:br>
            <a:r>
              <a:rPr lang="fr-FR" smtClean="0">
                <a:solidFill>
                  <a:srgbClr val="FF6600"/>
                </a:solidFill>
              </a:rPr>
              <a:t>l’ancrage radiculaire</a:t>
            </a:r>
          </a:p>
        </p:txBody>
      </p:sp>
      <p:sp>
        <p:nvSpPr>
          <p:cNvPr id="52226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BF4AF1-34F2-400D-A58E-5772B53CFFE4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964612" cy="1371600"/>
          </a:xfrm>
        </p:spPr>
        <p:txBody>
          <a:bodyPr/>
          <a:lstStyle/>
          <a:p>
            <a:pPr eaLnBrk="1" hangingPunct="1"/>
            <a:r>
              <a:rPr lang="fr-FR" sz="2800" i="1" u="sng" smtClean="0">
                <a:solidFill>
                  <a:srgbClr val="6600CC"/>
                </a:solidFill>
              </a:rPr>
              <a:t>Nature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79388" y="1341438"/>
            <a:ext cx="72009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Wingdings" charset="2"/>
              <a:buChar char="n"/>
              <a:defRPr/>
            </a:pP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Ancrages métalliques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charset="2"/>
              <a:buChar char="¨"/>
              <a:defRPr/>
            </a:pPr>
            <a:r>
              <a:rPr lang="fr-FR" sz="1700" dirty="0">
                <a:solidFill>
                  <a:schemeClr val="hlink"/>
                </a:solidFill>
                <a:latin typeface="+mn-lt"/>
                <a:cs typeface="+mn-cs"/>
              </a:rPr>
              <a:t>Matériau</a:t>
            </a: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65000"/>
              <a:buFont typeface="Wingdings" charset="2"/>
              <a:buChar char="n"/>
              <a:defRPr/>
            </a:pPr>
            <a:r>
              <a:rPr lang="fr-FR" sz="1400" dirty="0">
                <a:latin typeface="+mn-lt"/>
                <a:cs typeface="+mn-cs"/>
              </a:rPr>
              <a:t>Acier, Métal précieux (Pt), Titane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charset="2"/>
              <a:buChar char="¨"/>
              <a:defRPr/>
            </a:pPr>
            <a:r>
              <a:rPr lang="fr-FR" sz="1700" dirty="0">
                <a:solidFill>
                  <a:schemeClr val="hlink"/>
                </a:solidFill>
                <a:latin typeface="+mn-lt"/>
                <a:cs typeface="+mn-cs"/>
              </a:rPr>
              <a:t>Forme</a:t>
            </a: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65000"/>
              <a:buFont typeface="Wingdings" charset="2"/>
              <a:buChar char="n"/>
              <a:defRPr/>
            </a:pPr>
            <a:r>
              <a:rPr lang="fr-FR" sz="1400" dirty="0">
                <a:latin typeface="+mn-lt"/>
                <a:cs typeface="+mn-cs"/>
              </a:rPr>
              <a:t>Cylindriques, </a:t>
            </a:r>
            <a:r>
              <a:rPr lang="fr-FR" sz="1400" dirty="0">
                <a:latin typeface="+mn-lt"/>
                <a:cs typeface="+mn-cs"/>
              </a:rPr>
              <a:t>Coniques, </a:t>
            </a:r>
            <a:r>
              <a:rPr lang="fr-FR" sz="1400" dirty="0">
                <a:latin typeface="+mn-lt"/>
                <a:cs typeface="+mn-cs"/>
              </a:rPr>
              <a:t>Cylindro-coniques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charset="2"/>
              <a:buChar char="¨"/>
              <a:defRPr/>
            </a:pPr>
            <a:r>
              <a:rPr lang="fr-FR" sz="1700" dirty="0">
                <a:solidFill>
                  <a:schemeClr val="hlink"/>
                </a:solidFill>
                <a:latin typeface="+mn-lt"/>
                <a:cs typeface="+mn-cs"/>
              </a:rPr>
              <a:t>Etat de surface</a:t>
            </a: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65000"/>
              <a:buFont typeface="Wingdings" charset="2"/>
              <a:buChar char="n"/>
              <a:defRPr/>
            </a:pPr>
            <a:r>
              <a:rPr lang="fr-FR" sz="1400" dirty="0">
                <a:latin typeface="+mn-lt"/>
                <a:cs typeface="+mn-cs"/>
              </a:rPr>
              <a:t>Lisse, Actif (</a:t>
            </a:r>
            <a:r>
              <a:rPr lang="fr-FR" sz="1400" dirty="0">
                <a:latin typeface="+mn-lt"/>
                <a:cs typeface="+mn-cs"/>
              </a:rPr>
              <a:t>Fileté)</a:t>
            </a:r>
            <a:endParaRPr lang="fr-FR" sz="1400" dirty="0">
              <a:latin typeface="+mn-lt"/>
              <a:cs typeface="+mn-cs"/>
            </a:endParaRP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65000"/>
              <a:buFont typeface="Wingdings" charset="2"/>
              <a:buChar char="n"/>
              <a:defRPr/>
            </a:pPr>
            <a:endParaRPr lang="fr-FR" sz="1400" dirty="0">
              <a:latin typeface="+mn-lt"/>
              <a:cs typeface="+mn-cs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Wingdings" charset="2"/>
              <a:buChar char="n"/>
              <a:defRPr/>
            </a:pPr>
            <a:r>
              <a:rPr lang="fr-FR" dirty="0">
                <a:solidFill>
                  <a:srgbClr val="FF3300"/>
                </a:solidFill>
                <a:latin typeface="+mn-lt"/>
                <a:cs typeface="+mn-cs"/>
              </a:rPr>
              <a:t>Ancrages résines composites fibrées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charset="2"/>
              <a:buChar char="¨"/>
              <a:defRPr/>
            </a:pPr>
            <a:r>
              <a:rPr lang="fr-FR" sz="1700" dirty="0">
                <a:solidFill>
                  <a:schemeClr val="hlink"/>
                </a:solidFill>
                <a:latin typeface="+mn-lt"/>
                <a:cs typeface="+mn-cs"/>
              </a:rPr>
              <a:t>Matériau : </a:t>
            </a: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65000"/>
              <a:buFont typeface="Wingdings" charset="2"/>
              <a:buChar char="n"/>
              <a:defRPr/>
            </a:pPr>
            <a:r>
              <a:rPr lang="fr-FR" sz="1400" dirty="0">
                <a:latin typeface="+mn-lt"/>
                <a:cs typeface="+mn-cs"/>
              </a:rPr>
              <a:t>Carbone</a:t>
            </a: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65000"/>
              <a:buFont typeface="Wingdings" charset="2"/>
              <a:buChar char="n"/>
              <a:defRPr/>
            </a:pPr>
            <a:r>
              <a:rPr lang="fr-FR" sz="1400" dirty="0">
                <a:latin typeface="+mn-lt"/>
                <a:cs typeface="+mn-cs"/>
              </a:rPr>
              <a:t>Silice : Quartz ou Verre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charset="2"/>
              <a:buChar char="¨"/>
              <a:defRPr/>
            </a:pPr>
            <a:r>
              <a:rPr lang="fr-FR" sz="1700" dirty="0">
                <a:solidFill>
                  <a:schemeClr val="hlink"/>
                </a:solidFill>
                <a:latin typeface="+mn-lt"/>
                <a:cs typeface="+mn-cs"/>
              </a:rPr>
              <a:t>Forme</a:t>
            </a: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65000"/>
              <a:buFont typeface="Wingdings" charset="2"/>
              <a:buChar char="n"/>
              <a:defRPr/>
            </a:pPr>
            <a:r>
              <a:rPr lang="fr-FR" sz="1400" dirty="0">
                <a:latin typeface="+mn-lt"/>
                <a:cs typeface="+mn-cs"/>
              </a:rPr>
              <a:t>Lisse ou artifice de rétention</a:t>
            </a:r>
          </a:p>
          <a:p>
            <a:pPr marL="1143000" lvl="2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65000"/>
              <a:buFont typeface="Wingdings" charset="2"/>
              <a:buChar char="n"/>
              <a:defRPr/>
            </a:pPr>
            <a:endParaRPr lang="fr-FR" sz="1400" dirty="0">
              <a:latin typeface="+mn-lt"/>
              <a:cs typeface="+mn-cs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Wingdings" charset="2"/>
              <a:buChar char="n"/>
              <a:defRPr/>
            </a:pPr>
            <a:r>
              <a:rPr lang="fr-FR" dirty="0">
                <a:solidFill>
                  <a:srgbClr val="FF33CC"/>
                </a:solidFill>
                <a:latin typeface="+mn-lt"/>
                <a:cs typeface="+mn-cs"/>
              </a:rPr>
              <a:t>Ancrages en céramique</a:t>
            </a: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charset="2"/>
              <a:buChar char="¨"/>
              <a:defRPr/>
            </a:pPr>
            <a:r>
              <a:rPr lang="fr-FR" sz="1700" dirty="0">
                <a:solidFill>
                  <a:schemeClr val="hlink"/>
                </a:solidFill>
                <a:latin typeface="+mn-lt"/>
                <a:cs typeface="+mn-cs"/>
              </a:rPr>
              <a:t>Oxyde de zirconium (à oublier…)</a:t>
            </a:r>
          </a:p>
        </p:txBody>
      </p:sp>
      <p:pic>
        <p:nvPicPr>
          <p:cNvPr id="53251" name="Picture 5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908050"/>
            <a:ext cx="1368425" cy="8096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53252" name="Picture 6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1196975"/>
            <a:ext cx="1584325" cy="838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53253" name="Picture 7" descr="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933825"/>
            <a:ext cx="1439863" cy="9493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53254" name="Picture 8" descr="035_GL~1"/>
          <p:cNvPicPr>
            <a:picLocks noChangeAspect="1" noChangeArrowheads="1"/>
          </p:cNvPicPr>
          <p:nvPr/>
        </p:nvPicPr>
        <p:blipFill>
          <a:blip r:embed="rId5"/>
          <a:srcRect t="35979"/>
          <a:stretch>
            <a:fillRect/>
          </a:stretch>
        </p:blipFill>
        <p:spPr bwMode="auto">
          <a:xfrm>
            <a:off x="5651500" y="5300663"/>
            <a:ext cx="1800225" cy="7683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53255" name="Picture 9" descr="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2276475"/>
            <a:ext cx="1296988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0" descr="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8850" y="3644900"/>
            <a:ext cx="151288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41A1695-79A1-45F9-A853-F519670D3EA3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/>
        </p:nvGraphicFramePr>
        <p:xfrm>
          <a:off x="755576" y="1484784"/>
          <a:ext cx="79208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274" name="Titr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875"/>
          </a:xfrm>
        </p:spPr>
        <p:txBody>
          <a:bodyPr/>
          <a:lstStyle/>
          <a:p>
            <a:pPr eaLnBrk="1" hangingPunct="1"/>
            <a:r>
              <a:rPr lang="fr-FR" sz="2800" i="1" u="sng" smtClean="0">
                <a:solidFill>
                  <a:srgbClr val="6600CC"/>
                </a:solidFill>
              </a:rPr>
              <a:t>Module d’Elasticité</a:t>
            </a:r>
          </a:p>
        </p:txBody>
      </p:sp>
      <p:sp>
        <p:nvSpPr>
          <p:cNvPr id="5427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E69502-6B70-472B-92F6-BDEBFEBA55E4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333375"/>
            <a:ext cx="8291512" cy="6191250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fr-FR" sz="3000" u="sng" dirty="0" smtClean="0">
                <a:solidFill>
                  <a:srgbClr val="404040"/>
                </a:solidFill>
              </a:rPr>
              <a:t>Ancrages métalliques</a:t>
            </a:r>
          </a:p>
          <a:p>
            <a:pPr eaLnBrk="1" hangingPunct="1">
              <a:defRPr/>
            </a:pPr>
            <a:endParaRPr lang="fr-FR" sz="2000" dirty="0" smtClean="0">
              <a:solidFill>
                <a:srgbClr val="0B0373"/>
              </a:solidFill>
            </a:endParaRPr>
          </a:p>
          <a:p>
            <a:pPr lvl="1" eaLnBrk="1" hangingPunct="1">
              <a:defRPr/>
            </a:pPr>
            <a:r>
              <a:rPr lang="fr-FR" dirty="0" smtClean="0">
                <a:solidFill>
                  <a:srgbClr val="007E00"/>
                </a:solidFill>
              </a:rPr>
              <a:t>Avantages</a:t>
            </a:r>
          </a:p>
          <a:p>
            <a:pPr lvl="2" eaLnBrk="1" hangingPunct="1">
              <a:defRPr/>
            </a:pPr>
            <a:r>
              <a:rPr lang="fr-FR" sz="2500" dirty="0" smtClean="0"/>
              <a:t>Résistance élevée</a:t>
            </a:r>
          </a:p>
          <a:p>
            <a:pPr lvl="2" eaLnBrk="1" hangingPunct="1">
              <a:defRPr/>
            </a:pPr>
            <a:r>
              <a:rPr lang="fr-FR" sz="2500" dirty="0" smtClean="0"/>
              <a:t>Vieillissement (Titane)</a:t>
            </a:r>
          </a:p>
          <a:p>
            <a:pPr lvl="2" eaLnBrk="1" hangingPunct="1">
              <a:defRPr/>
            </a:pPr>
            <a:r>
              <a:rPr lang="fr-FR" sz="2500" dirty="0" smtClean="0"/>
              <a:t>Coût (Acier) </a:t>
            </a:r>
          </a:p>
          <a:p>
            <a:pPr lvl="2" eaLnBrk="1" hangingPunct="1">
              <a:defRPr/>
            </a:pPr>
            <a:r>
              <a:rPr lang="fr-FR" sz="2500" dirty="0" smtClean="0"/>
              <a:t>Rétention Primaire </a:t>
            </a:r>
            <a:r>
              <a:rPr lang="fr-FR" sz="1400" dirty="0" smtClean="0"/>
              <a:t>(Frottements doux)</a:t>
            </a:r>
          </a:p>
          <a:p>
            <a:pPr lvl="8">
              <a:defRPr/>
            </a:pPr>
            <a:endParaRPr lang="fr-FR" sz="2100" dirty="0" smtClean="0"/>
          </a:p>
          <a:p>
            <a:pPr lvl="1" eaLnBrk="1" hangingPunct="1">
              <a:defRPr/>
            </a:pPr>
            <a:r>
              <a:rPr lang="fr-FR" dirty="0" smtClean="0">
                <a:solidFill>
                  <a:srgbClr val="FF3300"/>
                </a:solidFill>
              </a:rPr>
              <a:t>Inconvénients</a:t>
            </a:r>
          </a:p>
          <a:p>
            <a:pPr lvl="2" eaLnBrk="1" hangingPunct="1">
              <a:defRPr/>
            </a:pPr>
            <a:r>
              <a:rPr lang="fr-FR" sz="2500" dirty="0" smtClean="0"/>
              <a:t>Oxydation =&gt; fracture de la racine </a:t>
            </a:r>
          </a:p>
          <a:p>
            <a:pPr lvl="2" eaLnBrk="1" hangingPunct="1">
              <a:defRPr/>
            </a:pPr>
            <a:r>
              <a:rPr lang="fr-FR" sz="2500" dirty="0" smtClean="0"/>
              <a:t>Module d’élasticité élevé ++</a:t>
            </a:r>
          </a:p>
          <a:p>
            <a:pPr lvl="2" eaLnBrk="1" hangingPunct="1">
              <a:defRPr/>
            </a:pPr>
            <a:r>
              <a:rPr lang="fr-FR" sz="2500" dirty="0" smtClean="0"/>
              <a:t>Contraintes de scellement +++</a:t>
            </a:r>
          </a:p>
          <a:p>
            <a:pPr lvl="2" eaLnBrk="1" hangingPunct="1">
              <a:defRPr/>
            </a:pPr>
            <a:r>
              <a:rPr lang="fr-FR" sz="2500" dirty="0" smtClean="0"/>
              <a:t>Scellé et non collé</a:t>
            </a:r>
            <a:endParaRPr lang="fr-FR" sz="2500" dirty="0" smtClean="0">
              <a:solidFill>
                <a:schemeClr val="folHlink"/>
              </a:solidFill>
            </a:endParaRPr>
          </a:p>
        </p:txBody>
      </p:sp>
      <p:grpSp>
        <p:nvGrpSpPr>
          <p:cNvPr id="55298" name="Group 3"/>
          <p:cNvGrpSpPr>
            <a:grpSpLocks/>
          </p:cNvGrpSpPr>
          <p:nvPr/>
        </p:nvGrpSpPr>
        <p:grpSpPr bwMode="auto">
          <a:xfrm>
            <a:off x="7380288" y="3192463"/>
            <a:ext cx="1449387" cy="2973387"/>
            <a:chOff x="4649" y="1752"/>
            <a:chExt cx="913" cy="1873"/>
          </a:xfrm>
        </p:grpSpPr>
        <p:grpSp>
          <p:nvGrpSpPr>
            <p:cNvPr id="55303" name="Group 4"/>
            <p:cNvGrpSpPr>
              <a:grpSpLocks/>
            </p:cNvGrpSpPr>
            <p:nvPr/>
          </p:nvGrpSpPr>
          <p:grpSpPr bwMode="auto">
            <a:xfrm>
              <a:off x="4649" y="1948"/>
              <a:ext cx="913" cy="1677"/>
              <a:chOff x="4608" y="2164"/>
              <a:chExt cx="913" cy="1677"/>
            </a:xfrm>
          </p:grpSpPr>
          <p:sp>
            <p:nvSpPr>
              <p:cNvPr id="55316" name="Arc 5"/>
              <p:cNvSpPr>
                <a:spLocks/>
              </p:cNvSpPr>
              <p:nvPr/>
            </p:nvSpPr>
            <p:spPr bwMode="auto">
              <a:xfrm>
                <a:off x="4608" y="2401"/>
                <a:ext cx="384" cy="14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7" name="Arc 6"/>
              <p:cNvSpPr>
                <a:spLocks/>
              </p:cNvSpPr>
              <p:nvPr/>
            </p:nvSpPr>
            <p:spPr bwMode="auto">
              <a:xfrm>
                <a:off x="5137" y="2401"/>
                <a:ext cx="384" cy="14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92"/>
                      <a:pt x="9636" y="30"/>
                      <a:pt x="21544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92"/>
                      <a:pt x="9636" y="30"/>
                      <a:pt x="21544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8" name="Arc 7"/>
              <p:cNvSpPr>
                <a:spLocks/>
              </p:cNvSpPr>
              <p:nvPr/>
            </p:nvSpPr>
            <p:spPr bwMode="auto">
              <a:xfrm>
                <a:off x="4897" y="2352"/>
                <a:ext cx="96" cy="14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9" name="Arc 8"/>
              <p:cNvSpPr>
                <a:spLocks/>
              </p:cNvSpPr>
              <p:nvPr/>
            </p:nvSpPr>
            <p:spPr bwMode="auto">
              <a:xfrm>
                <a:off x="5136" y="2352"/>
                <a:ext cx="96" cy="14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20" name="Oval 9"/>
              <p:cNvSpPr>
                <a:spLocks noChangeArrowheads="1"/>
              </p:cNvSpPr>
              <p:nvPr/>
            </p:nvSpPr>
            <p:spPr bwMode="auto">
              <a:xfrm>
                <a:off x="4996" y="3796"/>
                <a:ext cx="136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321" name="AutoShape 10"/>
              <p:cNvSpPr>
                <a:spLocks noChangeArrowheads="1"/>
              </p:cNvSpPr>
              <p:nvPr/>
            </p:nvSpPr>
            <p:spPr bwMode="auto">
              <a:xfrm>
                <a:off x="4948" y="3412"/>
                <a:ext cx="232" cy="376"/>
              </a:xfrm>
              <a:prstGeom prst="roundRect">
                <a:avLst>
                  <a:gd name="adj" fmla="val 12495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322" name="AutoShape 11"/>
              <p:cNvSpPr>
                <a:spLocks noChangeArrowheads="1"/>
              </p:cNvSpPr>
              <p:nvPr/>
            </p:nvSpPr>
            <p:spPr bwMode="auto">
              <a:xfrm rot="10800000" flipH="1" flipV="1">
                <a:off x="4804" y="2164"/>
                <a:ext cx="520" cy="1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86 w 21600"/>
                  <a:gd name="T13" fmla="*/ 4494 h 21600"/>
                  <a:gd name="T14" fmla="*/ 17114 w 21600"/>
                  <a:gd name="T15" fmla="*/ 1710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323" name="Line 12"/>
              <p:cNvSpPr>
                <a:spLocks noChangeShapeType="1"/>
              </p:cNvSpPr>
              <p:nvPr/>
            </p:nvSpPr>
            <p:spPr bwMode="auto">
              <a:xfrm flipV="1">
                <a:off x="4608" y="2352"/>
                <a:ext cx="240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24" name="Line 13"/>
              <p:cNvSpPr>
                <a:spLocks noChangeShapeType="1"/>
              </p:cNvSpPr>
              <p:nvPr/>
            </p:nvSpPr>
            <p:spPr bwMode="auto">
              <a:xfrm>
                <a:off x="5328" y="2352"/>
                <a:ext cx="192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5304" name="Arc 14"/>
            <p:cNvSpPr>
              <a:spLocks/>
            </p:cNvSpPr>
            <p:nvPr/>
          </p:nvSpPr>
          <p:spPr bwMode="auto">
            <a:xfrm>
              <a:off x="4937" y="1752"/>
              <a:ext cx="192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55305" name="Group 15"/>
            <p:cNvGrpSpPr>
              <a:grpSpLocks/>
            </p:cNvGrpSpPr>
            <p:nvPr/>
          </p:nvGrpSpPr>
          <p:grpSpPr bwMode="auto">
            <a:xfrm>
              <a:off x="4649" y="2472"/>
              <a:ext cx="240" cy="240"/>
              <a:chOff x="4608" y="2688"/>
              <a:chExt cx="240" cy="240"/>
            </a:xfrm>
          </p:grpSpPr>
          <p:sp>
            <p:nvSpPr>
              <p:cNvPr id="55312" name="Line 16"/>
              <p:cNvSpPr>
                <a:spLocks noChangeShapeType="1"/>
              </p:cNvSpPr>
              <p:nvPr/>
            </p:nvSpPr>
            <p:spPr bwMode="auto">
              <a:xfrm flipH="1" flipV="1">
                <a:off x="4752" y="2688"/>
                <a:ext cx="96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3" name="Line 17"/>
              <p:cNvSpPr>
                <a:spLocks noChangeShapeType="1"/>
              </p:cNvSpPr>
              <p:nvPr/>
            </p:nvSpPr>
            <p:spPr bwMode="auto">
              <a:xfrm>
                <a:off x="4752" y="2688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4" name="Line 18"/>
              <p:cNvSpPr>
                <a:spLocks noChangeShapeType="1"/>
              </p:cNvSpPr>
              <p:nvPr/>
            </p:nvSpPr>
            <p:spPr bwMode="auto">
              <a:xfrm flipH="1" flipV="1">
                <a:off x="4656" y="2784"/>
                <a:ext cx="96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5" name="Line 19"/>
              <p:cNvSpPr>
                <a:spLocks noChangeShapeType="1"/>
              </p:cNvSpPr>
              <p:nvPr/>
            </p:nvSpPr>
            <p:spPr bwMode="auto">
              <a:xfrm flipH="1">
                <a:off x="4608" y="2784"/>
                <a:ext cx="4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5306" name="Oval 20"/>
            <p:cNvSpPr>
              <a:spLocks noChangeArrowheads="1"/>
            </p:cNvSpPr>
            <p:nvPr/>
          </p:nvSpPr>
          <p:spPr bwMode="auto">
            <a:xfrm>
              <a:off x="5229" y="2332"/>
              <a:ext cx="88" cy="90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55307" name="Group 21"/>
            <p:cNvGrpSpPr>
              <a:grpSpLocks/>
            </p:cNvGrpSpPr>
            <p:nvPr/>
          </p:nvGrpSpPr>
          <p:grpSpPr bwMode="auto">
            <a:xfrm>
              <a:off x="5273" y="2712"/>
              <a:ext cx="240" cy="240"/>
              <a:chOff x="5232" y="2928"/>
              <a:chExt cx="240" cy="240"/>
            </a:xfrm>
          </p:grpSpPr>
          <p:sp>
            <p:nvSpPr>
              <p:cNvPr id="55308" name="Line 22"/>
              <p:cNvSpPr>
                <a:spLocks noChangeShapeType="1"/>
              </p:cNvSpPr>
              <p:nvPr/>
            </p:nvSpPr>
            <p:spPr bwMode="auto">
              <a:xfrm flipV="1">
                <a:off x="5232" y="2928"/>
                <a:ext cx="96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09" name="Line 23"/>
              <p:cNvSpPr>
                <a:spLocks noChangeShapeType="1"/>
              </p:cNvSpPr>
              <p:nvPr/>
            </p:nvSpPr>
            <p:spPr bwMode="auto">
              <a:xfrm>
                <a:off x="5328" y="2928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0" name="Line 24"/>
              <p:cNvSpPr>
                <a:spLocks noChangeShapeType="1"/>
              </p:cNvSpPr>
              <p:nvPr/>
            </p:nvSpPr>
            <p:spPr bwMode="auto">
              <a:xfrm flipV="1">
                <a:off x="5328" y="3024"/>
                <a:ext cx="96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1" name="Line 25"/>
              <p:cNvSpPr>
                <a:spLocks noChangeShapeType="1"/>
              </p:cNvSpPr>
              <p:nvPr/>
            </p:nvSpPr>
            <p:spPr bwMode="auto">
              <a:xfrm>
                <a:off x="5424" y="3024"/>
                <a:ext cx="4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55299" name="Group 26"/>
          <p:cNvGrpSpPr>
            <a:grpSpLocks/>
          </p:cNvGrpSpPr>
          <p:nvPr/>
        </p:nvGrpSpPr>
        <p:grpSpPr bwMode="auto">
          <a:xfrm>
            <a:off x="6732588" y="706438"/>
            <a:ext cx="2032000" cy="1643062"/>
            <a:chOff x="-63" y="755"/>
            <a:chExt cx="2080" cy="1729"/>
          </a:xfrm>
        </p:grpSpPr>
        <p:pic>
          <p:nvPicPr>
            <p:cNvPr id="55301" name="Picture 27" descr="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63" y="1119"/>
              <a:ext cx="2064" cy="1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2" name="Text Box 28"/>
            <p:cNvSpPr txBox="1">
              <a:spLocks noChangeArrowheads="1"/>
            </p:cNvSpPr>
            <p:nvPr/>
          </p:nvSpPr>
          <p:spPr bwMode="auto">
            <a:xfrm>
              <a:off x="1156" y="755"/>
              <a:ext cx="861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>
                  <a:solidFill>
                    <a:srgbClr val="000000"/>
                  </a:solidFill>
                </a:rPr>
                <a:t>Pivomatic</a:t>
              </a:r>
              <a:r>
                <a:rPr lang="en-US" sz="1000">
                  <a:solidFill>
                    <a:srgbClr val="000000"/>
                  </a:solidFill>
                </a:rPr>
                <a:t>®</a:t>
              </a:r>
            </a:p>
          </p:txBody>
        </p:sp>
      </p:grpSp>
      <p:sp>
        <p:nvSpPr>
          <p:cNvPr id="55300" name="Espace réservé du numéro de diapositive 28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572443-5DC9-4C67-B453-4AFF65C02EB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r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5051425" cy="1371600"/>
          </a:xfrm>
        </p:spPr>
        <p:txBody>
          <a:bodyPr/>
          <a:lstStyle/>
          <a:p>
            <a:pPr algn="ctr"/>
            <a:r>
              <a:rPr lang="fr-FR" u="sng" smtClean="0">
                <a:solidFill>
                  <a:srgbClr val="CC6600"/>
                </a:solidFill>
              </a:rPr>
              <a:t>Ancrages Fibrés</a:t>
            </a:r>
            <a:endParaRPr lang="fr-FR" smtClean="0"/>
          </a:p>
        </p:txBody>
      </p:sp>
      <p:sp>
        <p:nvSpPr>
          <p:cNvPr id="56322" name="Espace réservé du contenu 2"/>
          <p:cNvSpPr>
            <a:spLocks noGrp="1"/>
          </p:cNvSpPr>
          <p:nvPr>
            <p:ph idx="1"/>
          </p:nvPr>
        </p:nvSpPr>
        <p:spPr>
          <a:xfrm>
            <a:off x="1835150" y="2135188"/>
            <a:ext cx="6192838" cy="38862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fr-FR" sz="2400" smtClean="0">
                <a:solidFill>
                  <a:srgbClr val="0B0373"/>
                </a:solidFill>
              </a:rPr>
              <a:t>Caractéristiques physiques influencées par</a:t>
            </a:r>
          </a:p>
          <a:p>
            <a:pPr marL="1371600" lvl="2" indent="-457200" eaLnBrk="1" hangingPunct="1"/>
            <a:r>
              <a:rPr lang="fr-FR" sz="1800" smtClean="0"/>
              <a:t>Densité, longueur et orientation des fibres</a:t>
            </a:r>
          </a:p>
          <a:p>
            <a:pPr marL="1371600" lvl="2" indent="-457200" eaLnBrk="1" hangingPunct="1"/>
            <a:r>
              <a:rPr lang="fr-FR" sz="1800" smtClean="0"/>
              <a:t>Type de matrice polymère</a:t>
            </a:r>
          </a:p>
          <a:p>
            <a:pPr marL="1371600" lvl="2" indent="-457200" eaLnBrk="1" hangingPunct="1"/>
            <a:r>
              <a:rPr lang="fr-FR" sz="1800" smtClean="0"/>
              <a:t>Diamètre moyen des fibres</a:t>
            </a:r>
          </a:p>
          <a:p>
            <a:pPr marL="1371600" lvl="2" indent="-457200" eaLnBrk="1" hangingPunct="1"/>
            <a:r>
              <a:rPr lang="fr-FR" sz="1800" smtClean="0"/>
              <a:t>Force de collage à l’interface matrice/fibres</a:t>
            </a:r>
          </a:p>
          <a:p>
            <a:pPr marL="1371600" lvl="2" indent="-457200" eaLnBrk="1" hangingPunct="1"/>
            <a:r>
              <a:rPr lang="fr-FR" sz="1800" smtClean="0"/>
              <a:t>Diamètre</a:t>
            </a:r>
            <a:endParaRPr lang="fr-FR" sz="1800" smtClean="0">
              <a:sym typeface="Wingdings" pitchFamily="2" charset="2"/>
            </a:endParaRPr>
          </a:p>
          <a:p>
            <a:pPr marL="1371600" lvl="2" indent="-457200" eaLnBrk="1" hangingPunct="1"/>
            <a:r>
              <a:rPr lang="fr-FR" sz="1800" smtClean="0"/>
              <a:t>Forme</a:t>
            </a:r>
          </a:p>
          <a:p>
            <a:pPr marL="609600" indent="-609600" algn="ctr">
              <a:buFont typeface="Wingdings" pitchFamily="2" charset="2"/>
              <a:buNone/>
            </a:pPr>
            <a:endParaRPr lang="fr-FR" sz="4400" u="sng" smtClean="0">
              <a:solidFill>
                <a:srgbClr val="CC66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64964" t="25200" r="27003" b="61360"/>
          <a:stretch>
            <a:fillRect/>
          </a:stretch>
        </p:blipFill>
        <p:spPr bwMode="auto">
          <a:xfrm>
            <a:off x="7380288" y="4005263"/>
            <a:ext cx="1474787" cy="1389062"/>
          </a:xfrm>
          <a:prstGeom prst="rect">
            <a:avLst/>
          </a:prstGeom>
          <a:noFill/>
          <a:ln w="38100" cap="sq">
            <a:solidFill>
              <a:srgbClr val="B2B2FF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54442" t="50777" r="34238" b="24933"/>
          <a:stretch>
            <a:fillRect/>
          </a:stretch>
        </p:blipFill>
        <p:spPr bwMode="auto">
          <a:xfrm>
            <a:off x="250825" y="2205038"/>
            <a:ext cx="1296988" cy="1563687"/>
          </a:xfrm>
          <a:prstGeom prst="rect">
            <a:avLst/>
          </a:prstGeom>
          <a:noFill/>
          <a:ln w="38100" cap="sq">
            <a:solidFill>
              <a:srgbClr val="B2B2FF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7" name="Picture 2" descr="http://www.snowpost.com/IMAGES/SnowPost_Ligh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4868863"/>
            <a:ext cx="1871663" cy="1614487"/>
          </a:xfrm>
          <a:prstGeom prst="rect">
            <a:avLst/>
          </a:prstGeom>
          <a:noFill/>
          <a:ln w="38100" cap="sq">
            <a:solidFill>
              <a:srgbClr val="B2B2FF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22919" t="59639" r="65741" b="27760"/>
          <a:stretch>
            <a:fillRect/>
          </a:stretch>
        </p:blipFill>
        <p:spPr bwMode="auto">
          <a:xfrm>
            <a:off x="107950" y="4581525"/>
            <a:ext cx="2303463" cy="1439863"/>
          </a:xfrm>
          <a:prstGeom prst="rect">
            <a:avLst/>
          </a:prstGeom>
          <a:noFill/>
          <a:ln w="38100" cap="sq">
            <a:solidFill>
              <a:srgbClr val="B2B2FF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pic>
      <p:pic>
        <p:nvPicPr>
          <p:cNvPr id="9" name="Picture 1" descr="http://logipost.net/images/logipost_xr_dt.jpg"/>
          <p:cNvPicPr>
            <a:picLocks noChangeAspect="1" noChangeArrowheads="1"/>
          </p:cNvPicPr>
          <p:nvPr/>
        </p:nvPicPr>
        <p:blipFill>
          <a:blip r:embed="rId6"/>
          <a:srcRect t="16800" r="42351" b="19360"/>
          <a:stretch>
            <a:fillRect/>
          </a:stretch>
        </p:blipFill>
        <p:spPr bwMode="auto">
          <a:xfrm>
            <a:off x="5795963" y="549275"/>
            <a:ext cx="3168650" cy="1366838"/>
          </a:xfrm>
          <a:prstGeom prst="rect">
            <a:avLst/>
          </a:prstGeom>
          <a:noFill/>
          <a:ln w="38100" cap="sq">
            <a:solidFill>
              <a:srgbClr val="B2B2FF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pic>
      <p:sp>
        <p:nvSpPr>
          <p:cNvPr id="56328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89B57F-8A78-47E6-9461-7ED997B56F9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208962" cy="59753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a) les Fibres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600" b="1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Fibres de Carbone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Fibres unidirectionnelles noyées dans matrice époxy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Problème esthétique </a:t>
            </a:r>
          </a:p>
          <a:p>
            <a:pPr lvl="4" eaLnBrk="1" hangingPunct="1">
              <a:lnSpc>
                <a:spcPct val="80000"/>
              </a:lnSpc>
            </a:pPr>
            <a:endParaRPr lang="fr-FR" sz="14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>
                <a:solidFill>
                  <a:srgbClr val="FF6600"/>
                </a:solidFill>
              </a:rPr>
              <a:t>Fibres de quartz</a:t>
            </a:r>
            <a:r>
              <a:rPr lang="fr-FR" sz="2000" smtClean="0"/>
              <a:t>, </a:t>
            </a:r>
            <a:r>
              <a:rPr lang="fr-FR" sz="2000" smtClean="0">
                <a:solidFill>
                  <a:srgbClr val="FF6600"/>
                </a:solidFill>
              </a:rPr>
              <a:t>de zircone </a:t>
            </a:r>
            <a:r>
              <a:rPr lang="fr-FR" sz="2000" smtClean="0"/>
              <a:t>(blanches), </a:t>
            </a:r>
            <a:r>
              <a:rPr lang="fr-FR" sz="2000" smtClean="0">
                <a:solidFill>
                  <a:srgbClr val="FF6600"/>
                </a:solidFill>
              </a:rPr>
              <a:t>de verre </a:t>
            </a:r>
            <a:r>
              <a:rPr lang="fr-FR" sz="2000" smtClean="0"/>
              <a:t>(translucides) noyées,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rgbClr val="7030A0"/>
                </a:solidFill>
              </a:rPr>
              <a:t>Propriétés générales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/>
              <a:t>Esthétiques et Resistantes</a:t>
            </a:r>
          </a:p>
          <a:p>
            <a:pPr lvl="3" eaLnBrk="1" hangingPunct="1">
              <a:lnSpc>
                <a:spcPct val="80000"/>
              </a:lnSpc>
            </a:pPr>
            <a:endParaRPr lang="fr-FR" sz="800" smtClean="0"/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rgbClr val="7030A0"/>
                </a:solidFill>
              </a:rPr>
              <a:t>Fibres de quartz : silice pure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/>
              <a:t>Faible coefficient d’expansion thermique</a:t>
            </a:r>
          </a:p>
          <a:p>
            <a:pPr lvl="3" eaLnBrk="1" hangingPunct="1">
              <a:lnSpc>
                <a:spcPct val="80000"/>
              </a:lnSpc>
            </a:pPr>
            <a:endParaRPr lang="fr-FR" sz="800" smtClean="0"/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rgbClr val="7030A0"/>
                </a:solidFill>
              </a:rPr>
              <a:t>Renforcement des fibres durant fabrication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/>
              <a:t>Fibres imbibées de résine : meilleure absorption des </a:t>
            </a:r>
          </a:p>
          <a:p>
            <a:pPr lvl="3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1600" smtClean="0"/>
              <a:t>	contraintes quand exposition aux forces de flexion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/>
              <a:t>Prétraitement de surface par silanisation ou sablage</a:t>
            </a:r>
          </a:p>
          <a:p>
            <a:pPr lvl="3" eaLnBrk="1" hangingPunct="1">
              <a:lnSpc>
                <a:spcPct val="80000"/>
              </a:lnSpc>
            </a:pPr>
            <a:endParaRPr lang="fr-FR" sz="16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= Composante de résistance à la traction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760" t="23540" r="21650" b="25430"/>
          <a:stretch>
            <a:fillRect/>
          </a:stretch>
        </p:blipFill>
        <p:spPr bwMode="auto">
          <a:xfrm>
            <a:off x="7164288" y="620688"/>
            <a:ext cx="1488165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/>
          <a:srcRect l="21358" t="42679" r="67638" b="35054"/>
          <a:stretch>
            <a:fillRect/>
          </a:stretch>
        </p:blipFill>
        <p:spPr bwMode="auto">
          <a:xfrm>
            <a:off x="7056438" y="3716338"/>
            <a:ext cx="208756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8B25F0-6E4A-448A-935C-34FA79AD8C9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424862" cy="57610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b) la Matrice</a:t>
            </a:r>
          </a:p>
          <a:p>
            <a:pPr eaLnBrk="1" hangingPunct="1">
              <a:buFont typeface="Wingdings" pitchFamily="2" charset="2"/>
              <a:buNone/>
            </a:pPr>
            <a:endParaRPr lang="fr-FR" sz="3500" b="1" smtClean="0"/>
          </a:p>
          <a:p>
            <a:pPr lvl="1" eaLnBrk="1" hangingPunct="1"/>
            <a:r>
              <a:rPr lang="fr-FR" sz="2400" smtClean="0"/>
              <a:t>Constitution:</a:t>
            </a:r>
          </a:p>
          <a:p>
            <a:pPr lvl="2" eaLnBrk="1" hangingPunct="1"/>
            <a:r>
              <a:rPr lang="fr-FR" sz="2000" smtClean="0"/>
              <a:t>Résine epoxy</a:t>
            </a:r>
          </a:p>
          <a:p>
            <a:pPr lvl="2" eaLnBrk="1" hangingPunct="1"/>
            <a:r>
              <a:rPr lang="fr-FR" sz="2000" smtClean="0"/>
              <a:t>Autres polymères : Bis-GMA, parfois PMMA 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fr-FR" sz="2000" smtClean="0"/>
              <a:t>	</a:t>
            </a:r>
            <a:r>
              <a:rPr lang="fr-FR" sz="1600" smtClean="0"/>
              <a:t>(fort degré de conversion et taux élevé de réticulation)</a:t>
            </a:r>
          </a:p>
          <a:p>
            <a:pPr lvl="3" eaLnBrk="1" hangingPunct="1"/>
            <a:r>
              <a:rPr lang="fr-FR" sz="1800" smtClean="0"/>
              <a:t>Compatibilité avec composites de collage</a:t>
            </a:r>
          </a:p>
          <a:p>
            <a:pPr lvl="1" eaLnBrk="1" hangingPunct="1"/>
            <a:r>
              <a:rPr lang="fr-FR" sz="2400" smtClean="0"/>
              <a:t>Rôle:</a:t>
            </a:r>
          </a:p>
          <a:p>
            <a:pPr lvl="2" eaLnBrk="1" hangingPunct="1"/>
            <a:r>
              <a:rPr lang="fr-FR" sz="2000" smtClean="0"/>
              <a:t>Résistance à la compression</a:t>
            </a:r>
          </a:p>
          <a:p>
            <a:pPr lvl="2" eaLnBrk="1" hangingPunct="1"/>
            <a:r>
              <a:rPr lang="fr-FR" sz="2000" smtClean="0"/>
              <a:t>Absorption des contraintes et transmission le long de la surface des fibres</a:t>
            </a:r>
          </a:p>
        </p:txBody>
      </p:sp>
      <p:grpSp>
        <p:nvGrpSpPr>
          <p:cNvPr id="58370" name="Groupe 19"/>
          <p:cNvGrpSpPr>
            <a:grpSpLocks/>
          </p:cNvGrpSpPr>
          <p:nvPr/>
        </p:nvGrpSpPr>
        <p:grpSpPr bwMode="auto">
          <a:xfrm>
            <a:off x="7235825" y="765175"/>
            <a:ext cx="1449388" cy="3125788"/>
            <a:chOff x="7236296" y="764704"/>
            <a:chExt cx="1449387" cy="3125787"/>
          </a:xfrm>
        </p:grpSpPr>
        <p:grpSp>
          <p:nvGrpSpPr>
            <p:cNvPr id="58372" name="Group 4"/>
            <p:cNvGrpSpPr>
              <a:grpSpLocks/>
            </p:cNvGrpSpPr>
            <p:nvPr/>
          </p:nvGrpSpPr>
          <p:grpSpPr bwMode="auto">
            <a:xfrm>
              <a:off x="7236296" y="1228254"/>
              <a:ext cx="1449387" cy="2662237"/>
              <a:chOff x="4464" y="2020"/>
              <a:chExt cx="913" cy="1677"/>
            </a:xfrm>
          </p:grpSpPr>
          <p:sp>
            <p:nvSpPr>
              <p:cNvPr id="58379" name="Arc 5"/>
              <p:cNvSpPr>
                <a:spLocks/>
              </p:cNvSpPr>
              <p:nvPr/>
            </p:nvSpPr>
            <p:spPr bwMode="auto">
              <a:xfrm>
                <a:off x="4464" y="2257"/>
                <a:ext cx="384" cy="14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380" name="Arc 6"/>
              <p:cNvSpPr>
                <a:spLocks/>
              </p:cNvSpPr>
              <p:nvPr/>
            </p:nvSpPr>
            <p:spPr bwMode="auto">
              <a:xfrm>
                <a:off x="4993" y="2257"/>
                <a:ext cx="384" cy="14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92"/>
                      <a:pt x="9636" y="30"/>
                      <a:pt x="21544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92"/>
                      <a:pt x="9636" y="30"/>
                      <a:pt x="21544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381" name="Arc 7"/>
              <p:cNvSpPr>
                <a:spLocks/>
              </p:cNvSpPr>
              <p:nvPr/>
            </p:nvSpPr>
            <p:spPr bwMode="auto">
              <a:xfrm>
                <a:off x="4753" y="2208"/>
                <a:ext cx="96" cy="14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382" name="Arc 8"/>
              <p:cNvSpPr>
                <a:spLocks/>
              </p:cNvSpPr>
              <p:nvPr/>
            </p:nvSpPr>
            <p:spPr bwMode="auto">
              <a:xfrm>
                <a:off x="4992" y="2208"/>
                <a:ext cx="96" cy="14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383" name="Oval 9"/>
              <p:cNvSpPr>
                <a:spLocks noChangeArrowheads="1"/>
              </p:cNvSpPr>
              <p:nvPr/>
            </p:nvSpPr>
            <p:spPr bwMode="auto">
              <a:xfrm>
                <a:off x="4852" y="3652"/>
                <a:ext cx="136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384" name="AutoShape 10"/>
              <p:cNvSpPr>
                <a:spLocks noChangeArrowheads="1"/>
              </p:cNvSpPr>
              <p:nvPr/>
            </p:nvSpPr>
            <p:spPr bwMode="auto">
              <a:xfrm>
                <a:off x="4804" y="3268"/>
                <a:ext cx="232" cy="376"/>
              </a:xfrm>
              <a:prstGeom prst="roundRect">
                <a:avLst>
                  <a:gd name="adj" fmla="val 12495"/>
                </a:avLst>
              </a:prstGeom>
              <a:solidFill>
                <a:srgbClr val="FF33CC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385" name="AutoShape 11"/>
              <p:cNvSpPr>
                <a:spLocks noChangeArrowheads="1"/>
              </p:cNvSpPr>
              <p:nvPr/>
            </p:nvSpPr>
            <p:spPr bwMode="auto">
              <a:xfrm rot="10800000" flipH="1" flipV="1">
                <a:off x="4660" y="2020"/>
                <a:ext cx="520" cy="1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86 w 21600"/>
                  <a:gd name="T13" fmla="*/ 4494 h 21600"/>
                  <a:gd name="T14" fmla="*/ 17114 w 21600"/>
                  <a:gd name="T15" fmla="*/ 1710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386" name="Line 12"/>
              <p:cNvSpPr>
                <a:spLocks noChangeShapeType="1"/>
              </p:cNvSpPr>
              <p:nvPr/>
            </p:nvSpPr>
            <p:spPr bwMode="auto">
              <a:xfrm flipV="1">
                <a:off x="4464" y="2208"/>
                <a:ext cx="240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387" name="Line 13"/>
              <p:cNvSpPr>
                <a:spLocks noChangeShapeType="1"/>
              </p:cNvSpPr>
              <p:nvPr/>
            </p:nvSpPr>
            <p:spPr bwMode="auto">
              <a:xfrm>
                <a:off x="5184" y="2208"/>
                <a:ext cx="192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8373" name="Arc 14"/>
            <p:cNvSpPr>
              <a:spLocks/>
            </p:cNvSpPr>
            <p:nvPr/>
          </p:nvSpPr>
          <p:spPr bwMode="auto">
            <a:xfrm>
              <a:off x="7693496" y="840904"/>
              <a:ext cx="228600" cy="11430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374" name="Arc 15"/>
            <p:cNvSpPr>
              <a:spLocks/>
            </p:cNvSpPr>
            <p:nvPr/>
          </p:nvSpPr>
          <p:spPr bwMode="auto">
            <a:xfrm>
              <a:off x="7693496" y="1069504"/>
              <a:ext cx="228600" cy="1371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375" name="Arc 16"/>
            <p:cNvSpPr>
              <a:spLocks/>
            </p:cNvSpPr>
            <p:nvPr/>
          </p:nvSpPr>
          <p:spPr bwMode="auto">
            <a:xfrm>
              <a:off x="7769696" y="1374304"/>
              <a:ext cx="152400" cy="16002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stealth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376" name="Arc 17"/>
            <p:cNvSpPr>
              <a:spLocks/>
            </p:cNvSpPr>
            <p:nvPr/>
          </p:nvSpPr>
          <p:spPr bwMode="auto">
            <a:xfrm>
              <a:off x="7923683" y="764704"/>
              <a:ext cx="381000" cy="12192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stealth" w="med" len="lg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377" name="Arc 18"/>
            <p:cNvSpPr>
              <a:spLocks/>
            </p:cNvSpPr>
            <p:nvPr/>
          </p:nvSpPr>
          <p:spPr bwMode="auto">
            <a:xfrm>
              <a:off x="7923683" y="993304"/>
              <a:ext cx="304800" cy="14478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stealth" w="med" len="lg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378" name="Arc 19"/>
            <p:cNvSpPr>
              <a:spLocks/>
            </p:cNvSpPr>
            <p:nvPr/>
          </p:nvSpPr>
          <p:spPr bwMode="auto">
            <a:xfrm>
              <a:off x="7923683" y="1526704"/>
              <a:ext cx="304800" cy="1371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stealth" w="med" len="lg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8371" name="Espace réservé du numéro de diapositive 1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BDD8F7-E443-402D-A208-F41FFE422A1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353425" cy="58324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c)Traitement de Surface</a:t>
            </a:r>
          </a:p>
          <a:p>
            <a:pPr lvl="1" eaLnBrk="1" hangingPunct="1">
              <a:lnSpc>
                <a:spcPct val="80000"/>
              </a:lnSpc>
            </a:pPr>
            <a:endParaRPr lang="fr-FR" sz="20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Silanisation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ym typeface="Wingdings" pitchFamily="2" charset="2"/>
              </a:rPr>
              <a:t>Agent de couplage pour promouvoir l’adhésion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ym typeface="Wingdings" pitchFamily="2" charset="2"/>
              </a:rPr>
              <a:t> force adhésion entre colle et ancrage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ym typeface="Wingdings" pitchFamily="2" charset="2"/>
              </a:rPr>
              <a:t> résistance à l’hydrolyse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ym typeface="Wingdings" pitchFamily="2" charset="2"/>
              </a:rPr>
              <a:t> résistance mécanique</a:t>
            </a:r>
          </a:p>
          <a:p>
            <a:pPr lvl="4" eaLnBrk="1" hangingPunct="1">
              <a:lnSpc>
                <a:spcPct val="80000"/>
              </a:lnSpc>
              <a:buClr>
                <a:schemeClr val="accent2"/>
              </a:buClr>
              <a:buSzPct val="70000"/>
              <a:buFont typeface="Wingdings" pitchFamily="2" charset="2"/>
              <a:buChar char="¨"/>
            </a:pPr>
            <a:endParaRPr lang="fr-FR" sz="1600" smtClean="0"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fr-FR" sz="2000" smtClean="0">
                <a:sym typeface="Wingdings" pitchFamily="2" charset="2"/>
              </a:rPr>
              <a:t>Mordançage </a:t>
            </a:r>
            <a:r>
              <a:rPr lang="fr-FR" sz="1600" smtClean="0">
                <a:sym typeface="Wingdings" pitchFamily="2" charset="2"/>
              </a:rPr>
              <a:t>(Permanganate de potassium 20% ou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1600" smtClean="0">
                <a:sym typeface="Wingdings" pitchFamily="2" charset="2"/>
              </a:rPr>
              <a:t>	Peroxyde d’Hydrogène)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Dissolution de la partie superficielle de la matrice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Fibres intactes = sites de liaison pour silane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Espaces de rétention = 50 µm</a:t>
            </a:r>
          </a:p>
          <a:p>
            <a:pPr lvl="4" eaLnBrk="1" hangingPunct="1">
              <a:lnSpc>
                <a:spcPct val="80000"/>
              </a:lnSpc>
              <a:buClr>
                <a:schemeClr val="accent2"/>
              </a:buClr>
              <a:buSzPct val="70000"/>
              <a:buFont typeface="Wingdings" pitchFamily="2" charset="2"/>
              <a:buChar char="¨"/>
            </a:pPr>
            <a:endParaRPr lang="fr-FR" sz="16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Sablage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Création d’une surface rugueuse : rétention mécanique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1800" smtClean="0"/>
              <a:t>	et potentialisation de l’action du silane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Particules d’alumine de 50 µm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CoJet® = sablage réactif </a:t>
            </a:r>
          </a:p>
        </p:txBody>
      </p:sp>
      <p:grpSp>
        <p:nvGrpSpPr>
          <p:cNvPr id="59394" name="Group 6"/>
          <p:cNvGrpSpPr>
            <a:grpSpLocks/>
          </p:cNvGrpSpPr>
          <p:nvPr/>
        </p:nvGrpSpPr>
        <p:grpSpPr bwMode="auto">
          <a:xfrm>
            <a:off x="6732588" y="1773238"/>
            <a:ext cx="2195512" cy="1873250"/>
            <a:chOff x="3787" y="1117"/>
            <a:chExt cx="1824" cy="1377"/>
          </a:xfrm>
        </p:grpSpPr>
        <p:pic>
          <p:nvPicPr>
            <p:cNvPr id="59397" name="Picture 3" descr="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87" y="1117"/>
              <a:ext cx="1824" cy="1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398" name="Rectangle 5"/>
            <p:cNvSpPr>
              <a:spLocks noChangeArrowheads="1"/>
            </p:cNvSpPr>
            <p:nvPr/>
          </p:nvSpPr>
          <p:spPr bwMode="auto">
            <a:xfrm>
              <a:off x="3833" y="1163"/>
              <a:ext cx="1673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1000">
                  <a:latin typeface="Gill Sans"/>
                </a:rPr>
                <a:t>Monticelli et coll. 2006</a:t>
              </a:r>
            </a:p>
          </p:txBody>
        </p:sp>
      </p:grpSp>
      <p:pic>
        <p:nvPicPr>
          <p:cNvPr id="59395" name="Picture 7" descr="sablage"/>
          <p:cNvPicPr>
            <a:picLocks noChangeAspect="1" noChangeArrowheads="1"/>
          </p:cNvPicPr>
          <p:nvPr/>
        </p:nvPicPr>
        <p:blipFill>
          <a:blip r:embed="rId3"/>
          <a:srcRect l="3267" t="5185" r="14519" b="9506"/>
          <a:stretch>
            <a:fillRect/>
          </a:stretch>
        </p:blipFill>
        <p:spPr bwMode="auto">
          <a:xfrm>
            <a:off x="7092950" y="4365625"/>
            <a:ext cx="1443038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109B32-3E13-40C7-B3F3-4DDC70BDB2C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137525" cy="6048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d) Propriétés générales de l’ancrage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800" b="1" smtClean="0"/>
          </a:p>
          <a:p>
            <a:pPr lvl="1" eaLnBrk="1" hangingPunct="1">
              <a:lnSpc>
                <a:spcPct val="90000"/>
              </a:lnSpc>
            </a:pPr>
            <a:r>
              <a:rPr lang="fr-FR" sz="2400" smtClean="0">
                <a:sym typeface="Wingdings" pitchFamily="2" charset="2"/>
              </a:rPr>
              <a:t>Liées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>
                <a:sym typeface="Wingdings" pitchFamily="2" charset="2"/>
              </a:rPr>
              <a:t>Aux caractéristique des fibres et de la matrice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>
                <a:sym typeface="Wingdings" pitchFamily="2" charset="2"/>
              </a:rPr>
              <a:t>Aux forces d’adhésion à l’interface entre les composants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>
                <a:sym typeface="Wingdings" pitchFamily="2" charset="2"/>
              </a:rPr>
              <a:t>A la géométrie des composants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smtClean="0">
                <a:sym typeface="Wingdings" pitchFamily="2" charset="2"/>
              </a:rPr>
              <a:t>Longueur des fibres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smtClean="0">
                <a:sym typeface="Wingdings" pitchFamily="2" charset="2"/>
              </a:rPr>
              <a:t>Orientation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800" smtClean="0">
                <a:sym typeface="Wingdings" pitchFamily="2" charset="2"/>
              </a:rPr>
              <a:t>Concentration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1800" smtClean="0">
                <a:sym typeface="Wingdings" pitchFamily="2" charset="2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400" smtClean="0">
                <a:sym typeface="Wingdings" pitchFamily="2" charset="2"/>
              </a:rPr>
              <a:t>Fibres parallèles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000" smtClean="0">
                <a:sym typeface="Wingdings" pitchFamily="2" charset="2"/>
              </a:rPr>
              <a:t>Meilleure résistance du tenon face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2000" smtClean="0">
                <a:sym typeface="Wingdings" pitchFamily="2" charset="2"/>
              </a:rPr>
              <a:t>	aux charges </a:t>
            </a:r>
          </a:p>
          <a:p>
            <a:pPr lvl="2" eaLnBrk="1" hangingPunct="1">
              <a:lnSpc>
                <a:spcPct val="90000"/>
              </a:lnSpc>
            </a:pPr>
            <a:endParaRPr lang="fr-FR" sz="2000" smtClean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400" smtClean="0">
                <a:sym typeface="Wingdings" pitchFamily="2" charset="2"/>
              </a:rPr>
              <a:t> Rigidité et module d’élasticité</a:t>
            </a:r>
            <a:endParaRPr lang="fr-FR" sz="2600" smtClean="0"/>
          </a:p>
          <a:p>
            <a:pPr lvl="2" eaLnBrk="1" hangingPunct="1">
              <a:lnSpc>
                <a:spcPct val="90000"/>
              </a:lnSpc>
            </a:pPr>
            <a:r>
              <a:rPr lang="fr-FR" sz="2000" smtClean="0">
                <a:sym typeface="Wingdings" pitchFamily="2" charset="2"/>
              </a:rPr>
              <a:t></a:t>
            </a:r>
            <a:r>
              <a:rPr lang="fr-FR" sz="2000" smtClean="0"/>
              <a:t> Ratio Fibres/Matrice</a:t>
            </a:r>
            <a:r>
              <a:rPr lang="fr-FR" smtClean="0"/>
              <a:t> </a:t>
            </a:r>
            <a:endParaRPr lang="fr-FR" sz="2000" smtClean="0">
              <a:sym typeface="Wingdings" pitchFamily="2" charset="2"/>
            </a:endParaRP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Ne doit donc pas être trop élevé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3284538"/>
            <a:ext cx="316865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/>
          <a:srcRect l="20969" t="58800" r="69907" b="30542"/>
          <a:stretch>
            <a:fillRect/>
          </a:stretch>
        </p:blipFill>
        <p:spPr bwMode="auto">
          <a:xfrm>
            <a:off x="6804025" y="549275"/>
            <a:ext cx="20891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E73639-05B0-422A-9A3D-E5D57721408C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87313" y="1412875"/>
            <a:ext cx="8805862" cy="4454525"/>
          </a:xfrm>
        </p:spPr>
        <p:txBody>
          <a:bodyPr/>
          <a:lstStyle/>
          <a:p>
            <a:pPr lvl="1" eaLnBrk="1" hangingPunct="1"/>
            <a:r>
              <a:rPr lang="fr-FR" smtClean="0"/>
              <a:t> Double étiologie : </a:t>
            </a:r>
          </a:p>
          <a:p>
            <a:pPr lvl="4" eaLnBrk="1" hangingPunct="1"/>
            <a:endParaRPr lang="fr-FR" smtClean="0"/>
          </a:p>
          <a:p>
            <a:pPr lvl="2" eaLnBrk="1" hangingPunct="1">
              <a:lnSpc>
                <a:spcPct val="110000"/>
              </a:lnSpc>
            </a:pPr>
            <a:r>
              <a:rPr lang="fr-FR" smtClean="0">
                <a:cs typeface="Times New Roman" pitchFamily="18" charset="0"/>
              </a:rPr>
              <a:t>Élimination incomplète des bactéries et de leur substrat (nettoyage chimio-mécanique inadéquat)</a:t>
            </a:r>
          </a:p>
          <a:p>
            <a:pPr lvl="2" eaLnBrk="1" hangingPunct="1">
              <a:lnSpc>
                <a:spcPct val="160000"/>
              </a:lnSpc>
            </a:pPr>
            <a:r>
              <a:rPr lang="fr-FR" smtClean="0">
                <a:cs typeface="Times New Roman" pitchFamily="18" charset="0"/>
              </a:rPr>
              <a:t>Obturation inadéquate (sous ou sur-obturation)</a:t>
            </a:r>
          </a:p>
        </p:txBody>
      </p:sp>
      <p:grpSp>
        <p:nvGrpSpPr>
          <p:cNvPr id="19458" name="Group 4"/>
          <p:cNvGrpSpPr>
            <a:grpSpLocks/>
          </p:cNvGrpSpPr>
          <p:nvPr/>
        </p:nvGrpSpPr>
        <p:grpSpPr bwMode="auto">
          <a:xfrm>
            <a:off x="5508625" y="4083050"/>
            <a:ext cx="1657350" cy="2392363"/>
            <a:chOff x="4195" y="1253"/>
            <a:chExt cx="1044" cy="1507"/>
          </a:xfrm>
        </p:grpSpPr>
        <p:pic>
          <p:nvPicPr>
            <p:cNvPr id="19464" name="Picture 5" descr="Dagada1"/>
            <p:cNvPicPr>
              <a:picLocks noChangeAspect="1" noChangeArrowheads="1"/>
            </p:cNvPicPr>
            <p:nvPr/>
          </p:nvPicPr>
          <p:blipFill>
            <a:blip r:embed="rId2">
              <a:lum bright="12000" contrast="6000"/>
              <a:grayscl/>
            </a:blip>
            <a:srcRect r="55772"/>
            <a:stretch>
              <a:fillRect/>
            </a:stretch>
          </p:blipFill>
          <p:spPr bwMode="auto">
            <a:xfrm>
              <a:off x="4195" y="1253"/>
              <a:ext cx="1042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5" name="Text Box 6"/>
            <p:cNvSpPr txBox="1">
              <a:spLocks noChangeArrowheads="1"/>
            </p:cNvSpPr>
            <p:nvPr/>
          </p:nvSpPr>
          <p:spPr bwMode="auto">
            <a:xfrm>
              <a:off x="4967" y="2568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/>
                <a:t>BE</a:t>
              </a:r>
            </a:p>
          </p:txBody>
        </p:sp>
      </p:grp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2339975" y="4083050"/>
            <a:ext cx="1646238" cy="2514600"/>
            <a:chOff x="2517" y="2115"/>
            <a:chExt cx="1037" cy="1584"/>
          </a:xfrm>
        </p:grpSpPr>
        <p:pic>
          <p:nvPicPr>
            <p:cNvPr id="19462" name="Picture 8" descr="dep4"/>
            <p:cNvPicPr>
              <a:picLocks noChangeAspect="1" noChangeArrowheads="1"/>
            </p:cNvPicPr>
            <p:nvPr/>
          </p:nvPicPr>
          <p:blipFill>
            <a:blip r:embed="rId3">
              <a:lum bright="12000" contrast="6000"/>
              <a:grayscl/>
            </a:blip>
            <a:srcRect l="2040" t="6119" r="57143"/>
            <a:stretch>
              <a:fillRect/>
            </a:stretch>
          </p:blipFill>
          <p:spPr bwMode="auto">
            <a:xfrm>
              <a:off x="2517" y="2115"/>
              <a:ext cx="103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3" name="Rectangle 9"/>
            <p:cNvSpPr>
              <a:spLocks noChangeArrowheads="1"/>
            </p:cNvSpPr>
            <p:nvPr/>
          </p:nvSpPr>
          <p:spPr bwMode="auto">
            <a:xfrm>
              <a:off x="3288" y="3475"/>
              <a:ext cx="2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/>
                <a:t>BE</a:t>
              </a:r>
            </a:p>
          </p:txBody>
        </p:sp>
      </p:grp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882650"/>
          </a:xfrm>
        </p:spPr>
        <p:txBody>
          <a:bodyPr/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fr-FR" smtClean="0"/>
              <a:t> </a:t>
            </a:r>
            <a:r>
              <a:rPr lang="fr-FR" i="1" smtClean="0">
                <a:solidFill>
                  <a:srgbClr val="C00000"/>
                </a:solidFill>
              </a:rPr>
              <a:t>Échecs endodontiques</a:t>
            </a:r>
          </a:p>
        </p:txBody>
      </p:sp>
      <p:sp>
        <p:nvSpPr>
          <p:cNvPr id="19461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A79464-0391-44BE-8C76-2B593F70757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03575" y="476250"/>
            <a:ext cx="5905500" cy="58324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2600" smtClean="0">
                <a:solidFill>
                  <a:srgbClr val="0B0373"/>
                </a:solidFill>
              </a:rPr>
              <a:t>e) </a:t>
            </a:r>
            <a:r>
              <a:rPr lang="fr-FR" sz="3000" smtClean="0">
                <a:solidFill>
                  <a:srgbClr val="0B0373"/>
                </a:solidFill>
              </a:rPr>
              <a:t>Propriétés mécaniques</a:t>
            </a:r>
          </a:p>
          <a:p>
            <a:pPr lvl="1" eaLnBrk="1" hangingPunct="1">
              <a:lnSpc>
                <a:spcPct val="80000"/>
              </a:lnSpc>
            </a:pPr>
            <a:endParaRPr lang="fr-FR" sz="20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Dissipation des contraintes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Fibres absorbent et dissipent les contraintes </a:t>
            </a:r>
          </a:p>
          <a:p>
            <a:pPr lvl="3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sz="1600" smtClean="0"/>
              <a:t>Meilleure distribution des forces occlusales </a:t>
            </a:r>
          </a:p>
          <a:p>
            <a:pPr lvl="3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None/>
            </a:pPr>
            <a:r>
              <a:rPr lang="fr-FR" sz="1600" smtClean="0"/>
              <a:t>	à la racine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Joint colle = amortisseur </a:t>
            </a:r>
          </a:p>
          <a:p>
            <a:pPr lvl="3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sz="1600" smtClean="0"/>
              <a:t>Meilleure répartition des contraintes</a:t>
            </a:r>
            <a:endParaRPr lang="fr-FR" sz="1800" smtClean="0"/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Si fracture</a:t>
            </a:r>
          </a:p>
          <a:p>
            <a:pPr lvl="3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sz="1600" smtClean="0"/>
              <a:t>Dent + souvent conservable car plutôt au niveau du 1/3 coronaire</a:t>
            </a:r>
          </a:p>
          <a:p>
            <a:pPr lvl="4" eaLnBrk="1" hangingPunct="1">
              <a:lnSpc>
                <a:spcPct val="80000"/>
              </a:lnSpc>
              <a:buClr>
                <a:schemeClr val="accent2"/>
              </a:buClr>
              <a:buSzPct val="70000"/>
              <a:buFont typeface="Wingdings" pitchFamily="2" charset="2"/>
              <a:buChar char="¨"/>
            </a:pPr>
            <a:endParaRPr lang="fr-FR" sz="16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Résistance à la traction et à la fatigue élevée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Comportement progressivement non élastique</a:t>
            </a:r>
          </a:p>
          <a:p>
            <a:pPr lvl="3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r>
              <a:rPr lang="fr-FR" sz="1600" smtClean="0"/>
              <a:t>Détachement à l’interface fibres/matrice</a:t>
            </a:r>
          </a:p>
          <a:p>
            <a:pPr lvl="3" eaLnBrk="1" hangingPunct="1">
              <a:lnSpc>
                <a:spcPct val="80000"/>
              </a:lnSpc>
              <a:buClr>
                <a:schemeClr val="bg2"/>
              </a:buClr>
              <a:buSzPct val="65000"/>
              <a:buFont typeface="Wingdings" pitchFamily="2" charset="2"/>
              <a:buChar char="n"/>
            </a:pPr>
            <a:endParaRPr lang="fr-FR" sz="16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Augmentation de la rétention par collage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Compensation +++ si longueur réduite de l’ancrage</a:t>
            </a:r>
          </a:p>
          <a:p>
            <a:pPr lvl="1" eaLnBrk="1" hangingPunct="1">
              <a:lnSpc>
                <a:spcPct val="80000"/>
              </a:lnSpc>
            </a:pPr>
            <a:endParaRPr lang="fr-FR" sz="200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4097" t="29400" r="57476" b="42881"/>
          <a:stretch>
            <a:fillRect/>
          </a:stretch>
        </p:blipFill>
        <p:spPr bwMode="auto">
          <a:xfrm>
            <a:off x="179512" y="1844824"/>
            <a:ext cx="3377770" cy="2858113"/>
          </a:xfrm>
          <a:prstGeom prst="round2DiagRect">
            <a:avLst>
              <a:gd name="adj1" fmla="val 592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44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87A72E-7922-45F2-ABE7-C18578A12B0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6408737" cy="5832475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f) Propriétés biologiques</a:t>
            </a:r>
          </a:p>
          <a:p>
            <a:pPr marL="990600" lvl="1" indent="-533400" eaLnBrk="1" hangingPunct="1"/>
            <a:endParaRPr lang="fr-FR" sz="2300" smtClean="0"/>
          </a:p>
          <a:p>
            <a:pPr marL="990600" lvl="1" indent="-533400" eaLnBrk="1" hangingPunct="1"/>
            <a:endParaRPr lang="fr-FR" sz="2300" smtClean="0"/>
          </a:p>
          <a:p>
            <a:pPr marL="990600" lvl="1" indent="-533400" eaLnBrk="1" hangingPunct="1"/>
            <a:r>
              <a:rPr lang="fr-FR" sz="2000" smtClean="0"/>
              <a:t>Biocompatibles car Inertie électro-chimique : </a:t>
            </a:r>
          </a:p>
          <a:p>
            <a:pPr marL="1371600" lvl="2" indent="-457200" eaLnBrk="1" hangingPunct="1"/>
            <a:r>
              <a:rPr lang="fr-FR" sz="1800" smtClean="0"/>
              <a:t>Pas de corrosion</a:t>
            </a:r>
          </a:p>
          <a:p>
            <a:pPr marL="1371600" lvl="2" indent="-457200" eaLnBrk="1" hangingPunct="1"/>
            <a:r>
              <a:rPr lang="fr-FR" sz="1800" smtClean="0"/>
              <a:t>Pas de dépôts de produits de décomposition dans tissus dentaires et parodontaux</a:t>
            </a:r>
          </a:p>
          <a:p>
            <a:pPr marL="1371600" lvl="2" indent="-457200" eaLnBrk="1" hangingPunct="1"/>
            <a:r>
              <a:rPr lang="fr-FR" sz="1800" smtClean="0"/>
              <a:t>Pas de coloration ou de réaction gingivales inflammatoires</a:t>
            </a:r>
          </a:p>
          <a:p>
            <a:pPr marL="1371600" lvl="2" indent="-457200" eaLnBrk="1" hangingPunct="1"/>
            <a:endParaRPr lang="fr-FR" sz="1800" smtClean="0"/>
          </a:p>
          <a:p>
            <a:pPr marL="990600" lvl="1" indent="-533400" eaLnBrk="1" hangingPunct="1"/>
            <a:r>
              <a:rPr lang="fr-FR" sz="2000" smtClean="0"/>
              <a:t>Collage des RMIPP Composite : Couche hybride</a:t>
            </a:r>
          </a:p>
          <a:p>
            <a:pPr marL="1371600" lvl="2" indent="-457200" eaLnBrk="1" hangingPunct="1"/>
            <a:r>
              <a:rPr lang="fr-FR" sz="1800" smtClean="0"/>
              <a:t>Excellente étanchéité marginale</a:t>
            </a:r>
          </a:p>
          <a:p>
            <a:pPr marL="1371600" lvl="2" indent="-457200" eaLnBrk="1" hangingPunct="1"/>
            <a:r>
              <a:rPr lang="fr-FR" sz="1800" smtClean="0"/>
              <a:t>Percolations moindres</a:t>
            </a:r>
          </a:p>
          <a:p>
            <a:pPr marL="1371600" lvl="2" indent="-457200" eaLnBrk="1" hangingPunct="1"/>
            <a:endParaRPr lang="fr-FR" sz="1800" smtClean="0"/>
          </a:p>
          <a:p>
            <a:pPr marL="1371600" lvl="2" indent="-457200" eaLnBrk="1" hangingPunct="1"/>
            <a:endParaRPr lang="fr-FR" sz="180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2636838"/>
            <a:ext cx="23050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548680"/>
            <a:ext cx="2304256" cy="1533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4797425"/>
            <a:ext cx="1295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/>
          <p:cNvPicPr>
            <a:picLocks noChangeAspect="1" noChangeArrowheads="1"/>
          </p:cNvPicPr>
          <p:nvPr/>
        </p:nvPicPr>
        <p:blipFill>
          <a:blip r:embed="rId5"/>
          <a:srcRect l="37135" t="27824" r="4507" b="29840"/>
          <a:stretch>
            <a:fillRect/>
          </a:stretch>
        </p:blipFill>
        <p:spPr bwMode="auto">
          <a:xfrm>
            <a:off x="5580063" y="5084763"/>
            <a:ext cx="1152525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AB0A59-9C95-4C50-B9A6-1ADA2DD7F2B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435975" cy="6237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3400" u="sng" smtClean="0">
                <a:solidFill>
                  <a:srgbClr val="0B0373"/>
                </a:solidFill>
              </a:rPr>
              <a:t>Ancrage Composite</a:t>
            </a:r>
            <a:r>
              <a:rPr lang="fr-FR" sz="3400" smtClean="0">
                <a:solidFill>
                  <a:srgbClr val="0B0373"/>
                </a:solidFill>
              </a:rPr>
              <a:t> : </a:t>
            </a:r>
            <a:r>
              <a:rPr lang="fr-FR" sz="3400" smtClean="0">
                <a:solidFill>
                  <a:srgbClr val="007E00"/>
                </a:solidFill>
              </a:rPr>
              <a:t>Avantages </a:t>
            </a:r>
            <a:r>
              <a:rPr lang="fr-FR" sz="1400" smtClean="0">
                <a:solidFill>
                  <a:srgbClr val="007E00"/>
                </a:solidFill>
              </a:rPr>
              <a:t> </a:t>
            </a:r>
          </a:p>
          <a:p>
            <a:pPr lvl="4" eaLnBrk="1" hangingPunct="1">
              <a:lnSpc>
                <a:spcPct val="90000"/>
              </a:lnSpc>
            </a:pPr>
            <a:endParaRPr lang="fr-FR" sz="1600" smtClean="0"/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Moindre fragilisation des structures dentaires résiduelles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/>
              <a:t>Pas de mise de dépouille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/>
              <a:t>Collage peut renforcer des parois faibles</a:t>
            </a:r>
          </a:p>
          <a:p>
            <a:pPr lvl="4" eaLnBrk="1" hangingPunct="1">
              <a:lnSpc>
                <a:spcPct val="90000"/>
              </a:lnSpc>
            </a:pPr>
            <a:endParaRPr lang="fr-FR" sz="1700" smtClean="0">
              <a:solidFill>
                <a:srgbClr val="660066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Propriétés mécaniques très proches de celles de la dentine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/>
              <a:t>Ensemble fonctionnel renforcé, homogène et inerte</a:t>
            </a:r>
          </a:p>
          <a:p>
            <a:pPr lvl="4" eaLnBrk="1" hangingPunct="1">
              <a:lnSpc>
                <a:spcPct val="90000"/>
              </a:lnSpc>
            </a:pPr>
            <a:endParaRPr lang="fr-FR" smtClean="0">
              <a:solidFill>
                <a:srgbClr val="660066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Répartition globale des tensions tout le long de la restauration</a:t>
            </a:r>
            <a:endParaRPr lang="fr-FR" sz="1600" smtClean="0">
              <a:solidFill>
                <a:srgbClr val="00FF00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fr-FR" sz="1800" smtClean="0"/>
              <a:t>Pas (ou peu) d’effet bras de levier</a:t>
            </a:r>
          </a:p>
          <a:p>
            <a:pPr lvl="4" eaLnBrk="1" hangingPunct="1">
              <a:lnSpc>
                <a:spcPct val="90000"/>
              </a:lnSpc>
            </a:pPr>
            <a:endParaRPr lang="fr-FR" smtClean="0">
              <a:solidFill>
                <a:srgbClr val="0066FF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000" smtClean="0">
                <a:sym typeface="Wingdings" pitchFamily="2" charset="2"/>
              </a:rPr>
              <a:t> Nombre </a:t>
            </a:r>
            <a:r>
              <a:rPr lang="fr-FR" sz="2000" smtClean="0"/>
              <a:t>de séances</a:t>
            </a:r>
          </a:p>
          <a:p>
            <a:pPr lvl="4" eaLnBrk="1" hangingPunct="1">
              <a:lnSpc>
                <a:spcPct val="90000"/>
              </a:lnSpc>
            </a:pPr>
            <a:endParaRPr lang="fr-FR" sz="1600" smtClean="0"/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Aucun problème de galvanisme</a:t>
            </a:r>
          </a:p>
        </p:txBody>
      </p:sp>
      <p:pic>
        <p:nvPicPr>
          <p:cNvPr id="63490" name="Picture 20" descr="Diapositiva4"/>
          <p:cNvPicPr>
            <a:picLocks noChangeAspect="1" noChangeArrowheads="1"/>
          </p:cNvPicPr>
          <p:nvPr/>
        </p:nvPicPr>
        <p:blipFill>
          <a:blip r:embed="rId2"/>
          <a:srcRect l="25591" r="29532"/>
          <a:stretch>
            <a:fillRect/>
          </a:stretch>
        </p:blipFill>
        <p:spPr bwMode="auto">
          <a:xfrm>
            <a:off x="7740650" y="260350"/>
            <a:ext cx="1163638" cy="194468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63491" name="Picture 1" descr="http://www.snowpost.com/IMAGES/beam.jpg"/>
          <p:cNvPicPr>
            <a:picLocks noChangeAspect="1" noChangeArrowheads="1"/>
          </p:cNvPicPr>
          <p:nvPr/>
        </p:nvPicPr>
        <p:blipFill>
          <a:blip r:embed="rId3"/>
          <a:srcRect l="48553" r="2895" b="18420"/>
          <a:stretch>
            <a:fillRect/>
          </a:stretch>
        </p:blipFill>
        <p:spPr bwMode="auto">
          <a:xfrm>
            <a:off x="6227763" y="4365625"/>
            <a:ext cx="2160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928B2B-E144-477A-AF2C-CDF3BE4E04A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36513" y="476250"/>
            <a:ext cx="8218488" cy="6048375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3400" u="sng" smtClean="0">
                <a:solidFill>
                  <a:srgbClr val="0B0373"/>
                </a:solidFill>
              </a:rPr>
              <a:t>Ancrage Composite</a:t>
            </a:r>
            <a:r>
              <a:rPr lang="fr-FR" sz="3400" smtClean="0">
                <a:solidFill>
                  <a:srgbClr val="0B0373"/>
                </a:solidFill>
              </a:rPr>
              <a:t> : </a:t>
            </a:r>
            <a:r>
              <a:rPr lang="fr-FR" sz="3400" smtClean="0">
                <a:solidFill>
                  <a:srgbClr val="C00000"/>
                </a:solidFill>
              </a:rPr>
              <a:t>Inconvénients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mtClean="0"/>
          </a:p>
          <a:p>
            <a:pPr lvl="2" eaLnBrk="1" hangingPunct="1">
              <a:lnSpc>
                <a:spcPct val="80000"/>
              </a:lnSpc>
            </a:pPr>
            <a:r>
              <a:rPr lang="fr-FR" sz="2200" smtClean="0"/>
              <a:t>Obturations canalaires à base d'eugénol 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800" smtClean="0"/>
              <a:t>Si celle-ci réalisée dans la même séance</a:t>
            </a:r>
          </a:p>
          <a:p>
            <a:pPr lvl="4" eaLnBrk="1" hangingPunct="1">
              <a:lnSpc>
                <a:spcPct val="80000"/>
              </a:lnSpc>
            </a:pPr>
            <a:endParaRPr lang="fr-FR" sz="1800" smtClean="0"/>
          </a:p>
          <a:p>
            <a:pPr lvl="2" eaLnBrk="1" hangingPunct="1">
              <a:lnSpc>
                <a:spcPct val="80000"/>
              </a:lnSpc>
            </a:pPr>
            <a:r>
              <a:rPr lang="fr-FR" sz="2200" smtClean="0"/>
              <a:t>Séance longue, collage délicat </a:t>
            </a:r>
          </a:p>
          <a:p>
            <a:pPr lvl="3" eaLnBrk="1" hangingPunct="1">
              <a:lnSpc>
                <a:spcPct val="80000"/>
              </a:lnSpc>
            </a:pPr>
            <a:r>
              <a:rPr lang="fr-FR" smtClean="0"/>
              <a:t>Adhésif dentinaire dual </a:t>
            </a:r>
          </a:p>
          <a:p>
            <a:pPr lvl="4" eaLnBrk="1" hangingPunct="1">
              <a:lnSpc>
                <a:spcPct val="80000"/>
              </a:lnSpc>
            </a:pPr>
            <a:endParaRPr lang="fr-FR" smtClean="0"/>
          </a:p>
          <a:p>
            <a:pPr lvl="2" eaLnBrk="1" hangingPunct="1">
              <a:lnSpc>
                <a:spcPct val="80000"/>
              </a:lnSpc>
            </a:pPr>
            <a:r>
              <a:rPr lang="fr-FR" sz="2200" smtClean="0"/>
              <a:t>Rigueur Clinique indispensable 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900" smtClean="0"/>
              <a:t>Efficacité du collage très « praticien-dépendante »</a:t>
            </a:r>
            <a:endParaRPr lang="fr-FR" sz="2400" smtClean="0"/>
          </a:p>
          <a:p>
            <a:pPr lvl="4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mtClean="0"/>
          </a:p>
          <a:p>
            <a:pPr lvl="2" eaLnBrk="1" hangingPunct="1">
              <a:lnSpc>
                <a:spcPct val="80000"/>
              </a:lnSpc>
            </a:pPr>
            <a:r>
              <a:rPr lang="fr-FR" sz="2200" smtClean="0"/>
              <a:t>Tenon pas toujours radio-opaque</a:t>
            </a:r>
          </a:p>
          <a:p>
            <a:pPr lvl="4" eaLnBrk="1" hangingPunct="1">
              <a:lnSpc>
                <a:spcPct val="80000"/>
              </a:lnSpc>
            </a:pPr>
            <a:endParaRPr lang="fr-FR" smtClean="0"/>
          </a:p>
          <a:p>
            <a:pPr lvl="2" eaLnBrk="1" hangingPunct="1">
              <a:lnSpc>
                <a:spcPct val="80000"/>
              </a:lnSpc>
            </a:pPr>
            <a:r>
              <a:rPr lang="fr-FR" sz="2200" smtClean="0"/>
              <a:t>Coût</a:t>
            </a:r>
          </a:p>
          <a:p>
            <a:pPr eaLnBrk="1" hangingPunct="1">
              <a:lnSpc>
                <a:spcPct val="80000"/>
              </a:lnSpc>
              <a:buClr>
                <a:srgbClr val="0066FF"/>
              </a:buClr>
              <a:buSzPct val="70000"/>
              <a:buFont typeface="Wingdings" pitchFamily="2" charset="2"/>
              <a:buChar char="¡"/>
            </a:pPr>
            <a:endParaRPr lang="fr-FR" sz="2100" smtClean="0">
              <a:solidFill>
                <a:srgbClr val="0F04A4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1412875"/>
            <a:ext cx="19081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5013325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FA1568-E81F-44A7-886B-D6B45F96358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pPr eaLnBrk="1" hangingPunct="1"/>
            <a:r>
              <a:rPr lang="fr-FR" sz="3600" b="1" i="1" u="sng" smtClean="0">
                <a:solidFill>
                  <a:srgbClr val="6600CC"/>
                </a:solidFill>
              </a:rPr>
              <a:t>Matériaux employés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075613" cy="47529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FR" sz="3000" i="1" u="sng" smtClean="0">
                <a:solidFill>
                  <a:srgbClr val="9900CC"/>
                </a:solidFill>
              </a:rPr>
              <a:t>Collage de l’ancrage</a:t>
            </a:r>
          </a:p>
          <a:p>
            <a:pPr lvl="4" eaLnBrk="1" hangingPunct="1"/>
            <a:endParaRPr lang="fr-FR" u="sng" smtClean="0">
              <a:solidFill>
                <a:srgbClr val="0B0373"/>
              </a:solidFill>
            </a:endParaRPr>
          </a:p>
          <a:p>
            <a:pPr lvl="1" eaLnBrk="1" hangingPunct="1"/>
            <a:r>
              <a:rPr lang="fr-FR" sz="2600" smtClean="0">
                <a:solidFill>
                  <a:srgbClr val="0B0373"/>
                </a:solidFill>
              </a:rPr>
              <a:t> Difficultés à prendre en compte : </a:t>
            </a:r>
          </a:p>
          <a:p>
            <a:pPr lvl="2" eaLnBrk="1" hangingPunct="1"/>
            <a:r>
              <a:rPr lang="fr-FR" sz="2200" smtClean="0">
                <a:solidFill>
                  <a:srgbClr val="0B0373"/>
                </a:solidFill>
              </a:rPr>
              <a:t>Perméabilité dentine radiculaire</a:t>
            </a:r>
          </a:p>
          <a:p>
            <a:pPr lvl="3" eaLnBrk="1" hangingPunct="1"/>
            <a:r>
              <a:rPr lang="fr-FR" smtClean="0">
                <a:solidFill>
                  <a:srgbClr val="0B0373"/>
                </a:solidFill>
              </a:rPr>
              <a:t>Moindre densité tubulaire dans tiers moyen et apical</a:t>
            </a:r>
          </a:p>
          <a:p>
            <a:pPr lvl="3" eaLnBrk="1" hangingPunct="1"/>
            <a:r>
              <a:rPr lang="fr-FR" smtClean="0">
                <a:solidFill>
                  <a:srgbClr val="0B0373"/>
                </a:solidFill>
              </a:rPr>
              <a:t>Orientation de plus en plus apicale des tubuli</a:t>
            </a:r>
          </a:p>
          <a:p>
            <a:pPr lvl="3" eaLnBrk="1" hangingPunct="1">
              <a:buFont typeface="Wingdings" pitchFamily="2" charset="2"/>
              <a:buNone/>
            </a:pPr>
            <a:r>
              <a:rPr lang="fr-FR" smtClean="0">
                <a:solidFill>
                  <a:srgbClr val="0B0373"/>
                </a:solidFill>
                <a:sym typeface="Wingdings" pitchFamily="2" charset="2"/>
              </a:rPr>
              <a:t>	 </a:t>
            </a:r>
            <a:r>
              <a:rPr lang="fr-FR" smtClean="0">
                <a:solidFill>
                  <a:srgbClr val="7030A0"/>
                </a:solidFill>
              </a:rPr>
              <a:t>Problème couche hybride / Dentine canalaire</a:t>
            </a:r>
          </a:p>
          <a:p>
            <a:pPr lvl="3" eaLnBrk="1" hangingPunct="1">
              <a:buFont typeface="Wingdings" pitchFamily="2" charset="2"/>
              <a:buNone/>
            </a:pPr>
            <a:r>
              <a:rPr lang="fr-FR" smtClean="0">
                <a:solidFill>
                  <a:srgbClr val="0B0373"/>
                </a:solidFill>
                <a:sym typeface="Wingdings" pitchFamily="2" charset="2"/>
              </a:rPr>
              <a:t>	 </a:t>
            </a:r>
            <a:r>
              <a:rPr lang="fr-FR" smtClean="0">
                <a:solidFill>
                  <a:srgbClr val="7030A0"/>
                </a:solidFill>
                <a:sym typeface="Wingdings" pitchFamily="2" charset="2"/>
              </a:rPr>
              <a:t>R</a:t>
            </a:r>
            <a:r>
              <a:rPr lang="fr-FR" smtClean="0">
                <a:solidFill>
                  <a:srgbClr val="7030A0"/>
                </a:solidFill>
              </a:rPr>
              <a:t>étraction de prise à l’Interface tenon-dentine</a:t>
            </a:r>
          </a:p>
          <a:p>
            <a:pPr lvl="2" eaLnBrk="1" hangingPunct="1">
              <a:buFont typeface="Wingdings" pitchFamily="2" charset="2"/>
              <a:buNone/>
            </a:pPr>
            <a:endParaRPr lang="fr-FR" smtClean="0">
              <a:solidFill>
                <a:srgbClr val="0B0373"/>
              </a:solidFill>
            </a:endParaRPr>
          </a:p>
          <a:p>
            <a:pPr lvl="1" eaLnBrk="1" hangingPunct="1">
              <a:buFont typeface="Symbol" pitchFamily="18" charset="2"/>
              <a:buChar char="Þ"/>
            </a:pPr>
            <a:r>
              <a:rPr lang="fr-FR" smtClean="0">
                <a:solidFill>
                  <a:srgbClr val="0B0373"/>
                </a:solidFill>
              </a:rPr>
              <a:t> Choix raisonné du système de collage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692150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FA51B2-C4EB-4781-9AA2-8910852AA0F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6994525" cy="5102225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9900CC"/>
                </a:solidFill>
              </a:rPr>
              <a:t>Les différents systèmes adhésifs :</a:t>
            </a:r>
          </a:p>
          <a:p>
            <a:pPr lvl="3" eaLnBrk="1" hangingPunct="1"/>
            <a:endParaRPr lang="fr-FR" smtClean="0">
              <a:solidFill>
                <a:srgbClr val="9900CC"/>
              </a:solidFill>
            </a:endParaRPr>
          </a:p>
          <a:p>
            <a:pPr lvl="1" eaLnBrk="1" hangingPunct="1"/>
            <a:r>
              <a:rPr lang="fr-FR" smtClean="0">
                <a:solidFill>
                  <a:schemeClr val="bg2"/>
                </a:solidFill>
              </a:rPr>
              <a:t> Classifications par générations</a:t>
            </a:r>
          </a:p>
          <a:p>
            <a:pPr lvl="2" eaLnBrk="1" hangingPunct="1"/>
            <a:r>
              <a:rPr lang="fr-FR" smtClean="0">
                <a:solidFill>
                  <a:schemeClr val="bg2"/>
                </a:solidFill>
              </a:rPr>
              <a:t>Plus adaptée</a:t>
            </a:r>
          </a:p>
          <a:p>
            <a:pPr lvl="2" eaLnBrk="1" hangingPunct="1"/>
            <a:endParaRPr lang="fr-FR" smtClean="0">
              <a:solidFill>
                <a:schemeClr val="bg2"/>
              </a:solidFill>
            </a:endParaRPr>
          </a:p>
          <a:p>
            <a:pPr lvl="1" eaLnBrk="1" hangingPunct="1"/>
            <a:r>
              <a:rPr lang="fr-FR" smtClean="0">
                <a:solidFill>
                  <a:schemeClr val="bg2"/>
                </a:solidFill>
              </a:rPr>
              <a:t> Classification de Degrange </a:t>
            </a:r>
            <a:r>
              <a:rPr lang="fr-FR" sz="2000" smtClean="0">
                <a:solidFill>
                  <a:schemeClr val="bg2"/>
                </a:solidFill>
              </a:rPr>
              <a:t>(2004)</a:t>
            </a:r>
          </a:p>
          <a:p>
            <a:pPr lvl="2" eaLnBrk="1" hangingPunct="1"/>
            <a:r>
              <a:rPr lang="fr-FR" smtClean="0">
                <a:solidFill>
                  <a:schemeClr val="bg2"/>
                </a:solidFill>
              </a:rPr>
              <a:t>Prise en compte du principe d’action et du nombre d’étapes nécessaires à leur mise en place</a:t>
            </a:r>
          </a:p>
          <a:p>
            <a:pPr lvl="3" eaLnBrk="1" hangingPunct="1"/>
            <a:r>
              <a:rPr lang="fr-FR" smtClean="0">
                <a:solidFill>
                  <a:schemeClr val="bg2"/>
                </a:solidFill>
              </a:rPr>
              <a:t>Systèmes M&amp;R</a:t>
            </a:r>
          </a:p>
          <a:p>
            <a:pPr lvl="3" eaLnBrk="1" hangingPunct="1"/>
            <a:r>
              <a:rPr lang="fr-FR" smtClean="0">
                <a:solidFill>
                  <a:schemeClr val="bg2"/>
                </a:solidFill>
              </a:rPr>
              <a:t>SAM 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4005263"/>
            <a:ext cx="1652588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1700213"/>
            <a:ext cx="1300163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C74F40-A91E-4190-9960-EDDB8A5849B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re 2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5313"/>
          </a:xfrm>
        </p:spPr>
        <p:txBody>
          <a:bodyPr/>
          <a:lstStyle/>
          <a:p>
            <a:pPr algn="ctr"/>
            <a:r>
              <a:rPr lang="fr-FR" sz="3200" b="1" smtClean="0">
                <a:solidFill>
                  <a:srgbClr val="9900CC"/>
                </a:solidFill>
              </a:rPr>
              <a:t>M&amp;R : Mordançage et Rinçage</a:t>
            </a:r>
            <a:endParaRPr lang="fr-FR" sz="4800" b="1" smtClean="0"/>
          </a:p>
        </p:txBody>
      </p:sp>
      <p:sp>
        <p:nvSpPr>
          <p:cNvPr id="67586" name="Rectangle 2"/>
          <p:cNvSpPr>
            <a:spLocks noGrp="1" noChangeArrowheads="1"/>
          </p:cNvSpPr>
          <p:nvPr>
            <p:ph idx="1"/>
          </p:nvPr>
        </p:nvSpPr>
        <p:spPr>
          <a:xfrm>
            <a:off x="179388" y="1268413"/>
            <a:ext cx="5122862" cy="5545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smtClean="0">
                <a:solidFill>
                  <a:srgbClr val="7030A0"/>
                </a:solidFill>
              </a:rPr>
              <a:t>M&amp;R3</a:t>
            </a:r>
            <a:r>
              <a:rPr lang="fr-FR" sz="2000" smtClean="0">
                <a:solidFill>
                  <a:schemeClr val="bg2"/>
                </a:solidFill>
              </a:rPr>
              <a:t> : 3 Etapes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Mordançage : Acide phosphorique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400" smtClean="0">
                <a:solidFill>
                  <a:schemeClr val="bg2"/>
                </a:solidFill>
              </a:rPr>
              <a:t>Retrait boue dentinaire et Ouverture des tubuli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Primaire : </a:t>
            </a:r>
            <a:r>
              <a:rPr lang="fr-FR" sz="1800" smtClean="0">
                <a:solidFill>
                  <a:schemeClr val="bg2"/>
                </a:solidFill>
                <a:sym typeface="Wingdings" pitchFamily="2" charset="2"/>
              </a:rPr>
              <a:t> </a:t>
            </a:r>
            <a:r>
              <a:rPr lang="fr-FR" sz="1800" smtClean="0">
                <a:solidFill>
                  <a:schemeClr val="bg2"/>
                </a:solidFill>
              </a:rPr>
              <a:t>perméabilité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Résine Adhésive :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400" smtClean="0">
                <a:solidFill>
                  <a:schemeClr val="bg2"/>
                </a:solidFill>
              </a:rPr>
              <a:t>Surface hydrophobe  : Résine peut accéder aux tubuli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Avantages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>
                <a:solidFill>
                  <a:schemeClr val="bg2"/>
                </a:solidFill>
              </a:rPr>
              <a:t>Efficacité +++ sur dentine radiculaire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>
                <a:solidFill>
                  <a:schemeClr val="bg2"/>
                </a:solidFill>
              </a:rPr>
              <a:t>Meilleure longévité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Systèmes les plus performants</a:t>
            </a:r>
          </a:p>
          <a:p>
            <a:pPr lvl="2" eaLnBrk="1" hangingPunct="1">
              <a:lnSpc>
                <a:spcPct val="80000"/>
              </a:lnSpc>
            </a:pPr>
            <a:endParaRPr lang="fr-FR" sz="1800" smtClean="0">
              <a:solidFill>
                <a:schemeClr val="bg2"/>
              </a:solidFill>
            </a:endParaRPr>
          </a:p>
          <a:p>
            <a:pPr lvl="2" eaLnBrk="1" hangingPunct="1">
              <a:lnSpc>
                <a:spcPct val="80000"/>
              </a:lnSpc>
            </a:pPr>
            <a:endParaRPr lang="fr-FR" sz="1800" smtClean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r-FR" sz="2400" smtClean="0">
                <a:solidFill>
                  <a:srgbClr val="7030A0"/>
                </a:solidFill>
              </a:rPr>
              <a:t>M&amp;R2</a:t>
            </a:r>
            <a:r>
              <a:rPr lang="fr-FR" sz="2000" smtClean="0">
                <a:solidFill>
                  <a:schemeClr val="bg2"/>
                </a:solidFill>
              </a:rPr>
              <a:t> : 2 étapes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Primaire et Résine adhésive en un seul flacon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Plus Praticien dépendant : 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>
                <a:solidFill>
                  <a:schemeClr val="bg2"/>
                </a:solidFill>
              </a:rPr>
              <a:t>problème de gestion de l’humidité 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>
                <a:solidFill>
                  <a:schemeClr val="bg2"/>
                </a:solidFill>
              </a:rPr>
              <a:t>surtout au niveau radiculaire</a:t>
            </a:r>
          </a:p>
          <a:p>
            <a:pPr lvl="1" eaLnBrk="1" hangingPunct="1">
              <a:lnSpc>
                <a:spcPct val="80000"/>
              </a:lnSpc>
            </a:pPr>
            <a:endParaRPr lang="fr-FR" sz="2000" smtClean="0">
              <a:solidFill>
                <a:schemeClr val="bg2"/>
              </a:solidFill>
            </a:endParaRPr>
          </a:p>
        </p:txBody>
      </p:sp>
      <p:pic>
        <p:nvPicPr>
          <p:cNvPr id="67587" name="Picture 3" descr="C:\Users\Cécile\Desktop\ufsbd\Imag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221163"/>
            <a:ext cx="57626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588" name="Groupe 3"/>
          <p:cNvGrpSpPr>
            <a:grpSpLocks/>
          </p:cNvGrpSpPr>
          <p:nvPr/>
        </p:nvGrpSpPr>
        <p:grpSpPr bwMode="auto">
          <a:xfrm>
            <a:off x="5580063" y="1555750"/>
            <a:ext cx="3455987" cy="4176713"/>
            <a:chOff x="971600" y="1268760"/>
            <a:chExt cx="3456384" cy="4176464"/>
          </a:xfrm>
        </p:grpSpPr>
        <p:grpSp>
          <p:nvGrpSpPr>
            <p:cNvPr id="67590" name="Groupe 77"/>
            <p:cNvGrpSpPr>
              <a:grpSpLocks/>
            </p:cNvGrpSpPr>
            <p:nvPr/>
          </p:nvGrpSpPr>
          <p:grpSpPr bwMode="auto">
            <a:xfrm>
              <a:off x="971600" y="1268760"/>
              <a:ext cx="3456384" cy="4176464"/>
              <a:chOff x="971600" y="1268760"/>
              <a:chExt cx="3456384" cy="417646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600" y="1268760"/>
                <a:ext cx="3456384" cy="417646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grpSp>
            <p:nvGrpSpPr>
              <p:cNvPr id="67596" name="Groupe 66"/>
              <p:cNvGrpSpPr>
                <a:grpSpLocks/>
              </p:cNvGrpSpPr>
              <p:nvPr/>
            </p:nvGrpSpPr>
            <p:grpSpPr bwMode="auto">
              <a:xfrm>
                <a:off x="1103402" y="1348032"/>
                <a:ext cx="1098768" cy="3921238"/>
                <a:chOff x="1103402" y="1348032"/>
                <a:chExt cx="1098768" cy="3921238"/>
              </a:xfrm>
            </p:grpSpPr>
            <p:pic>
              <p:nvPicPr>
                <p:cNvPr id="67605" name="Picture 2" descr="C:\Users\Cécile\AppData\Local\Microsoft\Windows\Temporary Internet Files\Content.IE5\SCFTXM33\MC900281045[1].wmf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103402" y="3717032"/>
                  <a:ext cx="1098768" cy="1440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7606" name="Picture 3" descr="C:\Users\Cécile\AppData\Local\Microsoft\Windows\Temporary Internet Files\Content.IE5\SCFTXM33\MC900281045[1].wmf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103402" y="2276872"/>
                  <a:ext cx="1098768" cy="1440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7607" name="Picture 41" descr="C:\Users\Cécile\AppData\Local\Microsoft\Windows\Temporary Internet Files\Content.IE5\I8NDEI22\MC900312516[1].wmf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16611"/>
                <a:stretch>
                  <a:fillRect/>
                </a:stretch>
              </p:blipFill>
              <p:spPr bwMode="auto">
                <a:xfrm rot="-4213705">
                  <a:off x="1170375" y="1427002"/>
                  <a:ext cx="964822" cy="8068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7608" name="ZoneTexte 21"/>
                <p:cNvSpPr txBox="1">
                  <a:spLocks noChangeArrowheads="1"/>
                </p:cNvSpPr>
                <p:nvPr/>
              </p:nvSpPr>
              <p:spPr bwMode="auto">
                <a:xfrm rot="-2220000">
                  <a:off x="1230037" y="1502663"/>
                  <a:ext cx="6020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fr-FR" sz="1200"/>
                    <a:t>Acide</a:t>
                  </a:r>
                </a:p>
              </p:txBody>
            </p:sp>
            <p:sp>
              <p:nvSpPr>
                <p:cNvPr id="23" name="ZoneTexte 22"/>
                <p:cNvSpPr txBox="1"/>
                <p:nvPr/>
              </p:nvSpPr>
              <p:spPr>
                <a:xfrm>
                  <a:off x="1292312" y="3418106"/>
                  <a:ext cx="720808" cy="246048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>
                      <a:solidFill>
                        <a:srgbClr val="000000"/>
                      </a:solidFill>
                      <a:ea typeface="ＭＳ Ｐゴシック" charset="-128"/>
                    </a:rPr>
                    <a:t>Primaire</a:t>
                  </a:r>
                </a:p>
              </p:txBody>
            </p:sp>
            <p:sp>
              <p:nvSpPr>
                <p:cNvPr id="24" name="ZoneTexte 23"/>
                <p:cNvSpPr txBox="1"/>
                <p:nvPr/>
              </p:nvSpPr>
              <p:spPr>
                <a:xfrm>
                  <a:off x="1292312" y="4868995"/>
                  <a:ext cx="758912" cy="400026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>
                      <a:solidFill>
                        <a:srgbClr val="000000"/>
                      </a:solidFill>
                      <a:ea typeface="ＭＳ Ｐゴシック" charset="-128"/>
                    </a:rPr>
                    <a:t>Résine Adhésive</a:t>
                  </a:r>
                </a:p>
              </p:txBody>
            </p:sp>
          </p:grpSp>
          <p:grpSp>
            <p:nvGrpSpPr>
              <p:cNvPr id="67597" name="Groupe 67"/>
              <p:cNvGrpSpPr>
                <a:grpSpLocks/>
              </p:cNvGrpSpPr>
              <p:nvPr/>
            </p:nvGrpSpPr>
            <p:grpSpPr bwMode="auto">
              <a:xfrm>
                <a:off x="2748011" y="1348032"/>
                <a:ext cx="1607965" cy="3809160"/>
                <a:chOff x="2748011" y="1348032"/>
                <a:chExt cx="1607965" cy="3809160"/>
              </a:xfrm>
            </p:grpSpPr>
            <p:pic>
              <p:nvPicPr>
                <p:cNvPr id="13" name="Picture 3" descr="C:\Users\Cécile\AppData\Local\Microsoft\Windows\Temporary Internet Files\Content.IE5\SCFTXM33\MC900281045[1].wm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lum bright="22000"/>
                </a:blip>
                <a:srcRect/>
                <a:stretch>
                  <a:fillRect/>
                </a:stretch>
              </p:blipFill>
              <p:spPr bwMode="auto">
                <a:xfrm>
                  <a:off x="2748011" y="2276872"/>
                  <a:ext cx="1098768" cy="14401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" name="Picture 3" descr="C:\Users\Cécile\AppData\Local\Microsoft\Windows\Temporary Internet Files\Content.IE5\SCFTXM33\MC900281045[1].wm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lum bright="22000"/>
                </a:blip>
                <a:srcRect/>
                <a:stretch>
                  <a:fillRect/>
                </a:stretch>
              </p:blipFill>
              <p:spPr bwMode="auto">
                <a:xfrm>
                  <a:off x="2748011" y="3717032"/>
                  <a:ext cx="1098768" cy="14401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67601" name="Picture 41" descr="C:\Users\Cécile\AppData\Local\Microsoft\Windows\Temporary Internet Files\Content.IE5\I8NDEI22\MC900312516[1].wmf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16611"/>
                <a:stretch>
                  <a:fillRect/>
                </a:stretch>
              </p:blipFill>
              <p:spPr bwMode="auto">
                <a:xfrm rot="-4213705">
                  <a:off x="2814984" y="1427002"/>
                  <a:ext cx="964822" cy="8068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7602" name="Picture 3" descr="C:\Users\Cécile\AppData\Local\Microsoft\Windows\Temporary Internet Files\Content.IE5\SCFTXM33\MC900281045[1].wmf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748011" y="2996952"/>
                  <a:ext cx="1098768" cy="1440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7603" name="ZoneTexte 16"/>
                <p:cNvSpPr txBox="1">
                  <a:spLocks noChangeArrowheads="1"/>
                </p:cNvSpPr>
                <p:nvPr/>
              </p:nvSpPr>
              <p:spPr bwMode="auto">
                <a:xfrm rot="-2220000">
                  <a:off x="2886950" y="1478098"/>
                  <a:ext cx="602019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fr-FR" sz="1200"/>
                    <a:t>Acide</a:t>
                  </a:r>
                </a:p>
              </p:txBody>
            </p:sp>
            <p:sp>
              <p:nvSpPr>
                <p:cNvPr id="18" name="ZoneTexte 17"/>
                <p:cNvSpPr txBox="1"/>
                <p:nvPr/>
              </p:nvSpPr>
              <p:spPr>
                <a:xfrm>
                  <a:off x="3564285" y="3213332"/>
                  <a:ext cx="792254" cy="707983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>
                      <a:solidFill>
                        <a:srgbClr val="000000"/>
                      </a:solidFill>
                      <a:ea typeface="ＭＳ Ｐゴシック" charset="-128"/>
                    </a:rPr>
                    <a:t>Primaire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>
                      <a:solidFill>
                        <a:srgbClr val="000000"/>
                      </a:solidFill>
                      <a:ea typeface="ＭＳ Ｐゴシック" charset="-128"/>
                    </a:rPr>
                    <a:t>+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>
                      <a:solidFill>
                        <a:srgbClr val="000000"/>
                      </a:solidFill>
                      <a:ea typeface="ＭＳ Ｐゴシック" charset="-128"/>
                    </a:rPr>
                    <a:t>Résine Adhésive</a:t>
                  </a:r>
                </a:p>
              </p:txBody>
            </p:sp>
          </p:grpSp>
          <p:cxnSp>
            <p:nvCxnSpPr>
              <p:cNvPr id="12" name="Connecteur droit 11"/>
              <p:cNvCxnSpPr/>
              <p:nvPr/>
            </p:nvCxnSpPr>
            <p:spPr>
              <a:xfrm rot="5400000">
                <a:off x="394841" y="3356992"/>
                <a:ext cx="4176464" cy="0"/>
              </a:xfrm>
              <a:prstGeom prst="line">
                <a:avLst/>
              </a:prstGeom>
              <a:ln w="28575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ZoneTexte 6"/>
            <p:cNvSpPr txBox="1">
              <a:spLocks noChangeArrowheads="1"/>
            </p:cNvSpPr>
            <p:nvPr/>
          </p:nvSpPr>
          <p:spPr bwMode="auto">
            <a:xfrm>
              <a:off x="1043045" y="1340194"/>
              <a:ext cx="288958" cy="369865"/>
            </a:xfrm>
            <a:prstGeom prst="rect">
              <a:avLst/>
            </a:prstGeom>
            <a:gradFill rotWithShape="1">
              <a:gsLst>
                <a:gs pos="0">
                  <a:srgbClr val="8383FF"/>
                </a:gs>
                <a:gs pos="20000">
                  <a:srgbClr val="8585FF"/>
                </a:gs>
                <a:gs pos="100000">
                  <a:srgbClr val="6565C9"/>
                </a:gs>
              </a:gsLst>
              <a:lin ang="5400000"/>
            </a:gradFill>
            <a:ln w="9525">
              <a:solidFill>
                <a:srgbClr val="9393FC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>
                  <a:solidFill>
                    <a:srgbClr val="FFFFFF"/>
                  </a:solidFill>
                  <a:latin typeface="+mn-lt"/>
                  <a:cs typeface="+mn-cs"/>
                </a:rPr>
                <a:t>3</a:t>
              </a:r>
            </a:p>
          </p:txBody>
        </p:sp>
        <p:sp>
          <p:nvSpPr>
            <p:cNvPr id="8" name="ZoneTexte 7"/>
            <p:cNvSpPr txBox="1">
              <a:spLocks noChangeArrowheads="1"/>
            </p:cNvSpPr>
            <p:nvPr/>
          </p:nvSpPr>
          <p:spPr bwMode="auto">
            <a:xfrm>
              <a:off x="2556107" y="1340194"/>
              <a:ext cx="287370" cy="369865"/>
            </a:xfrm>
            <a:prstGeom prst="rect">
              <a:avLst/>
            </a:prstGeom>
            <a:gradFill rotWithShape="1">
              <a:gsLst>
                <a:gs pos="0">
                  <a:srgbClr val="8383FF"/>
                </a:gs>
                <a:gs pos="20000">
                  <a:srgbClr val="8585FF"/>
                </a:gs>
                <a:gs pos="100000">
                  <a:srgbClr val="6565C9"/>
                </a:gs>
              </a:gsLst>
              <a:lin ang="5400000"/>
            </a:gradFill>
            <a:ln w="9525">
              <a:solidFill>
                <a:srgbClr val="9393FC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>
                  <a:solidFill>
                    <a:srgbClr val="FFFFFF"/>
                  </a:solidFill>
                  <a:latin typeface="+mn-lt"/>
                  <a:cs typeface="+mn-cs"/>
                </a:rPr>
                <a:t>2</a:t>
              </a:r>
            </a:p>
          </p:txBody>
        </p:sp>
      </p:grpSp>
      <p:sp>
        <p:nvSpPr>
          <p:cNvPr id="67589" name="Espace réservé du numéro de diapositive 2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5799D6-7B95-43E2-BE5D-9548672D548E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r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5313"/>
          </a:xfrm>
        </p:spPr>
        <p:txBody>
          <a:bodyPr/>
          <a:lstStyle/>
          <a:p>
            <a:pPr algn="ctr"/>
            <a:r>
              <a:rPr lang="fr-FR" sz="3200" b="1" smtClean="0">
                <a:solidFill>
                  <a:srgbClr val="9900CC"/>
                </a:solidFill>
              </a:rPr>
              <a:t>SAM : Système auto-mordançant</a:t>
            </a:r>
            <a:endParaRPr lang="fr-FR" sz="3200" b="1" smtClean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idx="1"/>
          </p:nvPr>
        </p:nvSpPr>
        <p:spPr>
          <a:xfrm>
            <a:off x="323850" y="1268413"/>
            <a:ext cx="5184775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Généralités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600" smtClean="0">
                <a:solidFill>
                  <a:schemeClr val="bg2"/>
                </a:solidFill>
              </a:rPr>
              <a:t>Auto-mordançant : pas de rinçage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600" smtClean="0">
                <a:solidFill>
                  <a:schemeClr val="bg2"/>
                </a:solidFill>
              </a:rPr>
              <a:t>Acide : dissolution phase minérale 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600" smtClean="0">
                <a:solidFill>
                  <a:schemeClr val="bg2"/>
                </a:solidFill>
              </a:rPr>
              <a:t>Boue dentinaire non éliminée</a:t>
            </a:r>
            <a:endParaRPr lang="fr-FR" sz="1800" smtClean="0">
              <a:solidFill>
                <a:schemeClr val="bg2"/>
              </a:solidFill>
            </a:endParaRPr>
          </a:p>
          <a:p>
            <a:pPr lvl="3" eaLnBrk="1" hangingPunct="1">
              <a:lnSpc>
                <a:spcPct val="80000"/>
              </a:lnSpc>
            </a:pPr>
            <a:endParaRPr lang="fr-FR" sz="1200" smtClean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r-FR" sz="2000" smtClean="0">
                <a:solidFill>
                  <a:srgbClr val="7030A0"/>
                </a:solidFill>
              </a:rPr>
              <a:t>SAM2</a:t>
            </a:r>
            <a:r>
              <a:rPr lang="fr-FR" sz="1800" smtClean="0">
                <a:solidFill>
                  <a:schemeClr val="bg2"/>
                </a:solidFill>
              </a:rPr>
              <a:t> : 2 Étapes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Primaire acide : Mordançage et primaire</a:t>
            </a:r>
            <a:endParaRPr lang="fr-FR" sz="1400" smtClean="0">
              <a:solidFill>
                <a:schemeClr val="bg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Résine Adhésive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Avantages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Bonne longévité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Rapidité, facilité de mise en œuvre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>
                <a:solidFill>
                  <a:srgbClr val="9900CC"/>
                </a:solidFill>
              </a:rPr>
              <a:t>Beaucoup sont incompatibles avec résines chémopolymérisables ou duales </a:t>
            </a:r>
          </a:p>
          <a:p>
            <a:pPr lvl="3" eaLnBrk="1" hangingPunct="1">
              <a:lnSpc>
                <a:spcPct val="80000"/>
              </a:lnSpc>
            </a:pPr>
            <a:endParaRPr lang="fr-FR" sz="1200" smtClean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r-FR" sz="2000" smtClean="0">
                <a:solidFill>
                  <a:srgbClr val="7030A0"/>
                </a:solidFill>
              </a:rPr>
              <a:t>SAM1 </a:t>
            </a:r>
            <a:r>
              <a:rPr lang="fr-FR" sz="1800" smtClean="0">
                <a:solidFill>
                  <a:schemeClr val="bg2"/>
                </a:solidFill>
              </a:rPr>
              <a:t>: 1 Étape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Avantages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Rapidité et facilité de mise en œuvre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chemeClr val="bg2"/>
                </a:solidFill>
              </a:rPr>
              <a:t>Peu praticien dépendant</a:t>
            </a:r>
          </a:p>
          <a:p>
            <a:pPr lvl="1" eaLnBrk="1" hangingPunct="1">
              <a:lnSpc>
                <a:spcPct val="80000"/>
              </a:lnSpc>
            </a:pPr>
            <a:r>
              <a:rPr lang="fr-FR" sz="1800" smtClean="0">
                <a:solidFill>
                  <a:srgbClr val="9900CC"/>
                </a:solidFill>
              </a:rPr>
              <a:t>Collage radiculaire </a:t>
            </a:r>
            <a:r>
              <a:rPr lang="fr-FR" sz="2200" smtClean="0">
                <a:solidFill>
                  <a:srgbClr val="9900CC"/>
                </a:solidFill>
              </a:rPr>
              <a:t>insuffisant</a:t>
            </a:r>
            <a:r>
              <a:rPr lang="fr-FR" sz="2200" smtClean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68611" name="Picture 3" descr="C:\Users\Cécile\Desktop\ufsbd\Imag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5805488"/>
            <a:ext cx="11080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612" name="Groupe 4"/>
          <p:cNvGrpSpPr>
            <a:grpSpLocks/>
          </p:cNvGrpSpPr>
          <p:nvPr/>
        </p:nvGrpSpPr>
        <p:grpSpPr bwMode="auto">
          <a:xfrm>
            <a:off x="5508625" y="1484313"/>
            <a:ext cx="3455988" cy="4176712"/>
            <a:chOff x="5508104" y="1268760"/>
            <a:chExt cx="3456384" cy="4176464"/>
          </a:xfrm>
        </p:grpSpPr>
        <p:grpSp>
          <p:nvGrpSpPr>
            <p:cNvPr id="68614" name="Groupe 78"/>
            <p:cNvGrpSpPr>
              <a:grpSpLocks/>
            </p:cNvGrpSpPr>
            <p:nvPr/>
          </p:nvGrpSpPr>
          <p:grpSpPr bwMode="auto">
            <a:xfrm>
              <a:off x="5508104" y="1268760"/>
              <a:ext cx="3456384" cy="4176464"/>
              <a:chOff x="5508104" y="1268760"/>
              <a:chExt cx="3456384" cy="417646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508104" y="1268760"/>
                <a:ext cx="3456384" cy="417646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grpSp>
            <p:nvGrpSpPr>
              <p:cNvPr id="68618" name="Groupe 68"/>
              <p:cNvGrpSpPr>
                <a:grpSpLocks/>
              </p:cNvGrpSpPr>
              <p:nvPr/>
            </p:nvGrpSpPr>
            <p:grpSpPr bwMode="auto">
              <a:xfrm>
                <a:off x="5930828" y="1348032"/>
                <a:ext cx="1098768" cy="3921238"/>
                <a:chOff x="5930828" y="1348032"/>
                <a:chExt cx="1098768" cy="3921238"/>
              </a:xfrm>
            </p:grpSpPr>
            <p:pic>
              <p:nvPicPr>
                <p:cNvPr id="23" name="Picture 3" descr="C:\Users\Cécile\AppData\Local\Microsoft\Windows\Temporary Internet Files\Content.IE5\SCFTXM33\MC900281045[1].wm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lum bright="22000"/>
                </a:blip>
                <a:srcRect/>
                <a:stretch>
                  <a:fillRect/>
                </a:stretch>
              </p:blipFill>
              <p:spPr bwMode="auto">
                <a:xfrm>
                  <a:off x="5930828" y="2276872"/>
                  <a:ext cx="1098768" cy="14401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" name="Picture 41" descr="C:\Users\Cécile\AppData\Local\Microsoft\Windows\Temporary Internet Files\Content.IE5\I8NDEI22\MC900312516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lum bright="22000"/>
                </a:blip>
                <a:srcRect l="16610"/>
                <a:stretch>
                  <a:fillRect/>
                </a:stretch>
              </p:blipFill>
              <p:spPr bwMode="auto">
                <a:xfrm rot="17386295">
                  <a:off x="5997801" y="1427002"/>
                  <a:ext cx="964822" cy="806882"/>
                </a:xfrm>
                <a:prstGeom prst="rect">
                  <a:avLst/>
                </a:prstGeom>
                <a:noFill/>
              </p:spPr>
            </p:pic>
            <p:pic>
              <p:nvPicPr>
                <p:cNvPr id="68632" name="Picture 2" descr="C:\Users\Cécile\AppData\Local\Microsoft\Windows\Temporary Internet Files\Content.IE5\SCFTXM33\MC900281045[1].wmf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930828" y="3717032"/>
                  <a:ext cx="1098768" cy="1440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8633" name="Picture 3" descr="C:\Users\Cécile\AppData\Local\Microsoft\Windows\Temporary Internet Files\Content.IE5\SCFTXM33\MC900281045[1].wmf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930828" y="1628800"/>
                  <a:ext cx="1098768" cy="1440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ZoneTexte 26"/>
                <p:cNvSpPr txBox="1"/>
                <p:nvPr/>
              </p:nvSpPr>
              <p:spPr>
                <a:xfrm>
                  <a:off x="6119362" y="2740284"/>
                  <a:ext cx="720808" cy="400026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 dirty="0"/>
                    <a:t>Acide +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 dirty="0"/>
                    <a:t>Primaire</a:t>
                  </a:r>
                </a:p>
              </p:txBody>
            </p:sp>
            <p:sp>
              <p:nvSpPr>
                <p:cNvPr id="28" name="ZoneTexte 27"/>
                <p:cNvSpPr txBox="1"/>
                <p:nvPr/>
              </p:nvSpPr>
              <p:spPr>
                <a:xfrm>
                  <a:off x="6119362" y="4868996"/>
                  <a:ext cx="755737" cy="400026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>
                      <a:solidFill>
                        <a:srgbClr val="000000"/>
                      </a:solidFill>
                      <a:ea typeface="ＭＳ Ｐゴシック" charset="-128"/>
                    </a:rPr>
                    <a:t>Résine Adhésive</a:t>
                  </a:r>
                </a:p>
              </p:txBody>
            </p:sp>
          </p:grpSp>
          <p:grpSp>
            <p:nvGrpSpPr>
              <p:cNvPr id="68619" name="Groupe 69"/>
              <p:cNvGrpSpPr>
                <a:grpSpLocks/>
              </p:cNvGrpSpPr>
              <p:nvPr/>
            </p:nvGrpSpPr>
            <p:grpSpPr bwMode="auto">
              <a:xfrm>
                <a:off x="7602093" y="1348032"/>
                <a:ext cx="1098768" cy="3809160"/>
                <a:chOff x="7602093" y="1348032"/>
                <a:chExt cx="1098768" cy="3809160"/>
              </a:xfrm>
            </p:grpSpPr>
            <p:pic>
              <p:nvPicPr>
                <p:cNvPr id="14" name="Picture 3" descr="C:\Users\Cécile\AppData\Local\Microsoft\Windows\Temporary Internet Files\Content.IE5\SCFTXM33\MC900281045[1].wm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lum bright="22000"/>
                </a:blip>
                <a:srcRect/>
                <a:stretch>
                  <a:fillRect/>
                </a:stretch>
              </p:blipFill>
              <p:spPr bwMode="auto">
                <a:xfrm>
                  <a:off x="7602093" y="2276872"/>
                  <a:ext cx="1098768" cy="14401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5" name="Picture 3" descr="C:\Users\Cécile\AppData\Local\Microsoft\Windows\Temporary Internet Files\Content.IE5\SCFTXM33\MC900281045[1].wm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lum bright="22000"/>
                </a:blip>
                <a:srcRect/>
                <a:stretch>
                  <a:fillRect/>
                </a:stretch>
              </p:blipFill>
              <p:spPr bwMode="auto">
                <a:xfrm>
                  <a:off x="7602093" y="3717032"/>
                  <a:ext cx="1098768" cy="14401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6" name="Picture 41" descr="C:\Users\Cécile\AppData\Local\Microsoft\Windows\Temporary Internet Files\Content.IE5\I8NDEI22\MC900312516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lum bright="22000"/>
                </a:blip>
                <a:srcRect l="16610"/>
                <a:stretch>
                  <a:fillRect/>
                </a:stretch>
              </p:blipFill>
              <p:spPr bwMode="auto">
                <a:xfrm rot="17386295">
                  <a:off x="7669066" y="1427002"/>
                  <a:ext cx="964822" cy="806882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8624" name="Groupe 64"/>
                <p:cNvGrpSpPr>
                  <a:grpSpLocks/>
                </p:cNvGrpSpPr>
                <p:nvPr/>
              </p:nvGrpSpPr>
              <p:grpSpPr bwMode="auto">
                <a:xfrm rot="584251">
                  <a:off x="7827441" y="1441128"/>
                  <a:ext cx="648072" cy="3672408"/>
                  <a:chOff x="4680011" y="1412776"/>
                  <a:chExt cx="648072" cy="3672408"/>
                </a:xfrm>
              </p:grpSpPr>
              <p:sp>
                <p:nvSpPr>
                  <p:cNvPr id="19" name="Ellipse 18"/>
                  <p:cNvSpPr/>
                  <p:nvPr/>
                </p:nvSpPr>
                <p:spPr>
                  <a:xfrm>
                    <a:off x="4677195" y="1413860"/>
                    <a:ext cx="647774" cy="57464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tint val="66000"/>
                          <a:satMod val="160000"/>
                        </a:schemeClr>
                      </a:gs>
                      <a:gs pos="50000">
                        <a:schemeClr val="accent6">
                          <a:tint val="44500"/>
                          <a:satMod val="160000"/>
                        </a:schemeClr>
                      </a:gs>
                      <a:gs pos="100000">
                        <a:schemeClr val="accent6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4974265" y="3932216"/>
                    <a:ext cx="53981" cy="11524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FF00">
                          <a:tint val="66000"/>
                          <a:satMod val="160000"/>
                        </a:srgbClr>
                      </a:gs>
                      <a:gs pos="50000">
                        <a:srgbClr val="FFFF00">
                          <a:tint val="44500"/>
                          <a:satMod val="160000"/>
                        </a:srgbClr>
                      </a:gs>
                      <a:gs pos="100000">
                        <a:srgbClr val="FFFF00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21" name="Trapèze 20"/>
                  <p:cNvSpPr/>
                  <p:nvPr/>
                </p:nvSpPr>
                <p:spPr>
                  <a:xfrm rot="10800000">
                    <a:off x="4859203" y="2058007"/>
                    <a:ext cx="288958" cy="1944573"/>
                  </a:xfrm>
                  <a:prstGeom prst="trapezoid">
                    <a:avLst>
                      <a:gd name="adj" fmla="val 35823"/>
                    </a:avLst>
                  </a:prstGeom>
                  <a:gradFill flip="none" rotWithShape="1">
                    <a:gsLst>
                      <a:gs pos="0">
                        <a:srgbClr val="92D050">
                          <a:tint val="66000"/>
                          <a:satMod val="160000"/>
                        </a:srgbClr>
                      </a:gs>
                      <a:gs pos="50000">
                        <a:srgbClr val="92D050">
                          <a:tint val="44500"/>
                          <a:satMod val="160000"/>
                        </a:srgbClr>
                      </a:gs>
                      <a:gs pos="100000">
                        <a:srgbClr val="92D050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ln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22" name="Ellipse 21"/>
                  <p:cNvSpPr/>
                  <p:nvPr/>
                </p:nvSpPr>
                <p:spPr>
                  <a:xfrm>
                    <a:off x="4751411" y="1699563"/>
                    <a:ext cx="504883" cy="50479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  <p:sp>
              <p:nvSpPr>
                <p:cNvPr id="18" name="ZoneTexte 17"/>
                <p:cNvSpPr txBox="1"/>
                <p:nvPr/>
              </p:nvSpPr>
              <p:spPr>
                <a:xfrm rot="16740000">
                  <a:off x="7743642" y="2841858"/>
                  <a:ext cx="934982" cy="246090"/>
                </a:xfrm>
                <a:prstGeom prst="rect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000" b="1">
                      <a:solidFill>
                        <a:srgbClr val="000000"/>
                      </a:solidFill>
                      <a:ea typeface="ＭＳ Ｐゴシック" charset="-128"/>
                    </a:rPr>
                    <a:t>Tout en Un</a:t>
                  </a:r>
                </a:p>
              </p:txBody>
            </p:sp>
          </p:grpSp>
          <p:cxnSp>
            <p:nvCxnSpPr>
              <p:cNvPr id="13" name="Connecteur droit 12"/>
              <p:cNvCxnSpPr/>
              <p:nvPr/>
            </p:nvCxnSpPr>
            <p:spPr>
              <a:xfrm rot="5400000">
                <a:off x="5291749" y="3356992"/>
                <a:ext cx="4176464" cy="0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ZoneTexte 7"/>
            <p:cNvSpPr txBox="1">
              <a:spLocks noChangeArrowheads="1"/>
            </p:cNvSpPr>
            <p:nvPr/>
          </p:nvSpPr>
          <p:spPr bwMode="auto">
            <a:xfrm>
              <a:off x="5579550" y="1340193"/>
              <a:ext cx="288958" cy="369866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20000">
                  <a:srgbClr val="000000"/>
                </a:gs>
                <a:gs pos="100000">
                  <a:srgbClr val="000000"/>
                </a:gs>
              </a:gsLst>
              <a:lin ang="5400000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>
                  <a:solidFill>
                    <a:srgbClr val="FFFFFF"/>
                  </a:solidFill>
                  <a:latin typeface="+mn-lt"/>
                  <a:cs typeface="+mn-cs"/>
                </a:rPr>
                <a:t>2</a:t>
              </a:r>
            </a:p>
          </p:txBody>
        </p:sp>
        <p:sp>
          <p:nvSpPr>
            <p:cNvPr id="9" name="ZoneTexte 8"/>
            <p:cNvSpPr txBox="1">
              <a:spLocks noChangeArrowheads="1"/>
            </p:cNvSpPr>
            <p:nvPr/>
          </p:nvSpPr>
          <p:spPr bwMode="auto">
            <a:xfrm>
              <a:off x="7453015" y="1340193"/>
              <a:ext cx="287370" cy="369866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20000">
                  <a:srgbClr val="000000"/>
                </a:gs>
                <a:gs pos="100000">
                  <a:srgbClr val="000000"/>
                </a:gs>
              </a:gsLst>
              <a:lin ang="5400000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>
                  <a:solidFill>
                    <a:srgbClr val="FFFFFF"/>
                  </a:solidFill>
                  <a:latin typeface="+mn-lt"/>
                  <a:cs typeface="+mn-cs"/>
                </a:rPr>
                <a:t>1</a:t>
              </a:r>
            </a:p>
          </p:txBody>
        </p:sp>
      </p:grpSp>
      <p:sp>
        <p:nvSpPr>
          <p:cNvPr id="68613" name="Espace réservé du numéro de diapositive 28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CCC2C4-6B2C-4BB9-89E4-4F63867134B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075613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3300" i="1" u="sng" smtClean="0">
                <a:solidFill>
                  <a:srgbClr val="9900CC"/>
                </a:solidFill>
              </a:rPr>
              <a:t>Composite de Collage</a:t>
            </a:r>
          </a:p>
          <a:p>
            <a:pPr lvl="4" eaLnBrk="1" hangingPunct="1">
              <a:lnSpc>
                <a:spcPct val="90000"/>
              </a:lnSpc>
            </a:pPr>
            <a:endParaRPr lang="fr-FR" sz="1600" u="sng" smtClean="0">
              <a:solidFill>
                <a:srgbClr val="0B0373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000" smtClean="0">
                <a:solidFill>
                  <a:srgbClr val="0B0373"/>
                </a:solidFill>
              </a:rPr>
              <a:t> Colle Chémopolymérisable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>
                <a:solidFill>
                  <a:srgbClr val="0B0373"/>
                </a:solidFill>
              </a:rPr>
              <a:t>Polymérisation apicale garantie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>
                <a:solidFill>
                  <a:srgbClr val="0B0373"/>
                </a:solidFill>
              </a:rPr>
              <a:t>Manipulation difficile : 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600" smtClean="0">
                <a:solidFill>
                  <a:srgbClr val="0B0373"/>
                </a:solidFill>
              </a:rPr>
              <a:t>Aucun contrôle du temps de prise</a:t>
            </a:r>
          </a:p>
          <a:p>
            <a:pPr lvl="4" eaLnBrk="1" hangingPunct="1">
              <a:lnSpc>
                <a:spcPct val="90000"/>
              </a:lnSpc>
            </a:pPr>
            <a:endParaRPr lang="fr-FR" sz="1600" smtClean="0">
              <a:solidFill>
                <a:srgbClr val="0B0373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000" smtClean="0">
                <a:solidFill>
                  <a:srgbClr val="0B0373"/>
                </a:solidFill>
              </a:rPr>
              <a:t>Colle Photopolymérisable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>
                <a:solidFill>
                  <a:srgbClr val="0B0373"/>
                </a:solidFill>
              </a:rPr>
              <a:t>Polymérisation apicale non garantie</a:t>
            </a:r>
          </a:p>
          <a:p>
            <a:pPr lvl="3" eaLnBrk="1" hangingPunct="1">
              <a:lnSpc>
                <a:spcPct val="90000"/>
              </a:lnSpc>
            </a:pPr>
            <a:r>
              <a:rPr lang="fr-FR" sz="1600" smtClean="0">
                <a:solidFill>
                  <a:srgbClr val="0B0373"/>
                </a:solidFill>
              </a:rPr>
              <a:t>Faible transmission de la lumière par l’ancrage</a:t>
            </a:r>
          </a:p>
          <a:p>
            <a:pPr lvl="4" eaLnBrk="1" hangingPunct="1">
              <a:lnSpc>
                <a:spcPct val="90000"/>
              </a:lnSpc>
            </a:pPr>
            <a:endParaRPr lang="fr-FR" sz="1600" smtClean="0">
              <a:solidFill>
                <a:srgbClr val="0B0373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000" smtClean="0">
                <a:solidFill>
                  <a:srgbClr val="0070C0"/>
                </a:solidFill>
              </a:rPr>
              <a:t>Système Dual +++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>
                <a:solidFill>
                  <a:srgbClr val="0B0373"/>
                </a:solidFill>
              </a:rPr>
              <a:t>Rigidité et dureté équivalente aux colles photopolimérisables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>
                <a:solidFill>
                  <a:srgbClr val="0B0373"/>
                </a:solidFill>
              </a:rPr>
              <a:t>Capacité de déformation similaire aux colle chémopolymérisables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>
                <a:solidFill>
                  <a:srgbClr val="0B0373"/>
                </a:solidFill>
              </a:rPr>
              <a:t>Permet le contrôle du bon positionnement de l’ancrage avant amorce de polymérisation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>
                <a:solidFill>
                  <a:srgbClr val="0B0373"/>
                </a:solidFill>
              </a:rPr>
              <a:t>Attention au risque d’incompatibilité avec composite de reconstitution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1412875"/>
            <a:ext cx="1081087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2492375"/>
            <a:ext cx="1150938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F7E1D5-1200-48A7-8506-19EE1227124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Exemples de Dual</a:t>
            </a:r>
          </a:p>
        </p:txBody>
      </p:sp>
      <p:sp>
        <p:nvSpPr>
          <p:cNvPr id="7065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/>
              <a:t>Paracore</a:t>
            </a:r>
            <a:r>
              <a:rPr lang="fr-FR" sz="2800" baseline="30000" smtClean="0"/>
              <a:t>®</a:t>
            </a:r>
          </a:p>
          <a:p>
            <a:r>
              <a:rPr lang="fr-FR" smtClean="0"/>
              <a:t>RelyX Unicem</a:t>
            </a:r>
            <a:r>
              <a:rPr lang="fr-FR" sz="2800" baseline="30000" smtClean="0"/>
              <a:t>®</a:t>
            </a:r>
          </a:p>
          <a:p>
            <a:r>
              <a:rPr lang="fr-FR" smtClean="0"/>
              <a:t>Dentocore</a:t>
            </a:r>
            <a:r>
              <a:rPr lang="fr-FR" sz="2800" baseline="30000" smtClean="0"/>
              <a:t>®</a:t>
            </a:r>
          </a:p>
          <a:p>
            <a:r>
              <a:rPr lang="fr-FR" smtClean="0"/>
              <a:t>Variolink II</a:t>
            </a:r>
            <a:r>
              <a:rPr lang="fr-FR" sz="2800" baseline="30000" smtClean="0"/>
              <a:t>®</a:t>
            </a:r>
          </a:p>
        </p:txBody>
      </p:sp>
      <p:pic>
        <p:nvPicPr>
          <p:cNvPr id="70659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781300"/>
            <a:ext cx="239236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3"/>
          <p:cNvPicPr>
            <a:picLocks noChangeAspect="1" noChangeArrowheads="1"/>
          </p:cNvPicPr>
          <p:nvPr/>
        </p:nvPicPr>
        <p:blipFill>
          <a:blip r:embed="rId3"/>
          <a:srcRect t="23540" r="23540" b="32990"/>
          <a:stretch>
            <a:fillRect/>
          </a:stretch>
        </p:blipFill>
        <p:spPr bwMode="auto">
          <a:xfrm>
            <a:off x="5148263" y="4581525"/>
            <a:ext cx="291306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Imag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4724400"/>
            <a:ext cx="2160587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Imag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6688" y="692150"/>
            <a:ext cx="24066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3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0A98F4-A15C-4062-8C33-6840345E62CE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idx="1"/>
          </p:nvPr>
        </p:nvSpPr>
        <p:spPr>
          <a:xfrm>
            <a:off x="34925" y="692150"/>
            <a:ext cx="8280400" cy="5832475"/>
          </a:xfrm>
        </p:spPr>
        <p:txBody>
          <a:bodyPr/>
          <a:lstStyle/>
          <a:p>
            <a:pPr lvl="1" eaLnBrk="1" hangingPunct="1"/>
            <a:r>
              <a:rPr lang="fr-FR" sz="2400" smtClean="0"/>
              <a:t>Face à une parodontite apicale, si la dent a déjà fait l’objet d’un traitement endodontique, que faire?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fr-FR" sz="2400" smtClean="0"/>
              <a:t> </a:t>
            </a:r>
            <a:endParaRPr lang="fr-FR" sz="2000" smtClean="0"/>
          </a:p>
          <a:p>
            <a:pPr lvl="1" eaLnBrk="1" hangingPunct="1"/>
            <a:r>
              <a:rPr lang="fr-FR" sz="2400" smtClean="0"/>
              <a:t>2 Types d’échec : </a:t>
            </a:r>
          </a:p>
          <a:p>
            <a:pPr lvl="3" eaLnBrk="1" hangingPunct="1"/>
            <a:r>
              <a:rPr lang="fr-FR" sz="1800" smtClean="0"/>
              <a:t>Echec avéré</a:t>
            </a:r>
          </a:p>
          <a:p>
            <a:pPr lvl="3" eaLnBrk="1" hangingPunct="1"/>
            <a:r>
              <a:rPr lang="fr-FR" sz="1800" smtClean="0"/>
              <a:t>Echec potentiel</a:t>
            </a:r>
          </a:p>
          <a:p>
            <a:pPr lvl="4" eaLnBrk="1" hangingPunct="1"/>
            <a:endParaRPr lang="fr-FR" sz="1800" smtClean="0"/>
          </a:p>
          <a:p>
            <a:pPr lvl="1" eaLnBrk="1" hangingPunct="1"/>
            <a:r>
              <a:rPr lang="fr-FR" smtClean="0"/>
              <a:t>Connaître la situation antérieure</a:t>
            </a:r>
          </a:p>
          <a:p>
            <a:pPr lvl="3" eaLnBrk="1" hangingPunct="1"/>
            <a:r>
              <a:rPr lang="fr-FR" sz="1800" smtClean="0"/>
              <a:t>Lésion = Échec du traitement ?</a:t>
            </a:r>
          </a:p>
          <a:p>
            <a:pPr lvl="3" eaLnBrk="1" hangingPunct="1"/>
            <a:r>
              <a:rPr lang="fr-FR" sz="1800" smtClean="0"/>
              <a:t>Lésion = Guérison d’une pathologie antérieure?</a:t>
            </a:r>
          </a:p>
          <a:p>
            <a:pPr lvl="4" eaLnBrk="1" hangingPunct="1"/>
            <a:endParaRPr lang="fr-FR" sz="1800" smtClean="0"/>
          </a:p>
          <a:p>
            <a:pPr lvl="1" eaLnBrk="1" hangingPunct="1"/>
            <a:r>
              <a:rPr lang="fr-FR" smtClean="0"/>
              <a:t>Cicatrisation peut être supposée si triade : </a:t>
            </a:r>
          </a:p>
          <a:p>
            <a:pPr lvl="3" eaLnBrk="1" hangingPunct="1"/>
            <a:r>
              <a:rPr lang="fr-FR" sz="1800" smtClean="0"/>
              <a:t>Dent asymptomatique</a:t>
            </a:r>
          </a:p>
          <a:p>
            <a:pPr lvl="3" eaLnBrk="1" hangingPunct="1"/>
            <a:r>
              <a:rPr lang="fr-FR" sz="1800" smtClean="0"/>
              <a:t>Stabilisation ou régression de la radioclarté</a:t>
            </a:r>
          </a:p>
          <a:p>
            <a:pPr lvl="3" eaLnBrk="1" hangingPunct="1"/>
            <a:r>
              <a:rPr lang="fr-FR" sz="1800" smtClean="0"/>
              <a:t>Obturation canalaire semblant satisfaisante</a:t>
            </a:r>
          </a:p>
        </p:txBody>
      </p:sp>
      <p:grpSp>
        <p:nvGrpSpPr>
          <p:cNvPr id="20482" name="Group 6"/>
          <p:cNvGrpSpPr>
            <a:grpSpLocks/>
          </p:cNvGrpSpPr>
          <p:nvPr/>
        </p:nvGrpSpPr>
        <p:grpSpPr bwMode="auto">
          <a:xfrm>
            <a:off x="6300788" y="1700213"/>
            <a:ext cx="2674937" cy="2165350"/>
            <a:chOff x="3969" y="1071"/>
            <a:chExt cx="1685" cy="1364"/>
          </a:xfrm>
        </p:grpSpPr>
        <p:pic>
          <p:nvPicPr>
            <p:cNvPr id="20485" name="Picture 4" descr="Nourdtoume 2-00"/>
            <p:cNvPicPr>
              <a:picLocks noChangeAspect="1" noChangeArrowheads="1"/>
            </p:cNvPicPr>
            <p:nvPr/>
          </p:nvPicPr>
          <p:blipFill>
            <a:blip r:embed="rId2">
              <a:lum bright="24000" contrast="12000"/>
              <a:grayscl/>
            </a:blip>
            <a:srcRect l="3328" t="5446" r="21440" b="3215"/>
            <a:stretch>
              <a:fillRect/>
            </a:stretch>
          </p:blipFill>
          <p:spPr bwMode="auto">
            <a:xfrm>
              <a:off x="3969" y="1071"/>
              <a:ext cx="1685" cy="1364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20486" name="Text Box 5"/>
            <p:cNvSpPr txBox="1">
              <a:spLocks noChangeArrowheads="1"/>
            </p:cNvSpPr>
            <p:nvPr/>
          </p:nvSpPr>
          <p:spPr bwMode="auto">
            <a:xfrm>
              <a:off x="5284" y="2251"/>
              <a:ext cx="3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/>
                <a:t>BE</a:t>
              </a:r>
            </a:p>
          </p:txBody>
        </p:sp>
      </p:grpSp>
      <p:pic>
        <p:nvPicPr>
          <p:cNvPr id="2048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5516563"/>
            <a:ext cx="1368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3557D0-03FA-4A77-AE12-24F4D353499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362950" cy="51022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FR" sz="3000" i="1" u="sng" smtClean="0">
                <a:solidFill>
                  <a:srgbClr val="9900CC"/>
                </a:solidFill>
              </a:rPr>
              <a:t>Composite de Reconstitution</a:t>
            </a:r>
          </a:p>
          <a:p>
            <a:pPr lvl="4" eaLnBrk="1" hangingPunct="1"/>
            <a:endParaRPr lang="fr-FR" u="sng" smtClean="0">
              <a:solidFill>
                <a:srgbClr val="0B0373"/>
              </a:solidFill>
            </a:endParaRPr>
          </a:p>
          <a:p>
            <a:pPr lvl="1" eaLnBrk="1" hangingPunct="1"/>
            <a:r>
              <a:rPr lang="fr-FR" sz="2600" smtClean="0">
                <a:solidFill>
                  <a:srgbClr val="0B0373"/>
                </a:solidFill>
              </a:rPr>
              <a:t> Composite hybride classique</a:t>
            </a:r>
          </a:p>
          <a:p>
            <a:pPr lvl="1" eaLnBrk="1" hangingPunct="1"/>
            <a:r>
              <a:rPr lang="fr-FR" sz="2600" smtClean="0">
                <a:solidFill>
                  <a:srgbClr val="0B0373"/>
                </a:solidFill>
              </a:rPr>
              <a:t> Utiliser composite de même base que celui de collage</a:t>
            </a:r>
          </a:p>
          <a:p>
            <a:pPr lvl="2" eaLnBrk="1" hangingPunct="1"/>
            <a:r>
              <a:rPr lang="fr-FR" smtClean="0">
                <a:solidFill>
                  <a:srgbClr val="0B0373"/>
                </a:solidFill>
              </a:rPr>
              <a:t>Idéal : utiliser la même marque</a:t>
            </a:r>
          </a:p>
          <a:p>
            <a:pPr lvl="2" eaLnBrk="1" hangingPunct="1"/>
            <a:r>
              <a:rPr lang="fr-FR" smtClean="0">
                <a:solidFill>
                  <a:srgbClr val="0B0373"/>
                </a:solidFill>
              </a:rPr>
              <a:t>Certains fabricants : composite de collage utilisable pour la restauration coronaire</a:t>
            </a:r>
          </a:p>
          <a:p>
            <a:pPr lvl="1" eaLnBrk="1" hangingPunct="1"/>
            <a:r>
              <a:rPr lang="fr-FR" smtClean="0">
                <a:solidFill>
                  <a:srgbClr val="0B0373"/>
                </a:solidFill>
              </a:rPr>
              <a:t> Faible importance du Mode de polymérisation</a:t>
            </a:r>
          </a:p>
          <a:p>
            <a:pPr lvl="2" eaLnBrk="1" hangingPunct="1"/>
            <a:r>
              <a:rPr lang="fr-FR" smtClean="0">
                <a:solidFill>
                  <a:srgbClr val="0B0373"/>
                </a:solidFill>
              </a:rPr>
              <a:t>MAIS : Éviter chémopolymérisable si préparation périphérique dans la séance</a:t>
            </a:r>
          </a:p>
        </p:txBody>
      </p:sp>
      <p:sp>
        <p:nvSpPr>
          <p:cNvPr id="71682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61D635-FFAD-4DAC-AEAC-52A7A89F5406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4000" b="1" i="1" u="sng" smtClean="0">
                <a:solidFill>
                  <a:srgbClr val="6600CC"/>
                </a:solidFill>
              </a:rPr>
              <a:t>Réinterventions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sz="2800" smtClean="0"/>
              <a:t>Dépose des tenons fibrés </a:t>
            </a:r>
          </a:p>
          <a:p>
            <a:pPr lvl="1" eaLnBrk="1" hangingPunct="1"/>
            <a:r>
              <a:rPr lang="fr-FR" sz="2400" smtClean="0"/>
              <a:t>Relativement aisée</a:t>
            </a:r>
          </a:p>
          <a:p>
            <a:pPr lvl="1" eaLnBrk="1" hangingPunct="1"/>
            <a:r>
              <a:rPr lang="fr-FR" sz="2400" smtClean="0"/>
              <a:t>Rapide</a:t>
            </a:r>
          </a:p>
          <a:p>
            <a:pPr lvl="1" eaLnBrk="1" hangingPunct="1"/>
            <a:r>
              <a:rPr lang="fr-FR" sz="2400" smtClean="0"/>
              <a:t>Prédictible</a:t>
            </a:r>
          </a:p>
          <a:p>
            <a:pPr lvl="4" eaLnBrk="1" hangingPunct="1"/>
            <a:endParaRPr lang="fr-FR" sz="1800" smtClean="0"/>
          </a:p>
          <a:p>
            <a:pPr eaLnBrk="1" hangingPunct="1"/>
            <a:r>
              <a:rPr lang="fr-FR" sz="2800" smtClean="0"/>
              <a:t>Dépose plus aisée que pour ancrage métallique ou zircone : Destruction</a:t>
            </a:r>
          </a:p>
          <a:p>
            <a:pPr lvl="4" eaLnBrk="1" hangingPunct="1"/>
            <a:endParaRPr lang="fr-FR" sz="1800" smtClean="0"/>
          </a:p>
          <a:p>
            <a:pPr eaLnBrk="1" hangingPunct="1"/>
            <a:r>
              <a:rPr lang="fr-FR" sz="2800" smtClean="0"/>
              <a:t>RMIPP autorise les retraitements endodontiques</a:t>
            </a:r>
          </a:p>
        </p:txBody>
      </p:sp>
      <p:sp>
        <p:nvSpPr>
          <p:cNvPr id="7270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91D756-BCF9-4A85-81AF-FF154F7F4C1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/>
            </a:r>
            <a:br>
              <a:rPr lang="fr-FR" smtClean="0"/>
            </a:br>
            <a:endParaRPr lang="fr-FR" smtClean="0"/>
          </a:p>
        </p:txBody>
      </p:sp>
      <p:sp>
        <p:nvSpPr>
          <p:cNvPr id="4915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250825" y="1466850"/>
            <a:ext cx="1657350" cy="738188"/>
          </a:xfrm>
        </p:spPr>
        <p:txBody>
          <a:bodyPr>
            <a:spAutoFit/>
          </a:bodyPr>
          <a:lstStyle/>
          <a:p>
            <a:pPr algn="ctr"/>
            <a:r>
              <a:rPr lang="fr-FR" smtClean="0"/>
              <a:t>Plan occlusal perpendiculaire à l’axe du tenon</a:t>
            </a:r>
          </a:p>
        </p:txBody>
      </p:sp>
      <p:pic>
        <p:nvPicPr>
          <p:cNvPr id="73731" name="Picture 2" descr="C:\Users\Cécile\Pictures\realités cliniques\2011-06-05\Save00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137" t="10104" r="8653" b="34036"/>
          <a:stretch>
            <a:fillRect/>
          </a:stretch>
        </p:blipFill>
        <p:spPr>
          <a:xfrm>
            <a:off x="1835150" y="787400"/>
            <a:ext cx="5154613" cy="6148388"/>
          </a:xfrm>
        </p:spPr>
      </p:pic>
      <p:sp>
        <p:nvSpPr>
          <p:cNvPr id="73732" name="ZoneTexte 6"/>
          <p:cNvSpPr txBox="1">
            <a:spLocks noChangeArrowheads="1"/>
          </p:cNvSpPr>
          <p:nvPr/>
        </p:nvSpPr>
        <p:spPr bwMode="auto">
          <a:xfrm>
            <a:off x="395288" y="346075"/>
            <a:ext cx="8353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u="sng"/>
              <a:t>Suppression ancrage composite </a:t>
            </a:r>
            <a:r>
              <a:rPr lang="fr-FR" sz="1400"/>
              <a:t>(RC) -   </a:t>
            </a:r>
            <a:r>
              <a:rPr lang="fr-FR" b="1"/>
              <a:t>Trousse  de Thomas</a:t>
            </a:r>
          </a:p>
          <a:p>
            <a:pPr algn="ctr"/>
            <a:endParaRPr lang="fr-FR"/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 bwMode="auto">
          <a:xfrm>
            <a:off x="468313" y="5138738"/>
            <a:ext cx="10795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fr-FR" sz="1400" kern="0" dirty="0">
                <a:latin typeface="+mn-lt"/>
                <a:cs typeface="+mn-cs"/>
              </a:rPr>
              <a:t>Elimination composite coronaire</a:t>
            </a:r>
            <a:endParaRPr lang="fr-FR" sz="1600" kern="0" dirty="0">
              <a:latin typeface="+mn-lt"/>
              <a:cs typeface="+mn-cs"/>
            </a:endParaRPr>
          </a:p>
        </p:txBody>
      </p:sp>
      <p:sp>
        <p:nvSpPr>
          <p:cNvPr id="7" name="Espace réservé du texte 4"/>
          <p:cNvSpPr txBox="1">
            <a:spLocks/>
          </p:cNvSpPr>
          <p:nvPr/>
        </p:nvSpPr>
        <p:spPr bwMode="auto">
          <a:xfrm>
            <a:off x="7164388" y="2852738"/>
            <a:ext cx="176371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fr-FR" sz="1400" b="1" kern="0" dirty="0">
                <a:latin typeface="+mn-lt"/>
                <a:cs typeface="+mn-cs"/>
              </a:rPr>
              <a:t>Foret </a:t>
            </a:r>
            <a:r>
              <a:rPr lang="fr-FR" sz="1400" b="1" kern="0" dirty="0" err="1">
                <a:latin typeface="+mn-lt"/>
                <a:cs typeface="+mn-cs"/>
              </a:rPr>
              <a:t>Peeso</a:t>
            </a:r>
            <a:r>
              <a:rPr lang="fr-FR" sz="1400" b="1" kern="0" dirty="0">
                <a:latin typeface="+mn-lt"/>
                <a:cs typeface="+mn-cs"/>
              </a:rPr>
              <a:t> 2 </a:t>
            </a:r>
            <a:r>
              <a:rPr lang="fr-FR" sz="1400" kern="0" dirty="0">
                <a:latin typeface="+mn-lt"/>
                <a:cs typeface="+mn-cs"/>
              </a:rPr>
              <a:t>jusqu’à longueur du tenon </a:t>
            </a:r>
            <a:r>
              <a:rPr lang="fr-FR" sz="1100" kern="0" dirty="0">
                <a:latin typeface="+mn-lt"/>
                <a:cs typeface="+mn-cs"/>
              </a:rPr>
              <a:t>(CA vitesse maxi sous spray) </a:t>
            </a:r>
            <a:endParaRPr lang="fr-FR" sz="1600" kern="0" dirty="0">
              <a:latin typeface="+mn-lt"/>
              <a:cs typeface="+mn-cs"/>
            </a:endParaRPr>
          </a:p>
        </p:txBody>
      </p:sp>
      <p:sp>
        <p:nvSpPr>
          <p:cNvPr id="8" name="Espace réservé du texte 4"/>
          <p:cNvSpPr txBox="1">
            <a:spLocks/>
          </p:cNvSpPr>
          <p:nvPr/>
        </p:nvSpPr>
        <p:spPr bwMode="auto">
          <a:xfrm>
            <a:off x="7380288" y="1268413"/>
            <a:ext cx="1549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fr-FR" sz="1400" b="1" kern="0" dirty="0">
                <a:latin typeface="+mn-lt"/>
                <a:cs typeface="+mn-cs"/>
              </a:rPr>
              <a:t>Foret Pointeur </a:t>
            </a:r>
            <a:r>
              <a:rPr lang="fr-FR" sz="1400" kern="0" dirty="0">
                <a:latin typeface="+mn-lt"/>
                <a:cs typeface="+mn-cs"/>
              </a:rPr>
              <a:t>dans l’axe du tenon, jusqu’à butée</a:t>
            </a:r>
          </a:p>
        </p:txBody>
      </p:sp>
      <p:sp>
        <p:nvSpPr>
          <p:cNvPr id="9" name="Espace réservé du texte 4"/>
          <p:cNvSpPr txBox="1">
            <a:spLocks/>
          </p:cNvSpPr>
          <p:nvPr/>
        </p:nvSpPr>
        <p:spPr bwMode="auto">
          <a:xfrm>
            <a:off x="7199313" y="5300663"/>
            <a:ext cx="19097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fr-FR" sz="1400" b="1" kern="0" dirty="0">
                <a:latin typeface="+mn-lt"/>
                <a:cs typeface="+mn-cs"/>
              </a:rPr>
              <a:t>Insert ultrasonore diamanté </a:t>
            </a:r>
            <a:r>
              <a:rPr lang="fr-FR" sz="1400" kern="0" dirty="0">
                <a:latin typeface="+mn-lt"/>
                <a:cs typeface="+mn-cs"/>
              </a:rPr>
              <a:t>pour élimination composite </a:t>
            </a:r>
            <a:r>
              <a:rPr lang="fr-FR" sz="1400" kern="0" dirty="0" err="1">
                <a:latin typeface="+mn-lt"/>
                <a:cs typeface="+mn-cs"/>
              </a:rPr>
              <a:t>intracanalaire</a:t>
            </a:r>
            <a:endParaRPr lang="fr-FR" sz="1400" kern="0" dirty="0">
              <a:latin typeface="+mn-lt"/>
              <a:cs typeface="+mn-cs"/>
            </a:endParaRPr>
          </a:p>
        </p:txBody>
      </p:sp>
      <p:cxnSp>
        <p:nvCxnSpPr>
          <p:cNvPr id="11" name="Connecteur droit avec flèche 10"/>
          <p:cNvCxnSpPr>
            <a:cxnSpLocks noChangeShapeType="1"/>
          </p:cNvCxnSpPr>
          <p:nvPr/>
        </p:nvCxnSpPr>
        <p:spPr bwMode="auto">
          <a:xfrm flipV="1">
            <a:off x="1908175" y="1773238"/>
            <a:ext cx="2519363" cy="71437"/>
          </a:xfrm>
          <a:prstGeom prst="straightConnector1">
            <a:avLst/>
          </a:prstGeom>
          <a:noFill/>
          <a:ln w="19050" algn="ctr">
            <a:solidFill>
              <a:srgbClr val="FF33CC"/>
            </a:solidFill>
            <a:round/>
            <a:headEnd/>
            <a:tailEnd type="arrow" w="med" len="med"/>
          </a:ln>
        </p:spPr>
      </p:cxnSp>
      <p:cxnSp>
        <p:nvCxnSpPr>
          <p:cNvPr id="12" name="Connecteur droit avec flèche 11"/>
          <p:cNvCxnSpPr>
            <a:cxnSpLocks noChangeShapeType="1"/>
            <a:stCxn id="8" idx="1"/>
          </p:cNvCxnSpPr>
          <p:nvPr/>
        </p:nvCxnSpPr>
        <p:spPr bwMode="auto">
          <a:xfrm rot="10800000">
            <a:off x="6300788" y="1268413"/>
            <a:ext cx="1079500" cy="477837"/>
          </a:xfrm>
          <a:prstGeom prst="straightConnector1">
            <a:avLst/>
          </a:prstGeom>
          <a:noFill/>
          <a:ln w="19050" algn="ctr">
            <a:solidFill>
              <a:srgbClr val="FF33CC"/>
            </a:solidFill>
            <a:round/>
            <a:headEnd/>
            <a:tailEnd type="arrow" w="med" len="med"/>
          </a:ln>
        </p:spPr>
      </p:cxnSp>
      <p:cxnSp>
        <p:nvCxnSpPr>
          <p:cNvPr id="20" name="Connecteur droit avec flèche 19"/>
          <p:cNvCxnSpPr>
            <a:cxnSpLocks noChangeShapeType="1"/>
            <a:stCxn id="7" idx="1"/>
          </p:cNvCxnSpPr>
          <p:nvPr/>
        </p:nvCxnSpPr>
        <p:spPr bwMode="auto">
          <a:xfrm rot="10800000" flipV="1">
            <a:off x="4284663" y="3306763"/>
            <a:ext cx="2879725" cy="193675"/>
          </a:xfrm>
          <a:prstGeom prst="straightConnector1">
            <a:avLst/>
          </a:prstGeom>
          <a:noFill/>
          <a:ln w="19050" algn="ctr">
            <a:solidFill>
              <a:srgbClr val="FF33CC"/>
            </a:solidFill>
            <a:round/>
            <a:headEnd/>
            <a:tailEnd type="arrow" w="med" len="med"/>
          </a:ln>
        </p:spPr>
      </p:cxnSp>
      <p:cxnSp>
        <p:nvCxnSpPr>
          <p:cNvPr id="25" name="Connecteur droit avec flèche 24"/>
          <p:cNvCxnSpPr>
            <a:cxnSpLocks noChangeShapeType="1"/>
            <a:stCxn id="7" idx="1"/>
          </p:cNvCxnSpPr>
          <p:nvPr/>
        </p:nvCxnSpPr>
        <p:spPr bwMode="auto">
          <a:xfrm rot="10800000" flipV="1">
            <a:off x="6156325" y="3306763"/>
            <a:ext cx="1008063" cy="482600"/>
          </a:xfrm>
          <a:prstGeom prst="straightConnector1">
            <a:avLst/>
          </a:prstGeom>
          <a:noFill/>
          <a:ln w="19050" algn="ctr">
            <a:solidFill>
              <a:srgbClr val="FF33CC"/>
            </a:solidFill>
            <a:round/>
            <a:headEnd/>
            <a:tailEnd type="arrow" w="med" len="med"/>
          </a:ln>
        </p:spPr>
      </p:cxnSp>
      <p:cxnSp>
        <p:nvCxnSpPr>
          <p:cNvPr id="29" name="Connecteur droit avec flèche 28"/>
          <p:cNvCxnSpPr>
            <a:cxnSpLocks noChangeShapeType="1"/>
            <a:stCxn id="6" idx="3"/>
          </p:cNvCxnSpPr>
          <p:nvPr/>
        </p:nvCxnSpPr>
        <p:spPr bwMode="auto">
          <a:xfrm>
            <a:off x="1547813" y="5508625"/>
            <a:ext cx="1008062" cy="441325"/>
          </a:xfrm>
          <a:prstGeom prst="straightConnector1">
            <a:avLst/>
          </a:prstGeom>
          <a:noFill/>
          <a:ln w="19050" algn="ctr">
            <a:solidFill>
              <a:srgbClr val="FF33CC"/>
            </a:solidFill>
            <a:round/>
            <a:headEnd/>
            <a:tailEnd type="arrow" w="med" len="med"/>
          </a:ln>
        </p:spPr>
      </p:cxnSp>
      <p:cxnSp>
        <p:nvCxnSpPr>
          <p:cNvPr id="40" name="Connecteur droit avec flèche 39"/>
          <p:cNvCxnSpPr>
            <a:cxnSpLocks noChangeShapeType="1"/>
            <a:stCxn id="9" idx="1"/>
          </p:cNvCxnSpPr>
          <p:nvPr/>
        </p:nvCxnSpPr>
        <p:spPr bwMode="auto">
          <a:xfrm rot="10800000" flipV="1">
            <a:off x="4427538" y="5778500"/>
            <a:ext cx="2771775" cy="98425"/>
          </a:xfrm>
          <a:prstGeom prst="straightConnector1">
            <a:avLst/>
          </a:prstGeom>
          <a:noFill/>
          <a:ln w="19050" algn="ctr">
            <a:solidFill>
              <a:srgbClr val="FF33CC"/>
            </a:solidFill>
            <a:round/>
            <a:headEnd/>
            <a:tailEnd type="arrow" w="med" len="med"/>
          </a:ln>
        </p:spPr>
      </p:cxnSp>
      <p:sp>
        <p:nvSpPr>
          <p:cNvPr id="73743" name="Espace réservé du numéro de diapositive 1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F309EE-81B0-4B5D-8E64-BAA858727DE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  <p:bldP spid="6" grpId="0"/>
      <p:bldP spid="7" grpId="0"/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fr-FR" smtClean="0"/>
              <a:t>3 – Mise en œuvre – Protocoles actuels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Restauration par Matériau Inséré en Phase Plastique</a:t>
            </a:r>
          </a:p>
        </p:txBody>
      </p:sp>
      <p:sp>
        <p:nvSpPr>
          <p:cNvPr id="7475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DD38A6-2BB9-4BBA-97A5-331D401CA63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pPr eaLnBrk="1" hangingPunct="1"/>
            <a:r>
              <a:rPr lang="fr-FR" sz="4000" i="1" u="sng" smtClean="0">
                <a:solidFill>
                  <a:srgbClr val="9900CC"/>
                </a:solidFill>
              </a:rPr>
              <a:t>Principes généraux de préparation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5699125" cy="4256088"/>
          </a:xfrm>
        </p:spPr>
        <p:txBody>
          <a:bodyPr/>
          <a:lstStyle/>
          <a:p>
            <a:pPr eaLnBrk="1" hangingPunct="1"/>
            <a:r>
              <a:rPr lang="fr-FR" sz="2400" smtClean="0"/>
              <a:t>Évaluation précise du traitement endodontique : </a:t>
            </a:r>
          </a:p>
          <a:p>
            <a:pPr lvl="4" eaLnBrk="1" hangingPunct="1"/>
            <a:endParaRPr lang="fr-FR" sz="1600" smtClean="0"/>
          </a:p>
          <a:p>
            <a:pPr lvl="1" eaLnBrk="1" hangingPunct="1"/>
            <a:r>
              <a:rPr lang="fr-FR" sz="2000" smtClean="0"/>
              <a:t> Si traitement incomplet avec image radio-claire périapicale non cicatricielle (Cf. recommandations HAS) : </a:t>
            </a:r>
          </a:p>
          <a:p>
            <a:pPr lvl="4" eaLnBrk="1" hangingPunct="1"/>
            <a:endParaRPr lang="fr-FR" sz="1600" smtClean="0"/>
          </a:p>
          <a:p>
            <a:pPr lvl="2" eaLnBrk="1" hangingPunct="1"/>
            <a:r>
              <a:rPr lang="fr-FR" sz="1800" smtClean="0"/>
              <a:t>Reprise du traitement endodontique</a:t>
            </a:r>
          </a:p>
          <a:p>
            <a:pPr lvl="2" eaLnBrk="1" hangingPunct="1"/>
            <a:r>
              <a:rPr lang="fr-FR" sz="1800" smtClean="0"/>
              <a:t>Pérennité du traitement assurée par une restauration coronaire provisoire étanche</a:t>
            </a:r>
          </a:p>
          <a:p>
            <a:pPr lvl="2" eaLnBrk="1" hangingPunct="1"/>
            <a:r>
              <a:rPr lang="fr-FR" sz="1800" smtClean="0"/>
              <a:t>Attente 6 mois minimum avant restauration</a:t>
            </a:r>
          </a:p>
          <a:p>
            <a:pPr lvl="1" eaLnBrk="1" hangingPunct="1"/>
            <a:endParaRPr lang="fr-FR" sz="2400" smtClean="0"/>
          </a:p>
        </p:txBody>
      </p:sp>
      <p:pic>
        <p:nvPicPr>
          <p:cNvPr id="75779" name="Picture 4" descr="Chaumont-36-2003-4"/>
          <p:cNvPicPr>
            <a:picLocks noChangeAspect="1" noChangeArrowheads="1"/>
          </p:cNvPicPr>
          <p:nvPr/>
        </p:nvPicPr>
        <p:blipFill>
          <a:blip r:embed="rId2"/>
          <a:srcRect b="10982"/>
          <a:stretch>
            <a:fillRect/>
          </a:stretch>
        </p:blipFill>
        <p:spPr bwMode="auto">
          <a:xfrm>
            <a:off x="6443663" y="3068638"/>
            <a:ext cx="2235200" cy="32400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1341438"/>
            <a:ext cx="172085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415C8C-0107-4D51-A93B-867009B67844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14705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smtClean="0"/>
              <a:t>Indication de la mise en place d’un ancrage radiculaire après préparation périphérique </a:t>
            </a:r>
          </a:p>
          <a:p>
            <a:pPr eaLnBrk="1" hangingPunct="1">
              <a:lnSpc>
                <a:spcPct val="90000"/>
              </a:lnSpc>
            </a:pPr>
            <a:endParaRPr lang="fr-FR" sz="600" smtClean="0"/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Nombre de parois manquantes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Volume de collage disponible au niveau de la chambre pulpaire</a:t>
            </a:r>
          </a:p>
          <a:p>
            <a:pPr lvl="4" eaLnBrk="1" hangingPunct="1">
              <a:lnSpc>
                <a:spcPct val="90000"/>
              </a:lnSpc>
            </a:pPr>
            <a:endParaRPr lang="fr-FR" sz="1600" smtClean="0"/>
          </a:p>
          <a:p>
            <a:pPr eaLnBrk="1" hangingPunct="1">
              <a:lnSpc>
                <a:spcPct val="90000"/>
              </a:lnSpc>
            </a:pPr>
            <a:endParaRPr lang="fr-FR" sz="1800" smtClean="0"/>
          </a:p>
          <a:p>
            <a:pPr lvl="4" eaLnBrk="1" hangingPunct="1">
              <a:lnSpc>
                <a:spcPct val="90000"/>
              </a:lnSpc>
            </a:pPr>
            <a:endParaRPr lang="fr-FR" sz="1600" smtClean="0"/>
          </a:p>
        </p:txBody>
      </p:sp>
      <p:pic>
        <p:nvPicPr>
          <p:cNvPr id="76802" name="Picture 5" descr="GuilleronC-36-2005-5"/>
          <p:cNvPicPr>
            <a:picLocks noChangeAspect="1" noChangeArrowheads="1"/>
          </p:cNvPicPr>
          <p:nvPr/>
        </p:nvPicPr>
        <p:blipFill>
          <a:blip r:embed="rId2"/>
          <a:srcRect b="19395"/>
          <a:stretch>
            <a:fillRect/>
          </a:stretch>
        </p:blipFill>
        <p:spPr bwMode="auto">
          <a:xfrm>
            <a:off x="1476375" y="2781300"/>
            <a:ext cx="2578100" cy="3384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803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1E36E0-74CD-4594-89AC-92FC05346AB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fr-FR"/>
          </a:p>
        </p:txBody>
      </p:sp>
      <p:pic>
        <p:nvPicPr>
          <p:cNvPr id="76804" name="Picture 3" descr="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284538"/>
            <a:ext cx="2771775" cy="177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620688"/>
            <a:ext cx="8569647" cy="583264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fr-FR" sz="2800" dirty="0" smtClean="0"/>
              <a:t>Assurance de la possibilité d’utiliser un composite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sz="28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400" dirty="0" smtClean="0"/>
              <a:t>Évaluation des limites cervicales de la couronne 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FR" sz="2800" dirty="0" smtClean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2000" dirty="0" smtClean="0"/>
              <a:t>Limite de la RMIPP doit être supra-gingivale</a:t>
            </a:r>
          </a:p>
          <a:p>
            <a:pPr lvl="5">
              <a:lnSpc>
                <a:spcPct val="80000"/>
              </a:lnSpc>
              <a:defRPr/>
            </a:pPr>
            <a:endParaRPr lang="fr-FR" sz="1800" dirty="0" smtClean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2000" dirty="0" smtClean="0"/>
              <a:t>Joint </a:t>
            </a:r>
            <a:r>
              <a:rPr lang="fr-FR" sz="2000" dirty="0" err="1" smtClean="0"/>
              <a:t>dento</a:t>
            </a:r>
            <a:r>
              <a:rPr lang="fr-FR" sz="2000" dirty="0" smtClean="0"/>
              <a:t>-prothétique sur tissu dentaire, au minimum 2 mm au-delà de la RMIPP</a:t>
            </a:r>
          </a:p>
          <a:p>
            <a:pPr lvl="5">
              <a:lnSpc>
                <a:spcPct val="80000"/>
              </a:lnSpc>
              <a:defRPr/>
            </a:pPr>
            <a:endParaRPr lang="fr-FR" sz="1800" dirty="0" smtClean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2000" dirty="0" smtClean="0"/>
              <a:t>Respect de l’espace biologique</a:t>
            </a:r>
          </a:p>
          <a:p>
            <a:pPr lvl="5">
              <a:lnSpc>
                <a:spcPct val="80000"/>
              </a:lnSpc>
              <a:defRPr/>
            </a:pPr>
            <a:endParaRPr lang="fr-FR" sz="1800" dirty="0" smtClean="0"/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2000" dirty="0" smtClean="0"/>
              <a:t>Si conditions non réunies : 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fr-FR" sz="1600" dirty="0" smtClean="0"/>
              <a:t>Élongation coronaire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fr-FR" sz="1600" dirty="0" smtClean="0"/>
              <a:t>Délai de cicatrisation de 6 à 8 semaines</a:t>
            </a:r>
          </a:p>
        </p:txBody>
      </p:sp>
      <p:pic>
        <p:nvPicPr>
          <p:cNvPr id="77826" name="Picture 6"/>
          <p:cNvPicPr>
            <a:picLocks noChangeAspect="1" noChangeArrowheads="1"/>
          </p:cNvPicPr>
          <p:nvPr/>
        </p:nvPicPr>
        <p:blipFill>
          <a:blip r:embed="rId2"/>
          <a:srcRect r="5731"/>
          <a:stretch>
            <a:fillRect/>
          </a:stretch>
        </p:blipFill>
        <p:spPr bwMode="auto">
          <a:xfrm>
            <a:off x="6011863" y="3573463"/>
            <a:ext cx="2235200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505D3D-53F6-4DE8-964F-BA5FB7572D2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692150"/>
            <a:ext cx="6048375" cy="5689600"/>
          </a:xfrm>
        </p:spPr>
        <p:txBody>
          <a:bodyPr/>
          <a:lstStyle/>
          <a:p>
            <a:pPr eaLnBrk="1" hangingPunct="1"/>
            <a:r>
              <a:rPr lang="fr-FR" sz="2800" smtClean="0"/>
              <a:t>Préparation de la cavité camérale : </a:t>
            </a:r>
          </a:p>
          <a:p>
            <a:pPr lvl="4" eaLnBrk="1" hangingPunct="1"/>
            <a:endParaRPr lang="fr-FR" sz="1800" smtClean="0"/>
          </a:p>
          <a:p>
            <a:pPr lvl="1" eaLnBrk="1" hangingPunct="1"/>
            <a:r>
              <a:rPr lang="fr-FR" sz="2400" smtClean="0"/>
              <a:t>Nettoyage de la chambre en préservant les contre-dépouilles</a:t>
            </a:r>
          </a:p>
          <a:p>
            <a:pPr lvl="1" eaLnBrk="1" hangingPunct="1"/>
            <a:endParaRPr lang="fr-FR" sz="2400" smtClean="0"/>
          </a:p>
          <a:p>
            <a:pPr lvl="1" eaLnBrk="1" hangingPunct="1"/>
            <a:endParaRPr lang="fr-FR" sz="2400" smtClean="0"/>
          </a:p>
          <a:p>
            <a:pPr eaLnBrk="1" hangingPunct="1"/>
            <a:r>
              <a:rPr lang="fr-FR" sz="2800" smtClean="0"/>
              <a:t>Si absence de superstructure:</a:t>
            </a:r>
          </a:p>
          <a:p>
            <a:pPr lvl="4" eaLnBrk="1" hangingPunct="1"/>
            <a:endParaRPr lang="fr-FR" sz="1800" smtClean="0"/>
          </a:p>
          <a:p>
            <a:pPr lvl="1" eaLnBrk="1" hangingPunct="1"/>
            <a:r>
              <a:rPr lang="fr-FR" sz="2400" smtClean="0"/>
              <a:t>Choix de la teinte du composite</a:t>
            </a:r>
          </a:p>
        </p:txBody>
      </p:sp>
      <p:pic>
        <p:nvPicPr>
          <p:cNvPr id="38917" name="Picture 10" descr="DSC001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1557338"/>
            <a:ext cx="2449513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6"/>
          <p:cNvPicPr>
            <a:picLocks noChangeAspect="1" noChangeArrowheads="1"/>
          </p:cNvPicPr>
          <p:nvPr/>
        </p:nvPicPr>
        <p:blipFill>
          <a:blip r:embed="rId3"/>
          <a:srcRect l="19774" b="51373"/>
          <a:stretch>
            <a:fillRect/>
          </a:stretch>
        </p:blipFill>
        <p:spPr bwMode="auto">
          <a:xfrm rot="-1792908">
            <a:off x="5824538" y="4292600"/>
            <a:ext cx="29241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ED893E-6B22-40E1-8201-0D992A59E22A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371600"/>
          </a:xfrm>
        </p:spPr>
        <p:txBody>
          <a:bodyPr/>
          <a:lstStyle/>
          <a:p>
            <a:pPr eaLnBrk="1" hangingPunct="1"/>
            <a:r>
              <a:rPr lang="fr-FR" i="1" smtClean="0">
                <a:solidFill>
                  <a:srgbClr val="9900CC"/>
                </a:solidFill>
              </a:rPr>
              <a:t>Préparation de l’ancrage </a:t>
            </a:r>
            <a:r>
              <a:rPr lang="fr-FR" sz="2000" i="1" smtClean="0">
                <a:solidFill>
                  <a:srgbClr val="9900CC"/>
                </a:solidFill>
              </a:rPr>
              <a:t>(si nécessaire)</a:t>
            </a:r>
            <a:endParaRPr lang="fr-FR" i="1" smtClean="0">
              <a:solidFill>
                <a:srgbClr val="9900CC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113337"/>
          </a:xfrm>
        </p:spPr>
        <p:txBody>
          <a:bodyPr/>
          <a:lstStyle/>
          <a:p>
            <a:pPr marL="342900" lvl="1" indent="-342900" eaLnBrk="1" hangingPunct="1">
              <a:lnSpc>
                <a:spcPct val="80000"/>
              </a:lnSpc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r>
              <a:rPr lang="fr-FR" dirty="0" smtClean="0">
                <a:solidFill>
                  <a:schemeClr val="hlink"/>
                </a:solidFill>
                <a:ea typeface="+mn-ea"/>
              </a:rPr>
              <a:t>Choix de la racine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000" dirty="0" smtClean="0"/>
              <a:t>Courbure précoce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000" dirty="0" smtClean="0"/>
              <a:t>Longueur disponible</a:t>
            </a:r>
          </a:p>
          <a:p>
            <a:pPr lvl="5">
              <a:lnSpc>
                <a:spcPct val="90000"/>
              </a:lnSpc>
              <a:defRPr/>
            </a:pPr>
            <a:endParaRPr lang="fr-FR" sz="1200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fr-FR" sz="2800" dirty="0" smtClean="0">
                <a:solidFill>
                  <a:schemeClr val="hlink"/>
                </a:solidFill>
              </a:rPr>
              <a:t>Choix du type d’ancrage</a:t>
            </a:r>
          </a:p>
          <a:p>
            <a:pPr lvl="4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fr-FR" sz="7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Tenon métallique </a:t>
            </a:r>
            <a:r>
              <a:rPr lang="fr-FR" sz="2000" dirty="0" smtClean="0"/>
              <a:t>: </a:t>
            </a:r>
            <a:r>
              <a:rPr lang="fr-FR" sz="2000" dirty="0" smtClean="0">
                <a:solidFill>
                  <a:srgbClr val="CC3399"/>
                </a:solidFill>
              </a:rPr>
              <a:t>perte de tout le bénéfice de la restauration collée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fr-FR" sz="1500" dirty="0" smtClean="0">
              <a:solidFill>
                <a:srgbClr val="CC3399"/>
              </a:solidFill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>
                <a:solidFill>
                  <a:srgbClr val="FF3300"/>
                </a:solidFill>
              </a:rPr>
              <a:t>Tenon en fibres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1800" dirty="0" smtClean="0"/>
              <a:t>utilisé pour rétention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1800" dirty="0" smtClean="0"/>
              <a:t>peut aider au renforcement de la dent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1800" dirty="0" smtClean="0"/>
              <a:t>Parodonte Fin :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fr-FR" sz="1600" dirty="0" smtClean="0"/>
              <a:t>Eviter tenon carbone en antérieur et sous couronne tout céramique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fr-FR" sz="1800" dirty="0" smtClean="0"/>
              <a:t>Canal ovoïde et elliptique : préparation minimale</a:t>
            </a:r>
            <a:r>
              <a:rPr lang="fr-FR" sz="1600" dirty="0" smtClean="0"/>
              <a:t>  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fr-FR" sz="1600" dirty="0" smtClean="0"/>
              <a:t>Préparation minimale pour tenon fibré</a:t>
            </a:r>
          </a:p>
          <a:p>
            <a:pPr lvl="3" eaLnBrk="1" hangingPunct="1">
              <a:lnSpc>
                <a:spcPct val="80000"/>
              </a:lnSpc>
              <a:defRPr/>
            </a:pPr>
            <a:r>
              <a:rPr lang="fr-FR" sz="1600" dirty="0" smtClean="0"/>
              <a:t>Reste de la lumière </a:t>
            </a:r>
            <a:r>
              <a:rPr lang="fr-FR" sz="1600" dirty="0" err="1" smtClean="0"/>
              <a:t>canalaire</a:t>
            </a:r>
            <a:r>
              <a:rPr lang="fr-FR" sz="1600" dirty="0" smtClean="0"/>
              <a:t> empli par composite</a:t>
            </a:r>
          </a:p>
        </p:txBody>
      </p:sp>
      <p:sp>
        <p:nvSpPr>
          <p:cNvPr id="79875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0264F6-B37E-45E2-AC5A-5F0C23102E9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4474840" cy="5832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dirty="0" smtClean="0">
                <a:solidFill>
                  <a:schemeClr val="hlink"/>
                </a:solidFill>
              </a:rPr>
              <a:t>Forme de l’ancrage</a:t>
            </a:r>
          </a:p>
          <a:p>
            <a:pPr lvl="4" eaLnBrk="1" hangingPunct="1">
              <a:lnSpc>
                <a:spcPct val="90000"/>
              </a:lnSpc>
              <a:defRPr/>
            </a:pPr>
            <a:endParaRPr lang="fr-FR" dirty="0" smtClean="0">
              <a:solidFill>
                <a:schemeClr val="hlink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400" dirty="0" smtClean="0"/>
              <a:t> </a:t>
            </a:r>
            <a:r>
              <a:rPr lang="fr-FR" sz="2000" dirty="0" smtClean="0"/>
              <a:t>Conique :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800" dirty="0" smtClean="0"/>
              <a:t>Si préservation morphologie </a:t>
            </a:r>
            <a:r>
              <a:rPr lang="fr-FR" sz="1800" dirty="0" err="1" smtClean="0"/>
              <a:t>canalaire</a:t>
            </a:r>
            <a:r>
              <a:rPr lang="fr-FR" sz="1800" dirty="0" smtClean="0"/>
              <a:t> privilégiée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800" dirty="0" smtClean="0"/>
              <a:t>Si conicité +++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fr-FR" sz="1800" dirty="0" smtClean="0">
                <a:solidFill>
                  <a:srgbClr val="CC3399"/>
                </a:solidFill>
              </a:rPr>
              <a:t>=&gt; Fragilité portion </a:t>
            </a:r>
            <a:r>
              <a:rPr lang="fr-FR" sz="1800" dirty="0" err="1" smtClean="0">
                <a:solidFill>
                  <a:srgbClr val="CC3399"/>
                </a:solidFill>
              </a:rPr>
              <a:t>corono</a:t>
            </a:r>
            <a:r>
              <a:rPr lang="fr-FR" sz="1800" dirty="0" smtClean="0">
                <a:solidFill>
                  <a:srgbClr val="CC3399"/>
                </a:solidFill>
              </a:rPr>
              <a:t>-radiculaire</a:t>
            </a:r>
          </a:p>
          <a:p>
            <a:pPr lvl="7">
              <a:lnSpc>
                <a:spcPct val="90000"/>
              </a:lnSpc>
              <a:defRPr/>
            </a:pPr>
            <a:endParaRPr lang="fr-FR" sz="1400" dirty="0" smtClean="0">
              <a:solidFill>
                <a:srgbClr val="CC3399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000" dirty="0" smtClean="0"/>
              <a:t>Cylindrique</a:t>
            </a:r>
            <a:r>
              <a:rPr lang="fr-FR" sz="1800" dirty="0" smtClean="0"/>
              <a:t> :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800" dirty="0" smtClean="0"/>
              <a:t>Si rétention privilégiée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800" dirty="0" smtClean="0"/>
              <a:t>Mais délabrement dentinaire </a:t>
            </a:r>
            <a:r>
              <a:rPr lang="fr-FR" sz="1800" dirty="0" err="1" smtClean="0"/>
              <a:t>canalaire</a:t>
            </a:r>
            <a:r>
              <a:rPr lang="fr-FR" sz="1800" dirty="0" smtClean="0"/>
              <a:t> +++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fr-FR" sz="1800" dirty="0" smtClean="0">
                <a:solidFill>
                  <a:srgbClr val="CC3399"/>
                </a:solidFill>
              </a:rPr>
              <a:t> =&gt; Risque accru de fracture</a:t>
            </a:r>
          </a:p>
          <a:p>
            <a:pPr lvl="7">
              <a:lnSpc>
                <a:spcPct val="90000"/>
              </a:lnSpc>
              <a:defRPr/>
            </a:pPr>
            <a:endParaRPr lang="fr-FR" sz="1600" dirty="0" smtClean="0">
              <a:solidFill>
                <a:srgbClr val="CC3399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fr-FR" sz="2000" dirty="0" smtClean="0"/>
              <a:t>Cylindro-conique: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800" dirty="0" smtClean="0">
                <a:solidFill>
                  <a:srgbClr val="CC3399"/>
                </a:solidFill>
              </a:rPr>
              <a:t>Le meilleur compromis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fr-FR" sz="1800" dirty="0" smtClean="0"/>
              <a:t>Forme effilée apicale permet longueur plus importante</a:t>
            </a:r>
          </a:p>
          <a:p>
            <a:pPr lvl="2" eaLnBrk="1" hangingPunct="1">
              <a:lnSpc>
                <a:spcPct val="90000"/>
              </a:lnSpc>
              <a:defRPr/>
            </a:pPr>
            <a:endParaRPr lang="fr-FR" sz="1800" dirty="0" smtClean="0">
              <a:solidFill>
                <a:srgbClr val="CC3399"/>
              </a:solidFill>
            </a:endParaRPr>
          </a:p>
        </p:txBody>
      </p:sp>
      <p:pic>
        <p:nvPicPr>
          <p:cNvPr id="80898" name="Image 3" descr="emc tenon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557338"/>
            <a:ext cx="254317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Image 7"/>
          <p:cNvPicPr>
            <a:picLocks noChangeAspect="1"/>
          </p:cNvPicPr>
          <p:nvPr/>
        </p:nvPicPr>
        <p:blipFill>
          <a:blip r:embed="rId3"/>
          <a:srcRect l="10818" r="51682"/>
          <a:stretch>
            <a:fillRect/>
          </a:stretch>
        </p:blipFill>
        <p:spPr bwMode="auto">
          <a:xfrm>
            <a:off x="6642100" y="3919538"/>
            <a:ext cx="68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Image 9" descr="IMG_0022.JPG"/>
          <p:cNvPicPr>
            <a:picLocks noChangeAspect="1"/>
          </p:cNvPicPr>
          <p:nvPr/>
        </p:nvPicPr>
        <p:blipFill>
          <a:blip r:embed="rId4">
            <a:lum bright="38000" contrast="60000"/>
            <a:grayscl/>
          </a:blip>
          <a:srcRect l="30000" t="25555" r="54167" b="16667"/>
          <a:stretch>
            <a:fillRect/>
          </a:stretch>
        </p:blipFill>
        <p:spPr bwMode="auto">
          <a:xfrm>
            <a:off x="5651500" y="3843338"/>
            <a:ext cx="6953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Image 10" descr="Sans titre.jpg"/>
          <p:cNvPicPr>
            <a:picLocks noChangeAspect="1"/>
          </p:cNvPicPr>
          <p:nvPr/>
        </p:nvPicPr>
        <p:blipFill>
          <a:blip r:embed="rId5">
            <a:lum bright="20000"/>
            <a:grayscl/>
          </a:blip>
          <a:srcRect l="73863" t="12921" r="15909" b="56741"/>
          <a:stretch>
            <a:fillRect/>
          </a:stretch>
        </p:blipFill>
        <p:spPr bwMode="auto">
          <a:xfrm>
            <a:off x="7556500" y="3995738"/>
            <a:ext cx="116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Éclair 6"/>
          <p:cNvSpPr>
            <a:spLocks noChangeArrowheads="1"/>
          </p:cNvSpPr>
          <p:nvPr/>
        </p:nvSpPr>
        <p:spPr bwMode="auto">
          <a:xfrm>
            <a:off x="6513513" y="4008438"/>
            <a:ext cx="457200" cy="304800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9393FC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Éclair 7"/>
          <p:cNvSpPr>
            <a:spLocks noChangeArrowheads="1"/>
          </p:cNvSpPr>
          <p:nvPr/>
        </p:nvSpPr>
        <p:spPr bwMode="auto">
          <a:xfrm>
            <a:off x="5360988" y="4657725"/>
            <a:ext cx="457200" cy="304800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9393FC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505450" y="1344613"/>
            <a:ext cx="842963" cy="698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584950" y="2281238"/>
            <a:ext cx="842963" cy="698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0906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312968-8F4A-47BE-B90E-4369EB138EE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idx="1"/>
          </p:nvPr>
        </p:nvSpPr>
        <p:spPr>
          <a:xfrm>
            <a:off x="34925" y="909638"/>
            <a:ext cx="8208963" cy="5832475"/>
          </a:xfrm>
        </p:spPr>
        <p:txBody>
          <a:bodyPr/>
          <a:lstStyle/>
          <a:p>
            <a:pPr lvl="1" eaLnBrk="1" hangingPunct="1"/>
            <a:r>
              <a:rPr lang="fr-FR" smtClean="0"/>
              <a:t> </a:t>
            </a:r>
            <a:r>
              <a:rPr lang="fr-FR" smtClean="0">
                <a:solidFill>
                  <a:srgbClr val="007E00"/>
                </a:solidFill>
              </a:rPr>
              <a:t>Comment éviter ces échecs ? </a:t>
            </a:r>
            <a:endParaRPr lang="fr-FR" sz="1800" i="1" smtClean="0">
              <a:solidFill>
                <a:srgbClr val="007E00"/>
              </a:solidFill>
            </a:endParaRPr>
          </a:p>
          <a:p>
            <a:pPr lvl="4" eaLnBrk="1" hangingPunct="1"/>
            <a:endParaRPr lang="fr-FR" sz="1200" i="1" smtClean="0"/>
          </a:p>
          <a:p>
            <a:pPr lvl="2" eaLnBrk="1" hangingPunct="1"/>
            <a:r>
              <a:rPr lang="fr-FR" sz="2000" smtClean="0"/>
              <a:t>Analyser les clichés préopératoires 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fr-FR" sz="1600" smtClean="0"/>
              <a:t>	(plusieurs incidences)</a:t>
            </a:r>
          </a:p>
          <a:p>
            <a:pPr lvl="2" eaLnBrk="1" hangingPunct="1"/>
            <a:r>
              <a:rPr lang="fr-FR" sz="2000" smtClean="0"/>
              <a:t>Préparer la dent au traitement endocanalaire</a:t>
            </a:r>
          </a:p>
          <a:p>
            <a:pPr lvl="2" eaLnBrk="1" hangingPunct="1"/>
            <a:r>
              <a:rPr lang="fr-FR" sz="2000" smtClean="0"/>
              <a:t>Isoler la dent avec une digue</a:t>
            </a:r>
          </a:p>
          <a:p>
            <a:pPr lvl="2" eaLnBrk="1" hangingPunct="1"/>
            <a:r>
              <a:rPr lang="fr-FR" sz="2000" smtClean="0"/>
              <a:t>Préparer la cavité d’accès</a:t>
            </a:r>
          </a:p>
          <a:p>
            <a:pPr lvl="2" eaLnBrk="1" hangingPunct="1"/>
            <a:r>
              <a:rPr lang="fr-FR" sz="2000" smtClean="0"/>
              <a:t>Déterminer radiographiquement la LT au foramen apical </a:t>
            </a:r>
            <a:r>
              <a:rPr lang="fr-FR" sz="1400" smtClean="0"/>
              <a:t>(utilisation +++ localisateur d’apex)</a:t>
            </a:r>
          </a:p>
          <a:p>
            <a:pPr lvl="2" eaLnBrk="1" hangingPunct="1"/>
            <a:r>
              <a:rPr lang="fr-FR" sz="2000" smtClean="0"/>
              <a:t>Irriguer abondamment avec de l’hypochlorite de Sodium à 2,5%</a:t>
            </a:r>
          </a:p>
          <a:p>
            <a:pPr lvl="2" eaLnBrk="1" hangingPunct="1"/>
            <a:r>
              <a:rPr lang="fr-FR" sz="2000" smtClean="0"/>
              <a:t>Réaliser une préparation conique et régulière</a:t>
            </a:r>
          </a:p>
          <a:p>
            <a:pPr lvl="2" eaLnBrk="1" hangingPunct="1"/>
            <a:r>
              <a:rPr lang="fr-FR" sz="2000" smtClean="0"/>
              <a:t>Faire un rinçage final à l’EDTA puis ClONa</a:t>
            </a:r>
          </a:p>
          <a:p>
            <a:pPr lvl="2" eaLnBrk="1" hangingPunct="1"/>
            <a:r>
              <a:rPr lang="fr-FR" sz="2000" smtClean="0"/>
              <a:t>Réaliser l’obturation finale si et seulement si 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fr-FR" sz="2000" smtClean="0"/>
              <a:t>	canal sec, propre et avec matrice apicale.</a:t>
            </a:r>
          </a:p>
        </p:txBody>
      </p:sp>
      <p:grpSp>
        <p:nvGrpSpPr>
          <p:cNvPr id="21506" name="Group 11"/>
          <p:cNvGrpSpPr>
            <a:grpSpLocks/>
          </p:cNvGrpSpPr>
          <p:nvPr/>
        </p:nvGrpSpPr>
        <p:grpSpPr bwMode="auto">
          <a:xfrm>
            <a:off x="6516688" y="1484313"/>
            <a:ext cx="2411412" cy="1787525"/>
            <a:chOff x="4105" y="935"/>
            <a:chExt cx="1519" cy="1126"/>
          </a:xfrm>
        </p:grpSpPr>
        <p:pic>
          <p:nvPicPr>
            <p:cNvPr id="21512" name="Picture 6" descr="Nt48"/>
            <p:cNvPicPr>
              <a:picLocks noChangeAspect="1" noChangeArrowheads="1"/>
            </p:cNvPicPr>
            <p:nvPr/>
          </p:nvPicPr>
          <p:blipFill>
            <a:blip r:embed="rId2">
              <a:lum bright="18000"/>
            </a:blip>
            <a:srcRect l="9482"/>
            <a:stretch>
              <a:fillRect/>
            </a:stretch>
          </p:blipFill>
          <p:spPr bwMode="auto">
            <a:xfrm>
              <a:off x="4105" y="935"/>
              <a:ext cx="1519" cy="111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21513" name="Text Box 8"/>
            <p:cNvSpPr txBox="1">
              <a:spLocks noChangeArrowheads="1"/>
            </p:cNvSpPr>
            <p:nvPr/>
          </p:nvSpPr>
          <p:spPr bwMode="auto">
            <a:xfrm>
              <a:off x="5284" y="1888"/>
              <a:ext cx="3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/>
                <a:t>VA</a:t>
              </a:r>
            </a:p>
          </p:txBody>
        </p:sp>
      </p:grpSp>
      <p:grpSp>
        <p:nvGrpSpPr>
          <p:cNvPr id="21507" name="Group 10"/>
          <p:cNvGrpSpPr>
            <a:grpSpLocks/>
          </p:cNvGrpSpPr>
          <p:nvPr/>
        </p:nvGrpSpPr>
        <p:grpSpPr bwMode="auto">
          <a:xfrm>
            <a:off x="6877050" y="4797425"/>
            <a:ext cx="2095500" cy="1479550"/>
            <a:chOff x="4332" y="3022"/>
            <a:chExt cx="1320" cy="932"/>
          </a:xfrm>
        </p:grpSpPr>
        <p:pic>
          <p:nvPicPr>
            <p:cNvPr id="21510" name="Picture 7" descr="clini10'"/>
            <p:cNvPicPr>
              <a:picLocks noChangeAspect="1" noChangeArrowheads="1"/>
            </p:cNvPicPr>
            <p:nvPr/>
          </p:nvPicPr>
          <p:blipFill>
            <a:blip r:embed="rId3">
              <a:lum bright="18000" contrast="12000"/>
            </a:blip>
            <a:srcRect l="2490" t="22635" r="19016"/>
            <a:stretch>
              <a:fillRect/>
            </a:stretch>
          </p:blipFill>
          <p:spPr bwMode="auto">
            <a:xfrm>
              <a:off x="4332" y="3022"/>
              <a:ext cx="1320" cy="93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21511" name="Text Box 9"/>
            <p:cNvSpPr txBox="1">
              <a:spLocks noChangeArrowheads="1"/>
            </p:cNvSpPr>
            <p:nvPr/>
          </p:nvSpPr>
          <p:spPr bwMode="auto">
            <a:xfrm>
              <a:off x="5329" y="3022"/>
              <a:ext cx="3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/>
                <a:t>VA</a:t>
              </a:r>
            </a:p>
          </p:txBody>
        </p:sp>
      </p:grpSp>
      <p:pic>
        <p:nvPicPr>
          <p:cNvPr id="21508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725" y="26988"/>
            <a:ext cx="16573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BF8313-BD3D-42B4-8238-A7C188DF48FE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832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 smtClean="0">
                <a:solidFill>
                  <a:schemeClr val="hlink"/>
                </a:solidFill>
              </a:rPr>
              <a:t>Longueur de l’ancrage</a:t>
            </a:r>
          </a:p>
          <a:p>
            <a:pPr lvl="4" eaLnBrk="1" hangingPunct="1">
              <a:lnSpc>
                <a:spcPct val="80000"/>
              </a:lnSpc>
            </a:pPr>
            <a:endParaRPr lang="fr-FR" sz="1800" smtClean="0">
              <a:solidFill>
                <a:schemeClr val="hlink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Déterminée par longueur et forme de la racine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2000" smtClean="0"/>
              <a:t>	</a:t>
            </a: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>
                <a:solidFill>
                  <a:srgbClr val="CC3399"/>
                </a:solidFill>
                <a:sym typeface="Wingdings" pitchFamily="2" charset="2"/>
              </a:rPr>
              <a:t></a:t>
            </a:r>
            <a:r>
              <a:rPr lang="fr-FR" sz="2000" smtClean="0">
                <a:solidFill>
                  <a:srgbClr val="CC3399"/>
                </a:solidFill>
              </a:rPr>
              <a:t> longueur tenon :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rgbClr val="CC3399"/>
                </a:solidFill>
                <a:sym typeface="Wingdings" pitchFamily="2" charset="2"/>
              </a:rPr>
              <a:t> R</a:t>
            </a:r>
            <a:r>
              <a:rPr lang="fr-FR" sz="1800" smtClean="0">
                <a:solidFill>
                  <a:srgbClr val="CC3399"/>
                </a:solidFill>
              </a:rPr>
              <a:t>étention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rgbClr val="CC3399"/>
                </a:solidFill>
                <a:sym typeface="Wingdings" pitchFamily="2" charset="2"/>
              </a:rPr>
              <a:t> D</a:t>
            </a:r>
            <a:r>
              <a:rPr lang="fr-FR" sz="1800" smtClean="0">
                <a:solidFill>
                  <a:srgbClr val="CC3399"/>
                </a:solidFill>
              </a:rPr>
              <a:t>istribution des contraintes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0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Préserver au moins 4 à 5 mm d’obturation endodontique apicale 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400" smtClean="0"/>
              <a:t>Cf. étanchéité de l’obturation </a:t>
            </a:r>
          </a:p>
          <a:p>
            <a:pPr lvl="2" eaLnBrk="1" hangingPunct="1">
              <a:lnSpc>
                <a:spcPct val="80000"/>
              </a:lnSpc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Arrêt avant la courbure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rgbClr val="CC3399"/>
                </a:solidFill>
              </a:rPr>
              <a:t>Tenons fibrés autorisent l’utilisation d’ancrage plus courts</a:t>
            </a:r>
          </a:p>
          <a:p>
            <a:pPr lvl="1" eaLnBrk="1" hangingPunct="1">
              <a:lnSpc>
                <a:spcPct val="80000"/>
              </a:lnSpc>
            </a:pPr>
            <a:endParaRPr lang="fr-FR" sz="2000" smtClean="0"/>
          </a:p>
          <a:p>
            <a:pPr lvl="1" eaLnBrk="1" hangingPunct="1">
              <a:lnSpc>
                <a:spcPct val="80000"/>
              </a:lnSpc>
            </a:pPr>
            <a:r>
              <a:rPr lang="fr-FR" sz="2000" smtClean="0"/>
              <a:t>Si parondonte réduit : limite apicale de l’ancrage située au-delà de la jonction Os alvéolaire/Racine</a:t>
            </a:r>
          </a:p>
          <a:p>
            <a:pPr lvl="1" eaLnBrk="1" hangingPunct="1">
              <a:lnSpc>
                <a:spcPct val="80000"/>
              </a:lnSpc>
            </a:pPr>
            <a:endParaRPr lang="fr-FR" sz="2000" smtClean="0"/>
          </a:p>
        </p:txBody>
      </p:sp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 l="23730" t="11031" r="26649" b="22722"/>
          <a:stretch>
            <a:fillRect/>
          </a:stretch>
        </p:blipFill>
        <p:spPr bwMode="auto">
          <a:xfrm>
            <a:off x="7885113" y="364490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FCFBBF-899D-48B6-A70C-D964D310D12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fr-FR"/>
          </a:p>
        </p:txBody>
      </p:sp>
      <p:pic>
        <p:nvPicPr>
          <p:cNvPr id="819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333375"/>
            <a:ext cx="1544638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4546600" cy="5832475"/>
          </a:xfrm>
        </p:spPr>
        <p:txBody>
          <a:bodyPr/>
          <a:lstStyle/>
          <a:p>
            <a:pPr eaLnBrk="1" hangingPunct="1"/>
            <a:r>
              <a:rPr lang="fr-FR" sz="2800" smtClean="0">
                <a:solidFill>
                  <a:schemeClr val="hlink"/>
                </a:solidFill>
              </a:rPr>
              <a:t>Diamètre de l’ancrage</a:t>
            </a:r>
          </a:p>
          <a:p>
            <a:pPr lvl="4" eaLnBrk="1" hangingPunct="1"/>
            <a:endParaRPr lang="fr-FR" sz="1800" smtClean="0">
              <a:solidFill>
                <a:schemeClr val="hlink"/>
              </a:solidFill>
            </a:endParaRPr>
          </a:p>
          <a:p>
            <a:pPr lvl="1" eaLnBrk="1" hangingPunct="1"/>
            <a:r>
              <a:rPr lang="fr-FR" sz="2000" smtClean="0"/>
              <a:t> Préservation maximale des structures dentaires</a:t>
            </a:r>
          </a:p>
          <a:p>
            <a:pPr lvl="1" eaLnBrk="1" hangingPunct="1"/>
            <a:r>
              <a:rPr lang="fr-FR" sz="2000" smtClean="0">
                <a:sym typeface="Wingdings" pitchFamily="2" charset="2"/>
              </a:rPr>
              <a:t> </a:t>
            </a:r>
            <a:r>
              <a:rPr lang="fr-FR" sz="2000" smtClean="0"/>
              <a:t>risque de perforation</a:t>
            </a:r>
          </a:p>
          <a:p>
            <a:pPr lvl="1" eaLnBrk="1" hangingPunct="1"/>
            <a:r>
              <a:rPr lang="fr-FR" sz="2000" smtClean="0">
                <a:sym typeface="Wingdings" pitchFamily="2" charset="2"/>
              </a:rPr>
              <a:t> </a:t>
            </a:r>
            <a:r>
              <a:rPr lang="fr-FR" sz="2000" smtClean="0"/>
              <a:t>résistance de la dent à la fracture</a:t>
            </a:r>
          </a:p>
          <a:p>
            <a:pPr lvl="1" eaLnBrk="1" hangingPunct="1"/>
            <a:endParaRPr lang="fr-FR" sz="2000" smtClean="0"/>
          </a:p>
          <a:p>
            <a:pPr eaLnBrk="1" hangingPunct="1">
              <a:buFont typeface="Wingdings" pitchFamily="2" charset="2"/>
              <a:buNone/>
            </a:pPr>
            <a:r>
              <a:rPr lang="fr-FR" sz="2800" smtClean="0">
                <a:solidFill>
                  <a:srgbClr val="CC3399"/>
                </a:solidFill>
                <a:sym typeface="Wingdings" pitchFamily="2" charset="2"/>
              </a:rPr>
              <a:t> </a:t>
            </a:r>
            <a:r>
              <a:rPr lang="fr-FR" sz="2400" smtClean="0">
                <a:solidFill>
                  <a:srgbClr val="CC3399"/>
                </a:solidFill>
              </a:rPr>
              <a:t>Augmenter le diamètre n’améliore pas la rétention mais fragilise plutôt la racine par réduction du volume dentinaire</a:t>
            </a:r>
            <a:endParaRPr lang="fr-FR" sz="2800" smtClean="0">
              <a:solidFill>
                <a:srgbClr val="CC3399"/>
              </a:solidFill>
            </a:endParaRPr>
          </a:p>
        </p:txBody>
      </p:sp>
      <p:grpSp>
        <p:nvGrpSpPr>
          <p:cNvPr id="82946" name="Groupe 4"/>
          <p:cNvGrpSpPr>
            <a:grpSpLocks/>
          </p:cNvGrpSpPr>
          <p:nvPr/>
        </p:nvGrpSpPr>
        <p:grpSpPr bwMode="auto">
          <a:xfrm>
            <a:off x="4967288" y="1562100"/>
            <a:ext cx="3983037" cy="3883025"/>
            <a:chOff x="4967537" y="1561877"/>
            <a:chExt cx="3983415" cy="3883347"/>
          </a:xfrm>
        </p:grpSpPr>
        <p:pic>
          <p:nvPicPr>
            <p:cNvPr id="82948" name="Picture 2"/>
            <p:cNvPicPr>
              <a:picLocks noChangeAspect="1" noChangeArrowheads="1"/>
            </p:cNvPicPr>
            <p:nvPr/>
          </p:nvPicPr>
          <p:blipFill>
            <a:blip r:embed="rId2"/>
            <a:srcRect l="945" t="28912" r="66786" b="15161"/>
            <a:stretch>
              <a:fillRect/>
            </a:stretch>
          </p:blipFill>
          <p:spPr bwMode="auto">
            <a:xfrm>
              <a:off x="4967537" y="1561877"/>
              <a:ext cx="3983415" cy="388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49" name="ZoneTexte 3"/>
            <p:cNvSpPr txBox="1">
              <a:spLocks noChangeArrowheads="1"/>
            </p:cNvSpPr>
            <p:nvPr/>
          </p:nvSpPr>
          <p:spPr bwMode="auto">
            <a:xfrm>
              <a:off x="5364088" y="3645024"/>
              <a:ext cx="792088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/>
                <a:t>(ITENA)</a:t>
              </a:r>
            </a:p>
          </p:txBody>
        </p:sp>
      </p:grpSp>
      <p:sp>
        <p:nvSpPr>
          <p:cNvPr id="8294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D418E5-FD90-4E38-9121-5DB1611B5A2E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18488" cy="5832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800" smtClean="0">
                <a:solidFill>
                  <a:schemeClr val="hlink"/>
                </a:solidFill>
              </a:rPr>
              <a:t>Réalisation du logement de l’ancrage</a:t>
            </a:r>
          </a:p>
          <a:p>
            <a:pPr lvl="4" eaLnBrk="1" hangingPunct="1">
              <a:lnSpc>
                <a:spcPct val="80000"/>
              </a:lnSpc>
            </a:pPr>
            <a:endParaRPr lang="fr-FR" sz="1800" smtClean="0">
              <a:solidFill>
                <a:schemeClr val="hlink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fr-FR" sz="1900" smtClean="0"/>
              <a:t>Désobturation de la gutta jusqu’à la longueur déterminée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700" smtClean="0"/>
              <a:t>Forets pointe mousse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500" smtClean="0"/>
              <a:t>Forets de Gates-Glidden (1 à 4) ou Foret X-Gates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700" smtClean="0"/>
              <a:t>Vitesse faible</a:t>
            </a:r>
          </a:p>
          <a:p>
            <a:pPr lvl="4" eaLnBrk="1" hangingPunct="1">
              <a:lnSpc>
                <a:spcPct val="80000"/>
              </a:lnSpc>
            </a:pPr>
            <a:endParaRPr lang="fr-FR" sz="1400" smtClean="0"/>
          </a:p>
          <a:p>
            <a:pPr lvl="1" eaLnBrk="1" hangingPunct="1">
              <a:lnSpc>
                <a:spcPct val="80000"/>
              </a:lnSpc>
            </a:pPr>
            <a:r>
              <a:rPr lang="fr-FR" sz="1900" smtClean="0"/>
              <a:t>Alésoir pour calibrer le logement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700" smtClean="0"/>
              <a:t> Utiliser le plus petit diamètre possible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700" smtClean="0"/>
              <a:t> Utiliser celui correspondant au futur tenon utilisé</a:t>
            </a:r>
          </a:p>
          <a:p>
            <a:pPr lvl="4" eaLnBrk="1" hangingPunct="1">
              <a:lnSpc>
                <a:spcPct val="80000"/>
              </a:lnSpc>
            </a:pPr>
            <a:endParaRPr lang="fr-FR" sz="1400" smtClean="0"/>
          </a:p>
          <a:p>
            <a:pPr lvl="1" eaLnBrk="1" hangingPunct="1">
              <a:lnSpc>
                <a:spcPct val="80000"/>
              </a:lnSpc>
            </a:pPr>
            <a:r>
              <a:rPr lang="fr-FR" sz="1900" smtClean="0"/>
              <a:t>S’assurer au niveau coronaire que toute la tête sera entourée de matériau de reconstitution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700" smtClean="0"/>
              <a:t>Attention si superstructure</a:t>
            </a:r>
          </a:p>
          <a:p>
            <a:pPr lvl="4" eaLnBrk="1" hangingPunct="1">
              <a:lnSpc>
                <a:spcPct val="80000"/>
              </a:lnSpc>
            </a:pPr>
            <a:endParaRPr lang="fr-FR" sz="1400" smtClean="0"/>
          </a:p>
          <a:p>
            <a:pPr lvl="1" eaLnBrk="1" hangingPunct="1">
              <a:lnSpc>
                <a:spcPct val="80000"/>
              </a:lnSpc>
            </a:pPr>
            <a:r>
              <a:rPr lang="fr-FR" sz="1900" smtClean="0"/>
              <a:t>Élargissement raisonné du canal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700" smtClean="0">
                <a:solidFill>
                  <a:srgbClr val="CC3399"/>
                </a:solidFill>
              </a:rPr>
              <a:t>Ancrage fibré doit très légèrement flotter dans canal 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1700" smtClean="0">
                <a:solidFill>
                  <a:srgbClr val="CC3399"/>
                </a:solidFill>
              </a:rPr>
              <a:t>	pour permettre le collage</a:t>
            </a:r>
          </a:p>
          <a:p>
            <a:pPr lvl="4" eaLnBrk="1" hangingPunct="1">
              <a:lnSpc>
                <a:spcPct val="80000"/>
              </a:lnSpc>
            </a:pPr>
            <a:endParaRPr lang="fr-FR" sz="1400" smtClean="0"/>
          </a:p>
          <a:p>
            <a:pPr lvl="1" eaLnBrk="1" hangingPunct="1">
              <a:lnSpc>
                <a:spcPct val="80000"/>
              </a:lnSpc>
            </a:pPr>
            <a:r>
              <a:rPr lang="fr-FR" sz="1900" smtClean="0"/>
              <a:t>Radio de contrôle de l’adaptation de l’ancrage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700" smtClean="0"/>
              <a:t>Avec tenon ou alésoir</a:t>
            </a:r>
            <a:endParaRPr lang="fr-FR" sz="2000" smtClean="0">
              <a:solidFill>
                <a:srgbClr val="CC3399"/>
              </a:solidFill>
            </a:endParaRPr>
          </a:p>
        </p:txBody>
      </p:sp>
      <p:pic>
        <p:nvPicPr>
          <p:cNvPr id="83970" name="Picture 4" descr="MetautC-35-2005-RMIPP-2"/>
          <p:cNvPicPr>
            <a:picLocks noChangeAspect="1" noChangeArrowheads="1"/>
          </p:cNvPicPr>
          <p:nvPr/>
        </p:nvPicPr>
        <p:blipFill>
          <a:blip r:embed="rId2"/>
          <a:srcRect b="4295"/>
          <a:stretch>
            <a:fillRect/>
          </a:stretch>
        </p:blipFill>
        <p:spPr bwMode="auto">
          <a:xfrm>
            <a:off x="7524750" y="476250"/>
            <a:ext cx="1524000" cy="23764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3971" name="Picture 6" descr="Essayage tenon fibré"/>
          <p:cNvPicPr>
            <a:picLocks noChangeAspect="1" noChangeArrowheads="1"/>
          </p:cNvPicPr>
          <p:nvPr/>
        </p:nvPicPr>
        <p:blipFill>
          <a:blip r:embed="rId3"/>
          <a:srcRect l="33531" t="9943" r="25735" b="8632"/>
          <a:stretch>
            <a:fillRect/>
          </a:stretch>
        </p:blipFill>
        <p:spPr bwMode="auto">
          <a:xfrm>
            <a:off x="7092950" y="4005263"/>
            <a:ext cx="17732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505FC4-2296-4914-BDFC-33B60A831C34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i="1" smtClean="0">
                <a:solidFill>
                  <a:srgbClr val="9900CC"/>
                </a:solidFill>
              </a:rPr>
              <a:t>Mise en place</a:t>
            </a:r>
            <a:r>
              <a:rPr lang="fr-FR" smtClean="0"/>
              <a:t> </a:t>
            </a:r>
            <a:r>
              <a:rPr lang="fr-FR" i="1" smtClean="0">
                <a:solidFill>
                  <a:srgbClr val="9900CC"/>
                </a:solidFill>
              </a:rPr>
              <a:t>de l’ancrage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5554663" cy="3886200"/>
          </a:xfrm>
        </p:spPr>
        <p:txBody>
          <a:bodyPr/>
          <a:lstStyle/>
          <a:p>
            <a:pPr eaLnBrk="1" hangingPunct="1"/>
            <a:r>
              <a:rPr lang="fr-FR" sz="2800" smtClean="0"/>
              <a:t>Mise en place de la digue</a:t>
            </a:r>
          </a:p>
          <a:p>
            <a:pPr lvl="4" eaLnBrk="1" hangingPunct="1"/>
            <a:endParaRPr lang="fr-FR" sz="1800" smtClean="0"/>
          </a:p>
          <a:p>
            <a:pPr eaLnBrk="1" hangingPunct="1"/>
            <a:r>
              <a:rPr lang="fr-FR" sz="2800" smtClean="0"/>
              <a:t>Désinfection du canal à l’aide de ClONa 2,5%</a:t>
            </a:r>
          </a:p>
          <a:p>
            <a:pPr lvl="4" eaLnBrk="1" hangingPunct="1"/>
            <a:endParaRPr lang="fr-FR" sz="1800" smtClean="0"/>
          </a:p>
          <a:p>
            <a:pPr eaLnBrk="1" hangingPunct="1"/>
            <a:r>
              <a:rPr lang="fr-FR" sz="2800" smtClean="0"/>
              <a:t>Protocole variable si</a:t>
            </a:r>
          </a:p>
          <a:p>
            <a:pPr lvl="1" eaLnBrk="1" hangingPunct="1"/>
            <a:r>
              <a:rPr lang="fr-FR" sz="2400" smtClean="0"/>
              <a:t> Ancrage métallique</a:t>
            </a:r>
          </a:p>
          <a:p>
            <a:pPr lvl="1" eaLnBrk="1" hangingPunct="1"/>
            <a:r>
              <a:rPr lang="fr-FR" sz="2400" smtClean="0"/>
              <a:t> Ancrage composite</a:t>
            </a:r>
          </a:p>
        </p:txBody>
      </p:sp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2"/>
          <a:srcRect l="30208" t="13792" r="31958" b="12500"/>
          <a:stretch>
            <a:fillRect/>
          </a:stretch>
        </p:blipFill>
        <p:spPr bwMode="auto">
          <a:xfrm>
            <a:off x="6804025" y="3789363"/>
            <a:ext cx="11096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1700213"/>
            <a:ext cx="178911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B51E29-0313-475C-86EE-74D50BBF79A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549275"/>
            <a:ext cx="8507412" cy="6092825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u="sng" smtClean="0">
                <a:solidFill>
                  <a:schemeClr val="hlink"/>
                </a:solidFill>
              </a:rPr>
              <a:t>Ancrage composite</a:t>
            </a:r>
            <a:r>
              <a:rPr lang="fr-FR" smtClean="0"/>
              <a:t> :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1600" smtClean="0"/>
          </a:p>
          <a:p>
            <a:pPr lvl="1" eaLnBrk="1" hangingPunct="1">
              <a:lnSpc>
                <a:spcPct val="80000"/>
              </a:lnSpc>
            </a:pPr>
            <a:r>
              <a:rPr lang="fr-FR" sz="2100" smtClean="0"/>
              <a:t>Section du tenon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Avec un disque ou une fraise diamantée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Surtout pas de pince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/>
              <a:t>Écrasement des fibres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/>
              <a:t>Dénaturation de la matrice</a:t>
            </a:r>
          </a:p>
          <a:p>
            <a:pPr lvl="3" eaLnBrk="1" hangingPunct="1">
              <a:lnSpc>
                <a:spcPct val="80000"/>
              </a:lnSpc>
            </a:pPr>
            <a:endParaRPr lang="fr-FR" sz="1600" smtClean="0"/>
          </a:p>
          <a:p>
            <a:pPr lvl="1" eaLnBrk="1" hangingPunct="1">
              <a:lnSpc>
                <a:spcPct val="80000"/>
              </a:lnSpc>
            </a:pPr>
            <a:r>
              <a:rPr lang="fr-FR" sz="2100" smtClean="0"/>
              <a:t>Importance de l’Adhésion :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rgbClr val="CC3399"/>
                </a:solidFill>
              </a:rPr>
              <a:t>Respect +++</a:t>
            </a:r>
            <a:r>
              <a:rPr lang="fr-FR" sz="1800" smtClean="0"/>
              <a:t> Protocole Fabricant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A chaque fois que cela est possible, utiliser le système de collage préconisé par le fabricant de l’ancrage radiculaire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>
                <a:solidFill>
                  <a:srgbClr val="CC3399"/>
                </a:solidFill>
              </a:rPr>
              <a:t>Choix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>
                <a:solidFill>
                  <a:srgbClr val="CC3399"/>
                </a:solidFill>
              </a:rPr>
              <a:t>M&amp;R3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>
                <a:solidFill>
                  <a:srgbClr val="CC3399"/>
                </a:solidFill>
              </a:rPr>
              <a:t>SAM2 : si compatible avec composite de collage dual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1800" smtClean="0"/>
          </a:p>
          <a:p>
            <a:pPr lvl="1" eaLnBrk="1" hangingPunct="1">
              <a:lnSpc>
                <a:spcPct val="80000"/>
              </a:lnSpc>
            </a:pPr>
            <a:r>
              <a:rPr lang="fr-FR" sz="2100" smtClean="0"/>
              <a:t>Mordançage (Si M&amp;R3) :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Sur toutes les parois : Canalaires et Cavitaires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Rinçage abondant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1800" smtClean="0"/>
              <a:t>Séchage doux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600" smtClean="0"/>
              <a:t>Dans le canal : utiliser des cônes papier</a:t>
            </a:r>
          </a:p>
        </p:txBody>
      </p:sp>
      <p:pic>
        <p:nvPicPr>
          <p:cNvPr id="86018" name="Picture 4" descr="C:\Users\Cécile\Desktop\ufsbd\Imag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688" y="1143000"/>
            <a:ext cx="1736725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BA52E0-5B58-4D17-8D91-B56371C2822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582613"/>
            <a:ext cx="8507412" cy="5726112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fr-FR" smtClean="0"/>
              <a:t> Adhésif :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100" smtClean="0"/>
              <a:t>Sur les parois canalaires et coronaires et sur tenon 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900" smtClean="0"/>
              <a:t>Primaire d’adhésion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900" smtClean="0"/>
              <a:t>+ adhésif dual 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900" smtClean="0"/>
              <a:t>=&gt; obtention de la couche hybride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100" smtClean="0">
                <a:solidFill>
                  <a:srgbClr val="990033"/>
                </a:solidFill>
              </a:rPr>
              <a:t>Ou SAM2</a:t>
            </a:r>
            <a:r>
              <a:rPr lang="fr-FR" sz="2100" smtClean="0"/>
              <a:t>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100" smtClean="0">
                <a:solidFill>
                  <a:srgbClr val="0F04A4"/>
                </a:solidFill>
              </a:rPr>
              <a:t>NE PAS POLYMERISER</a:t>
            </a:r>
            <a:r>
              <a:rPr lang="fr-FR" sz="2100" smtClean="0">
                <a:solidFill>
                  <a:schemeClr val="folHlink"/>
                </a:solidFill>
              </a:rPr>
              <a:t> </a:t>
            </a:r>
            <a:r>
              <a:rPr lang="fr-FR" sz="2100" smtClean="0"/>
              <a:t>: Évaporation des excès d’adhésif</a:t>
            </a:r>
          </a:p>
          <a:p>
            <a:pPr lvl="2" eaLnBrk="1" hangingPunct="1">
              <a:lnSpc>
                <a:spcPct val="80000"/>
              </a:lnSpc>
            </a:pPr>
            <a:endParaRPr lang="fr-FR" sz="2100" smtClean="0"/>
          </a:p>
          <a:p>
            <a:pPr lvl="1" eaLnBrk="1" hangingPunct="1">
              <a:lnSpc>
                <a:spcPct val="80000"/>
              </a:lnSpc>
            </a:pPr>
            <a:r>
              <a:rPr lang="fr-FR" smtClean="0"/>
              <a:t> Collage : 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100" smtClean="0"/>
              <a:t>Injection du composite de collage dual : 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900" smtClean="0"/>
              <a:t>Avec embout applicateur</a:t>
            </a:r>
          </a:p>
          <a:p>
            <a:pPr lvl="3" eaLnBrk="1" hangingPunct="1">
              <a:lnSpc>
                <a:spcPct val="80000"/>
              </a:lnSpc>
            </a:pPr>
            <a:r>
              <a:rPr lang="fr-FR" sz="1900" smtClean="0"/>
              <a:t>Bourre pâte de Lentulo : </a:t>
            </a:r>
          </a:p>
          <a:p>
            <a:pPr lvl="4" eaLnBrk="1" hangingPunct="1">
              <a:lnSpc>
                <a:spcPct val="80000"/>
              </a:lnSpc>
            </a:pPr>
            <a:r>
              <a:rPr lang="fr-FR" sz="1900" smtClean="0"/>
              <a:t>Limite les bulles</a:t>
            </a:r>
          </a:p>
          <a:p>
            <a:pPr lvl="4" eaLnBrk="1" hangingPunct="1">
              <a:lnSpc>
                <a:spcPct val="80000"/>
              </a:lnSpc>
            </a:pPr>
            <a:r>
              <a:rPr lang="fr-FR" sz="1900" smtClean="0">
                <a:solidFill>
                  <a:srgbClr val="CC3399"/>
                </a:solidFill>
              </a:rPr>
              <a:t>MAIS</a:t>
            </a:r>
            <a:r>
              <a:rPr lang="fr-FR" sz="1900" smtClean="0"/>
              <a:t> Risque +++ de précipiter la prise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100" smtClean="0"/>
              <a:t>Insertion du tenon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100" smtClean="0"/>
              <a:t>Légère pression digitale sur le tenon pour le maintenir en place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100" smtClean="0"/>
              <a:t>Photopolymérisation</a:t>
            </a:r>
            <a:endParaRPr lang="fr-FR" sz="3200" smtClean="0"/>
          </a:p>
        </p:txBody>
      </p:sp>
      <p:pic>
        <p:nvPicPr>
          <p:cNvPr id="87042" name="Picture 3" descr="lentulo"/>
          <p:cNvPicPr>
            <a:picLocks noChangeAspect="1" noChangeArrowheads="1"/>
          </p:cNvPicPr>
          <p:nvPr/>
        </p:nvPicPr>
        <p:blipFill>
          <a:blip r:embed="rId2"/>
          <a:srcRect t="39870" b="41266"/>
          <a:stretch>
            <a:fillRect/>
          </a:stretch>
        </p:blipFill>
        <p:spPr bwMode="auto">
          <a:xfrm>
            <a:off x="5364163" y="4365625"/>
            <a:ext cx="31686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4"/>
          <p:cNvCxnSpPr/>
          <p:nvPr/>
        </p:nvCxnSpPr>
        <p:spPr>
          <a:xfrm rot="10800000" flipV="1">
            <a:off x="7019925" y="4365625"/>
            <a:ext cx="1584325" cy="431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rot="10800000">
            <a:off x="7019925" y="4365625"/>
            <a:ext cx="1584325" cy="431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45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DDB523B-FD71-47C7-B448-F014DA85317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i="1" smtClean="0">
                <a:solidFill>
                  <a:srgbClr val="9900CC"/>
                </a:solidFill>
              </a:rPr>
              <a:t>Réalisation de la restauration coronaire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400" smtClean="0"/>
              <a:t>Utilisation d’une matrice métallique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Parfaite condensation du composite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Préférable au moule préformé</a:t>
            </a:r>
          </a:p>
          <a:p>
            <a:pPr lvl="4" eaLnBrk="1" hangingPunct="1">
              <a:lnSpc>
                <a:spcPct val="90000"/>
              </a:lnSpc>
            </a:pPr>
            <a:endParaRPr lang="fr-FR" sz="1600" smtClean="0"/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Couches successives de composite hybride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2000" smtClean="0"/>
              <a:t>Compensent la contraction volumique de polymérisation</a:t>
            </a:r>
          </a:p>
          <a:p>
            <a:pPr lvl="4" eaLnBrk="1" hangingPunct="1">
              <a:lnSpc>
                <a:spcPct val="90000"/>
              </a:lnSpc>
            </a:pPr>
            <a:endParaRPr lang="fr-FR" sz="1600" smtClean="0"/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Préparation coronaire périphérique définitive immédiate</a:t>
            </a:r>
          </a:p>
          <a:p>
            <a:pPr lvl="4" eaLnBrk="1" hangingPunct="1">
              <a:lnSpc>
                <a:spcPct val="90000"/>
              </a:lnSpc>
            </a:pPr>
            <a:endParaRPr lang="fr-FR" sz="1600" smtClean="0"/>
          </a:p>
          <a:p>
            <a:pPr eaLnBrk="1" hangingPunct="1">
              <a:lnSpc>
                <a:spcPct val="90000"/>
              </a:lnSpc>
            </a:pPr>
            <a:r>
              <a:rPr lang="fr-FR" sz="2400" smtClean="0"/>
              <a:t>Mise en place d’une couronne provisoire</a:t>
            </a:r>
          </a:p>
        </p:txBody>
      </p:sp>
      <p:sp>
        <p:nvSpPr>
          <p:cNvPr id="8806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50C8C4-3081-43C1-8DD8-38EFC159E276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1828800"/>
            <a:ext cx="6148387" cy="2209800"/>
          </a:xfrm>
        </p:spPr>
        <p:txBody>
          <a:bodyPr/>
          <a:lstStyle/>
          <a:p>
            <a:pPr eaLnBrk="1" hangingPunct="1"/>
            <a:r>
              <a:rPr lang="fr-FR" smtClean="0"/>
              <a:t>RMIPP </a:t>
            </a:r>
            <a:r>
              <a:rPr lang="fr-FR" i="1" smtClean="0"/>
              <a:t>vs. </a:t>
            </a:r>
            <a:r>
              <a:rPr lang="fr-FR" smtClean="0"/>
              <a:t>Inlay-core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fr-FR" smtClean="0"/>
              <a:t>Critères de Choix</a:t>
            </a:r>
          </a:p>
        </p:txBody>
      </p:sp>
      <p:sp>
        <p:nvSpPr>
          <p:cNvPr id="8909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AE1B41-72E1-4D8A-8DA6-B332F418A2F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re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857250"/>
          </a:xfrm>
        </p:spPr>
        <p:txBody>
          <a:bodyPr/>
          <a:lstStyle/>
          <a:p>
            <a:pPr eaLnBrk="1" hangingPunct="1"/>
            <a:r>
              <a:rPr lang="fr-FR" smtClean="0"/>
              <a:t>Objectif et Nature des RCR</a:t>
            </a:r>
          </a:p>
        </p:txBody>
      </p:sp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214313" y="1428750"/>
            <a:ext cx="8715375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fr-FR" b="1">
                <a:solidFill>
                  <a:schemeClr val="bg2"/>
                </a:solidFill>
              </a:rPr>
              <a:t> </a:t>
            </a:r>
            <a:r>
              <a:rPr lang="fr-FR">
                <a:solidFill>
                  <a:schemeClr val="bg2"/>
                </a:solidFill>
              </a:rPr>
              <a:t>BUT  </a:t>
            </a:r>
            <a:r>
              <a:rPr lang="fr-FR" sz="1600">
                <a:solidFill>
                  <a:schemeClr val="bg2"/>
                </a:solidFill>
              </a:rPr>
              <a:t>: </a:t>
            </a:r>
            <a:r>
              <a:rPr lang="fr-FR" sz="1600"/>
              <a:t>Remplacer de manière durable la substance dentaire invalide ou absente.</a:t>
            </a:r>
          </a:p>
          <a:p>
            <a:r>
              <a:rPr lang="fr-FR" sz="1600"/>
              <a:t>	</a:t>
            </a:r>
            <a:r>
              <a:rPr lang="fr-FR"/>
              <a:t>	</a:t>
            </a:r>
          </a:p>
          <a:p>
            <a:pPr>
              <a:buFont typeface="Arial" charset="0"/>
              <a:buChar char="•"/>
            </a:pPr>
            <a:r>
              <a:rPr lang="fr-FR"/>
              <a:t> </a:t>
            </a:r>
            <a:r>
              <a:rPr lang="fr-FR">
                <a:solidFill>
                  <a:schemeClr val="bg2"/>
                </a:solidFill>
              </a:rPr>
              <a:t>Dent fragilisée </a:t>
            </a:r>
            <a:r>
              <a:rPr lang="fr-FR"/>
              <a:t>:</a:t>
            </a:r>
          </a:p>
          <a:p>
            <a:pPr lvl="1">
              <a:buFont typeface="Arial" charset="0"/>
              <a:buChar char="•"/>
            </a:pPr>
            <a:r>
              <a:rPr lang="fr-FR" sz="1600"/>
              <a:t> par fracture ou lésion carieuse, </a:t>
            </a:r>
          </a:p>
          <a:p>
            <a:pPr lvl="1">
              <a:buFont typeface="Arial" charset="0"/>
              <a:buChar char="•"/>
            </a:pPr>
            <a:r>
              <a:rPr lang="fr-FR" sz="1600"/>
              <a:t> les voies d’accès et la mise en forme,</a:t>
            </a:r>
          </a:p>
          <a:p>
            <a:pPr lvl="1">
              <a:buFont typeface="Arial" charset="0"/>
              <a:buChar char="•"/>
            </a:pPr>
            <a:r>
              <a:rPr lang="fr-FR" sz="1600"/>
              <a:t> la minéralisation des tubuli et (la déshydratation) </a:t>
            </a:r>
          </a:p>
          <a:p>
            <a:pPr>
              <a:buFont typeface="Arial" charset="0"/>
              <a:buChar char="•"/>
            </a:pPr>
            <a:r>
              <a:rPr lang="fr-FR"/>
              <a:t> </a:t>
            </a:r>
            <a:r>
              <a:rPr lang="fr-FR">
                <a:solidFill>
                  <a:schemeClr val="bg2"/>
                </a:solidFill>
              </a:rPr>
              <a:t>NB</a:t>
            </a:r>
            <a:r>
              <a:rPr lang="fr-FR"/>
              <a:t> : </a:t>
            </a:r>
          </a:p>
          <a:p>
            <a:pPr lvl="1">
              <a:buFont typeface="Arial" charset="0"/>
              <a:buChar char="•"/>
            </a:pPr>
            <a:r>
              <a:rPr lang="fr-FR" sz="1600"/>
              <a:t> Quelle que soit la technique : protocoles souvent similaires </a:t>
            </a:r>
          </a:p>
          <a:p>
            <a:pPr lvl="1">
              <a:buFont typeface="Arial" charset="0"/>
              <a:buChar char="•"/>
            </a:pPr>
            <a:r>
              <a:rPr lang="fr-FR" sz="1600"/>
              <a:t> Mais : essor des techniques adhésives et des biomatériaux à base de polymères chargés</a:t>
            </a:r>
          </a:p>
          <a:p>
            <a:endParaRPr lang="fr-FR">
              <a:solidFill>
                <a:schemeClr val="hlink"/>
              </a:solidFill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fr-FR">
                <a:solidFill>
                  <a:schemeClr val="bg2"/>
                </a:solidFill>
              </a:rPr>
              <a:t> RAPPEL +++ : </a:t>
            </a:r>
            <a:r>
              <a:rPr lang="fr-FR">
                <a:solidFill>
                  <a:schemeClr val="hlink"/>
                </a:solidFill>
                <a:cs typeface="Times New Roman" pitchFamily="18" charset="0"/>
              </a:rPr>
              <a:t>Le tenon ne renforce pas la dent mais la fragilise</a:t>
            </a:r>
          </a:p>
          <a:p>
            <a:endParaRPr lang="fr-FR"/>
          </a:p>
          <a:p>
            <a:pPr>
              <a:buFont typeface="Arial" charset="0"/>
              <a:buChar char="•"/>
            </a:pPr>
            <a:r>
              <a:rPr lang="fr-FR">
                <a:solidFill>
                  <a:schemeClr val="bg2"/>
                </a:solidFill>
              </a:rPr>
              <a:t> </a:t>
            </a:r>
            <a:r>
              <a:rPr lang="fr-FR" sz="2000">
                <a:solidFill>
                  <a:schemeClr val="bg2"/>
                </a:solidFill>
              </a:rPr>
              <a:t>3 Possibilités de reconstitution : </a:t>
            </a:r>
            <a:endParaRPr lang="fr-FR"/>
          </a:p>
          <a:p>
            <a:pPr lvl="1"/>
            <a:r>
              <a:rPr lang="fr-FR"/>
              <a:t>Matériau plastique seul  -   RMIPP -  Inlay-Core</a:t>
            </a:r>
          </a:p>
          <a:p>
            <a:endParaRPr lang="fr-FR" sz="2000">
              <a:solidFill>
                <a:schemeClr val="bg2"/>
              </a:solidFill>
            </a:endParaRPr>
          </a:p>
          <a:p>
            <a:pPr>
              <a:buFont typeface="Arial" charset="0"/>
              <a:buChar char="•"/>
            </a:pPr>
            <a:r>
              <a:rPr lang="fr-FR" sz="2000">
                <a:solidFill>
                  <a:schemeClr val="bg2"/>
                </a:solidFill>
              </a:rPr>
              <a:t> Ancrage peut être : </a:t>
            </a:r>
          </a:p>
          <a:p>
            <a:pPr lvl="1"/>
            <a:r>
              <a:rPr lang="fr-FR"/>
              <a:t>Scellé  -  Scellé adhésif  -  Collé</a:t>
            </a:r>
          </a:p>
        </p:txBody>
      </p:sp>
      <p:sp>
        <p:nvSpPr>
          <p:cNvPr id="9113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D7B3B6-E965-43C2-A1DA-A49D315758AC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260350"/>
            <a:ext cx="7772400" cy="1025525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fr-FR" sz="3600" smtClean="0"/>
              <a:t>Critères de choix</a:t>
            </a:r>
          </a:p>
        </p:txBody>
      </p:sp>
      <p:sp>
        <p:nvSpPr>
          <p:cNvPr id="92162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BBBCAE-2E89-46E7-97C7-1455B136735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96838" y="549275"/>
            <a:ext cx="7427912" cy="5318125"/>
          </a:xfrm>
        </p:spPr>
        <p:txBody>
          <a:bodyPr/>
          <a:lstStyle/>
          <a:p>
            <a:pPr eaLnBrk="1" hangingPunct="1">
              <a:defRPr/>
            </a:pPr>
            <a:r>
              <a:rPr lang="fr-FR" sz="4400" i="1" dirty="0" smtClean="0">
                <a:solidFill>
                  <a:schemeClr val="hlink"/>
                </a:solidFill>
              </a:rPr>
              <a:t> </a:t>
            </a:r>
            <a:r>
              <a:rPr lang="fr-FR" sz="4400" i="1" dirty="0" smtClean="0">
                <a:solidFill>
                  <a:srgbClr val="C00000"/>
                </a:solidFill>
              </a:rPr>
              <a:t>Échecs parodontaux</a:t>
            </a:r>
            <a:endParaRPr lang="fr-FR" sz="2400" dirty="0" smtClean="0">
              <a:solidFill>
                <a:srgbClr val="C00000"/>
              </a:solidFill>
            </a:endParaRPr>
          </a:p>
          <a:p>
            <a:pPr lvl="1" eaLnBrk="1" hangingPunct="1">
              <a:defRPr/>
            </a:pPr>
            <a:endParaRPr lang="fr-FR" sz="2400" dirty="0" smtClean="0"/>
          </a:p>
          <a:p>
            <a:pPr lvl="1" eaLnBrk="1" hangingPunct="1">
              <a:defRPr/>
            </a:pPr>
            <a:r>
              <a:rPr lang="fr-FR" dirty="0" smtClean="0"/>
              <a:t>Hygiène très déficiente</a:t>
            </a:r>
          </a:p>
          <a:p>
            <a:pPr lvl="2" eaLnBrk="1" hangingPunct="1">
              <a:defRPr/>
            </a:pPr>
            <a:r>
              <a:rPr lang="fr-FR" dirty="0" smtClean="0"/>
              <a:t>Présence de tartre</a:t>
            </a:r>
          </a:p>
          <a:p>
            <a:pPr lvl="5">
              <a:defRPr/>
            </a:pPr>
            <a:endParaRPr lang="fr-FR" dirty="0" smtClean="0"/>
          </a:p>
          <a:p>
            <a:pPr lvl="1" eaLnBrk="1" hangingPunct="1">
              <a:defRPr/>
            </a:pPr>
            <a:r>
              <a:rPr lang="fr-FR" dirty="0" smtClean="0"/>
              <a:t>Maladie parodontale non stabilisée</a:t>
            </a:r>
          </a:p>
          <a:p>
            <a:pPr lvl="2" eaLnBrk="1" hangingPunct="1">
              <a:defRPr/>
            </a:pPr>
            <a:r>
              <a:rPr lang="fr-FR" dirty="0" smtClean="0"/>
              <a:t>Présence de poche parodontale	</a:t>
            </a:r>
          </a:p>
          <a:p>
            <a:pPr lvl="7">
              <a:defRPr/>
            </a:pPr>
            <a:endParaRPr lang="fr-FR" dirty="0" smtClean="0"/>
          </a:p>
          <a:p>
            <a:pPr lvl="1" eaLnBrk="1" hangingPunct="1">
              <a:defRPr/>
            </a:pPr>
            <a:r>
              <a:rPr lang="fr-FR" dirty="0" smtClean="0"/>
              <a:t>Absence de gencive attachée</a:t>
            </a:r>
          </a:p>
          <a:p>
            <a:pPr lvl="7">
              <a:defRPr/>
            </a:pPr>
            <a:endParaRPr lang="fr-FR" dirty="0" smtClean="0"/>
          </a:p>
          <a:p>
            <a:pPr lvl="1" eaLnBrk="1" hangingPunct="1">
              <a:defRPr/>
            </a:pPr>
            <a:r>
              <a:rPr lang="fr-FR" dirty="0" smtClean="0"/>
              <a:t>Limites des restaurations juxta-osseuses</a:t>
            </a:r>
          </a:p>
          <a:p>
            <a:pPr lvl="2" eaLnBrk="1" hangingPunct="1">
              <a:defRPr/>
            </a:pPr>
            <a:r>
              <a:rPr lang="fr-FR" dirty="0" smtClean="0"/>
              <a:t>Une élongation coronaire était nécessaire</a:t>
            </a:r>
          </a:p>
          <a:p>
            <a:pPr lvl="1" eaLnBrk="1" hangingPunct="1">
              <a:defRPr/>
            </a:pPr>
            <a:endParaRPr lang="fr-FR" dirty="0" smtClean="0"/>
          </a:p>
        </p:txBody>
      </p:sp>
      <p:pic>
        <p:nvPicPr>
          <p:cNvPr id="12291" name="Picture 4" descr="DSCN38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831354"/>
            <a:ext cx="2627312" cy="173355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7" name="Picture 1" descr="C:\Users\Cécile\Pictures\Art dentaire\Irr 2007-2008\Girard\DSC_0042.JPG"/>
          <p:cNvPicPr>
            <a:picLocks noChangeAspect="1" noChangeArrowheads="1"/>
          </p:cNvPicPr>
          <p:nvPr/>
        </p:nvPicPr>
        <p:blipFill>
          <a:blip r:embed="rId3"/>
          <a:srcRect t="20591" r="12201"/>
          <a:stretch>
            <a:fillRect/>
          </a:stretch>
        </p:blipFill>
        <p:spPr bwMode="auto">
          <a:xfrm>
            <a:off x="6300788" y="3500438"/>
            <a:ext cx="2663825" cy="16129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53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93652A-36E9-4385-880E-275222F33F04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00063"/>
            <a:ext cx="8497887" cy="56261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1 – </a:t>
            </a:r>
            <a:r>
              <a:rPr lang="fr-FR" sz="3000" u="sng" smtClean="0">
                <a:solidFill>
                  <a:srgbClr val="0B0373"/>
                </a:solidFill>
              </a:rPr>
              <a:t>Motivation et Hygiène</a:t>
            </a:r>
          </a:p>
          <a:p>
            <a:pPr lvl="4" eaLnBrk="1" hangingPunct="1"/>
            <a:endParaRPr lang="fr-FR" sz="3000" u="sng" smtClean="0">
              <a:solidFill>
                <a:srgbClr val="0B0373"/>
              </a:solidFill>
            </a:endParaRPr>
          </a:p>
          <a:p>
            <a:pPr lvl="2" eaLnBrk="1" hangingPunct="1">
              <a:buFont typeface="Wingdings" pitchFamily="2" charset="2"/>
              <a:buNone/>
            </a:pPr>
            <a:endParaRPr lang="fr-FR" smtClean="0">
              <a:solidFill>
                <a:srgbClr val="0B0373"/>
              </a:solidFill>
            </a:endParaRPr>
          </a:p>
        </p:txBody>
      </p:sp>
      <p:sp>
        <p:nvSpPr>
          <p:cNvPr id="4" name="Double flèche horizontale 3"/>
          <p:cNvSpPr/>
          <p:nvPr/>
        </p:nvSpPr>
        <p:spPr bwMode="auto">
          <a:xfrm>
            <a:off x="428625" y="3286125"/>
            <a:ext cx="8072438" cy="35718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211" name="ZoneTexte 4"/>
          <p:cNvSpPr txBox="1">
            <a:spLocks noChangeArrowheads="1"/>
          </p:cNvSpPr>
          <p:nvPr/>
        </p:nvSpPr>
        <p:spPr bwMode="auto">
          <a:xfrm>
            <a:off x="6413500" y="2357438"/>
            <a:ext cx="19446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400" b="1">
                <a:solidFill>
                  <a:srgbClr val="CC0099"/>
                </a:solidFill>
              </a:rPr>
              <a:t>PLASTIQUE</a:t>
            </a:r>
          </a:p>
          <a:p>
            <a:pPr algn="ctr"/>
            <a:r>
              <a:rPr lang="fr-FR" sz="2400" b="1">
                <a:solidFill>
                  <a:srgbClr val="CC0099"/>
                </a:solidFill>
              </a:rPr>
              <a:t>(Amg)</a:t>
            </a:r>
          </a:p>
        </p:txBody>
      </p:sp>
      <p:sp>
        <p:nvSpPr>
          <p:cNvPr id="94212" name="ZoneTexte 5"/>
          <p:cNvSpPr txBox="1">
            <a:spLocks noChangeArrowheads="1"/>
          </p:cNvSpPr>
          <p:nvPr/>
        </p:nvSpPr>
        <p:spPr bwMode="auto">
          <a:xfrm>
            <a:off x="714375" y="2541588"/>
            <a:ext cx="1158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652B91"/>
                </a:solidFill>
              </a:rPr>
              <a:t>RMIPP</a:t>
            </a:r>
          </a:p>
        </p:txBody>
      </p:sp>
      <p:sp>
        <p:nvSpPr>
          <p:cNvPr id="94213" name="ZoneTexte 6"/>
          <p:cNvSpPr txBox="1">
            <a:spLocks noChangeArrowheads="1"/>
          </p:cNvSpPr>
          <p:nvPr/>
        </p:nvSpPr>
        <p:spPr bwMode="auto">
          <a:xfrm>
            <a:off x="3230563" y="2541588"/>
            <a:ext cx="2047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chemeClr val="bg2"/>
                </a:solidFill>
              </a:rPr>
              <a:t>INLAY CORE</a:t>
            </a:r>
          </a:p>
        </p:txBody>
      </p:sp>
      <p:sp>
        <p:nvSpPr>
          <p:cNvPr id="94214" name="ZoneTexte 8"/>
          <p:cNvSpPr txBox="1">
            <a:spLocks noChangeArrowheads="1"/>
          </p:cNvSpPr>
          <p:nvPr/>
        </p:nvSpPr>
        <p:spPr bwMode="auto">
          <a:xfrm>
            <a:off x="428625" y="3903663"/>
            <a:ext cx="1571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solidFill>
                  <a:srgbClr val="00B050"/>
                </a:solidFill>
              </a:rPr>
              <a:t>Excellente</a:t>
            </a:r>
          </a:p>
          <a:p>
            <a:pPr algn="ctr"/>
            <a:r>
              <a:rPr lang="fr-FR" sz="2000" b="1">
                <a:solidFill>
                  <a:srgbClr val="00B050"/>
                </a:solidFill>
              </a:rPr>
              <a:t>hygiène</a:t>
            </a:r>
            <a:r>
              <a:rPr lang="fr-FR" sz="160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94215" name="ZoneTexte 10"/>
          <p:cNvSpPr txBox="1">
            <a:spLocks noChangeArrowheads="1"/>
          </p:cNvSpPr>
          <p:nvPr/>
        </p:nvSpPr>
        <p:spPr bwMode="auto">
          <a:xfrm>
            <a:off x="6143625" y="3751263"/>
            <a:ext cx="242887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solidFill>
                  <a:srgbClr val="FF0000"/>
                </a:solidFill>
              </a:rPr>
              <a:t>Mauvaise hygiène</a:t>
            </a:r>
          </a:p>
          <a:p>
            <a:pPr algn="ctr"/>
            <a:r>
              <a:rPr lang="fr-FR" sz="2000" b="1">
                <a:solidFill>
                  <a:srgbClr val="FF0000"/>
                </a:solidFill>
              </a:rPr>
              <a:t>Pas de Motivation</a:t>
            </a:r>
            <a:r>
              <a:rPr lang="fr-FR" sz="16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4216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8A81E2-2B17-4B70-8C6B-10DB0987A31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71500"/>
            <a:ext cx="8229600" cy="53832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B0373"/>
              </a:buClr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2 – </a:t>
            </a:r>
            <a:r>
              <a:rPr lang="fr-FR" sz="3000" u="sng" smtClean="0">
                <a:solidFill>
                  <a:srgbClr val="0B0373"/>
                </a:solidFill>
              </a:rPr>
              <a:t>Pronostic endodontique</a:t>
            </a:r>
          </a:p>
          <a:p>
            <a:pPr eaLnBrk="1" hangingPunct="1">
              <a:lnSpc>
                <a:spcPct val="90000"/>
              </a:lnSpc>
              <a:buClr>
                <a:srgbClr val="0B0373"/>
              </a:buClr>
              <a:buFont typeface="Wingdings" pitchFamily="2" charset="2"/>
              <a:buNone/>
            </a:pPr>
            <a:endParaRPr lang="fr-FR" sz="4300" smtClean="0">
              <a:solidFill>
                <a:schemeClr val="tx2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300" b="1" smtClean="0">
                <a:solidFill>
                  <a:srgbClr val="FF0000"/>
                </a:solidFill>
              </a:rPr>
              <a:t>Douteux</a:t>
            </a:r>
            <a:r>
              <a:rPr lang="fr-FR" sz="2300" smtClean="0"/>
              <a:t> :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100" smtClean="0"/>
              <a:t>Reconstitution provisoire : composite ou CVI-Mar sans ancrage avec prothèse provisoire</a:t>
            </a:r>
          </a:p>
          <a:p>
            <a:pPr lvl="2" eaLnBrk="1" hangingPunct="1">
              <a:lnSpc>
                <a:spcPct val="90000"/>
              </a:lnSpc>
            </a:pPr>
            <a:endParaRPr lang="fr-FR" sz="1000" smtClean="0"/>
          </a:p>
          <a:p>
            <a:pPr lvl="1" eaLnBrk="1" hangingPunct="1">
              <a:lnSpc>
                <a:spcPct val="90000"/>
              </a:lnSpc>
            </a:pPr>
            <a:endParaRPr lang="fr-FR" sz="2300" b="1" smtClean="0">
              <a:solidFill>
                <a:srgbClr val="FF66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300" b="1" smtClean="0">
                <a:solidFill>
                  <a:srgbClr val="FF6600"/>
                </a:solidFill>
              </a:rPr>
              <a:t>Favorable mais traitement récent ou cicatrisation apicale en cours </a:t>
            </a:r>
            <a:r>
              <a:rPr lang="fr-FR" sz="2300" smtClean="0"/>
              <a:t>:</a:t>
            </a:r>
            <a:r>
              <a:rPr lang="fr-FR" sz="2300" smtClean="0">
                <a:solidFill>
                  <a:srgbClr val="990099"/>
                </a:solidFill>
              </a:rPr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100" smtClean="0"/>
              <a:t>Eviter Inlay à clavette (indémontable)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1000" smtClean="0"/>
          </a:p>
          <a:p>
            <a:pPr lvl="1" eaLnBrk="1" hangingPunct="1">
              <a:lnSpc>
                <a:spcPct val="90000"/>
              </a:lnSpc>
            </a:pPr>
            <a:endParaRPr lang="fr-FR" sz="2300" b="1" smtClean="0">
              <a:solidFill>
                <a:srgbClr val="00B05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300" b="1" smtClean="0">
                <a:solidFill>
                  <a:srgbClr val="00B050"/>
                </a:solidFill>
              </a:rPr>
              <a:t>Favorable</a:t>
            </a:r>
            <a:r>
              <a:rPr lang="fr-FR" sz="2300" smtClean="0"/>
              <a:t> 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100" smtClean="0"/>
              <a:t>Tout est envisageable</a:t>
            </a:r>
          </a:p>
        </p:txBody>
      </p:sp>
      <p:sp>
        <p:nvSpPr>
          <p:cNvPr id="95234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21AE35-8165-42B9-99E5-3480D0A1612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428625"/>
            <a:ext cx="8572500" cy="60007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3 – </a:t>
            </a:r>
            <a:r>
              <a:rPr lang="fr-FR" sz="3000" u="sng" smtClean="0">
                <a:solidFill>
                  <a:srgbClr val="0B0373"/>
                </a:solidFill>
              </a:rPr>
              <a:t>Délabrement</a:t>
            </a:r>
            <a:r>
              <a:rPr lang="fr-FR" sz="3000" smtClean="0">
                <a:solidFill>
                  <a:srgbClr val="0B0373"/>
                </a:solidFill>
              </a:rPr>
              <a:t> </a:t>
            </a:r>
          </a:p>
          <a:p>
            <a:pPr lvl="4" eaLnBrk="1" hangingPunct="1"/>
            <a:endParaRPr lang="fr-FR" smtClean="0"/>
          </a:p>
          <a:p>
            <a:pPr lvl="1" eaLnBrk="1" hangingPunct="1"/>
            <a:r>
              <a:rPr lang="fr-FR" sz="2400" smtClean="0"/>
              <a:t>Si réalisation d’une couronne : </a:t>
            </a:r>
          </a:p>
          <a:p>
            <a:pPr lvl="2" eaLnBrk="1" hangingPunct="1"/>
            <a:r>
              <a:rPr lang="fr-FR" sz="2000" smtClean="0"/>
              <a:t>Prévoir le délabrement après la préparation prothétique pour évaluer valeurs mécaniques des parois résiduelles</a:t>
            </a:r>
          </a:p>
          <a:p>
            <a:pPr lvl="3" eaLnBrk="1" hangingPunct="1"/>
            <a:r>
              <a:rPr lang="fr-FR" sz="1800" smtClean="0"/>
              <a:t>Hauteur</a:t>
            </a:r>
          </a:p>
          <a:p>
            <a:pPr lvl="3" eaLnBrk="1" hangingPunct="1"/>
            <a:r>
              <a:rPr lang="fr-FR" sz="1800" smtClean="0"/>
              <a:t>Epaisseur</a:t>
            </a:r>
          </a:p>
          <a:p>
            <a:pPr lvl="3" eaLnBrk="1" hangingPunct="1"/>
            <a:r>
              <a:rPr lang="fr-FR" sz="1800" smtClean="0"/>
              <a:t>Dépouille interne</a:t>
            </a:r>
          </a:p>
          <a:p>
            <a:pPr lvl="3" eaLnBrk="1" hangingPunct="1"/>
            <a:r>
              <a:rPr lang="fr-FR" sz="1800" smtClean="0"/>
              <a:t>Limite cervicale</a:t>
            </a:r>
          </a:p>
          <a:p>
            <a:pPr lvl="2" eaLnBrk="1" hangingPunct="1"/>
            <a:r>
              <a:rPr lang="fr-FR" sz="2000" smtClean="0"/>
              <a:t>Le plus simple : </a:t>
            </a:r>
          </a:p>
          <a:p>
            <a:pPr lvl="3" eaLnBrk="1" hangingPunct="1"/>
            <a:r>
              <a:rPr lang="fr-FR" sz="1800" smtClean="0"/>
              <a:t>Préparer la dent </a:t>
            </a:r>
          </a:p>
          <a:p>
            <a:pPr lvl="3" eaLnBrk="1" hangingPunct="1"/>
            <a:r>
              <a:rPr lang="fr-FR" sz="1800" smtClean="0"/>
              <a:t>Choisir le type de reconstitution</a:t>
            </a:r>
          </a:p>
        </p:txBody>
      </p:sp>
      <p:pic>
        <p:nvPicPr>
          <p:cNvPr id="96258" name="Picture 3" descr="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3357563"/>
            <a:ext cx="2771775" cy="177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625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9231D4-5A49-4E20-9894-6689B53A5A8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560388"/>
            <a:ext cx="8401050" cy="5797550"/>
          </a:xfrm>
          <a:prstGeom prst="rect">
            <a:avLst/>
          </a:prstGeom>
          <a:noFill/>
        </p:spPr>
        <p:txBody>
          <a:bodyPr/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B0373"/>
              </a:buClr>
              <a:buSzPct val="75000"/>
              <a:buFont typeface="Wingdings" pitchFamily="2" charset="2"/>
              <a:buNone/>
              <a:defRPr/>
            </a:pPr>
            <a:r>
              <a:rPr lang="fr-FR" sz="3000" kern="0" dirty="0">
                <a:solidFill>
                  <a:srgbClr val="0B0373"/>
                </a:solidFill>
                <a:latin typeface="+mn-lt"/>
                <a:cs typeface="+mn-cs"/>
              </a:rPr>
              <a:t>4 – </a:t>
            </a:r>
            <a:r>
              <a:rPr lang="fr-FR" sz="3000" u="sng" kern="0" dirty="0">
                <a:solidFill>
                  <a:srgbClr val="0B0373"/>
                </a:solidFill>
                <a:latin typeface="+mn-lt"/>
                <a:cs typeface="+mn-cs"/>
              </a:rPr>
              <a:t>Délabrement &amp; Nombre de Parois Restantes</a:t>
            </a: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B0373"/>
              </a:buClr>
              <a:buSzPct val="75000"/>
              <a:buFont typeface="Wingdings" pitchFamily="2" charset="2"/>
              <a:buChar char="n"/>
              <a:defRPr/>
            </a:pPr>
            <a:endParaRPr lang="fr-FR" sz="3600" kern="0" dirty="0">
              <a:solidFill>
                <a:srgbClr val="0B0373"/>
              </a:solidFill>
              <a:latin typeface="+mn-lt"/>
              <a:cs typeface="+mn-cs"/>
            </a:endParaRPr>
          </a:p>
        </p:txBody>
      </p:sp>
      <p:sp>
        <p:nvSpPr>
          <p:cNvPr id="97282" name="ZoneTexte 2"/>
          <p:cNvSpPr txBox="1">
            <a:spLocks noChangeArrowheads="1"/>
          </p:cNvSpPr>
          <p:nvPr/>
        </p:nvSpPr>
        <p:spPr bwMode="auto">
          <a:xfrm>
            <a:off x="6923088" y="2214563"/>
            <a:ext cx="1654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rgbClr val="CC0099"/>
                </a:solidFill>
              </a:rPr>
              <a:t>PLASTIQUE</a:t>
            </a:r>
          </a:p>
        </p:txBody>
      </p:sp>
      <p:sp>
        <p:nvSpPr>
          <p:cNvPr id="97283" name="ZoneTexte 3"/>
          <p:cNvSpPr txBox="1">
            <a:spLocks noChangeArrowheads="1"/>
          </p:cNvSpPr>
          <p:nvPr/>
        </p:nvSpPr>
        <p:spPr bwMode="auto">
          <a:xfrm>
            <a:off x="4189413" y="2214563"/>
            <a:ext cx="996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652B91"/>
                </a:solidFill>
              </a:rPr>
              <a:t>RMIPP</a:t>
            </a:r>
          </a:p>
        </p:txBody>
      </p:sp>
      <p:sp>
        <p:nvSpPr>
          <p:cNvPr id="97284" name="ZoneTexte 4"/>
          <p:cNvSpPr txBox="1">
            <a:spLocks noChangeArrowheads="1"/>
          </p:cNvSpPr>
          <p:nvPr/>
        </p:nvSpPr>
        <p:spPr bwMode="auto">
          <a:xfrm>
            <a:off x="714375" y="2214563"/>
            <a:ext cx="1739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chemeClr val="bg2"/>
                </a:solidFill>
              </a:rPr>
              <a:t>INLAY CORE</a:t>
            </a:r>
          </a:p>
        </p:txBody>
      </p:sp>
      <p:sp>
        <p:nvSpPr>
          <p:cNvPr id="97285" name="ZoneTexte 5"/>
          <p:cNvSpPr txBox="1">
            <a:spLocks noChangeArrowheads="1"/>
          </p:cNvSpPr>
          <p:nvPr/>
        </p:nvSpPr>
        <p:spPr bwMode="auto">
          <a:xfrm>
            <a:off x="714375" y="2678113"/>
            <a:ext cx="7858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b="1">
                <a:solidFill>
                  <a:srgbClr val="FF0000"/>
                </a:solidFill>
              </a:rPr>
              <a:t>- </a:t>
            </a:r>
            <a:r>
              <a:rPr lang="fr-FR" b="1">
                <a:solidFill>
                  <a:srgbClr val="00B050"/>
                </a:solidFill>
              </a:rPr>
              <a:t>                    </a:t>
            </a:r>
            <a:r>
              <a:rPr lang="fr-FR" b="1">
                <a:solidFill>
                  <a:schemeClr val="bg2"/>
                </a:solidFill>
              </a:rPr>
              <a:t>Valeur Mécanique des parois résiduelles                    </a:t>
            </a:r>
            <a:r>
              <a:rPr lang="fr-FR" sz="2400" b="1">
                <a:solidFill>
                  <a:srgbClr val="00B050"/>
                </a:solidFill>
              </a:rPr>
              <a:t>+</a:t>
            </a:r>
            <a:r>
              <a:rPr lang="fr-FR" b="1">
                <a:solidFill>
                  <a:srgbClr val="00B050"/>
                </a:solidFill>
              </a:rPr>
              <a:t> </a:t>
            </a:r>
            <a:endParaRPr lang="fr-FR" sz="1400">
              <a:solidFill>
                <a:srgbClr val="00B050"/>
              </a:solidFill>
            </a:endParaRPr>
          </a:p>
        </p:txBody>
      </p:sp>
      <p:sp>
        <p:nvSpPr>
          <p:cNvPr id="7" name="Flèche droite 6"/>
          <p:cNvSpPr/>
          <p:nvPr/>
        </p:nvSpPr>
        <p:spPr bwMode="auto">
          <a:xfrm>
            <a:off x="714375" y="2535238"/>
            <a:ext cx="7858125" cy="2857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7287" name="ZoneTexte 7"/>
          <p:cNvSpPr txBox="1">
            <a:spLocks noChangeArrowheads="1"/>
          </p:cNvSpPr>
          <p:nvPr/>
        </p:nvSpPr>
        <p:spPr bwMode="auto">
          <a:xfrm>
            <a:off x="6923088" y="4214813"/>
            <a:ext cx="1654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rgbClr val="CC0099"/>
                </a:solidFill>
              </a:rPr>
              <a:t>PLASTIQUE</a:t>
            </a:r>
          </a:p>
        </p:txBody>
      </p:sp>
      <p:sp>
        <p:nvSpPr>
          <p:cNvPr id="97288" name="ZoneTexte 8"/>
          <p:cNvSpPr txBox="1">
            <a:spLocks noChangeArrowheads="1"/>
          </p:cNvSpPr>
          <p:nvPr/>
        </p:nvSpPr>
        <p:spPr bwMode="auto">
          <a:xfrm>
            <a:off x="4143375" y="4286250"/>
            <a:ext cx="996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652B91"/>
                </a:solidFill>
              </a:rPr>
              <a:t>RMIPP</a:t>
            </a:r>
          </a:p>
        </p:txBody>
      </p:sp>
      <p:sp>
        <p:nvSpPr>
          <p:cNvPr id="97289" name="ZoneTexte 9"/>
          <p:cNvSpPr txBox="1">
            <a:spLocks noChangeArrowheads="1"/>
          </p:cNvSpPr>
          <p:nvPr/>
        </p:nvSpPr>
        <p:spPr bwMode="auto">
          <a:xfrm>
            <a:off x="714375" y="4214813"/>
            <a:ext cx="1739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chemeClr val="bg2"/>
                </a:solidFill>
              </a:rPr>
              <a:t>INLAY CORE</a:t>
            </a:r>
          </a:p>
        </p:txBody>
      </p:sp>
      <p:sp>
        <p:nvSpPr>
          <p:cNvPr id="97290" name="ZoneTexte 11"/>
          <p:cNvSpPr txBox="1">
            <a:spLocks noChangeArrowheads="1"/>
          </p:cNvSpPr>
          <p:nvPr/>
        </p:nvSpPr>
        <p:spPr bwMode="auto">
          <a:xfrm>
            <a:off x="714375" y="5416550"/>
            <a:ext cx="7858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>
                <a:solidFill>
                  <a:schemeClr val="bg2"/>
                </a:solidFill>
              </a:rPr>
              <a:t>Nombre de Parois</a:t>
            </a:r>
            <a:endParaRPr lang="fr-FR" sz="1400">
              <a:solidFill>
                <a:srgbClr val="00B050"/>
              </a:solidFill>
            </a:endParaRPr>
          </a:p>
        </p:txBody>
      </p:sp>
      <p:sp>
        <p:nvSpPr>
          <p:cNvPr id="97291" name="ZoneTexte 12"/>
          <p:cNvSpPr txBox="1">
            <a:spLocks noChangeArrowheads="1"/>
          </p:cNvSpPr>
          <p:nvPr/>
        </p:nvSpPr>
        <p:spPr bwMode="auto">
          <a:xfrm>
            <a:off x="1000125" y="5000625"/>
            <a:ext cx="357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solidFill>
                  <a:srgbClr val="FF6600"/>
                </a:solidFill>
              </a:rPr>
              <a:t>0</a:t>
            </a:r>
          </a:p>
        </p:txBody>
      </p:sp>
      <p:sp>
        <p:nvSpPr>
          <p:cNvPr id="97292" name="ZoneTexte 13"/>
          <p:cNvSpPr txBox="1">
            <a:spLocks noChangeArrowheads="1"/>
          </p:cNvSpPr>
          <p:nvPr/>
        </p:nvSpPr>
        <p:spPr bwMode="auto">
          <a:xfrm>
            <a:off x="2678113" y="5000625"/>
            <a:ext cx="357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solidFill>
                  <a:srgbClr val="FF6600"/>
                </a:solidFill>
              </a:rPr>
              <a:t>1</a:t>
            </a:r>
          </a:p>
        </p:txBody>
      </p:sp>
      <p:sp>
        <p:nvSpPr>
          <p:cNvPr id="97293" name="ZoneTexte 14"/>
          <p:cNvSpPr txBox="1">
            <a:spLocks noChangeArrowheads="1"/>
          </p:cNvSpPr>
          <p:nvPr/>
        </p:nvSpPr>
        <p:spPr bwMode="auto">
          <a:xfrm>
            <a:off x="4357688" y="5000625"/>
            <a:ext cx="357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solidFill>
                  <a:srgbClr val="FF6600"/>
                </a:solidFill>
              </a:rPr>
              <a:t>2</a:t>
            </a:r>
          </a:p>
        </p:txBody>
      </p:sp>
      <p:sp>
        <p:nvSpPr>
          <p:cNvPr id="97294" name="ZoneTexte 15"/>
          <p:cNvSpPr txBox="1">
            <a:spLocks noChangeArrowheads="1"/>
          </p:cNvSpPr>
          <p:nvPr/>
        </p:nvSpPr>
        <p:spPr bwMode="auto">
          <a:xfrm>
            <a:off x="6037263" y="5000625"/>
            <a:ext cx="357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97295" name="ZoneTexte 16"/>
          <p:cNvSpPr txBox="1">
            <a:spLocks noChangeArrowheads="1"/>
          </p:cNvSpPr>
          <p:nvPr/>
        </p:nvSpPr>
        <p:spPr bwMode="auto">
          <a:xfrm>
            <a:off x="7715250" y="5000625"/>
            <a:ext cx="357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>
                <a:solidFill>
                  <a:srgbClr val="FF6600"/>
                </a:solidFill>
              </a:rPr>
              <a:t>4</a:t>
            </a:r>
          </a:p>
        </p:txBody>
      </p:sp>
      <p:sp>
        <p:nvSpPr>
          <p:cNvPr id="18" name="Flèche droite 17"/>
          <p:cNvSpPr/>
          <p:nvPr/>
        </p:nvSpPr>
        <p:spPr bwMode="auto">
          <a:xfrm>
            <a:off x="642938" y="4786313"/>
            <a:ext cx="7858125" cy="2857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7297" name="Espace réservé du numéro de diapositive 18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6327B08-A53C-458E-90A7-E45A9A71387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5" name="Groupe 12"/>
          <p:cNvGrpSpPr>
            <a:grpSpLocks/>
          </p:cNvGrpSpPr>
          <p:nvPr/>
        </p:nvGrpSpPr>
        <p:grpSpPr bwMode="auto">
          <a:xfrm>
            <a:off x="2433638" y="4572000"/>
            <a:ext cx="6281737" cy="1098550"/>
            <a:chOff x="2290196" y="3524163"/>
            <a:chExt cx="6282332" cy="1097820"/>
          </a:xfrm>
        </p:grpSpPr>
        <p:sp>
          <p:nvSpPr>
            <p:cNvPr id="10" name="Flèche gauche 9"/>
            <p:cNvSpPr/>
            <p:nvPr/>
          </p:nvSpPr>
          <p:spPr bwMode="auto">
            <a:xfrm rot="1062325">
              <a:off x="2361640" y="3524163"/>
              <a:ext cx="2571994" cy="428340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lèche gauche 10"/>
            <p:cNvSpPr/>
            <p:nvPr/>
          </p:nvSpPr>
          <p:spPr bwMode="auto">
            <a:xfrm rot="20813454">
              <a:off x="2290196" y="4193643"/>
              <a:ext cx="2571994" cy="428340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lèche gauche 11"/>
            <p:cNvSpPr/>
            <p:nvPr/>
          </p:nvSpPr>
          <p:spPr bwMode="auto">
            <a:xfrm rot="10800000">
              <a:off x="4785982" y="3892218"/>
              <a:ext cx="3786546" cy="428340"/>
            </a:xfrm>
            <a:prstGeom prst="lef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75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5 – </a:t>
            </a:r>
            <a:r>
              <a:rPr lang="fr-FR" sz="3000" u="sng" smtClean="0">
                <a:solidFill>
                  <a:srgbClr val="0B0373"/>
                </a:solidFill>
              </a:rPr>
              <a:t>Position sur l’arcade</a:t>
            </a:r>
            <a:r>
              <a:rPr lang="fr-FR" smtClean="0">
                <a:solidFill>
                  <a:srgbClr val="0B0373"/>
                </a:solidFill>
              </a:rPr>
              <a:t> </a:t>
            </a:r>
            <a:r>
              <a:rPr lang="fr-FR" sz="1600" smtClean="0">
                <a:solidFill>
                  <a:srgbClr val="0B0373"/>
                </a:solidFill>
              </a:rPr>
              <a:t>(Borg Real et Coll. - Meta analyse 2008) </a:t>
            </a:r>
          </a:p>
          <a:p>
            <a:pPr lvl="4" eaLnBrk="1" hangingPunct="1"/>
            <a:endParaRPr lang="fr-FR" u="sng" smtClean="0">
              <a:solidFill>
                <a:srgbClr val="0B0373"/>
              </a:solidFill>
            </a:endParaRPr>
          </a:p>
          <a:p>
            <a:pPr lvl="1" eaLnBrk="1" hangingPunct="1"/>
            <a:r>
              <a:rPr lang="fr-FR" smtClean="0"/>
              <a:t> Etude : </a:t>
            </a:r>
          </a:p>
          <a:p>
            <a:pPr lvl="2" eaLnBrk="1" hangingPunct="1"/>
            <a:r>
              <a:rPr lang="fr-FR" smtClean="0"/>
              <a:t>Inlay : + d’échecs en antérieur qu’en postérieur</a:t>
            </a:r>
          </a:p>
          <a:p>
            <a:pPr lvl="2" eaLnBrk="1" hangingPunct="1"/>
            <a:r>
              <a:rPr lang="fr-FR" smtClean="0"/>
              <a:t>RMIPP : échecs = en antérieur </a:t>
            </a:r>
            <a:r>
              <a:rPr lang="fr-FR" i="1" smtClean="0"/>
              <a:t>vs.</a:t>
            </a:r>
            <a:r>
              <a:rPr lang="fr-FR" smtClean="0"/>
              <a:t> postérieur</a:t>
            </a:r>
          </a:p>
          <a:p>
            <a:pPr lvl="2" eaLnBrk="1" hangingPunct="1"/>
            <a:r>
              <a:rPr lang="fr-FR" smtClean="0"/>
              <a:t>Secteur Antérieur : - d’échecs des RMIPP </a:t>
            </a:r>
            <a:r>
              <a:rPr lang="fr-FR" i="1" smtClean="0"/>
              <a:t>vs.</a:t>
            </a:r>
            <a:r>
              <a:rPr lang="fr-FR" smtClean="0"/>
              <a:t> Inlay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19513" y="4929188"/>
            <a:ext cx="1571625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70C0"/>
                </a:solidFill>
              </a:rPr>
              <a:t>Postérieur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791325" y="4929188"/>
            <a:ext cx="1571625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70C0"/>
                </a:solidFill>
              </a:rPr>
              <a:t>Antérieur</a:t>
            </a:r>
          </a:p>
        </p:txBody>
      </p:sp>
      <p:sp>
        <p:nvSpPr>
          <p:cNvPr id="98309" name="ZoneTexte 7"/>
          <p:cNvSpPr txBox="1">
            <a:spLocks noChangeArrowheads="1"/>
          </p:cNvSpPr>
          <p:nvPr/>
        </p:nvSpPr>
        <p:spPr bwMode="auto">
          <a:xfrm>
            <a:off x="2933700" y="5857875"/>
            <a:ext cx="115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652B91"/>
                </a:solidFill>
              </a:rPr>
              <a:t>RMIPP</a:t>
            </a:r>
          </a:p>
        </p:txBody>
      </p:sp>
      <p:sp>
        <p:nvSpPr>
          <p:cNvPr id="98310" name="ZoneTexte 13"/>
          <p:cNvSpPr txBox="1">
            <a:spLocks noChangeArrowheads="1"/>
          </p:cNvSpPr>
          <p:nvPr/>
        </p:nvSpPr>
        <p:spPr bwMode="auto">
          <a:xfrm>
            <a:off x="219075" y="4214813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solidFill>
                  <a:srgbClr val="FF0000"/>
                </a:solidFill>
              </a:rPr>
              <a:t>Délabrement +++</a:t>
            </a:r>
            <a:endParaRPr lang="fr-FR" sz="1600">
              <a:solidFill>
                <a:srgbClr val="FF0000"/>
              </a:solidFill>
            </a:endParaRPr>
          </a:p>
        </p:txBody>
      </p:sp>
      <p:sp>
        <p:nvSpPr>
          <p:cNvPr id="98311" name="ZoneTexte 14"/>
          <p:cNvSpPr txBox="1">
            <a:spLocks noChangeArrowheads="1"/>
          </p:cNvSpPr>
          <p:nvPr/>
        </p:nvSpPr>
        <p:spPr bwMode="auto">
          <a:xfrm>
            <a:off x="219075" y="5529263"/>
            <a:ext cx="242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b="1">
                <a:solidFill>
                  <a:srgbClr val="00B050"/>
                </a:solidFill>
              </a:rPr>
              <a:t>Délabrement ---</a:t>
            </a:r>
            <a:endParaRPr lang="fr-FR" sz="1600">
              <a:solidFill>
                <a:srgbClr val="00B050"/>
              </a:solidFill>
            </a:endParaRPr>
          </a:p>
        </p:txBody>
      </p:sp>
      <p:sp>
        <p:nvSpPr>
          <p:cNvPr id="98312" name="ZoneTexte 15"/>
          <p:cNvSpPr txBox="1">
            <a:spLocks noChangeArrowheads="1"/>
          </p:cNvSpPr>
          <p:nvPr/>
        </p:nvSpPr>
        <p:spPr bwMode="auto">
          <a:xfrm>
            <a:off x="7059613" y="4357688"/>
            <a:ext cx="1160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652B91"/>
                </a:solidFill>
              </a:rPr>
              <a:t>RMIPP</a:t>
            </a:r>
          </a:p>
        </p:txBody>
      </p:sp>
      <p:sp>
        <p:nvSpPr>
          <p:cNvPr id="98313" name="ZoneTexte 16"/>
          <p:cNvSpPr txBox="1">
            <a:spLocks noChangeArrowheads="1"/>
          </p:cNvSpPr>
          <p:nvPr/>
        </p:nvSpPr>
        <p:spPr bwMode="auto">
          <a:xfrm>
            <a:off x="1219200" y="6072188"/>
            <a:ext cx="1654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rgbClr val="CC0099"/>
                </a:solidFill>
              </a:rPr>
              <a:t>PLASTIQUE</a:t>
            </a:r>
          </a:p>
        </p:txBody>
      </p:sp>
      <p:sp>
        <p:nvSpPr>
          <p:cNvPr id="98314" name="ZoneTexte 17"/>
          <p:cNvSpPr txBox="1">
            <a:spLocks noChangeArrowheads="1"/>
          </p:cNvSpPr>
          <p:nvPr/>
        </p:nvSpPr>
        <p:spPr bwMode="auto">
          <a:xfrm>
            <a:off x="1647825" y="3714750"/>
            <a:ext cx="2047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chemeClr val="bg2"/>
                </a:solidFill>
              </a:rPr>
              <a:t>INLAY CORE</a:t>
            </a:r>
          </a:p>
        </p:txBody>
      </p:sp>
      <p:sp>
        <p:nvSpPr>
          <p:cNvPr id="98315" name="ZoneTexte 18"/>
          <p:cNvSpPr txBox="1">
            <a:spLocks noChangeArrowheads="1"/>
          </p:cNvSpPr>
          <p:nvPr/>
        </p:nvSpPr>
        <p:spPr bwMode="auto">
          <a:xfrm>
            <a:off x="7077075" y="5500688"/>
            <a:ext cx="1271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chemeClr val="bg2"/>
                </a:solidFill>
              </a:rPr>
              <a:t>INLAY CORE</a:t>
            </a:r>
          </a:p>
        </p:txBody>
      </p:sp>
      <p:sp>
        <p:nvSpPr>
          <p:cNvPr id="98316" name="Espace réservé du numéro de diapositive 1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165EC2-17A4-4258-A8E5-E31933A14974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33375"/>
            <a:ext cx="8229600" cy="62642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6 – </a:t>
            </a:r>
            <a:r>
              <a:rPr lang="fr-FR" sz="3000" u="sng" smtClean="0">
                <a:solidFill>
                  <a:srgbClr val="0B0373"/>
                </a:solidFill>
              </a:rPr>
              <a:t>Limite Cervicale</a:t>
            </a:r>
          </a:p>
          <a:p>
            <a:pPr lvl="4" eaLnBrk="1" hangingPunct="1">
              <a:buFont typeface="Wingdings" pitchFamily="2" charset="2"/>
              <a:buNone/>
            </a:pPr>
            <a:endParaRPr lang="fr-FR" sz="3000" smtClean="0"/>
          </a:p>
          <a:p>
            <a:pPr lvl="1" eaLnBrk="1" hangingPunct="1"/>
            <a:r>
              <a:rPr lang="fr-FR" sz="2400" smtClean="0">
                <a:solidFill>
                  <a:srgbClr val="00B050"/>
                </a:solidFill>
              </a:rPr>
              <a:t>Supra gingivale : </a:t>
            </a:r>
          </a:p>
          <a:p>
            <a:pPr lvl="2" eaLnBrk="1" hangingPunct="1"/>
            <a:r>
              <a:rPr lang="fr-FR" sz="2100" smtClean="0"/>
              <a:t>RMIPP, Inlay</a:t>
            </a:r>
          </a:p>
          <a:p>
            <a:pPr lvl="4" eaLnBrk="1" hangingPunct="1"/>
            <a:endParaRPr lang="fr-FR" sz="1800" smtClean="0"/>
          </a:p>
          <a:p>
            <a:pPr lvl="1" eaLnBrk="1" hangingPunct="1"/>
            <a:r>
              <a:rPr lang="fr-FR" sz="2400" smtClean="0">
                <a:solidFill>
                  <a:srgbClr val="FF6600"/>
                </a:solidFill>
              </a:rPr>
              <a:t>Juxta gingivale :</a:t>
            </a:r>
          </a:p>
          <a:p>
            <a:pPr lvl="2" eaLnBrk="1" hangingPunct="1"/>
            <a:r>
              <a:rPr lang="fr-FR" sz="2000" smtClean="0"/>
              <a:t>Gingivectomie</a:t>
            </a:r>
          </a:p>
          <a:p>
            <a:pPr lvl="2" eaLnBrk="1" hangingPunct="1"/>
            <a:r>
              <a:rPr lang="fr-FR" sz="2000" smtClean="0"/>
              <a:t>Tout est possible mais limite doit être au minimum à 3-4mm de la crête osseuse </a:t>
            </a:r>
          </a:p>
          <a:p>
            <a:pPr lvl="2" eaLnBrk="1" hangingPunct="1"/>
            <a:r>
              <a:rPr lang="fr-FR" sz="2000" smtClean="0"/>
              <a:t>RMIPP : Si limite superstructure dépasse d’au moins 2mm la limite cervicale du délabrement</a:t>
            </a:r>
          </a:p>
          <a:p>
            <a:pPr lvl="2" eaLnBrk="1" hangingPunct="1">
              <a:buFont typeface="Wingdings" pitchFamily="2" charset="2"/>
              <a:buNone/>
            </a:pPr>
            <a:endParaRPr lang="fr-FR" sz="2000" smtClean="0"/>
          </a:p>
          <a:p>
            <a:pPr lvl="1" eaLnBrk="1" hangingPunct="1"/>
            <a:r>
              <a:rPr lang="fr-FR" sz="2400" smtClean="0">
                <a:solidFill>
                  <a:srgbClr val="FF0000"/>
                </a:solidFill>
              </a:rPr>
              <a:t>Intra-sulculaire:</a:t>
            </a:r>
            <a:r>
              <a:rPr lang="fr-FR" sz="2400" u="sng" smtClean="0">
                <a:solidFill>
                  <a:srgbClr val="FF0000"/>
                </a:solidFill>
              </a:rPr>
              <a:t> </a:t>
            </a:r>
          </a:p>
          <a:p>
            <a:pPr lvl="2" eaLnBrk="1" hangingPunct="1"/>
            <a:r>
              <a:rPr lang="fr-FR" sz="2000" smtClean="0"/>
              <a:t>Elongation coronaire</a:t>
            </a:r>
          </a:p>
          <a:p>
            <a:pPr lvl="2" eaLnBrk="1" hangingPunct="1"/>
            <a:r>
              <a:rPr lang="fr-FR" sz="2000" smtClean="0"/>
              <a:t>Le choix sera fonction de la limite obtenue</a:t>
            </a:r>
          </a:p>
        </p:txBody>
      </p:sp>
      <p:sp>
        <p:nvSpPr>
          <p:cNvPr id="99330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89D748-E5A3-4D66-8667-6AA12B64659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8950"/>
            <a:ext cx="8229600" cy="5797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7 – </a:t>
            </a:r>
            <a:r>
              <a:rPr lang="fr-FR" sz="3000" u="sng" smtClean="0">
                <a:solidFill>
                  <a:srgbClr val="0B0373"/>
                </a:solidFill>
              </a:rPr>
              <a:t>Rétention radiculaire faible</a:t>
            </a:r>
          </a:p>
          <a:p>
            <a:pPr lvl="4" eaLnBrk="1" hangingPunct="1">
              <a:lnSpc>
                <a:spcPct val="90000"/>
              </a:lnSpc>
            </a:pPr>
            <a:endParaRPr lang="fr-FR" sz="1800" smtClean="0">
              <a:solidFill>
                <a:srgbClr val="990099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z="2500" smtClean="0"/>
              <a:t>Utiliser le collage dentinaire :</a:t>
            </a:r>
            <a:r>
              <a:rPr lang="fr-FR" sz="2400" smtClean="0">
                <a:solidFill>
                  <a:srgbClr val="990099"/>
                </a:solidFill>
              </a:rPr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200" smtClean="0">
                <a:solidFill>
                  <a:srgbClr val="00B050"/>
                </a:solidFill>
              </a:rPr>
              <a:t> </a:t>
            </a:r>
            <a:r>
              <a:rPr lang="fr-FR" sz="2100" smtClean="0">
                <a:solidFill>
                  <a:srgbClr val="00B050"/>
                </a:solidFill>
              </a:rPr>
              <a:t>RMIPP ++++</a:t>
            </a:r>
          </a:p>
          <a:p>
            <a:pPr lvl="2" eaLnBrk="1" hangingPunct="1">
              <a:lnSpc>
                <a:spcPct val="90000"/>
              </a:lnSpc>
            </a:pPr>
            <a:endParaRPr lang="fr-FR" sz="1300" smtClean="0"/>
          </a:p>
          <a:p>
            <a:pPr lvl="1" eaLnBrk="1" hangingPunct="1">
              <a:lnSpc>
                <a:spcPct val="90000"/>
              </a:lnSpc>
            </a:pPr>
            <a:r>
              <a:rPr lang="fr-FR" sz="2500" smtClean="0"/>
              <a:t>Si pluri-radiculée :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100" smtClean="0"/>
              <a:t> RMIPP avec 2 ancrages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200" smtClean="0">
                <a:solidFill>
                  <a:srgbClr val="990099"/>
                </a:solidFill>
              </a:rPr>
              <a:t> </a:t>
            </a:r>
            <a:r>
              <a:rPr lang="fr-FR" sz="2100" smtClean="0"/>
              <a:t>Inlay à clavette </a:t>
            </a:r>
          </a:p>
          <a:p>
            <a:pPr lvl="2" eaLnBrk="1" hangingPunct="1">
              <a:lnSpc>
                <a:spcPct val="90000"/>
              </a:lnSpc>
            </a:pPr>
            <a:endParaRPr lang="fr-FR" sz="1300" smtClean="0"/>
          </a:p>
          <a:p>
            <a:pPr lvl="1" eaLnBrk="1" hangingPunct="1">
              <a:lnSpc>
                <a:spcPct val="90000"/>
              </a:lnSpc>
            </a:pPr>
            <a:r>
              <a:rPr lang="fr-FR" sz="2500" smtClean="0"/>
              <a:t>Autres solutions :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100" smtClean="0"/>
              <a:t>Composite auto-ancré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2100" smtClean="0"/>
              <a:t>Inlay-Onlay si délabrement faible</a:t>
            </a:r>
            <a:endParaRPr lang="fr-FR" sz="900" smtClean="0"/>
          </a:p>
          <a:p>
            <a:pPr lvl="2" eaLnBrk="1" hangingPunct="1">
              <a:lnSpc>
                <a:spcPct val="90000"/>
              </a:lnSpc>
            </a:pPr>
            <a:r>
              <a:rPr lang="fr-FR" sz="2100" smtClean="0"/>
              <a:t>Eventuellement Amalgame auto-ancré </a:t>
            </a:r>
          </a:p>
        </p:txBody>
      </p:sp>
      <p:sp>
        <p:nvSpPr>
          <p:cNvPr id="100354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8018CB-2E74-45D2-846C-6FC5754173D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2438"/>
            <a:ext cx="8229600" cy="6119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8 – </a:t>
            </a:r>
            <a:r>
              <a:rPr lang="fr-FR" sz="3000" u="sng" smtClean="0">
                <a:solidFill>
                  <a:srgbClr val="0B0373"/>
                </a:solidFill>
              </a:rPr>
              <a:t>Superstructure</a:t>
            </a:r>
          </a:p>
          <a:p>
            <a:pPr lvl="4" eaLnBrk="1" hangingPunct="1">
              <a:lnSpc>
                <a:spcPct val="90000"/>
              </a:lnSpc>
            </a:pPr>
            <a:endParaRPr lang="fr-FR" u="sng" smtClean="0">
              <a:solidFill>
                <a:srgbClr val="0B0373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mtClean="0"/>
              <a:t>Métal précieux ou semi-précieux :</a:t>
            </a:r>
            <a:r>
              <a:rPr lang="fr-FR" u="sng" smtClean="0">
                <a:solidFill>
                  <a:srgbClr val="0B0373"/>
                </a:solidFill>
              </a:rPr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RMIPP</a:t>
            </a:r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Inlay du même alliage que la Superstructure</a:t>
            </a:r>
          </a:p>
          <a:p>
            <a:pPr eaLnBrk="1" hangingPunct="1">
              <a:lnSpc>
                <a:spcPct val="90000"/>
              </a:lnSpc>
            </a:pPr>
            <a:endParaRPr lang="fr-FR" u="sng" smtClean="0">
              <a:solidFill>
                <a:srgbClr val="0B0373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mtClean="0"/>
              <a:t>Métal non précieux ou Céramique: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RMIPP,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Inlay-Core Co-Cr, Inlay Céramique</a:t>
            </a:r>
          </a:p>
          <a:p>
            <a:pPr lvl="2" eaLnBrk="1" hangingPunct="1">
              <a:lnSpc>
                <a:spcPct val="90000"/>
              </a:lnSpc>
            </a:pPr>
            <a:r>
              <a:rPr lang="fr-FR" smtClean="0"/>
              <a:t>(Amalgame envisageable mais attention au métal du tenon)</a:t>
            </a:r>
          </a:p>
        </p:txBody>
      </p:sp>
      <p:sp>
        <p:nvSpPr>
          <p:cNvPr id="101378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2432FA2-4555-422B-943A-43BA9D4F360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09588"/>
            <a:ext cx="7989887" cy="5848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B0373"/>
              </a:buClr>
              <a:buFont typeface="Wingdings" pitchFamily="2" charset="2"/>
              <a:buNone/>
            </a:pPr>
            <a:r>
              <a:rPr lang="fr-FR" sz="3000" smtClean="0">
                <a:solidFill>
                  <a:srgbClr val="0B0373"/>
                </a:solidFill>
              </a:rPr>
              <a:t>9 – </a:t>
            </a:r>
            <a:r>
              <a:rPr lang="fr-FR" sz="3000" u="sng" smtClean="0">
                <a:solidFill>
                  <a:srgbClr val="0B0373"/>
                </a:solidFill>
              </a:rPr>
              <a:t>Importance de la future Superstructure prothétique</a:t>
            </a:r>
          </a:p>
          <a:p>
            <a:pPr lvl="4" eaLnBrk="1" hangingPunct="1">
              <a:lnSpc>
                <a:spcPct val="90000"/>
              </a:lnSpc>
              <a:buClr>
                <a:srgbClr val="660066"/>
              </a:buClr>
              <a:buSzPct val="70000"/>
              <a:buFont typeface="Wingdings" pitchFamily="2" charset="2"/>
              <a:buChar char="ü"/>
            </a:pPr>
            <a:endParaRPr lang="fr-FR" sz="3000" smtClean="0">
              <a:solidFill>
                <a:schemeClr val="tx2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fr-FR" smtClean="0"/>
              <a:t> </a:t>
            </a:r>
            <a:r>
              <a:rPr lang="fr-FR" sz="2400" smtClean="0"/>
              <a:t>Problèmes de parallélisme et de redressement d’axe</a:t>
            </a:r>
            <a:endParaRPr lang="fr-FR" sz="2000" smtClean="0"/>
          </a:p>
          <a:p>
            <a:pPr lvl="1" eaLnBrk="1" hangingPunct="1">
              <a:lnSpc>
                <a:spcPct val="90000"/>
              </a:lnSpc>
            </a:pPr>
            <a:r>
              <a:rPr lang="fr-FR" sz="2400" smtClean="0"/>
              <a:t> Portée importante avec de fortes contraintes mécaniques</a:t>
            </a:r>
            <a:endParaRPr lang="fr-FR" sz="2400" u="sng" smtClean="0">
              <a:solidFill>
                <a:srgbClr val="0B0373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fr-FR" sz="2000" smtClean="0"/>
              <a:t>Résistance intrinsèque de la racine importante : Inlay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</a:pPr>
            <a:endParaRPr lang="fr-FR" sz="2100" smtClean="0"/>
          </a:p>
        </p:txBody>
      </p:sp>
      <p:sp>
        <p:nvSpPr>
          <p:cNvPr id="102402" name="ZoneTexte 3"/>
          <p:cNvSpPr txBox="1">
            <a:spLocks noChangeArrowheads="1"/>
          </p:cNvSpPr>
          <p:nvPr/>
        </p:nvSpPr>
        <p:spPr bwMode="auto">
          <a:xfrm>
            <a:off x="642938" y="4425950"/>
            <a:ext cx="1654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>
                <a:solidFill>
                  <a:srgbClr val="CC0099"/>
                </a:solidFill>
              </a:rPr>
              <a:t>PLASTIQUE</a:t>
            </a:r>
          </a:p>
        </p:txBody>
      </p:sp>
      <p:sp>
        <p:nvSpPr>
          <p:cNvPr id="102403" name="ZoneTexte 4"/>
          <p:cNvSpPr txBox="1">
            <a:spLocks noChangeArrowheads="1"/>
          </p:cNvSpPr>
          <p:nvPr/>
        </p:nvSpPr>
        <p:spPr bwMode="auto">
          <a:xfrm>
            <a:off x="3929063" y="4425950"/>
            <a:ext cx="996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652B91"/>
                </a:solidFill>
              </a:rPr>
              <a:t>RMIPP</a:t>
            </a:r>
          </a:p>
        </p:txBody>
      </p:sp>
      <p:sp>
        <p:nvSpPr>
          <p:cNvPr id="102404" name="ZoneTexte 5"/>
          <p:cNvSpPr txBox="1">
            <a:spLocks noChangeArrowheads="1"/>
          </p:cNvSpPr>
          <p:nvPr/>
        </p:nvSpPr>
        <p:spPr bwMode="auto">
          <a:xfrm>
            <a:off x="6715125" y="4354513"/>
            <a:ext cx="1739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chemeClr val="bg2"/>
                </a:solidFill>
              </a:rPr>
              <a:t>INLAY CORE</a:t>
            </a:r>
          </a:p>
        </p:txBody>
      </p:sp>
      <p:sp>
        <p:nvSpPr>
          <p:cNvPr id="102405" name="ZoneTexte 7"/>
          <p:cNvSpPr txBox="1">
            <a:spLocks noChangeArrowheads="1"/>
          </p:cNvSpPr>
          <p:nvPr/>
        </p:nvSpPr>
        <p:spPr bwMode="auto">
          <a:xfrm>
            <a:off x="714375" y="5211763"/>
            <a:ext cx="2143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>
                <a:solidFill>
                  <a:srgbClr val="00B050"/>
                </a:solidFill>
              </a:rPr>
              <a:t>Reconstitution </a:t>
            </a:r>
          </a:p>
          <a:p>
            <a:pPr algn="ctr"/>
            <a:r>
              <a:rPr lang="fr-FR">
                <a:solidFill>
                  <a:srgbClr val="00B050"/>
                </a:solidFill>
              </a:rPr>
              <a:t>unitaire</a:t>
            </a:r>
          </a:p>
        </p:txBody>
      </p:sp>
      <p:sp>
        <p:nvSpPr>
          <p:cNvPr id="102406" name="ZoneTexte 11"/>
          <p:cNvSpPr txBox="1">
            <a:spLocks noChangeArrowheads="1"/>
          </p:cNvSpPr>
          <p:nvPr/>
        </p:nvSpPr>
        <p:spPr bwMode="auto">
          <a:xfrm>
            <a:off x="5929313" y="5211763"/>
            <a:ext cx="2571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>
                <a:solidFill>
                  <a:srgbClr val="FF6600"/>
                </a:solidFill>
              </a:rPr>
              <a:t>Rattrapage d’axe</a:t>
            </a:r>
          </a:p>
          <a:p>
            <a:pPr algn="ctr"/>
            <a:r>
              <a:rPr lang="fr-FR">
                <a:solidFill>
                  <a:srgbClr val="FF6600"/>
                </a:solidFill>
              </a:rPr>
              <a:t>Parallélisme de Bridge</a:t>
            </a:r>
          </a:p>
        </p:txBody>
      </p:sp>
      <p:sp>
        <p:nvSpPr>
          <p:cNvPr id="14" name="Double flèche horizontale 13"/>
          <p:cNvSpPr/>
          <p:nvPr/>
        </p:nvSpPr>
        <p:spPr bwMode="auto">
          <a:xfrm>
            <a:off x="642938" y="4926013"/>
            <a:ext cx="7858125" cy="28575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8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1DA127-A8E3-4A18-9163-A6C83FB03BAB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9400"/>
            <a:ext cx="8229600" cy="792163"/>
          </a:xfrm>
        </p:spPr>
        <p:txBody>
          <a:bodyPr/>
          <a:lstStyle/>
          <a:p>
            <a:pPr eaLnBrk="1" hangingPunct="1"/>
            <a:r>
              <a:rPr lang="fr-FR" sz="3400" smtClean="0"/>
              <a:t>Résumons-nous :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4538" y="1122363"/>
            <a:ext cx="8075612" cy="55213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fr-FR" sz="2400" dirty="0" smtClean="0"/>
              <a:t>L’ancrage radiculaire n’est </a:t>
            </a:r>
            <a:r>
              <a:rPr lang="fr-FR" sz="2400" dirty="0" smtClean="0">
                <a:solidFill>
                  <a:srgbClr val="CC0099"/>
                </a:solidFill>
              </a:rPr>
              <a:t>UTILE</a:t>
            </a:r>
            <a:r>
              <a:rPr lang="fr-FR" sz="2400" dirty="0" smtClean="0"/>
              <a:t> que s’il est </a:t>
            </a:r>
            <a:r>
              <a:rPr lang="fr-FR" sz="2400" dirty="0" smtClean="0">
                <a:solidFill>
                  <a:srgbClr val="CC0099"/>
                </a:solidFill>
              </a:rPr>
              <a:t>INDISPENSABLE 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fr-FR" sz="12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FR" sz="2400" dirty="0" smtClean="0"/>
              <a:t>Les RCR sont donc</a:t>
            </a:r>
            <a:r>
              <a:rPr lang="fr-FR" sz="2400" dirty="0" smtClean="0">
                <a:solidFill>
                  <a:srgbClr val="990033"/>
                </a:solidFill>
              </a:rPr>
              <a:t> </a:t>
            </a:r>
            <a:r>
              <a:rPr lang="fr-FR" sz="2400" dirty="0" smtClean="0">
                <a:solidFill>
                  <a:srgbClr val="CC0099"/>
                </a:solidFill>
              </a:rPr>
              <a:t>à éviter </a:t>
            </a:r>
            <a:r>
              <a:rPr lang="fr-FR" sz="2400" dirty="0" smtClean="0"/>
              <a:t>dès que possible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fr-FR" sz="1200" dirty="0" smtClean="0">
              <a:solidFill>
                <a:srgbClr val="990033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fr-FR" sz="2400" dirty="0" smtClean="0"/>
              <a:t>Décision au </a:t>
            </a:r>
            <a:r>
              <a:rPr lang="fr-FR" sz="2400" dirty="0" smtClean="0">
                <a:solidFill>
                  <a:srgbClr val="CC0099"/>
                </a:solidFill>
              </a:rPr>
              <a:t>Cas par Cas </a:t>
            </a:r>
            <a:r>
              <a:rPr lang="fr-FR" sz="1600" dirty="0" smtClean="0"/>
              <a:t>(l’indication d’une RCR ne doit pas être basée sur des </a:t>
            </a:r>
            <a:r>
              <a:rPr lang="fr-FR" sz="1600" dirty="0" smtClean="0">
                <a:solidFill>
                  <a:srgbClr val="990033"/>
                </a:solidFill>
              </a:rPr>
              <a:t>critères économiques)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fr-FR" sz="12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FR" sz="2400" dirty="0" smtClean="0"/>
              <a:t>Arbre décisionnel </a:t>
            </a:r>
            <a:r>
              <a:rPr lang="fr-FR" sz="2400" dirty="0" smtClean="0">
                <a:solidFill>
                  <a:srgbClr val="CC0099"/>
                </a:solidFill>
              </a:rPr>
              <a:t>par Elimination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fr-FR" sz="1200" dirty="0" smtClean="0">
              <a:solidFill>
                <a:srgbClr val="CC0099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fr-FR" sz="2400" dirty="0" smtClean="0"/>
              <a:t>Inlay-</a:t>
            </a:r>
            <a:r>
              <a:rPr lang="fr-FR" sz="2400" dirty="0" err="1" smtClean="0"/>
              <a:t>core</a:t>
            </a:r>
            <a:r>
              <a:rPr lang="fr-FR" sz="2400" dirty="0" smtClean="0"/>
              <a:t> :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/>
              <a:t>Peu de contre-indications &amp; Méthode éprouvée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/>
              <a:t>Mais fragilité +++ de la racine</a:t>
            </a:r>
          </a:p>
          <a:p>
            <a:pPr lvl="6">
              <a:lnSpc>
                <a:spcPct val="80000"/>
              </a:lnSpc>
              <a:defRPr/>
            </a:pPr>
            <a:endParaRPr lang="fr-FR" sz="12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FR" sz="2400" dirty="0" smtClean="0"/>
              <a:t>Première intention : RMIPP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/>
              <a:t>Le </a:t>
            </a:r>
            <a:r>
              <a:rPr lang="fr-FR" sz="2000" dirty="0" smtClean="0">
                <a:solidFill>
                  <a:srgbClr val="CC0099"/>
                </a:solidFill>
              </a:rPr>
              <a:t>respect strict </a:t>
            </a:r>
            <a:r>
              <a:rPr lang="fr-FR" sz="2000" dirty="0" smtClean="0"/>
              <a:t>des procédures opératoires conditionne sa pérennité</a:t>
            </a:r>
            <a:endParaRPr lang="fr-FR" sz="1200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/>
              <a:t>Les </a:t>
            </a:r>
            <a:r>
              <a:rPr lang="fr-FR" sz="2000" dirty="0" smtClean="0">
                <a:solidFill>
                  <a:srgbClr val="CC0099"/>
                </a:solidFill>
              </a:rPr>
              <a:t>progrès</a:t>
            </a:r>
            <a:r>
              <a:rPr lang="fr-FR" sz="2000" dirty="0" smtClean="0"/>
              <a:t> de la dentisterie adhésive, des ancrages radiculaires en composites fibrés et des matériaux élargissent les indications des RMIPP Composites</a:t>
            </a:r>
          </a:p>
          <a:p>
            <a:pPr lvl="4" eaLnBrk="1" hangingPunct="1">
              <a:lnSpc>
                <a:spcPct val="80000"/>
              </a:lnSpc>
              <a:defRPr/>
            </a:pPr>
            <a:endParaRPr lang="fr-FR" sz="200" dirty="0" smtClean="0"/>
          </a:p>
          <a:p>
            <a:pPr lvl="1" eaLnBrk="1" hangingPunct="1">
              <a:lnSpc>
                <a:spcPct val="80000"/>
              </a:lnSpc>
              <a:defRPr/>
            </a:pPr>
            <a:endParaRPr lang="fr-FR" sz="2000" dirty="0" smtClean="0"/>
          </a:p>
        </p:txBody>
      </p:sp>
      <p:sp>
        <p:nvSpPr>
          <p:cNvPr id="103427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7C52D9-E5FF-48A5-A90B-6382FD16BC1A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idx="1"/>
          </p:nvPr>
        </p:nvSpPr>
        <p:spPr>
          <a:xfrm>
            <a:off x="0" y="620713"/>
            <a:ext cx="9144000" cy="5832475"/>
          </a:xfrm>
        </p:spPr>
        <p:txBody>
          <a:bodyPr/>
          <a:lstStyle/>
          <a:p>
            <a:pPr lvl="1" eaLnBrk="1" hangingPunct="1"/>
            <a:r>
              <a:rPr lang="fr-FR" smtClean="0"/>
              <a:t> </a:t>
            </a:r>
            <a:r>
              <a:rPr lang="fr-FR" smtClean="0">
                <a:solidFill>
                  <a:srgbClr val="007E00"/>
                </a:solidFill>
              </a:rPr>
              <a:t>Comment éviter ces échecs ?</a:t>
            </a:r>
          </a:p>
          <a:p>
            <a:pPr lvl="4" eaLnBrk="1" hangingPunct="1">
              <a:buFont typeface="Wingdings" pitchFamily="2" charset="2"/>
              <a:buNone/>
            </a:pPr>
            <a:r>
              <a:rPr lang="fr-FR" smtClean="0"/>
              <a:t> </a:t>
            </a:r>
            <a:endParaRPr lang="fr-FR" sz="1400" i="1" smtClean="0"/>
          </a:p>
          <a:p>
            <a:pPr lvl="2" eaLnBrk="1" hangingPunct="1"/>
            <a:r>
              <a:rPr lang="fr-FR" sz="2000" smtClean="0"/>
              <a:t>Motivation du patient à l’hygiène</a:t>
            </a:r>
          </a:p>
          <a:p>
            <a:pPr lvl="4" eaLnBrk="1" hangingPunct="1"/>
            <a:endParaRPr lang="fr-FR" sz="1800" smtClean="0"/>
          </a:p>
          <a:p>
            <a:pPr lvl="2" eaLnBrk="1" hangingPunct="1"/>
            <a:r>
              <a:rPr lang="fr-FR" sz="2000" smtClean="0"/>
              <a:t>Traitement de la maladie parodontale et maintenance avant de débuter toute thérapeutique prothétique fixée </a:t>
            </a:r>
            <a:endParaRPr lang="fr-FR" sz="1800" smtClean="0"/>
          </a:p>
          <a:p>
            <a:pPr lvl="3" eaLnBrk="1" hangingPunct="1"/>
            <a:r>
              <a:rPr lang="fr-FR" sz="1800" smtClean="0"/>
              <a:t>Traitement mécanique</a:t>
            </a:r>
          </a:p>
          <a:p>
            <a:pPr lvl="3" eaLnBrk="1" hangingPunct="1"/>
            <a:r>
              <a:rPr lang="fr-FR" sz="1800" smtClean="0"/>
              <a:t>Antiseptiques locaux</a:t>
            </a:r>
          </a:p>
          <a:p>
            <a:pPr lvl="3" eaLnBrk="1" hangingPunct="1"/>
            <a:r>
              <a:rPr lang="fr-FR" sz="1800" smtClean="0"/>
              <a:t>Antibiotiques si nécessaires</a:t>
            </a:r>
          </a:p>
          <a:p>
            <a:pPr lvl="3" eaLnBrk="1" hangingPunct="1"/>
            <a:r>
              <a:rPr lang="fr-FR" sz="1800" smtClean="0"/>
              <a:t>Traitements chirurgicaux après réévaluation</a:t>
            </a:r>
          </a:p>
          <a:p>
            <a:pPr lvl="4" eaLnBrk="1" hangingPunct="1"/>
            <a:endParaRPr lang="fr-FR" sz="1800" smtClean="0"/>
          </a:p>
          <a:p>
            <a:pPr lvl="2" eaLnBrk="1" hangingPunct="1"/>
            <a:r>
              <a:rPr lang="fr-FR" sz="2000" smtClean="0"/>
              <a:t>Réalisation d’une élongation coronaire, dès que l’espace biologique risque d’être violé</a:t>
            </a:r>
          </a:p>
          <a:p>
            <a:pPr lvl="4" eaLnBrk="1" hangingPunct="1"/>
            <a:endParaRPr lang="fr-FR" sz="1800" smtClean="0"/>
          </a:p>
          <a:p>
            <a:pPr lvl="2" eaLnBrk="1" hangingPunct="1"/>
            <a:r>
              <a:rPr lang="fr-FR" sz="2000" smtClean="0"/>
              <a:t>Maintenance parondontale</a:t>
            </a:r>
          </a:p>
          <a:p>
            <a:pPr lvl="2" eaLnBrk="1" hangingPunct="1"/>
            <a:endParaRPr lang="fr-FR" sz="2000" smtClean="0"/>
          </a:p>
        </p:txBody>
      </p:sp>
      <p:grpSp>
        <p:nvGrpSpPr>
          <p:cNvPr id="23554" name="Group 5"/>
          <p:cNvGrpSpPr>
            <a:grpSpLocks/>
          </p:cNvGrpSpPr>
          <p:nvPr/>
        </p:nvGrpSpPr>
        <p:grpSpPr bwMode="auto">
          <a:xfrm>
            <a:off x="6611938" y="2924175"/>
            <a:ext cx="2281237" cy="1533525"/>
            <a:chOff x="4165" y="1842"/>
            <a:chExt cx="1437" cy="966"/>
          </a:xfrm>
        </p:grpSpPr>
        <p:pic>
          <p:nvPicPr>
            <p:cNvPr id="23558" name="Picture 3" descr="IMG_300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65" y="1842"/>
              <a:ext cx="1437" cy="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9" name="Text Box 4"/>
            <p:cNvSpPr txBox="1">
              <a:spLocks noChangeArrowheads="1"/>
            </p:cNvSpPr>
            <p:nvPr/>
          </p:nvSpPr>
          <p:spPr bwMode="auto">
            <a:xfrm>
              <a:off x="5284" y="2614"/>
              <a:ext cx="31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/>
                <a:t>AU</a:t>
              </a:r>
            </a:p>
          </p:txBody>
        </p:sp>
      </p:grpSp>
      <p:pic>
        <p:nvPicPr>
          <p:cNvPr id="2355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068638"/>
            <a:ext cx="11176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2CE1EB-7ADE-45F3-AF0B-7692E561C97C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fr-FR"/>
          </a:p>
        </p:txBody>
      </p:sp>
      <p:pic>
        <p:nvPicPr>
          <p:cNvPr id="23557" name="Picture 1" descr="G:\Images\brosses-a-dents-revolutionnai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836613"/>
            <a:ext cx="1460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454BE8-4AC1-46FC-A85A-70E9FE37584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fr-FR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8424863" cy="64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DC96AA-2A32-4C94-9F7B-5FA2A1475AD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fr-FR"/>
          </a:p>
        </p:txBody>
      </p:sp>
      <p:pic>
        <p:nvPicPr>
          <p:cNvPr id="105474" name="Picture 3"/>
          <p:cNvPicPr>
            <a:picLocks noChangeAspect="1" noChangeArrowheads="1"/>
          </p:cNvPicPr>
          <p:nvPr/>
        </p:nvPicPr>
        <p:blipFill>
          <a:blip r:embed="rId2"/>
          <a:srcRect l="34966" t="22681" r="37158" b="19360"/>
          <a:stretch>
            <a:fillRect/>
          </a:stretch>
        </p:blipFill>
        <p:spPr bwMode="auto">
          <a:xfrm>
            <a:off x="1835150" y="404813"/>
            <a:ext cx="5400675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A74646-0346-4A6C-B776-72A992CC837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fr-FR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 l="35437" t="27721" r="36687" b="14320"/>
          <a:stretch>
            <a:fillRect/>
          </a:stretch>
        </p:blipFill>
        <p:spPr bwMode="auto">
          <a:xfrm>
            <a:off x="395288" y="333375"/>
            <a:ext cx="5256212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/>
          <a:srcRect l="49034" t="62160" r="31017" b="11801"/>
          <a:stretch>
            <a:fillRect/>
          </a:stretch>
        </p:blipFill>
        <p:spPr bwMode="auto">
          <a:xfrm>
            <a:off x="6011863" y="3573463"/>
            <a:ext cx="26479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3"/>
          <a:srcRect l="28419" t="62160" r="50966" b="11801"/>
          <a:stretch>
            <a:fillRect/>
          </a:stretch>
        </p:blipFill>
        <p:spPr bwMode="auto">
          <a:xfrm>
            <a:off x="5986463" y="1341438"/>
            <a:ext cx="27352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1D9913-A724-476E-A72C-E1C002886DA3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fr-FR"/>
          </a:p>
        </p:txBody>
      </p:sp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2"/>
          <a:srcRect l="20790" t="17641" r="23927" b="13481"/>
          <a:stretch>
            <a:fillRect/>
          </a:stretch>
        </p:blipFill>
        <p:spPr bwMode="auto">
          <a:xfrm>
            <a:off x="323850" y="765175"/>
            <a:ext cx="8424863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AE6601-3FC1-40C1-8489-CEC7EC3B3E6C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fr-FR"/>
          </a:p>
        </p:txBody>
      </p:sp>
      <p:pic>
        <p:nvPicPr>
          <p:cNvPr id="108546" name="Picture 3" descr="G:\paracore2.jpeg"/>
          <p:cNvPicPr>
            <a:picLocks noChangeAspect="1" noChangeArrowheads="1"/>
          </p:cNvPicPr>
          <p:nvPr/>
        </p:nvPicPr>
        <p:blipFill>
          <a:blip r:embed="rId2"/>
          <a:srcRect r="11006"/>
          <a:stretch>
            <a:fillRect/>
          </a:stretch>
        </p:blipFill>
        <p:spPr bwMode="auto">
          <a:xfrm>
            <a:off x="755650" y="620713"/>
            <a:ext cx="7561263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ZoneTexte 5"/>
          <p:cNvSpPr txBox="1">
            <a:spLocks noChangeArrowheads="1"/>
          </p:cNvSpPr>
          <p:nvPr/>
        </p:nvSpPr>
        <p:spPr bwMode="auto">
          <a:xfrm>
            <a:off x="6300788" y="188913"/>
            <a:ext cx="2592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Coltène - Whaledent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5" descr="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260350"/>
            <a:ext cx="5508625" cy="511175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2400" smtClean="0"/>
              <a:t>	Merci de votre attention</a:t>
            </a:r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40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40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40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40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40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40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40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40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sz="2400" smtClean="0"/>
          </a:p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sz="2400" smtClean="0"/>
              <a:t>	</a:t>
            </a:r>
            <a:endParaRPr lang="fr-FR" sz="2400" smtClean="0">
              <a:solidFill>
                <a:schemeClr val="bg1"/>
              </a:solidFill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4929188" y="5788025"/>
            <a:ext cx="4214812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r-FR" sz="16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fr-FR" sz="1600">
                <a:solidFill>
                  <a:schemeClr val="bg1"/>
                </a:solidFill>
              </a:rPr>
              <a:t>dominique.marion@univ-nantes.fr</a:t>
            </a:r>
          </a:p>
          <a:p>
            <a:pPr algn="ctr">
              <a:spcBef>
                <a:spcPct val="50000"/>
              </a:spcBef>
            </a:pPr>
            <a:r>
              <a:rPr lang="fr-FR" sz="1600">
                <a:solidFill>
                  <a:schemeClr val="bg1"/>
                </a:solidFill>
              </a:rPr>
              <a:t>cecile.dupas@univ-nantes.fr</a:t>
            </a:r>
          </a:p>
        </p:txBody>
      </p:sp>
      <p:pic>
        <p:nvPicPr>
          <p:cNvPr id="109572" name="Image 4" descr="RC un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292600"/>
            <a:ext cx="1728788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57200"/>
            <a:ext cx="8640763" cy="1243013"/>
          </a:xfrm>
        </p:spPr>
        <p:txBody>
          <a:bodyPr/>
          <a:lstStyle/>
          <a:p>
            <a:pPr eaLnBrk="1" hangingPunct="1"/>
            <a:r>
              <a:rPr lang="fr-FR" sz="3600" b="1" i="1" u="sng" smtClean="0">
                <a:solidFill>
                  <a:srgbClr val="6600CC"/>
                </a:solidFill>
              </a:rPr>
              <a:t>Echecs lors de la réalisation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5410200" cy="3886200"/>
          </a:xfrm>
        </p:spPr>
        <p:txBody>
          <a:bodyPr/>
          <a:lstStyle/>
          <a:p>
            <a:pPr eaLnBrk="1" hangingPunct="1"/>
            <a:r>
              <a:rPr lang="fr-FR" smtClean="0"/>
              <a:t>Les </a:t>
            </a:r>
            <a:r>
              <a:rPr lang="fr-FR" smtClean="0">
                <a:solidFill>
                  <a:srgbClr val="7030A0"/>
                </a:solidFill>
              </a:rPr>
              <a:t>ancrages radiculaires </a:t>
            </a:r>
            <a:r>
              <a:rPr lang="fr-FR" smtClean="0"/>
              <a:t>constituent la </a:t>
            </a:r>
            <a:r>
              <a:rPr lang="fr-FR" smtClean="0">
                <a:solidFill>
                  <a:srgbClr val="7030A0"/>
                </a:solidFill>
              </a:rPr>
              <a:t>principale étiologie</a:t>
            </a:r>
            <a:r>
              <a:rPr lang="fr-FR" smtClean="0"/>
              <a:t> des fractures radiculaires d’origine prothétique</a:t>
            </a:r>
          </a:p>
        </p:txBody>
      </p:sp>
      <p:grpSp>
        <p:nvGrpSpPr>
          <p:cNvPr id="24579" name="Group 11"/>
          <p:cNvGrpSpPr>
            <a:grpSpLocks/>
          </p:cNvGrpSpPr>
          <p:nvPr/>
        </p:nvGrpSpPr>
        <p:grpSpPr bwMode="auto">
          <a:xfrm>
            <a:off x="5724525" y="2997200"/>
            <a:ext cx="1979613" cy="3167063"/>
            <a:chOff x="4059" y="1434"/>
            <a:chExt cx="1247" cy="1995"/>
          </a:xfrm>
        </p:grpSpPr>
        <p:pic>
          <p:nvPicPr>
            <p:cNvPr id="24582" name="Picture 9" descr="Copie de DSC_0175"/>
            <p:cNvPicPr>
              <a:picLocks noChangeAspect="1" noChangeArrowheads="1"/>
            </p:cNvPicPr>
            <p:nvPr/>
          </p:nvPicPr>
          <p:blipFill>
            <a:blip r:embed="rId2">
              <a:grayscl/>
            </a:blip>
            <a:srcRect l="46341" t="14929" r="25584" b="17982"/>
            <a:stretch>
              <a:fillRect/>
            </a:stretch>
          </p:blipFill>
          <p:spPr bwMode="auto">
            <a:xfrm>
              <a:off x="4059" y="1434"/>
              <a:ext cx="1247" cy="1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3" name="Text Box 10"/>
            <p:cNvSpPr txBox="1">
              <a:spLocks noChangeArrowheads="1"/>
            </p:cNvSpPr>
            <p:nvPr/>
          </p:nvSpPr>
          <p:spPr bwMode="auto">
            <a:xfrm>
              <a:off x="4884" y="3243"/>
              <a:ext cx="3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/>
                <a:t>AU</a:t>
              </a:r>
            </a:p>
          </p:txBody>
        </p:sp>
      </p:grpSp>
      <p:sp>
        <p:nvSpPr>
          <p:cNvPr id="24580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BA7E3E-2040-43B2-B121-99BB98078BD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/>
          </a:p>
        </p:txBody>
      </p:sp>
      <p:pic>
        <p:nvPicPr>
          <p:cNvPr id="245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260350"/>
            <a:ext cx="23050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3040</Words>
  <Application>Microsoft Office PowerPoint</Application>
  <PresentationFormat>Affichage à l'écran (4:3)</PresentationFormat>
  <Paragraphs>884</Paragraphs>
  <Slides>85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Modèle de conception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85</vt:i4>
      </vt:variant>
    </vt:vector>
  </HeadingPairs>
  <TitlesOfParts>
    <vt:vector size="97" baseType="lpstr">
      <vt:lpstr>Arial</vt:lpstr>
      <vt:lpstr>Wingdings</vt:lpstr>
      <vt:lpstr>Calibri</vt:lpstr>
      <vt:lpstr>Comic Sans MS</vt:lpstr>
      <vt:lpstr>Times New Roman</vt:lpstr>
      <vt:lpstr>Symbol</vt:lpstr>
      <vt:lpstr>ＭＳ Ｐゴシック</vt:lpstr>
      <vt:lpstr>Gill Sans</vt:lpstr>
      <vt:lpstr>Pixel</vt:lpstr>
      <vt:lpstr>Pixel</vt:lpstr>
      <vt:lpstr>Pixel</vt:lpstr>
      <vt:lpstr>Graphique</vt:lpstr>
      <vt:lpstr>Restaurations corono-radiculaires foulées ou RMIPP</vt:lpstr>
      <vt:lpstr>Restauration par Matériau Inséré en Phase Plastique</vt:lpstr>
      <vt:lpstr>Echecs en amont</vt:lpstr>
      <vt:lpstr> Échecs endodontiques</vt:lpstr>
      <vt:lpstr>Diapositive 5</vt:lpstr>
      <vt:lpstr>Diapositive 6</vt:lpstr>
      <vt:lpstr>Diapositive 7</vt:lpstr>
      <vt:lpstr>Diapositive 8</vt:lpstr>
      <vt:lpstr>Echecs lors de la réalisation</vt:lpstr>
      <vt:lpstr>NB : Rôle de l’Ancrage Radiculaire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Echecs en aval</vt:lpstr>
      <vt:lpstr>Diapositive 18</vt:lpstr>
      <vt:lpstr>Diapositive 19</vt:lpstr>
      <vt:lpstr>Fréquence de Réalisation</vt:lpstr>
      <vt:lpstr>Définitions</vt:lpstr>
      <vt:lpstr>Classification des RMIPP</vt:lpstr>
      <vt:lpstr>Diapositive 23</vt:lpstr>
      <vt:lpstr>Diapositive 24</vt:lpstr>
      <vt:lpstr>Diapositive 25</vt:lpstr>
      <vt:lpstr>Indications –  Contre-indications</vt:lpstr>
      <vt:lpstr>Indications</vt:lpstr>
      <vt:lpstr>Diapositive 28</vt:lpstr>
      <vt:lpstr>Contre-indications</vt:lpstr>
      <vt:lpstr>Diapositive 30</vt:lpstr>
      <vt:lpstr>Caractéristiques de  l’ancrage radiculaire</vt:lpstr>
      <vt:lpstr>Nature</vt:lpstr>
      <vt:lpstr>Module d’Elasticité</vt:lpstr>
      <vt:lpstr>Diapositive 34</vt:lpstr>
      <vt:lpstr>Ancrages Fibrés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Matériaux employés</vt:lpstr>
      <vt:lpstr>Diapositive 45</vt:lpstr>
      <vt:lpstr>M&amp;R : Mordançage et Rinçage</vt:lpstr>
      <vt:lpstr>SAM : Système auto-mordançant</vt:lpstr>
      <vt:lpstr>Diapositive 48</vt:lpstr>
      <vt:lpstr>Exemples de Dual</vt:lpstr>
      <vt:lpstr>Diapositive 50</vt:lpstr>
      <vt:lpstr>Réinterventions</vt:lpstr>
      <vt:lpstr> </vt:lpstr>
      <vt:lpstr>Restauration par Matériau Inséré en Phase Plastique</vt:lpstr>
      <vt:lpstr>Principes généraux de préparation</vt:lpstr>
      <vt:lpstr>Diapositive 55</vt:lpstr>
      <vt:lpstr>Diapositive 56</vt:lpstr>
      <vt:lpstr>Diapositive 57</vt:lpstr>
      <vt:lpstr>Préparation de l’ancrage (si nécessaire)</vt:lpstr>
      <vt:lpstr>Diapositive 59</vt:lpstr>
      <vt:lpstr>Diapositive 60</vt:lpstr>
      <vt:lpstr>Diapositive 61</vt:lpstr>
      <vt:lpstr>Diapositive 62</vt:lpstr>
      <vt:lpstr>Mise en place de l’ancrage</vt:lpstr>
      <vt:lpstr>Diapositive 64</vt:lpstr>
      <vt:lpstr>Diapositive 65</vt:lpstr>
      <vt:lpstr>Réalisation de la restauration coronaire</vt:lpstr>
      <vt:lpstr>RMIPP vs. Inlay-core</vt:lpstr>
      <vt:lpstr>Objectif et Nature des RCR</vt:lpstr>
      <vt:lpstr>Critères de choix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Résumons-nous : </vt:lpstr>
      <vt:lpstr>Diapositive 80</vt:lpstr>
      <vt:lpstr>Diapositive 81</vt:lpstr>
      <vt:lpstr>Diapositive 82</vt:lpstr>
      <vt:lpstr>Diapositive 83</vt:lpstr>
      <vt:lpstr>Diapositive 84</vt:lpstr>
      <vt:lpstr>Diapositive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Restauration par Matériau Inséré en Phase Plastique</dc:title>
  <dc:creator>Cécile</dc:creator>
  <cp:lastModifiedBy>Cecile</cp:lastModifiedBy>
  <cp:revision>29</cp:revision>
  <dcterms:created xsi:type="dcterms:W3CDTF">2011-06-20T12:00:38Z</dcterms:created>
  <dcterms:modified xsi:type="dcterms:W3CDTF">2011-06-23T07:34:38Z</dcterms:modified>
</cp:coreProperties>
</file>