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7" r:id="rId2"/>
    <p:sldId id="256" r:id="rId3"/>
    <p:sldId id="258" r:id="rId4"/>
    <p:sldId id="262" r:id="rId5"/>
    <p:sldId id="260" r:id="rId6"/>
    <p:sldId id="261"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4E0D64-86B4-4230-9D0F-446CA2766A70}" type="datetimeFigureOut">
              <a:rPr lang="fr-FR" smtClean="0"/>
              <a:pPr/>
              <a:t>19/09/2021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0E20C1-AD22-4D6B-A189-DB79D579E296}"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7FD71F7E-61EF-4AD7-BC3E-28CFDC673511}" type="slidenum">
              <a:rPr lang="fr-FR" smtClean="0"/>
              <a:pPr/>
              <a:t>1</a:t>
            </a:fld>
            <a:endParaRPr lang="fr-FR" dirty="0" smtClean="0"/>
          </a:p>
        </p:txBody>
      </p:sp>
      <p:sp>
        <p:nvSpPr>
          <p:cNvPr id="26627" name="Rectangle 1026"/>
          <p:cNvSpPr>
            <a:spLocks noGrp="1" noRot="1" noChangeAspect="1" noChangeArrowheads="1" noTextEdit="1"/>
          </p:cNvSpPr>
          <p:nvPr>
            <p:ph type="sldImg"/>
          </p:nvPr>
        </p:nvSpPr>
        <p:spPr>
          <a:xfrm>
            <a:off x="1143000" y="685800"/>
            <a:ext cx="4572000" cy="3429000"/>
          </a:xfrm>
          <a:ln/>
        </p:spPr>
      </p:sp>
      <p:sp>
        <p:nvSpPr>
          <p:cNvPr id="26628" name="Rectangle 1027"/>
          <p:cNvSpPr>
            <a:spLocks noGrp="1" noChangeArrowheads="1"/>
          </p:cNvSpPr>
          <p:nvPr>
            <p:ph type="body" idx="1"/>
          </p:nvPr>
        </p:nvSpPr>
        <p:spPr>
          <a:noFill/>
          <a:ln/>
        </p:spPr>
        <p:txBody>
          <a:bodyPr/>
          <a:lstStyle/>
          <a:p>
            <a:pPr eaLnBrk="1" hangingPunct="1"/>
            <a:endParaRPr lang="fr-FR"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5A40BCE7-FCA9-4F18-9623-71DF4750EA89}" type="datetime1">
              <a:rPr lang="fr-FR" smtClean="0"/>
              <a:pPr/>
              <a:t>19/09/2021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61D1D59-2D27-49A5-9A59-4E23E0A43D71}"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B4DD8E7-02C1-47C8-BA52-40EC0D5AA58A}" type="datetime1">
              <a:rPr lang="fr-FR" smtClean="0"/>
              <a:pPr/>
              <a:t>19/09/2021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61D1D59-2D27-49A5-9A59-4E23E0A43D7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B56F711-998E-4543-A6A3-44D2BDA14B86}" type="datetime1">
              <a:rPr lang="fr-FR" smtClean="0"/>
              <a:pPr/>
              <a:t>19/09/2021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61D1D59-2D27-49A5-9A59-4E23E0A43D7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DA18B20-419E-4628-A1CE-2E6E7D45ACC7}" type="datetime1">
              <a:rPr lang="fr-FR" smtClean="0"/>
              <a:pPr/>
              <a:t>19/09/2021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61D1D59-2D27-49A5-9A59-4E23E0A43D71}"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B6F16B6-F47E-474D-A202-9A9186E069DD}" type="datetime1">
              <a:rPr lang="fr-FR" smtClean="0"/>
              <a:pPr/>
              <a:t>19/09/2021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61D1D59-2D27-49A5-9A59-4E23E0A43D71}"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F28D8F43-DA19-4375-9336-C7E160EED2BB}" type="datetime1">
              <a:rPr lang="fr-FR" smtClean="0"/>
              <a:pPr/>
              <a:t>19/09/2021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61D1D59-2D27-49A5-9A59-4E23E0A43D71}"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2F840230-E834-4668-9598-5B32C687497C}" type="datetime1">
              <a:rPr lang="fr-FR" smtClean="0"/>
              <a:pPr/>
              <a:t>19/09/2021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61D1D59-2D27-49A5-9A59-4E23E0A43D71}"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8F2EF9E-3B4D-48B6-B0D8-16746A7F7D7F}" type="datetime1">
              <a:rPr lang="fr-FR" smtClean="0"/>
              <a:pPr/>
              <a:t>19/09/2021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61D1D59-2D27-49A5-9A59-4E23E0A43D71}"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2E05824-3018-4BBA-8782-0950492A463D}" type="datetime1">
              <a:rPr lang="fr-FR" smtClean="0"/>
              <a:pPr/>
              <a:t>19/09/2021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61D1D59-2D27-49A5-9A59-4E23E0A43D7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631CC3A-F980-42C2-AC41-D9EA472ED505}" type="datetime1">
              <a:rPr lang="fr-FR" smtClean="0"/>
              <a:pPr/>
              <a:t>19/09/2021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61D1D59-2D27-49A5-9A59-4E23E0A43D71}"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B89B392-E125-48B5-A74B-96A2660AAAF5}" type="datetime1">
              <a:rPr lang="fr-FR" smtClean="0"/>
              <a:pPr/>
              <a:t>19/09/2021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61D1D59-2D27-49A5-9A59-4E23E0A43D71}"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78A0E8-C2AD-4192-8E0F-D8F6F4D3D7EC}" type="datetime1">
              <a:rPr lang="fr-FR" smtClean="0"/>
              <a:pPr/>
              <a:t>19/09/2021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1D1D59-2D27-49A5-9A59-4E23E0A43D71}"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3"/>
          <p:cNvSpPr>
            <a:spLocks noGrp="1" noChangeArrowheads="1"/>
          </p:cNvSpPr>
          <p:nvPr>
            <p:ph type="subTitle" idx="1"/>
          </p:nvPr>
        </p:nvSpPr>
        <p:spPr>
          <a:xfrm>
            <a:off x="1475656" y="2348880"/>
            <a:ext cx="5726832" cy="1752600"/>
          </a:xfrm>
          <a:noFill/>
          <a:ln w="22225" cmpd="dbl">
            <a:solidFill>
              <a:schemeClr val="tx2">
                <a:lumMod val="75000"/>
              </a:schemeClr>
            </a:solidFill>
          </a:ln>
        </p:spPr>
        <p:txBody>
          <a:bodyPr lIns="92075" tIns="46038" rIns="92075" bIns="46038">
            <a:normAutofit/>
          </a:bodyPr>
          <a:lstStyle/>
          <a:p>
            <a:r>
              <a:rPr lang="fr-FR" sz="4400" b="1" dirty="0" smtClean="0"/>
              <a:t>Les amortissements</a:t>
            </a:r>
            <a:endParaRPr lang="fr-FR" sz="4400" b="1" dirty="0"/>
          </a:p>
        </p:txBody>
      </p:sp>
      <p:sp>
        <p:nvSpPr>
          <p:cNvPr id="8" name="Rectangle 3"/>
          <p:cNvSpPr txBox="1">
            <a:spLocks noChangeArrowheads="1"/>
          </p:cNvSpPr>
          <p:nvPr/>
        </p:nvSpPr>
        <p:spPr>
          <a:xfrm>
            <a:off x="5076056" y="548680"/>
            <a:ext cx="3638600" cy="456456"/>
          </a:xfrm>
          <a:prstGeom prst="rect">
            <a:avLst/>
          </a:prstGeom>
          <a:noFill/>
          <a:ln>
            <a:noFill/>
          </a:ln>
        </p:spPr>
        <p:txBody>
          <a:bodyPr vert="horz" lIns="92075" tIns="46038" rIns="92075" bIns="46038" rtlCol="0">
            <a:normAutofit fontScale="475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4400" b="0" i="0" u="none" strike="noStrike" kern="1200" cap="none" spc="0" normalizeH="0" baseline="0" noProof="0" dirty="0" smtClean="0">
                <a:ln>
                  <a:noFill/>
                </a:ln>
                <a:solidFill>
                  <a:schemeClr val="tx1"/>
                </a:solidFill>
                <a:effectLst/>
                <a:uLnTx/>
                <a:uFillTx/>
                <a:latin typeface="+mn-lt"/>
                <a:ea typeface="+mn-ea"/>
                <a:cs typeface="+mn-cs"/>
              </a:rPr>
              <a:t>Intervenante</a:t>
            </a:r>
            <a:r>
              <a:rPr kumimoji="0" lang="fr-FR" sz="4400" b="0" i="0" u="none" strike="noStrike" kern="1200" cap="none" spc="0" normalizeH="0" noProof="0" dirty="0" smtClean="0">
                <a:ln>
                  <a:noFill/>
                </a:ln>
                <a:solidFill>
                  <a:schemeClr val="tx1"/>
                </a:solidFill>
                <a:effectLst/>
                <a:uLnTx/>
                <a:uFillTx/>
                <a:latin typeface="+mn-lt"/>
                <a:ea typeface="+mn-ea"/>
                <a:cs typeface="+mn-cs"/>
              </a:rPr>
              <a:t> </a:t>
            </a:r>
            <a:r>
              <a:rPr kumimoji="0" lang="fr-FR" sz="4400" b="0" i="0" u="none" strike="noStrike" kern="1200" cap="none" spc="0" normalizeH="0" baseline="0" noProof="0" dirty="0" smtClean="0">
                <a:ln>
                  <a:noFill/>
                </a:ln>
                <a:solidFill>
                  <a:schemeClr val="tx1"/>
                </a:solidFill>
                <a:effectLst/>
                <a:uLnTx/>
                <a:uFillTx/>
                <a:latin typeface="+mn-lt"/>
                <a:ea typeface="+mn-ea"/>
                <a:cs typeface="+mn-cs"/>
              </a:rPr>
              <a:t>: Nadine HEMON</a:t>
            </a:r>
          </a:p>
        </p:txBody>
      </p:sp>
      <p:sp>
        <p:nvSpPr>
          <p:cNvPr id="9" name="Espace réservé de la date 8"/>
          <p:cNvSpPr>
            <a:spLocks noGrp="1"/>
          </p:cNvSpPr>
          <p:nvPr>
            <p:ph type="dt" sz="half" idx="10"/>
          </p:nvPr>
        </p:nvSpPr>
        <p:spPr/>
        <p:txBody>
          <a:bodyPr/>
          <a:lstStyle/>
          <a:p>
            <a:fld id="{769F6B82-52F8-46D9-B055-D1755A2EB29A}" type="datetime1">
              <a:rPr lang="fr-FR" smtClean="0"/>
              <a:pPr/>
              <a:t>19/09/2021</a:t>
            </a:fld>
            <a:endParaRPr lang="fr-FR" dirty="0"/>
          </a:p>
        </p:txBody>
      </p:sp>
      <p:sp>
        <p:nvSpPr>
          <p:cNvPr id="10" name="Espace réservé du numéro de diapositive 9"/>
          <p:cNvSpPr>
            <a:spLocks noGrp="1"/>
          </p:cNvSpPr>
          <p:nvPr>
            <p:ph type="sldNum" sz="quarter" idx="12"/>
          </p:nvPr>
        </p:nvSpPr>
        <p:spPr/>
        <p:txBody>
          <a:bodyPr/>
          <a:lstStyle/>
          <a:p>
            <a:fld id="{CF48A0BD-6BBF-4A42-9879-623D0359E798}" type="slidenum">
              <a:rPr lang="fr-FR" smtClean="0"/>
              <a:pPr/>
              <a:t>1</a:t>
            </a:fld>
            <a:endParaRPr lang="fr-FR" dirty="0"/>
          </a:p>
        </p:txBody>
      </p:sp>
      <p:sp>
        <p:nvSpPr>
          <p:cNvPr id="3074" name="AutoShape 2" descr="Résultat de recherche d'images pour &quot;logo cnam saint nazair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3076" name="AutoShape 4" descr="Résultat de recherche d'images pour &quot;logo cnam saint nazair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802631"/>
          </a:xfrm>
        </p:spPr>
        <p:style>
          <a:lnRef idx="3">
            <a:schemeClr val="lt1"/>
          </a:lnRef>
          <a:fillRef idx="1003">
            <a:schemeClr val="lt2"/>
          </a:fillRef>
          <a:effectRef idx="1">
            <a:schemeClr val="accent6"/>
          </a:effectRef>
          <a:fontRef idx="minor">
            <a:schemeClr val="lt1"/>
          </a:fontRef>
        </p:style>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r-FR" b="1" cap="all" dirty="0" smtClean="0">
                <a:ln w="0"/>
                <a:solidFill>
                  <a:schemeClr val="tx2"/>
                </a:solidFill>
                <a:effectLst>
                  <a:reflection blurRad="12700" stA="50000" endPos="50000" dist="5000" dir="5400000" sy="-100000" rotWithShape="0"/>
                </a:effectLst>
              </a:rPr>
              <a:t>Exercice :AMORTISSEMENTS</a:t>
            </a:r>
            <a:endParaRPr lang="fr-FR" b="1" cap="all" dirty="0">
              <a:ln w="0"/>
              <a:solidFill>
                <a:schemeClr val="tx2"/>
              </a:solidFill>
              <a:effectLst>
                <a:reflection blurRad="12700" stA="50000" endPos="50000" dist="5000" dir="5400000" sy="-100000" rotWithShape="0"/>
              </a:effectLst>
            </a:endParaRPr>
          </a:p>
        </p:txBody>
      </p:sp>
      <p:sp>
        <p:nvSpPr>
          <p:cNvPr id="4" name="Espace réservé de la date 3"/>
          <p:cNvSpPr>
            <a:spLocks noGrp="1"/>
          </p:cNvSpPr>
          <p:nvPr>
            <p:ph type="dt" sz="half" idx="10"/>
          </p:nvPr>
        </p:nvSpPr>
        <p:spPr/>
        <p:txBody>
          <a:bodyPr/>
          <a:lstStyle/>
          <a:p>
            <a:fld id="{EC853276-7D9F-4E51-BA75-0C11B205B4ED}" type="datetime1">
              <a:rPr lang="fr-FR" smtClean="0"/>
              <a:pPr/>
              <a:t>19/09/2021</a:t>
            </a:fld>
            <a:endParaRPr lang="fr-FR"/>
          </a:p>
        </p:txBody>
      </p:sp>
      <p:sp>
        <p:nvSpPr>
          <p:cNvPr id="5" name="Espace réservé du numéro de diapositive 4"/>
          <p:cNvSpPr>
            <a:spLocks noGrp="1"/>
          </p:cNvSpPr>
          <p:nvPr>
            <p:ph type="sldNum" sz="quarter" idx="12"/>
          </p:nvPr>
        </p:nvSpPr>
        <p:spPr/>
        <p:txBody>
          <a:bodyPr/>
          <a:lstStyle/>
          <a:p>
            <a:fld id="{D61D1D59-2D27-49A5-9A59-4E23E0A43D71}" type="slidenum">
              <a:rPr lang="fr-FR" smtClean="0"/>
              <a:pPr/>
              <a:t>2</a:t>
            </a:fld>
            <a:endParaRPr lang="fr-F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DDA18B20-419E-4628-A1CE-2E6E7D45ACC7}" type="datetime1">
              <a:rPr lang="fr-FR" smtClean="0"/>
              <a:pPr/>
              <a:t>19/09/2021</a:t>
            </a:fld>
            <a:endParaRPr lang="fr-FR"/>
          </a:p>
        </p:txBody>
      </p:sp>
      <p:sp>
        <p:nvSpPr>
          <p:cNvPr id="5" name="Espace réservé du numéro de diapositive 4"/>
          <p:cNvSpPr>
            <a:spLocks noGrp="1"/>
          </p:cNvSpPr>
          <p:nvPr>
            <p:ph type="sldNum" sz="quarter" idx="12"/>
          </p:nvPr>
        </p:nvSpPr>
        <p:spPr/>
        <p:txBody>
          <a:bodyPr/>
          <a:lstStyle/>
          <a:p>
            <a:fld id="{D61D1D59-2D27-49A5-9A59-4E23E0A43D71}" type="slidenum">
              <a:rPr lang="fr-FR" smtClean="0"/>
              <a:pPr/>
              <a:t>3</a:t>
            </a:fld>
            <a:endParaRPr lang="fr-FR"/>
          </a:p>
        </p:txBody>
      </p:sp>
      <p:sp>
        <p:nvSpPr>
          <p:cNvPr id="8" name="ZoneTexte 7"/>
          <p:cNvSpPr txBox="1"/>
          <p:nvPr/>
        </p:nvSpPr>
        <p:spPr>
          <a:xfrm>
            <a:off x="179512" y="260648"/>
            <a:ext cx="8784976" cy="1754326"/>
          </a:xfrm>
          <a:prstGeom prst="rect">
            <a:avLst/>
          </a:prstGeom>
          <a:noFill/>
        </p:spPr>
        <p:txBody>
          <a:bodyPr wrap="square" rtlCol="0">
            <a:spAutoFit/>
          </a:bodyPr>
          <a:lstStyle/>
          <a:p>
            <a:pPr marL="342900" indent="-342900">
              <a:buAutoNum type="arabicParenR"/>
            </a:pPr>
            <a:r>
              <a:rPr lang="fr-FR" dirty="0" smtClean="0"/>
              <a:t>Complétez la fiche d'immobilisation du matériel </a:t>
            </a:r>
            <a:r>
              <a:rPr lang="fr-FR" dirty="0" err="1" smtClean="0"/>
              <a:t>aquabaule</a:t>
            </a:r>
            <a:r>
              <a:rPr lang="fr-FR" dirty="0" smtClean="0"/>
              <a:t> d'une valeur d'acquisition de 6300 € HT achetée le 06/05/N, livrée et installée le 10/06/N et amortie sur 5 ans sur le mode linéaire.</a:t>
            </a:r>
          </a:p>
          <a:p>
            <a:pPr marL="342900" indent="-342900">
              <a:buAutoNum type="arabicParenR"/>
            </a:pPr>
            <a:endParaRPr lang="fr-FR" dirty="0" smtClean="0"/>
          </a:p>
          <a:p>
            <a:r>
              <a:rPr lang="fr-FR" dirty="0" smtClean="0"/>
              <a:t> </a:t>
            </a:r>
          </a:p>
          <a:p>
            <a:endParaRPr lang="fr-FR" dirty="0"/>
          </a:p>
        </p:txBody>
      </p:sp>
      <p:pic>
        <p:nvPicPr>
          <p:cNvPr id="1026" name="Picture 2"/>
          <p:cNvPicPr>
            <a:picLocks noChangeAspect="1" noChangeArrowheads="1"/>
          </p:cNvPicPr>
          <p:nvPr/>
        </p:nvPicPr>
        <p:blipFill>
          <a:blip r:embed="rId2" cstate="print"/>
          <a:srcRect/>
          <a:stretch>
            <a:fillRect/>
          </a:stretch>
        </p:blipFill>
        <p:spPr bwMode="auto">
          <a:xfrm>
            <a:off x="1259632" y="1772816"/>
            <a:ext cx="6953250" cy="43243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DDA18B20-419E-4628-A1CE-2E6E7D45ACC7}" type="datetime1">
              <a:rPr lang="fr-FR" smtClean="0"/>
              <a:pPr/>
              <a:t>19/09/2021</a:t>
            </a:fld>
            <a:endParaRPr lang="fr-FR"/>
          </a:p>
        </p:txBody>
      </p:sp>
      <p:sp>
        <p:nvSpPr>
          <p:cNvPr id="5" name="Espace réservé du numéro de diapositive 4"/>
          <p:cNvSpPr>
            <a:spLocks noGrp="1"/>
          </p:cNvSpPr>
          <p:nvPr>
            <p:ph type="sldNum" sz="quarter" idx="12"/>
          </p:nvPr>
        </p:nvSpPr>
        <p:spPr/>
        <p:txBody>
          <a:bodyPr/>
          <a:lstStyle/>
          <a:p>
            <a:fld id="{D61D1D59-2D27-49A5-9A59-4E23E0A43D71}" type="slidenum">
              <a:rPr lang="fr-FR" smtClean="0"/>
              <a:pPr/>
              <a:t>4</a:t>
            </a:fld>
            <a:endParaRPr lang="fr-FR"/>
          </a:p>
        </p:txBody>
      </p:sp>
      <p:sp>
        <p:nvSpPr>
          <p:cNvPr id="8" name="ZoneTexte 7"/>
          <p:cNvSpPr txBox="1"/>
          <p:nvPr/>
        </p:nvSpPr>
        <p:spPr>
          <a:xfrm>
            <a:off x="179512" y="260648"/>
            <a:ext cx="8784976" cy="5355312"/>
          </a:xfrm>
          <a:prstGeom prst="rect">
            <a:avLst/>
          </a:prstGeom>
          <a:noFill/>
        </p:spPr>
        <p:txBody>
          <a:bodyPr wrap="square" rtlCol="0">
            <a:spAutoFit/>
          </a:bodyPr>
          <a:lstStyle/>
          <a:p>
            <a:pPr marL="342900" indent="-342900">
              <a:buAutoNum type="arabicParenR"/>
            </a:pPr>
            <a:endParaRPr lang="fr-FR" dirty="0" smtClean="0"/>
          </a:p>
          <a:p>
            <a:r>
              <a:rPr lang="fr-FR" dirty="0" smtClean="0"/>
              <a:t> </a:t>
            </a:r>
          </a:p>
          <a:p>
            <a:r>
              <a:rPr lang="fr-FR" dirty="0" smtClean="0"/>
              <a:t> 2)</a:t>
            </a:r>
            <a:r>
              <a:rPr lang="fr-FR" b="1" dirty="0" smtClean="0"/>
              <a:t>Enregistrer au journal</a:t>
            </a:r>
            <a:r>
              <a:rPr lang="fr-FR" dirty="0" smtClean="0"/>
              <a:t> l'opération d'amortissement de l'année N+3.</a:t>
            </a:r>
          </a:p>
          <a:p>
            <a:r>
              <a:rPr lang="fr-FR" dirty="0" smtClean="0"/>
              <a:t> </a:t>
            </a:r>
          </a:p>
          <a:p>
            <a:r>
              <a:rPr lang="fr-FR" dirty="0" smtClean="0"/>
              <a:t> </a:t>
            </a:r>
          </a:p>
          <a:p>
            <a:r>
              <a:rPr lang="fr-FR" dirty="0" smtClean="0"/>
              <a:t>3) </a:t>
            </a:r>
            <a:r>
              <a:rPr lang="fr-FR" b="1" dirty="0" smtClean="0"/>
              <a:t>L'amortissement pratiqué a-t-il une incidence sur le résultat de l'entreprise?</a:t>
            </a:r>
            <a:endParaRPr lang="fr-FR" dirty="0" smtClean="0"/>
          </a:p>
          <a:p>
            <a:r>
              <a:rPr lang="fr-FR" b="1" dirty="0" smtClean="0"/>
              <a:t> </a:t>
            </a:r>
          </a:p>
          <a:p>
            <a:r>
              <a:rPr lang="fr-FR" dirty="0" smtClean="0"/>
              <a:t>4 ) Une entreprise clôture son exercice comptable sur l’année civile. Elle a acheté un matériel industriel le 25 février N pour un montant de 10000 euros HT. Sa date de mise en service est le 20/03/N. La durée d’utilisation prévue est de 10 ans.</a:t>
            </a:r>
          </a:p>
          <a:p>
            <a:r>
              <a:rPr lang="fr-FR" b="1" dirty="0" smtClean="0"/>
              <a:t>Construire son plan d’amortissement linéaire et son plan d’amortissement dégressif (base 10 ans). Comparez-les.</a:t>
            </a:r>
          </a:p>
          <a:p>
            <a:r>
              <a:rPr lang="fr-FR" b="1" dirty="0" smtClean="0"/>
              <a:t> </a:t>
            </a:r>
            <a:endParaRPr lang="fr-FR" dirty="0" smtClean="0"/>
          </a:p>
          <a:p>
            <a:r>
              <a:rPr lang="fr-FR" dirty="0" smtClean="0"/>
              <a:t>Vous savez qu’une immobilisation de l’entreprise a été acquise en N-1 au coût d’achat de 3000 € HT et sera amortie linéairement sur 5 ans. Sa valeur comptable nette au 31/12/N, après calcul de l’amortissement, est de 2080 €.</a:t>
            </a:r>
          </a:p>
          <a:p>
            <a:r>
              <a:rPr lang="fr-FR" b="1" dirty="0" smtClean="0"/>
              <a:t>5) Calculez la date d’acquisition de cette immobilisation.</a:t>
            </a:r>
            <a:endParaRPr lang="fr-FR" dirty="0" smtClean="0"/>
          </a:p>
          <a:p>
            <a:r>
              <a:rPr lang="fr-FR" dirty="0" smtClean="0"/>
              <a:t> </a:t>
            </a:r>
          </a:p>
          <a:p>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DDA18B20-419E-4628-A1CE-2E6E7D45ACC7}" type="datetime1">
              <a:rPr lang="fr-FR" smtClean="0"/>
              <a:pPr/>
              <a:t>19/09/2021</a:t>
            </a:fld>
            <a:endParaRPr lang="fr-FR"/>
          </a:p>
        </p:txBody>
      </p:sp>
      <p:sp>
        <p:nvSpPr>
          <p:cNvPr id="5" name="Espace réservé du numéro de diapositive 4"/>
          <p:cNvSpPr>
            <a:spLocks noGrp="1"/>
          </p:cNvSpPr>
          <p:nvPr>
            <p:ph type="sldNum" sz="quarter" idx="12"/>
          </p:nvPr>
        </p:nvSpPr>
        <p:spPr/>
        <p:txBody>
          <a:bodyPr/>
          <a:lstStyle/>
          <a:p>
            <a:fld id="{D61D1D59-2D27-49A5-9A59-4E23E0A43D71}" type="slidenum">
              <a:rPr lang="fr-FR" smtClean="0"/>
              <a:pPr/>
              <a:t>5</a:t>
            </a:fld>
            <a:endParaRPr lang="fr-FR"/>
          </a:p>
        </p:txBody>
      </p:sp>
      <p:sp>
        <p:nvSpPr>
          <p:cNvPr id="8" name="ZoneTexte 7"/>
          <p:cNvSpPr txBox="1"/>
          <p:nvPr/>
        </p:nvSpPr>
        <p:spPr>
          <a:xfrm>
            <a:off x="179512" y="260648"/>
            <a:ext cx="8784976" cy="646331"/>
          </a:xfrm>
          <a:prstGeom prst="rect">
            <a:avLst/>
          </a:prstGeom>
          <a:noFill/>
        </p:spPr>
        <p:txBody>
          <a:bodyPr wrap="square" rtlCol="0">
            <a:spAutoFit/>
          </a:bodyPr>
          <a:lstStyle/>
          <a:p>
            <a:r>
              <a:rPr lang="fr-FR" dirty="0" smtClean="0"/>
              <a:t> </a:t>
            </a:r>
          </a:p>
          <a:p>
            <a:endParaRPr lang="fr-FR" dirty="0"/>
          </a:p>
        </p:txBody>
      </p:sp>
      <p:pic>
        <p:nvPicPr>
          <p:cNvPr id="1027" name="Picture 3"/>
          <p:cNvPicPr>
            <a:picLocks noChangeAspect="1" noChangeArrowheads="1"/>
          </p:cNvPicPr>
          <p:nvPr/>
        </p:nvPicPr>
        <p:blipFill>
          <a:blip r:embed="rId2" cstate="print"/>
          <a:srcRect/>
          <a:stretch>
            <a:fillRect/>
          </a:stretch>
        </p:blipFill>
        <p:spPr bwMode="auto">
          <a:xfrm>
            <a:off x="142535" y="1628800"/>
            <a:ext cx="8657932" cy="3859560"/>
          </a:xfrm>
          <a:prstGeom prst="rect">
            <a:avLst/>
          </a:prstGeom>
          <a:noFill/>
          <a:ln w="9525">
            <a:noFill/>
            <a:miter lim="800000"/>
            <a:headEnd/>
            <a:tailEnd/>
          </a:ln>
          <a:effectLst/>
        </p:spPr>
      </p:pic>
      <p:sp>
        <p:nvSpPr>
          <p:cNvPr id="6" name="ZoneTexte 5"/>
          <p:cNvSpPr txBox="1"/>
          <p:nvPr/>
        </p:nvSpPr>
        <p:spPr>
          <a:xfrm>
            <a:off x="251520" y="332656"/>
            <a:ext cx="8568952" cy="369332"/>
          </a:xfrm>
          <a:prstGeom prst="rect">
            <a:avLst/>
          </a:prstGeom>
          <a:noFill/>
        </p:spPr>
        <p:txBody>
          <a:bodyPr wrap="square" rtlCol="0">
            <a:spAutoFit/>
          </a:bodyPr>
          <a:lstStyle/>
          <a:p>
            <a:r>
              <a:rPr lang="fr-FR" dirty="0" smtClean="0"/>
              <a:t>6)Amortissement dégressif: complétez le tableau ci-dessous.</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DDA18B20-419E-4628-A1CE-2E6E7D45ACC7}" type="datetime1">
              <a:rPr lang="fr-FR" smtClean="0"/>
              <a:pPr/>
              <a:t>19/09/2021</a:t>
            </a:fld>
            <a:endParaRPr lang="fr-FR"/>
          </a:p>
        </p:txBody>
      </p:sp>
      <p:sp>
        <p:nvSpPr>
          <p:cNvPr id="5" name="Espace réservé du numéro de diapositive 4"/>
          <p:cNvSpPr>
            <a:spLocks noGrp="1"/>
          </p:cNvSpPr>
          <p:nvPr>
            <p:ph type="sldNum" sz="quarter" idx="12"/>
          </p:nvPr>
        </p:nvSpPr>
        <p:spPr/>
        <p:txBody>
          <a:bodyPr/>
          <a:lstStyle/>
          <a:p>
            <a:fld id="{D61D1D59-2D27-49A5-9A59-4E23E0A43D71}" type="slidenum">
              <a:rPr lang="fr-FR" smtClean="0"/>
              <a:pPr/>
              <a:t>6</a:t>
            </a:fld>
            <a:endParaRPr lang="fr-FR"/>
          </a:p>
        </p:txBody>
      </p:sp>
      <p:sp>
        <p:nvSpPr>
          <p:cNvPr id="8" name="ZoneTexte 7"/>
          <p:cNvSpPr txBox="1"/>
          <p:nvPr/>
        </p:nvSpPr>
        <p:spPr>
          <a:xfrm>
            <a:off x="179512" y="260648"/>
            <a:ext cx="8784976" cy="646331"/>
          </a:xfrm>
          <a:prstGeom prst="rect">
            <a:avLst/>
          </a:prstGeom>
          <a:noFill/>
        </p:spPr>
        <p:txBody>
          <a:bodyPr wrap="square" rtlCol="0">
            <a:spAutoFit/>
          </a:bodyPr>
          <a:lstStyle/>
          <a:p>
            <a:r>
              <a:rPr lang="fr-FR" dirty="0" smtClean="0"/>
              <a:t> </a:t>
            </a:r>
          </a:p>
          <a:p>
            <a:endParaRPr lang="fr-FR" dirty="0"/>
          </a:p>
        </p:txBody>
      </p:sp>
      <p:pic>
        <p:nvPicPr>
          <p:cNvPr id="2050" name="Picture 2"/>
          <p:cNvPicPr>
            <a:picLocks noChangeAspect="1" noChangeArrowheads="1"/>
          </p:cNvPicPr>
          <p:nvPr/>
        </p:nvPicPr>
        <p:blipFill>
          <a:blip r:embed="rId2" cstate="print"/>
          <a:srcRect/>
          <a:stretch>
            <a:fillRect/>
          </a:stretch>
        </p:blipFill>
        <p:spPr bwMode="auto">
          <a:xfrm>
            <a:off x="0" y="1988840"/>
            <a:ext cx="9144000" cy="2686050"/>
          </a:xfrm>
          <a:prstGeom prst="rect">
            <a:avLst/>
          </a:prstGeom>
          <a:noFill/>
          <a:ln w="9525">
            <a:noFill/>
            <a:miter lim="800000"/>
            <a:headEnd/>
            <a:tailEnd/>
          </a:ln>
          <a:effectLst/>
        </p:spPr>
      </p:pic>
      <p:sp>
        <p:nvSpPr>
          <p:cNvPr id="6" name="ZoneTexte 5"/>
          <p:cNvSpPr txBox="1"/>
          <p:nvPr/>
        </p:nvSpPr>
        <p:spPr>
          <a:xfrm>
            <a:off x="179512" y="404664"/>
            <a:ext cx="8568952" cy="1477328"/>
          </a:xfrm>
          <a:prstGeom prst="rect">
            <a:avLst/>
          </a:prstGeom>
          <a:noFill/>
        </p:spPr>
        <p:txBody>
          <a:bodyPr wrap="square" rtlCol="0">
            <a:spAutoFit/>
          </a:bodyPr>
          <a:lstStyle/>
          <a:p>
            <a:r>
              <a:rPr lang="fr-FR" dirty="0" smtClean="0"/>
              <a:t>7) Le fichier des immobilisations de l’entreprise a été endommagé. Il vous est demandé de reconstituer les informations manquantes (sachant que les immobilisations sont toutes amorties selon le mode linéaire et qu’il n’est pas prévu de les revendre avant la fin de leur durée de vie).</a:t>
            </a:r>
          </a:p>
          <a:p>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1095</TotalTime>
  <Words>113</Words>
  <Application>Microsoft Office PowerPoint</Application>
  <PresentationFormat>Affichage à l'écran (4:3)</PresentationFormat>
  <Paragraphs>36</Paragraphs>
  <Slides>6</Slides>
  <Notes>1</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Thème Office</vt:lpstr>
      <vt:lpstr>Diapositive 1</vt:lpstr>
      <vt:lpstr>Exercice :AMORTISSEMENTS</vt:lpstr>
      <vt:lpstr>Diapositive 3</vt:lpstr>
      <vt:lpstr>Diapositive 4</vt:lpstr>
      <vt:lpstr>Diapositive 5</vt:lpstr>
      <vt:lpstr>Diapositive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Nadine</dc:creator>
  <cp:lastModifiedBy>Nadine</cp:lastModifiedBy>
  <cp:revision>68</cp:revision>
  <dcterms:created xsi:type="dcterms:W3CDTF">2019-11-14T08:56:05Z</dcterms:created>
  <dcterms:modified xsi:type="dcterms:W3CDTF">2021-09-19T18:48:04Z</dcterms:modified>
</cp:coreProperties>
</file>