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13" r:id="rId2"/>
    <p:sldId id="497" r:id="rId3"/>
    <p:sldId id="534" r:id="rId4"/>
    <p:sldId id="556" r:id="rId5"/>
    <p:sldId id="560" r:id="rId6"/>
    <p:sldId id="535" r:id="rId7"/>
    <p:sldId id="536" r:id="rId8"/>
    <p:sldId id="557" r:id="rId9"/>
    <p:sldId id="559" r:id="rId10"/>
    <p:sldId id="562" r:id="rId11"/>
    <p:sldId id="563" r:id="rId12"/>
    <p:sldId id="537" r:id="rId13"/>
    <p:sldId id="565" r:id="rId14"/>
    <p:sldId id="539" r:id="rId15"/>
    <p:sldId id="540" r:id="rId16"/>
    <p:sldId id="538" r:id="rId17"/>
    <p:sldId id="542" r:id="rId18"/>
    <p:sldId id="543" r:id="rId19"/>
    <p:sldId id="541" r:id="rId20"/>
    <p:sldId id="544" r:id="rId21"/>
    <p:sldId id="546" r:id="rId22"/>
    <p:sldId id="558" r:id="rId23"/>
    <p:sldId id="564" r:id="rId24"/>
    <p:sldId id="547" r:id="rId25"/>
    <p:sldId id="553" r:id="rId26"/>
    <p:sldId id="554" r:id="rId27"/>
    <p:sldId id="548" r:id="rId28"/>
    <p:sldId id="549" r:id="rId29"/>
    <p:sldId id="550" r:id="rId30"/>
    <p:sldId id="551" r:id="rId31"/>
    <p:sldId id="552" r:id="rId32"/>
    <p:sldId id="555" r:id="rId3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P Mizzi" initials="JM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33CC"/>
    <a:srgbClr val="00A6A4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49" autoAdjust="0"/>
    <p:restoredTop sz="86411" autoAdjust="0"/>
  </p:normalViewPr>
  <p:slideViewPr>
    <p:cSldViewPr>
      <p:cViewPr varScale="1">
        <p:scale>
          <a:sx n="80" d="100"/>
          <a:sy n="80" d="100"/>
        </p:scale>
        <p:origin x="164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r">
              <a:defRPr sz="1200"/>
            </a:lvl1pPr>
          </a:lstStyle>
          <a:p>
            <a:fld id="{94EB8A10-F631-4BDF-A793-2FB8A315B128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r">
              <a:defRPr sz="1200"/>
            </a:lvl1pPr>
          </a:lstStyle>
          <a:p>
            <a:fld id="{C816DCBB-3000-4DF9-B7F1-6B79FD5AFA7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324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r">
              <a:defRPr sz="1200"/>
            </a:lvl1pPr>
          </a:lstStyle>
          <a:p>
            <a:fld id="{DA7FA3C4-8A0D-4010-814E-D69BF614FF0D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1" tIns="47370" rIns="94741" bIns="4737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6"/>
          </a:xfrm>
          <a:prstGeom prst="rect">
            <a:avLst/>
          </a:prstGeom>
        </p:spPr>
        <p:txBody>
          <a:bodyPr vert="horz" lIns="94741" tIns="47370" rIns="94741" bIns="4737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r">
              <a:defRPr sz="1200"/>
            </a:lvl1pPr>
          </a:lstStyle>
          <a:p>
            <a:fld id="{22369069-7327-4AEE-9BDC-8CFA9C10D9E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3718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71600" y="6381328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A70DC98-68B6-416C-A056-E3A2775913EF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C98-68B6-416C-A056-E3A2775913EF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C98-68B6-416C-A056-E3A2775913EF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A6A4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C98-68B6-416C-A056-E3A2775913EF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C98-68B6-416C-A056-E3A2775913EF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C98-68B6-416C-A056-E3A2775913EF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C98-68B6-416C-A056-E3A2775913EF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C98-68B6-416C-A056-E3A2775913EF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C98-68B6-416C-A056-E3A2775913EF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C98-68B6-416C-A056-E3A2775913EF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C98-68B6-416C-A056-E3A2775913EF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s de page bleut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40680"/>
            <a:ext cx="9144000" cy="670044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0DC98-68B6-416C-A056-E3A2775913EF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AF4A0-3EA4-4347-BC60-8C1EC8A14E6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A6A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3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38460ED5-C98C-44B5-8675-E591F3678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452622"/>
              </p:ext>
            </p:extLst>
          </p:nvPr>
        </p:nvGraphicFramePr>
        <p:xfrm>
          <a:off x="1412577" y="4543425"/>
          <a:ext cx="6624735" cy="1529207"/>
        </p:xfrm>
        <a:graphic>
          <a:graphicData uri="http://schemas.openxmlformats.org/drawingml/2006/table">
            <a:tbl>
              <a:tblPr/>
              <a:tblGrid>
                <a:gridCol w="6624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9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Verdana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100" b="1" dirty="0">
                          <a:latin typeface="Verdana"/>
                          <a:ea typeface="Times New Roman"/>
                        </a:rPr>
                        <a:t>Technologie de Travaux Publics 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b="1" dirty="0">
                          <a:latin typeface="Verdana"/>
                          <a:ea typeface="Times New Roman"/>
                        </a:rPr>
                        <a:t>vérification au gel des chaussées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Verdana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Verdana"/>
                          <a:ea typeface="Times New Roman"/>
                        </a:rPr>
                        <a:t>Juliette Blanc</a:t>
                      </a:r>
                      <a:endParaRPr lang="fr-FR" sz="1000" dirty="0">
                        <a:latin typeface="Times New Roman"/>
                        <a:ea typeface="Times New Roman"/>
                      </a:endParaRPr>
                    </a:p>
                  </a:txBody>
                  <a:tcPr marL="89548" marR="895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364" name="Text Box 8">
            <a:extLst>
              <a:ext uri="{FF2B5EF4-FFF2-40B4-BE49-F238E27FC236}">
                <a16:creationId xmlns:a16="http://schemas.microsoft.com/office/drawing/2014/main" id="{258CE26D-4908-4FD0-8B67-CCFEAD5CA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6165850"/>
            <a:ext cx="36004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70000"/>
              <a:buFont typeface="Monotype Sorts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Monotype Sorts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99FF"/>
              </a:buClr>
              <a:buSzPct val="50000"/>
              <a:buFont typeface="Monotype Sorts" pitchFamily="2" charset="2"/>
              <a:buChar char="u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800">
                <a:cs typeface="Arial" panose="020B0604020202020204" pitchFamily="34" charset="0"/>
              </a:rPr>
              <a:t>58, rue Michel Ange BP 420</a:t>
            </a:r>
            <a:endParaRPr lang="fr-FR" altLang="fr-FR" sz="1000"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800">
                <a:cs typeface="Times New Roman" panose="02020603050405020304" pitchFamily="18" charset="0"/>
              </a:rPr>
              <a:t>44606 Saint-Nazaire Cedex</a:t>
            </a:r>
            <a:endParaRPr lang="fr-FR" altLang="fr-FR" sz="600" b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800" b="0">
                <a:cs typeface="Times New Roman" panose="02020603050405020304" pitchFamily="18" charset="0"/>
              </a:rPr>
              <a:t>Tel : 02.40.17.81.50</a:t>
            </a:r>
            <a:endParaRPr lang="fr-FR" altLang="fr-FR" sz="1800" b="0"/>
          </a:p>
        </p:txBody>
      </p:sp>
      <p:sp>
        <p:nvSpPr>
          <p:cNvPr id="15366" name="Line 4">
            <a:extLst>
              <a:ext uri="{FF2B5EF4-FFF2-40B4-BE49-F238E27FC236}">
                <a16:creationId xmlns:a16="http://schemas.microsoft.com/office/drawing/2014/main" id="{D5EBD678-CE98-4CDA-B29E-BBEEF3872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37063"/>
            <a:ext cx="2830513" cy="1587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68" name="Line 5">
            <a:extLst>
              <a:ext uri="{FF2B5EF4-FFF2-40B4-BE49-F238E27FC236}">
                <a16:creationId xmlns:a16="http://schemas.microsoft.com/office/drawing/2014/main" id="{DDEA54A9-4829-4594-ADC5-D06ED127F4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1463" y="4486275"/>
            <a:ext cx="2522537" cy="2222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69" name="Line 7">
            <a:extLst>
              <a:ext uri="{FF2B5EF4-FFF2-40B4-BE49-F238E27FC236}">
                <a16:creationId xmlns:a16="http://schemas.microsoft.com/office/drawing/2014/main" id="{C7F2277E-A814-4D2E-80E0-F8C13A7623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8625" y="6381750"/>
            <a:ext cx="3635375" cy="2222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70" name="Line 6">
            <a:extLst>
              <a:ext uri="{FF2B5EF4-FFF2-40B4-BE49-F238E27FC236}">
                <a16:creationId xmlns:a16="http://schemas.microsoft.com/office/drawing/2014/main" id="{11034854-3FEA-47D6-8F24-51F83780D99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381750"/>
            <a:ext cx="3983038" cy="2222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71" name="Rectangle 13">
            <a:extLst>
              <a:ext uri="{FF2B5EF4-FFF2-40B4-BE49-F238E27FC236}">
                <a16:creationId xmlns:a16="http://schemas.microsoft.com/office/drawing/2014/main" id="{8CB8461C-20BE-4745-9583-837F1C0D8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70000"/>
              <a:buFont typeface="Monotype Sorts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Monotype Sorts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99FF"/>
              </a:buClr>
              <a:buSzPct val="50000"/>
              <a:buFont typeface="Monotype Sorts" pitchFamily="2" charset="2"/>
              <a:buChar char="u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0"/>
          </a:p>
        </p:txBody>
      </p:sp>
      <p:sp>
        <p:nvSpPr>
          <p:cNvPr id="15372" name="Rectangle 14">
            <a:extLst>
              <a:ext uri="{FF2B5EF4-FFF2-40B4-BE49-F238E27FC236}">
                <a16:creationId xmlns:a16="http://schemas.microsoft.com/office/drawing/2014/main" id="{92D07524-5500-4074-A3DD-E727DE86D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70000"/>
              <a:buFont typeface="Monotype Sorts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Monotype Sorts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99FF"/>
              </a:buClr>
              <a:buSzPct val="50000"/>
              <a:buFont typeface="Monotype Sorts" pitchFamily="2" charset="2"/>
              <a:buChar char="u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0">
              <a:latin typeface="Times New Roman" panose="02020603050405020304" pitchFamily="18" charset="0"/>
            </a:endParaRPr>
          </a:p>
        </p:txBody>
      </p:sp>
      <p:sp>
        <p:nvSpPr>
          <p:cNvPr id="15373" name="Rectangle 17">
            <a:extLst>
              <a:ext uri="{FF2B5EF4-FFF2-40B4-BE49-F238E27FC236}">
                <a16:creationId xmlns:a16="http://schemas.microsoft.com/office/drawing/2014/main" id="{5C7EDF6D-3EE0-4063-9068-8AB5B33CB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70000"/>
              <a:buFont typeface="Monotype Sorts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Monotype Sorts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99FF"/>
              </a:buClr>
              <a:buSzPct val="50000"/>
              <a:buFont typeface="Monotype Sorts" pitchFamily="2" charset="2"/>
              <a:buChar char="u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BAF26A2-7593-4BB6-8F28-93040538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12" y="4001245"/>
            <a:ext cx="2771800" cy="717120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0595774B-9048-411B-B886-B126BD1747B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474"/>
            <a:ext cx="1936119" cy="397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62319E5-D946-40BB-B361-FB0CA9A76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15" y="816760"/>
            <a:ext cx="3586868" cy="237381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0396997-7409-41AF-9821-A490C0011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9347" y="966144"/>
            <a:ext cx="3241336" cy="20713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629445" cy="615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062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5" y="188640"/>
            <a:ext cx="8957145" cy="640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362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définitions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/>
              <a:t>Indice de gel I </a:t>
            </a:r>
            <a:r>
              <a:rPr lang="fr-FR" dirty="0"/>
              <a:t>: somme des températures journalières moyennes (sous abri) pendant la période de gel (°C*jours) (atmosphérique </a:t>
            </a:r>
            <a:r>
              <a:rPr lang="fr-FR" dirty="0" err="1"/>
              <a:t>Iatm</a:t>
            </a:r>
            <a:r>
              <a:rPr lang="fr-FR" dirty="0"/>
              <a:t>, en surface IS, à une profondeur z,…)</a:t>
            </a:r>
          </a:p>
          <a:p>
            <a:r>
              <a:rPr lang="fr-FR" u="sng" dirty="0"/>
              <a:t>Quantité de gel Q </a:t>
            </a:r>
            <a:r>
              <a:rPr lang="fr-FR" dirty="0"/>
              <a:t>: racine carrée d’indice de gel (atmosphérique, en surface, à une profondeur z,…)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5741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502" y="116632"/>
            <a:ext cx="8229600" cy="1143000"/>
          </a:xfrm>
        </p:spPr>
        <p:txBody>
          <a:bodyPr/>
          <a:lstStyle/>
          <a:p>
            <a:r>
              <a:rPr lang="fr-FR" dirty="0"/>
              <a:t>Indice de gel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77" y="908720"/>
            <a:ext cx="8124825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428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définitions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Hiver de référence : choisi par le maitre d’ouvrage et caractérisé par son indice de gel IR</a:t>
            </a:r>
          </a:p>
          <a:p>
            <a:r>
              <a:rPr lang="fr-FR" b="1" u="sng" dirty="0"/>
              <a:t>Hiver exceptionnel </a:t>
            </a:r>
            <a:r>
              <a:rPr lang="fr-FR" dirty="0"/>
              <a:t>: hiver le plus rigoureux sur la période concernée</a:t>
            </a:r>
          </a:p>
          <a:p>
            <a:r>
              <a:rPr lang="fr-FR" b="1" u="sng" dirty="0"/>
              <a:t>Hiver rigoureux non exceptionnel </a:t>
            </a:r>
            <a:r>
              <a:rPr lang="fr-FR" dirty="0"/>
              <a:t>: hiver ayant une fréquence d’apparition de 10 ans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2697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Articulation de l’exposé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Généralités : historique et définitions</a:t>
            </a:r>
          </a:p>
          <a:p>
            <a:r>
              <a:rPr lang="fr-FR" dirty="0">
                <a:solidFill>
                  <a:srgbClr val="FF0000"/>
                </a:solidFill>
              </a:rPr>
              <a:t>Principe général de la vérification au gel</a:t>
            </a:r>
          </a:p>
          <a:p>
            <a:r>
              <a:rPr lang="fr-FR" dirty="0"/>
              <a:t>Outils nécessaires aux calculs</a:t>
            </a:r>
          </a:p>
        </p:txBody>
      </p:sp>
    </p:spTree>
    <p:extLst>
      <p:ext uri="{BB962C8B-B14F-4D97-AF65-F5344CB8AC3E}">
        <p14:creationId xmlns:p14="http://schemas.microsoft.com/office/powerpoint/2010/main" val="402162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Principe de dimensionnement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Pour les seules structures reposant sur un matériau sensible au gel, on compare : </a:t>
            </a:r>
          </a:p>
          <a:p>
            <a:r>
              <a:rPr lang="fr-FR" dirty="0">
                <a:solidFill>
                  <a:srgbClr val="FF0000"/>
                </a:solidFill>
              </a:rPr>
              <a:t>L’indice de gel atmosphérique </a:t>
            </a:r>
            <a:r>
              <a:rPr lang="fr-FR" dirty="0"/>
              <a:t>choisi comme référence </a:t>
            </a:r>
            <a:r>
              <a:rPr lang="fr-FR" dirty="0">
                <a:solidFill>
                  <a:srgbClr val="FF0000"/>
                </a:solidFill>
              </a:rPr>
              <a:t>I</a:t>
            </a:r>
            <a:r>
              <a:rPr lang="fr-FR" baseline="-25000" dirty="0">
                <a:solidFill>
                  <a:srgbClr val="FF0000"/>
                </a:solidFill>
              </a:rPr>
              <a:t>R</a:t>
            </a:r>
            <a:r>
              <a:rPr lang="fr-FR" dirty="0"/>
              <a:t> qui caractérise l’hiver contre lequel on souhaite protéger la chaussée</a:t>
            </a:r>
          </a:p>
          <a:p>
            <a:r>
              <a:rPr lang="fr-FR" dirty="0">
                <a:solidFill>
                  <a:srgbClr val="FF0000"/>
                </a:solidFill>
              </a:rPr>
              <a:t>L’indice de gel</a:t>
            </a:r>
            <a:r>
              <a:rPr lang="fr-FR" dirty="0"/>
              <a:t> atmosphérique </a:t>
            </a:r>
            <a:r>
              <a:rPr lang="fr-FR" dirty="0">
                <a:solidFill>
                  <a:srgbClr val="FF0000"/>
                </a:solidFill>
              </a:rPr>
              <a:t>que peut supporter la chaussée</a:t>
            </a:r>
            <a:r>
              <a:rPr lang="fr-FR" dirty="0"/>
              <a:t>, appelé indice de gel admissible </a:t>
            </a:r>
            <a:r>
              <a:rPr lang="fr-FR" dirty="0">
                <a:solidFill>
                  <a:srgbClr val="FF0000"/>
                </a:solidFill>
              </a:rPr>
              <a:t>I</a:t>
            </a:r>
            <a:r>
              <a:rPr lang="fr-FR" baseline="-25000" dirty="0">
                <a:solidFill>
                  <a:srgbClr val="FF0000"/>
                </a:solidFill>
              </a:rPr>
              <a:t>A</a:t>
            </a:r>
          </a:p>
          <a:p>
            <a:r>
              <a:rPr lang="fr-FR" dirty="0"/>
              <a:t>La structure résultant du dimensionnement mécanique convient si :</a:t>
            </a:r>
          </a:p>
          <a:p>
            <a:pPr marL="0" indent="0">
              <a:buNone/>
            </a:pPr>
            <a:endParaRPr lang="fr-FR" altLang="fr-FR" sz="28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Comic Sans MS" pitchFamily="66" charset="0"/>
              </a:rPr>
              <a:t>Indice de gel </a:t>
            </a:r>
            <a:r>
              <a:rPr lang="fr-FR" altLang="fr-FR" sz="2800" b="1" baseline="-25000" dirty="0">
                <a:solidFill>
                  <a:srgbClr val="FF0000"/>
                </a:solidFill>
                <a:latin typeface="Comic Sans MS" pitchFamily="66" charset="0"/>
              </a:rPr>
              <a:t>admissible  </a:t>
            </a:r>
            <a:r>
              <a:rPr lang="fr-FR" altLang="fr-FR" sz="2800" b="1" u="sng" dirty="0">
                <a:solidFill>
                  <a:srgbClr val="FF0000"/>
                </a:solidFill>
                <a:latin typeface="Comic Sans MS" pitchFamily="66" charset="0"/>
              </a:rPr>
              <a:t>&gt;</a:t>
            </a:r>
            <a:r>
              <a:rPr lang="fr-FR" altLang="fr-FR" sz="2800" b="1" dirty="0">
                <a:solidFill>
                  <a:srgbClr val="FF0000"/>
                </a:solidFill>
                <a:latin typeface="Comic Sans MS" pitchFamily="66" charset="0"/>
              </a:rPr>
              <a:t> Indice de gel </a:t>
            </a:r>
            <a:r>
              <a:rPr lang="fr-FR" altLang="fr-FR" sz="2800" b="1" baseline="-25000" dirty="0">
                <a:solidFill>
                  <a:srgbClr val="FF0000"/>
                </a:solidFill>
                <a:latin typeface="Comic Sans MS" pitchFamily="66" charset="0"/>
              </a:rPr>
              <a:t>référence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Sinon, modifier support, ou structure, ou trafic</a:t>
            </a:r>
          </a:p>
          <a:p>
            <a:pPr marL="0" indent="0">
              <a:buNone/>
            </a:pPr>
            <a:endParaRPr lang="fr-FR" altLang="fr-FR" baseline="-25000" dirty="0">
              <a:latin typeface="Comic Sans MS" pitchFamily="66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5618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Indice I</a:t>
            </a:r>
            <a:r>
              <a:rPr lang="fr-FR" baseline="-25000" dirty="0"/>
              <a:t>R</a:t>
            </a:r>
            <a:r>
              <a:rPr lang="fr-FR" dirty="0"/>
              <a:t> : quelques ordres de grandeurs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fr-FR" dirty="0"/>
              <a:t>France : hiver rigoureux non exceptionnel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Lille : 85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Strasbourg : 180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Paris : 100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Bordeaux : 40</a:t>
            </a:r>
          </a:p>
          <a:p>
            <a:r>
              <a:rPr lang="fr-FR" dirty="0"/>
              <a:t>Québec : hiver normal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Montréal : 1000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Québec : 1150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9423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Indice I</a:t>
            </a:r>
            <a:r>
              <a:rPr lang="fr-FR" baseline="-25000" dirty="0"/>
              <a:t>R</a:t>
            </a:r>
            <a:r>
              <a:rPr lang="fr-FR" dirty="0"/>
              <a:t> référence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Choix de I</a:t>
            </a:r>
            <a:r>
              <a:rPr lang="fr-FR" baseline="-25000" dirty="0"/>
              <a:t>R</a:t>
            </a:r>
            <a:r>
              <a:rPr lang="fr-FR" dirty="0"/>
              <a:t> = politique du maître d’ouvrage</a:t>
            </a:r>
          </a:p>
          <a:p>
            <a:r>
              <a:rPr lang="fr-FR" dirty="0"/>
              <a:t>Soit l’indice de gel pour l’hiver exceptionnel (ex : 415 pour Mulhouse, hiver 62-63)</a:t>
            </a:r>
          </a:p>
          <a:p>
            <a:r>
              <a:rPr lang="fr-FR" dirty="0"/>
              <a:t>Soit l’indice de gel pour l’hiver rigoureux non exceptionnel (ex : 155 pour Mulhouse, hiver 86-87)</a:t>
            </a:r>
          </a:p>
        </p:txBody>
      </p:sp>
    </p:spTree>
    <p:extLst>
      <p:ext uri="{BB962C8B-B14F-4D97-AF65-F5344CB8AC3E}">
        <p14:creationId xmlns:p14="http://schemas.microsoft.com/office/powerpoint/2010/main" val="3799769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Articulation de l’exposé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Généralités : historique et définitions</a:t>
            </a:r>
          </a:p>
          <a:p>
            <a:r>
              <a:rPr lang="fr-FR" dirty="0"/>
              <a:t>Principe général de la vérification au gel</a:t>
            </a:r>
          </a:p>
          <a:p>
            <a:r>
              <a:rPr lang="fr-FR" dirty="0">
                <a:solidFill>
                  <a:srgbClr val="FF0000"/>
                </a:solidFill>
              </a:rPr>
              <a:t>Outils nécessaires aux calculs</a:t>
            </a:r>
          </a:p>
        </p:txBody>
      </p:sp>
    </p:spTree>
    <p:extLst>
      <p:ext uri="{BB962C8B-B14F-4D97-AF65-F5344CB8AC3E}">
        <p14:creationId xmlns:p14="http://schemas.microsoft.com/office/powerpoint/2010/main" val="107503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Articulation de l’exposé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Généralités : historique et définitions</a:t>
            </a:r>
          </a:p>
          <a:p>
            <a:r>
              <a:rPr lang="fr-FR" dirty="0"/>
              <a:t>Principe général de la vérification au gel</a:t>
            </a:r>
          </a:p>
          <a:p>
            <a:r>
              <a:rPr lang="fr-FR" dirty="0"/>
              <a:t>Outils nécessaires aux calculs</a:t>
            </a:r>
          </a:p>
        </p:txBody>
      </p:sp>
    </p:spTree>
    <p:extLst>
      <p:ext uri="{BB962C8B-B14F-4D97-AF65-F5344CB8AC3E}">
        <p14:creationId xmlns:p14="http://schemas.microsoft.com/office/powerpoint/2010/main" val="951918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 de I</a:t>
            </a:r>
            <a:r>
              <a:rPr lang="fr-FR" baseline="-25000" dirty="0"/>
              <a:t>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fr-FR" altLang="fr-FR" dirty="0">
                <a:latin typeface="Helvetica" pitchFamily="34" charset="0"/>
              </a:rPr>
              <a:t>Remonter du sol support vers surface de chaussée:</a:t>
            </a:r>
          </a:p>
          <a:p>
            <a:r>
              <a:rPr lang="fr-FR" altLang="fr-FR" b="1" i="1" dirty="0">
                <a:latin typeface="Helvetica" pitchFamily="34" charset="0"/>
              </a:rPr>
              <a:t>1</a:t>
            </a:r>
            <a:r>
              <a:rPr lang="fr-FR" altLang="fr-FR" b="1" i="1" baseline="30000" dirty="0">
                <a:latin typeface="Helvetica" pitchFamily="34" charset="0"/>
              </a:rPr>
              <a:t>ère</a:t>
            </a:r>
            <a:r>
              <a:rPr lang="fr-FR" altLang="fr-FR" b="1" i="1" dirty="0">
                <a:latin typeface="Helvetica" pitchFamily="34" charset="0"/>
              </a:rPr>
              <a:t> étape</a:t>
            </a:r>
            <a:r>
              <a:rPr lang="fr-FR" altLang="fr-FR" dirty="0">
                <a:latin typeface="Helvetica" pitchFamily="34" charset="0"/>
              </a:rPr>
              <a:t> : sensibilité au gel de la plate-forme support de chaussée (</a:t>
            </a:r>
            <a:r>
              <a:rPr lang="fr-FR" altLang="fr-FR" dirty="0" err="1">
                <a:latin typeface="Helvetica" pitchFamily="34" charset="0"/>
              </a:rPr>
              <a:t>Qg</a:t>
            </a:r>
            <a:r>
              <a:rPr lang="fr-FR" altLang="fr-FR" dirty="0">
                <a:latin typeface="Helvetica" pitchFamily="34" charset="0"/>
              </a:rPr>
              <a:t> et </a:t>
            </a:r>
            <a:r>
              <a:rPr lang="fr-FR" altLang="fr-FR" dirty="0" err="1">
                <a:latin typeface="Helvetica" pitchFamily="34" charset="0"/>
              </a:rPr>
              <a:t>Qng</a:t>
            </a:r>
            <a:r>
              <a:rPr lang="fr-FR" altLang="fr-FR" dirty="0">
                <a:latin typeface="Helvetica" pitchFamily="34" charset="0"/>
              </a:rPr>
              <a:t>)</a:t>
            </a:r>
          </a:p>
          <a:p>
            <a:r>
              <a:rPr lang="fr-FR" altLang="fr-FR" b="1" i="1" dirty="0">
                <a:latin typeface="Helvetica" pitchFamily="34" charset="0"/>
              </a:rPr>
              <a:t>2</a:t>
            </a:r>
            <a:r>
              <a:rPr lang="fr-FR" altLang="fr-FR" b="1" i="1" baseline="30000" dirty="0">
                <a:latin typeface="Helvetica" pitchFamily="34" charset="0"/>
              </a:rPr>
              <a:t>me</a:t>
            </a:r>
            <a:r>
              <a:rPr lang="fr-FR" altLang="fr-FR" b="1" i="1" dirty="0">
                <a:latin typeface="Helvetica" pitchFamily="34" charset="0"/>
              </a:rPr>
              <a:t> étape</a:t>
            </a:r>
            <a:r>
              <a:rPr lang="fr-FR" altLang="fr-FR" dirty="0">
                <a:latin typeface="Helvetica" pitchFamily="34" charset="0"/>
              </a:rPr>
              <a:t> : analyse de nature mécanique (QM)</a:t>
            </a:r>
          </a:p>
          <a:p>
            <a:r>
              <a:rPr lang="fr-FR" altLang="fr-FR" b="1" i="1" dirty="0">
                <a:latin typeface="Helvetica" pitchFamily="34" charset="0"/>
              </a:rPr>
              <a:t>3</a:t>
            </a:r>
            <a:r>
              <a:rPr lang="fr-FR" altLang="fr-FR" b="1" i="1" baseline="30000" dirty="0">
                <a:latin typeface="Helvetica" pitchFamily="34" charset="0"/>
              </a:rPr>
              <a:t>me</a:t>
            </a:r>
            <a:r>
              <a:rPr lang="fr-FR" altLang="fr-FR" b="1" i="1" dirty="0">
                <a:latin typeface="Helvetica" pitchFamily="34" charset="0"/>
              </a:rPr>
              <a:t> étape</a:t>
            </a:r>
            <a:r>
              <a:rPr lang="fr-FR" altLang="fr-FR" dirty="0">
                <a:latin typeface="Helvetica" pitchFamily="34" charset="0"/>
              </a:rPr>
              <a:t> : quantité de gel admissible au niveau de la plate-forme  (Q</a:t>
            </a:r>
            <a:r>
              <a:rPr lang="fr-FR" altLang="fr-FR" baseline="-25000" dirty="0">
                <a:latin typeface="Helvetica" pitchFamily="34" charset="0"/>
              </a:rPr>
              <a:t>PF</a:t>
            </a:r>
            <a:r>
              <a:rPr lang="fr-FR" altLang="fr-FR" dirty="0">
                <a:latin typeface="Helvetica" pitchFamily="34" charset="0"/>
              </a:rPr>
              <a:t>)</a:t>
            </a:r>
          </a:p>
          <a:p>
            <a:r>
              <a:rPr lang="fr-FR" altLang="fr-FR" b="1" i="1" dirty="0">
                <a:latin typeface="Helvetica" pitchFamily="34" charset="0"/>
              </a:rPr>
              <a:t>4</a:t>
            </a:r>
            <a:r>
              <a:rPr lang="fr-FR" altLang="fr-FR" b="1" i="1" baseline="30000" dirty="0">
                <a:latin typeface="Helvetica" pitchFamily="34" charset="0"/>
              </a:rPr>
              <a:t>me</a:t>
            </a:r>
            <a:r>
              <a:rPr lang="fr-FR" altLang="fr-FR" b="1" i="1" dirty="0">
                <a:latin typeface="Helvetica" pitchFamily="34" charset="0"/>
              </a:rPr>
              <a:t> étape</a:t>
            </a:r>
            <a:r>
              <a:rPr lang="fr-FR" altLang="fr-FR" dirty="0">
                <a:latin typeface="Helvetica" pitchFamily="34" charset="0"/>
              </a:rPr>
              <a:t> : protection thermique apportée par la structure de chaussée  =&gt;  relation It = f(IS)</a:t>
            </a:r>
          </a:p>
          <a:p>
            <a:r>
              <a:rPr lang="fr-FR" altLang="fr-FR" b="1" i="1" dirty="0">
                <a:latin typeface="Helvetica" pitchFamily="34" charset="0"/>
              </a:rPr>
              <a:t>5</a:t>
            </a:r>
            <a:r>
              <a:rPr lang="fr-FR" altLang="fr-FR" b="1" i="1" baseline="30000" dirty="0">
                <a:latin typeface="Helvetica" pitchFamily="34" charset="0"/>
              </a:rPr>
              <a:t>me</a:t>
            </a:r>
            <a:r>
              <a:rPr lang="fr-FR" altLang="fr-FR" b="1" i="1" dirty="0">
                <a:latin typeface="Helvetica" pitchFamily="34" charset="0"/>
              </a:rPr>
              <a:t> étape</a:t>
            </a:r>
            <a:r>
              <a:rPr lang="fr-FR" altLang="fr-FR" dirty="0">
                <a:latin typeface="Helvetica" pitchFamily="34" charset="0"/>
              </a:rPr>
              <a:t> : détermination de l’indice de gel atmosphérique admissible IA</a:t>
            </a:r>
          </a:p>
        </p:txBody>
      </p:sp>
    </p:spTree>
    <p:extLst>
      <p:ext uri="{BB962C8B-B14F-4D97-AF65-F5344CB8AC3E}">
        <p14:creationId xmlns:p14="http://schemas.microsoft.com/office/powerpoint/2010/main" val="2302794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/>
              <a:t>Lcpc-Msc : Vérification au gel  des chaussées</a:t>
            </a:r>
            <a:endParaRPr lang="fr-FR" altLang="fr-FR" sz="1400">
              <a:solidFill>
                <a:schemeClr val="tx1"/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altLang="fr-FR"/>
              <a:t>Gel </a:t>
            </a:r>
            <a:fld id="{B2A7483A-C8B5-4CB8-B58E-9BE97B531226}" type="slidenum">
              <a:rPr lang="fr-FR" altLang="fr-FR"/>
              <a:pPr/>
              <a:t>21</a:t>
            </a:fld>
            <a:endParaRPr lang="fr-FR" altLang="fr-FR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 altLang="fr-FR" dirty="0"/>
              <a:t>1ère étape :</a:t>
            </a:r>
            <a:br>
              <a:rPr lang="fr-FR" altLang="fr-FR" dirty="0"/>
            </a:br>
            <a:r>
              <a:rPr lang="fr-FR" altLang="fr-FR" dirty="0"/>
              <a:t>sensibilité au gel des matériaux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fr-FR" altLang="fr-FR" dirty="0">
                <a:latin typeface="Helvetica" pitchFamily="34" charset="0"/>
              </a:rPr>
              <a:t>Essai de gonflement au gel (NF P 98-234-2)</a:t>
            </a:r>
            <a:endParaRPr lang="fr-FR" altLang="fr-FR" b="1" i="1" dirty="0">
              <a:latin typeface="Helvetica" pitchFamily="34" charset="0"/>
            </a:endParaRPr>
          </a:p>
          <a:p>
            <a:pPr>
              <a:buFontTx/>
              <a:buNone/>
            </a:pPr>
            <a:r>
              <a:rPr lang="fr-FR" altLang="fr-FR" dirty="0">
                <a:latin typeface="Helvetica" pitchFamily="34" charset="0"/>
              </a:rPr>
              <a:t>  pente de la courbe de gonflement (mm/(°</a:t>
            </a:r>
            <a:r>
              <a:rPr lang="fr-FR" altLang="fr-FR" dirty="0" err="1">
                <a:latin typeface="Helvetica" pitchFamily="34" charset="0"/>
              </a:rPr>
              <a:t>Cxh</a:t>
            </a:r>
            <a:r>
              <a:rPr lang="fr-FR" altLang="fr-FR" dirty="0">
                <a:latin typeface="Helvetica" pitchFamily="34" charset="0"/>
              </a:rPr>
              <a:t>)</a:t>
            </a:r>
            <a:r>
              <a:rPr lang="fr-FR" altLang="fr-FR" baseline="30000" dirty="0">
                <a:latin typeface="Helvetica" pitchFamily="34" charset="0"/>
              </a:rPr>
              <a:t>1/2</a:t>
            </a:r>
            <a:r>
              <a:rPr lang="fr-FR" altLang="fr-FR" dirty="0">
                <a:latin typeface="Helvetica" pitchFamily="34" charset="0"/>
              </a:rPr>
              <a:t>)</a:t>
            </a:r>
          </a:p>
          <a:p>
            <a:pPr>
              <a:buFontTx/>
              <a:buNone/>
            </a:pPr>
            <a:r>
              <a:rPr lang="fr-FR" altLang="fr-FR" dirty="0">
                <a:latin typeface="Helvetica" pitchFamily="34" charset="0"/>
              </a:rPr>
              <a:t>		=&gt;  trois classes de sensibilité au gel</a:t>
            </a:r>
          </a:p>
          <a:p>
            <a:pPr>
              <a:buFontTx/>
              <a:buNone/>
            </a:pPr>
            <a:endParaRPr lang="fr-FR" altLang="fr-FR" dirty="0">
              <a:latin typeface="Helvetica" pitchFamily="34" charset="0"/>
            </a:endParaRPr>
          </a:p>
          <a:p>
            <a:pPr>
              <a:buFontTx/>
              <a:buNone/>
            </a:pPr>
            <a:r>
              <a:rPr lang="fr-FR" altLang="fr-FR" dirty="0">
                <a:latin typeface="Helvetica" pitchFamily="34" charset="0"/>
              </a:rPr>
              <a:t>           0,05       0,40       pente en mm/ (°</a:t>
            </a:r>
            <a:r>
              <a:rPr lang="fr-FR" altLang="fr-FR" dirty="0" err="1">
                <a:latin typeface="Helvetica" pitchFamily="34" charset="0"/>
              </a:rPr>
              <a:t>Cxh</a:t>
            </a:r>
            <a:r>
              <a:rPr lang="fr-FR" altLang="fr-FR" dirty="0">
                <a:latin typeface="Helvetica" pitchFamily="34" charset="0"/>
              </a:rPr>
              <a:t>)</a:t>
            </a:r>
            <a:r>
              <a:rPr lang="fr-FR" altLang="fr-FR" baseline="30000" dirty="0">
                <a:latin typeface="Helvetica" pitchFamily="34" charset="0"/>
              </a:rPr>
              <a:t>1/2</a:t>
            </a:r>
            <a:endParaRPr lang="fr-FR" altLang="fr-FR" sz="1600" baseline="30000" dirty="0">
              <a:latin typeface="Helvetica" pitchFamily="34" charset="0"/>
            </a:endParaRPr>
          </a:p>
          <a:p>
            <a:pPr>
              <a:buFontTx/>
              <a:buNone/>
            </a:pPr>
            <a:r>
              <a:rPr lang="fr-FR" altLang="fr-FR" dirty="0">
                <a:latin typeface="Helvetica" pitchFamily="34" charset="0"/>
              </a:rPr>
              <a:t>   </a:t>
            </a:r>
            <a:r>
              <a:rPr lang="fr-FR" altLang="fr-FR" dirty="0" err="1">
                <a:latin typeface="Helvetica" pitchFamily="34" charset="0"/>
              </a:rPr>
              <a:t>SGn</a:t>
            </a:r>
            <a:r>
              <a:rPr lang="fr-FR" altLang="fr-FR" dirty="0">
                <a:latin typeface="Helvetica" pitchFamily="34" charset="0"/>
              </a:rPr>
              <a:t>        </a:t>
            </a:r>
            <a:r>
              <a:rPr lang="fr-FR" altLang="fr-FR" dirty="0" err="1">
                <a:latin typeface="Helvetica" pitchFamily="34" charset="0"/>
              </a:rPr>
              <a:t>SGp</a:t>
            </a:r>
            <a:r>
              <a:rPr lang="fr-FR" altLang="fr-FR" dirty="0">
                <a:latin typeface="Helvetica" pitchFamily="34" charset="0"/>
              </a:rPr>
              <a:t>        </a:t>
            </a:r>
            <a:r>
              <a:rPr lang="fr-FR" altLang="fr-FR" dirty="0" err="1">
                <a:latin typeface="Helvetica" pitchFamily="34" charset="0"/>
              </a:rPr>
              <a:t>SGt</a:t>
            </a:r>
            <a:r>
              <a:rPr lang="fr-FR" altLang="fr-FR" dirty="0">
                <a:latin typeface="Helvetica" pitchFamily="34" charset="0"/>
              </a:rPr>
              <a:t>		</a:t>
            </a:r>
          </a:p>
          <a:p>
            <a:pPr>
              <a:buFontTx/>
              <a:buNone/>
            </a:pPr>
            <a:endParaRPr lang="fr-FR" altLang="fr-FR" dirty="0">
              <a:latin typeface="Helvetica" pitchFamily="34" charset="0"/>
            </a:endParaRPr>
          </a:p>
          <a:p>
            <a:pPr>
              <a:buFontTx/>
              <a:buNone/>
            </a:pPr>
            <a:r>
              <a:rPr lang="fr-FR" altLang="fr-FR" dirty="0">
                <a:latin typeface="Helvetica" pitchFamily="34" charset="0"/>
              </a:rPr>
              <a:t>avec	</a:t>
            </a:r>
            <a:r>
              <a:rPr lang="fr-FR" altLang="fr-FR" dirty="0" err="1">
                <a:latin typeface="Helvetica" pitchFamily="34" charset="0"/>
              </a:rPr>
              <a:t>SGn</a:t>
            </a:r>
            <a:r>
              <a:rPr lang="fr-FR" altLang="fr-FR" dirty="0">
                <a:latin typeface="Helvetica" pitchFamily="34" charset="0"/>
              </a:rPr>
              <a:t> : sols non gélifs</a:t>
            </a:r>
          </a:p>
          <a:p>
            <a:pPr>
              <a:buFontTx/>
              <a:buNone/>
            </a:pPr>
            <a:r>
              <a:rPr lang="fr-FR" altLang="fr-FR" dirty="0">
                <a:latin typeface="Helvetica" pitchFamily="34" charset="0"/>
              </a:rPr>
              <a:t>		</a:t>
            </a:r>
            <a:r>
              <a:rPr lang="fr-FR" altLang="fr-FR" dirty="0" err="1">
                <a:latin typeface="Helvetica" pitchFamily="34" charset="0"/>
              </a:rPr>
              <a:t>SGp</a:t>
            </a:r>
            <a:r>
              <a:rPr lang="fr-FR" altLang="fr-FR" dirty="0">
                <a:latin typeface="Helvetica" pitchFamily="34" charset="0"/>
              </a:rPr>
              <a:t> : sols peu gélifs</a:t>
            </a:r>
          </a:p>
          <a:p>
            <a:pPr>
              <a:buFontTx/>
              <a:buNone/>
            </a:pPr>
            <a:r>
              <a:rPr lang="fr-FR" altLang="fr-FR" dirty="0">
                <a:latin typeface="Helvetica" pitchFamily="34" charset="0"/>
              </a:rPr>
              <a:t>		</a:t>
            </a:r>
            <a:r>
              <a:rPr lang="fr-FR" altLang="fr-FR" dirty="0" err="1">
                <a:latin typeface="Helvetica" pitchFamily="34" charset="0"/>
              </a:rPr>
              <a:t>SGt</a:t>
            </a:r>
            <a:r>
              <a:rPr lang="fr-FR" altLang="fr-FR" dirty="0">
                <a:latin typeface="Helvetica" pitchFamily="34" charset="0"/>
              </a:rPr>
              <a:t> : sols très gélifs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475656" y="3645024"/>
            <a:ext cx="6130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1907704" y="3645024"/>
            <a:ext cx="0" cy="249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3347864" y="3645024"/>
            <a:ext cx="0" cy="249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659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Essai de gonflement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488832" cy="458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462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/>
          <a:lstStyle/>
          <a:p>
            <a:r>
              <a:rPr lang="fr-FR" dirty="0"/>
              <a:t>Essai de gonflement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91477"/>
            <a:ext cx="7920880" cy="574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735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/>
              <a:t>Lcpc-Msc : Vérification au gel  des chaussées</a:t>
            </a:r>
            <a:endParaRPr lang="fr-FR" altLang="fr-FR" sz="1400">
              <a:solidFill>
                <a:schemeClr val="tx1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altLang="fr-FR"/>
              <a:t>Gel </a:t>
            </a:r>
            <a:fld id="{194D7215-604C-4471-9043-CD2CC76E920A}" type="slidenum">
              <a:rPr lang="fr-FR" altLang="fr-FR"/>
              <a:pPr/>
              <a:t>24</a:t>
            </a:fld>
            <a:endParaRPr lang="fr-FR" altLang="fr-FR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609600"/>
            <a:ext cx="7772400" cy="990600"/>
          </a:xfrm>
          <a:noFill/>
          <a:ln/>
        </p:spPr>
        <p:txBody>
          <a:bodyPr/>
          <a:lstStyle/>
          <a:p>
            <a:r>
              <a:rPr lang="fr-FR" altLang="fr-FR"/>
              <a:t> </a:t>
            </a:r>
          </a:p>
        </p:txBody>
      </p:sp>
      <p:graphicFrame>
        <p:nvGraphicFramePr>
          <p:cNvPr id="20484" name="Object 4"/>
          <p:cNvGraphicFramePr>
            <a:graphicFrameLocks/>
          </p:cNvGraphicFramePr>
          <p:nvPr/>
        </p:nvGraphicFramePr>
        <p:xfrm>
          <a:off x="665163" y="757238"/>
          <a:ext cx="8320087" cy="535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name="Feuille Microsoft Excel" r:id="rId3" imgW="8872200" imgH="5717880" progId="Excel.Sheet.5">
                  <p:embed/>
                </p:oleObj>
              </mc:Choice>
              <mc:Fallback>
                <p:oleObj name="Feuille Microsoft Excel" r:id="rId3" imgW="8872200" imgH="5717880" progId="Excel.Sheet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757238"/>
                        <a:ext cx="8320087" cy="535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7728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Détermination de l’indice de gel admissible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La détermination de l’indice de gel admissible s’effectue à l’aide des abaques fournies au recto des fiches. Elles nécessite au préalable la détermination de : </a:t>
            </a:r>
          </a:p>
          <a:p>
            <a:r>
              <a:rPr lang="fr-FR" dirty="0"/>
              <a:t>La quantité de gel </a:t>
            </a:r>
            <a:r>
              <a:rPr lang="fr-FR" dirty="0" err="1"/>
              <a:t>Qg</a:t>
            </a:r>
            <a:r>
              <a:rPr lang="fr-FR" dirty="0"/>
              <a:t> dont on autorise la transmission aux couches inférieures gélives du support</a:t>
            </a:r>
          </a:p>
          <a:p>
            <a:r>
              <a:rPr lang="fr-FR" dirty="0"/>
              <a:t>La protection thermique, traduite par la quantité de gel </a:t>
            </a:r>
            <a:r>
              <a:rPr lang="fr-FR" dirty="0" err="1"/>
              <a:t>Qng</a:t>
            </a:r>
            <a:r>
              <a:rPr lang="fr-FR" dirty="0"/>
              <a:t> apportée par les matériaux non gélifs de la couche de forme éventuelle et du sol support</a:t>
            </a:r>
          </a:p>
          <a:p>
            <a:r>
              <a:rPr lang="fr-FR" dirty="0"/>
              <a:t>La somme de ces 2 quantités de gel (</a:t>
            </a:r>
            <a:r>
              <a:rPr lang="fr-FR" dirty="0" err="1"/>
              <a:t>Qg+Qng</a:t>
            </a:r>
            <a:r>
              <a:rPr lang="fr-FR" dirty="0"/>
              <a:t>) est appelée </a:t>
            </a:r>
            <a:r>
              <a:rPr lang="fr-FR" dirty="0">
                <a:solidFill>
                  <a:srgbClr val="FF0000"/>
                </a:solidFill>
              </a:rPr>
              <a:t>QB, quantité de gel admissible  à la base de chaussée</a:t>
            </a:r>
            <a:r>
              <a:rPr lang="fr-FR" dirty="0"/>
              <a:t>. Elle constitue l’entrée de l’abaque permettant de déterminer, pour une structure d’entrée, </a:t>
            </a:r>
            <a:r>
              <a:rPr lang="fr-FR" dirty="0">
                <a:solidFill>
                  <a:srgbClr val="FF0000"/>
                </a:solidFill>
              </a:rPr>
              <a:t>l’indice de gel admissible IA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9068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7669" y="0"/>
            <a:ext cx="8229600" cy="1143000"/>
          </a:xfrm>
        </p:spPr>
        <p:txBody>
          <a:bodyPr/>
          <a:lstStyle/>
          <a:p>
            <a:r>
              <a:rPr lang="fr-FR" dirty="0"/>
              <a:t>Utilisation des abaques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3" t="3446" b="6143"/>
          <a:stretch/>
        </p:blipFill>
        <p:spPr bwMode="auto">
          <a:xfrm rot="5400000">
            <a:off x="1778153" y="-617913"/>
            <a:ext cx="5688633" cy="87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914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Découpage de la plate-forme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8872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Découpage de la plate-forme en couche de même sensibilité au gel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48" y="2492896"/>
            <a:ext cx="53435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296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 de </a:t>
            </a:r>
            <a:r>
              <a:rPr lang="fr-FR" dirty="0" err="1"/>
              <a:t>Qg</a:t>
            </a:r>
            <a:endParaRPr lang="fr-FR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663521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438872" y="13407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dirty="0"/>
              <a:t>La quantité de gel admissible en surface d’un matériau gélif, notée </a:t>
            </a:r>
            <a:r>
              <a:rPr lang="fr-FR" dirty="0" err="1"/>
              <a:t>Qg</a:t>
            </a:r>
            <a:r>
              <a:rPr lang="fr-FR" dirty="0"/>
              <a:t>, est obtenue à partir de la pente à l’essai de gonflement, p, de ce matériau.</a:t>
            </a:r>
          </a:p>
        </p:txBody>
      </p:sp>
    </p:spTree>
    <p:extLst>
      <p:ext uri="{BB962C8B-B14F-4D97-AF65-F5344CB8AC3E}">
        <p14:creationId xmlns:p14="http://schemas.microsoft.com/office/powerpoint/2010/main" val="3100372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0603" y="251135"/>
            <a:ext cx="8229600" cy="1143000"/>
          </a:xfrm>
        </p:spPr>
        <p:txBody>
          <a:bodyPr/>
          <a:lstStyle/>
          <a:p>
            <a:pPr algn="l"/>
            <a:r>
              <a:rPr lang="fr-FR" dirty="0"/>
              <a:t>Calcul de </a:t>
            </a:r>
            <a:r>
              <a:rPr lang="fr-FR" dirty="0" err="1"/>
              <a:t>Qg</a:t>
            </a:r>
            <a:endParaRPr lang="fr-F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7" b="13159"/>
          <a:stretch/>
        </p:blipFill>
        <p:spPr bwMode="auto">
          <a:xfrm>
            <a:off x="4425403" y="188408"/>
            <a:ext cx="4588994" cy="254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924943"/>
            <a:ext cx="8229600" cy="3375287"/>
          </a:xfrm>
        </p:spPr>
        <p:txBody>
          <a:bodyPr>
            <a:normAutofit/>
          </a:bodyPr>
          <a:lstStyle/>
          <a:p>
            <a:r>
              <a:rPr lang="fr-FR" sz="2800" dirty="0"/>
              <a:t>Cas 1 : pas de problème</a:t>
            </a:r>
          </a:p>
          <a:p>
            <a:r>
              <a:rPr lang="fr-FR" sz="2800" dirty="0"/>
              <a:t>Cas 2 : </a:t>
            </a:r>
            <a:r>
              <a:rPr lang="fr-FR" sz="2800" dirty="0" err="1"/>
              <a:t>cf</a:t>
            </a:r>
            <a:r>
              <a:rPr lang="fr-FR" sz="2800" dirty="0"/>
              <a:t> tableau</a:t>
            </a:r>
          </a:p>
          <a:p>
            <a:r>
              <a:rPr lang="fr-FR" sz="2800" dirty="0"/>
              <a:t>Cas 3 : calcul de </a:t>
            </a:r>
            <a:r>
              <a:rPr lang="fr-FR" sz="2800" dirty="0" err="1"/>
              <a:t>Qg</a:t>
            </a:r>
            <a:r>
              <a:rPr lang="fr-FR" sz="2800" dirty="0"/>
              <a:t> pour les deux matériaux,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82" y="4869160"/>
            <a:ext cx="722931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11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Historique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Hiver 1962-1963 : hiver très rigoureux</a:t>
            </a:r>
          </a:p>
          <a:p>
            <a:r>
              <a:rPr lang="fr-FR" dirty="0"/>
              <a:t>→ problème très important au dégel</a:t>
            </a:r>
          </a:p>
          <a:p>
            <a:r>
              <a:rPr lang="fr-FR" dirty="0"/>
              <a:t>→  travaux de recherche pour mieux comprendre le phénomène</a:t>
            </a:r>
          </a:p>
        </p:txBody>
      </p:sp>
    </p:spTree>
    <p:extLst>
      <p:ext uri="{BB962C8B-B14F-4D97-AF65-F5344CB8AC3E}">
        <p14:creationId xmlns:p14="http://schemas.microsoft.com/office/powerpoint/2010/main" val="3074878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0962" y="116632"/>
            <a:ext cx="8229600" cy="1143000"/>
          </a:xfrm>
        </p:spPr>
        <p:txBody>
          <a:bodyPr/>
          <a:lstStyle/>
          <a:p>
            <a:r>
              <a:rPr lang="fr-FR" dirty="0"/>
              <a:t>Calcul de </a:t>
            </a:r>
            <a:r>
              <a:rPr lang="fr-FR" dirty="0" err="1"/>
              <a:t>Qng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052736"/>
                <a:ext cx="8373616" cy="46805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La valeur de </a:t>
                </a:r>
                <a:r>
                  <a:rPr lang="fr-FR" dirty="0" err="1"/>
                  <a:t>Qng</a:t>
                </a:r>
                <a:r>
                  <a:rPr lang="fr-FR" dirty="0"/>
                  <a:t> est donnée par la formule: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𝑛𝑔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/>
                                </a:rPr>
                                <m:t>+10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Avec </a:t>
                </a:r>
                <a:r>
                  <a:rPr lang="fr-FR" dirty="0" err="1"/>
                  <a:t>h</a:t>
                </a:r>
                <a:r>
                  <a:rPr lang="fr-FR" baseline="-25000" dirty="0" err="1"/>
                  <a:t>n</a:t>
                </a:r>
                <a:r>
                  <a:rPr lang="fr-FR" dirty="0"/>
                  <a:t> : épaisseur de la couche non gélive en cm</a:t>
                </a:r>
              </a:p>
              <a:p>
                <a:pPr marL="0" indent="0">
                  <a:buNone/>
                </a:pPr>
                <a:r>
                  <a:rPr lang="fr-FR" dirty="0"/>
                  <a:t>A</a:t>
                </a:r>
                <a:r>
                  <a:rPr lang="fr-FR" baseline="-25000" dirty="0"/>
                  <a:t>n</a:t>
                </a:r>
                <a:r>
                  <a:rPr lang="fr-FR" dirty="0"/>
                  <a:t> : coefficient dépendant de la nature du matériau de couche de forme</a:t>
                </a: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052736"/>
                <a:ext cx="8373616" cy="4680520"/>
              </a:xfrm>
              <a:blipFill>
                <a:blip r:embed="rId2"/>
                <a:stretch>
                  <a:fillRect l="-1820" t="-16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2" t="24657" r="3402" b="10806"/>
          <a:stretch/>
        </p:blipFill>
        <p:spPr bwMode="auto">
          <a:xfrm>
            <a:off x="2840867" y="4797152"/>
            <a:ext cx="6303133" cy="198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235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 de QB, quantité de gel admissible à la base de la chaussée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fr-FR" dirty="0"/>
              <a:t>QB = </a:t>
            </a:r>
            <a:r>
              <a:rPr lang="fr-FR" dirty="0" err="1"/>
              <a:t>Qg</a:t>
            </a:r>
            <a:r>
              <a:rPr lang="fr-FR" dirty="0"/>
              <a:t> + </a:t>
            </a:r>
            <a:r>
              <a:rPr lang="fr-FR" dirty="0" err="1"/>
              <a:t>Qng</a:t>
            </a:r>
            <a:endParaRPr lang="fr-FR" dirty="0"/>
          </a:p>
          <a:p>
            <a:r>
              <a:rPr lang="fr-FR" dirty="0"/>
              <a:t>→ utilisation des abaques pour la détermination de IA</a:t>
            </a:r>
          </a:p>
        </p:txBody>
      </p:sp>
    </p:spTree>
    <p:extLst>
      <p:ext uri="{BB962C8B-B14F-4D97-AF65-F5344CB8AC3E}">
        <p14:creationId xmlns:p14="http://schemas.microsoft.com/office/powerpoint/2010/main" val="1662394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3" t="3446" b="6143"/>
          <a:stretch/>
        </p:blipFill>
        <p:spPr bwMode="auto">
          <a:xfrm rot="5400000">
            <a:off x="1778152" y="-833937"/>
            <a:ext cx="5688633" cy="87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37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63003" cy="643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482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/>
              <a:t>Autres dégradations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5832648" cy="247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3381560"/>
            <a:ext cx="6300192" cy="335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56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Historique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1) Mise au point d’un essai pour quantifier la gélivité des sols (NF P 98-234-2)</a:t>
            </a:r>
          </a:p>
          <a:p>
            <a:r>
              <a:rPr lang="fr-FR" dirty="0"/>
              <a:t>2) Développement d’une méthode de prise en compte du gel en phase de conception de chaussées (abaques du catalogue 1977)</a:t>
            </a:r>
          </a:p>
        </p:txBody>
      </p:sp>
    </p:spTree>
    <p:extLst>
      <p:ext uri="{BB962C8B-B14F-4D97-AF65-F5344CB8AC3E}">
        <p14:creationId xmlns:p14="http://schemas.microsoft.com/office/powerpoint/2010/main" val="44685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cycle de gel-dégel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Que se passe-t-il dans un cycle de gel-dégel?</a:t>
            </a:r>
          </a:p>
          <a:p>
            <a:r>
              <a:rPr lang="fr-FR" dirty="0"/>
              <a:t>Au gel (température ambiante durablement négative) : pénétration du front de gel (q=0°C) dans la chaussée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 soit dans le corps de chaussé (en général non gélif)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Soit dans le sol support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dirty="0"/>
              <a:t>Si non gélif → pas de problème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dirty="0"/>
              <a:t>Si gélif : au gel gonflement et gélifraction des granulats</a:t>
            </a:r>
          </a:p>
          <a:p>
            <a:r>
              <a:rPr lang="fr-FR" dirty="0"/>
              <a:t>Au dégel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Pénétration du front de dégel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Chute de portance si matériau gélif (évacuation d’eau)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770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Période de gel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8008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468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Période de dégel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8103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1097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14064</TotalTime>
  <Words>968</Words>
  <Application>Microsoft Office PowerPoint</Application>
  <PresentationFormat>Affichage à l'écran (4:3)</PresentationFormat>
  <Paragraphs>118</Paragraphs>
  <Slides>32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Cambria Math</vt:lpstr>
      <vt:lpstr>Comic Sans MS</vt:lpstr>
      <vt:lpstr>Courier New</vt:lpstr>
      <vt:lpstr>Helvetica</vt:lpstr>
      <vt:lpstr>Times New Roman</vt:lpstr>
      <vt:lpstr>Verdana</vt:lpstr>
      <vt:lpstr>Wingdings</vt:lpstr>
      <vt:lpstr>Thème Office</vt:lpstr>
      <vt:lpstr>Feuille Microsoft Excel</vt:lpstr>
      <vt:lpstr>Présentation PowerPoint</vt:lpstr>
      <vt:lpstr>Articulation de l’exposé</vt:lpstr>
      <vt:lpstr>Historique</vt:lpstr>
      <vt:lpstr>Présentation PowerPoint</vt:lpstr>
      <vt:lpstr>Autres dégradations</vt:lpstr>
      <vt:lpstr>Historique</vt:lpstr>
      <vt:lpstr>Le cycle de gel-dégel</vt:lpstr>
      <vt:lpstr>Période de gel</vt:lpstr>
      <vt:lpstr>Période de dégel</vt:lpstr>
      <vt:lpstr>Présentation PowerPoint</vt:lpstr>
      <vt:lpstr>Présentation PowerPoint</vt:lpstr>
      <vt:lpstr>Quelques définitions</vt:lpstr>
      <vt:lpstr>Indice de gel</vt:lpstr>
      <vt:lpstr>Quelques définitions</vt:lpstr>
      <vt:lpstr>Articulation de l’exposé</vt:lpstr>
      <vt:lpstr>Principe de dimensionnement</vt:lpstr>
      <vt:lpstr>Indice IR : quelques ordres de grandeurs</vt:lpstr>
      <vt:lpstr>Indice IR référence</vt:lpstr>
      <vt:lpstr>Articulation de l’exposé</vt:lpstr>
      <vt:lpstr>Calcul de IA</vt:lpstr>
      <vt:lpstr>1ère étape : sensibilité au gel des matériaux</vt:lpstr>
      <vt:lpstr>Essai de gonflement</vt:lpstr>
      <vt:lpstr>Essai de gonflement</vt:lpstr>
      <vt:lpstr> </vt:lpstr>
      <vt:lpstr>Détermination de l’indice de gel admissible</vt:lpstr>
      <vt:lpstr>Utilisation des abaques</vt:lpstr>
      <vt:lpstr>Découpage de la plate-forme</vt:lpstr>
      <vt:lpstr>Calcul de Qg</vt:lpstr>
      <vt:lpstr>Calcul de Qg</vt:lpstr>
      <vt:lpstr>Calcul de Qng</vt:lpstr>
      <vt:lpstr>Calcul de QB, quantité de gel admissible à la base de la chaussée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Nguyenm</dc:creator>
  <cp:lastModifiedBy>Didier Hennetier</cp:lastModifiedBy>
  <cp:revision>152</cp:revision>
  <cp:lastPrinted>2016-11-10T10:34:34Z</cp:lastPrinted>
  <dcterms:created xsi:type="dcterms:W3CDTF">2012-09-10T08:46:14Z</dcterms:created>
  <dcterms:modified xsi:type="dcterms:W3CDTF">2023-01-24T18:49:31Z</dcterms:modified>
</cp:coreProperties>
</file>