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0" r:id="rId2"/>
    <p:sldId id="317" r:id="rId3"/>
    <p:sldId id="319" r:id="rId4"/>
    <p:sldId id="321" r:id="rId5"/>
    <p:sldId id="327" r:id="rId6"/>
    <p:sldId id="324" r:id="rId7"/>
    <p:sldId id="326" r:id="rId8"/>
    <p:sldId id="328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3A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4660"/>
  </p:normalViewPr>
  <p:slideViewPr>
    <p:cSldViewPr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E6031-259C-4446-B197-9E6C126AC9ED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FB5B2-FC77-4E34-9CCF-34D3892C2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305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 userDrawn="1"/>
        </p:nvSpPr>
        <p:spPr>
          <a:xfrm>
            <a:off x="0" y="6453336"/>
            <a:ext cx="9144000" cy="4046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5857" y="2132856"/>
            <a:ext cx="8858342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Cartographie des controverses – Cours 1</a:t>
            </a:r>
            <a:r>
              <a:rPr lang="fr-FR" dirty="0"/>
              <a:t/>
            </a:r>
            <a:br>
              <a:rPr lang="fr-FR" dirty="0"/>
            </a:br>
            <a:r>
              <a:rPr lang="fr-FR" b="1" dirty="0"/>
              <a:t>Définir une controverse &amp; Identifier les acteurs</a:t>
            </a:r>
            <a:r>
              <a:rPr lang="fr-FR" dirty="0"/>
              <a:t/>
            </a:r>
            <a:br>
              <a:rPr lang="fr-FR" dirty="0"/>
            </a:br>
            <a:r>
              <a:rPr lang="fr-FR" i="1" dirty="0"/>
              <a:t>(Inspiré de la méthode </a:t>
            </a:r>
            <a:r>
              <a:rPr lang="fr-FR" i="1" dirty="0" err="1"/>
              <a:t>Latour</a:t>
            </a:r>
            <a:r>
              <a:rPr lang="fr-FR" i="1" dirty="0"/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083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358008"/>
            <a:ext cx="8229600" cy="1143000"/>
          </a:xfrm>
        </p:spPr>
        <p:txBody>
          <a:bodyPr>
            <a:noAutofit/>
          </a:bodyPr>
          <a:lstStyle/>
          <a:p>
            <a:r>
              <a:rPr lang="fr-FR" sz="4400" b="1" dirty="0"/>
              <a:t>Qu’est-ce qu’une controverse </a:t>
            </a:r>
            <a:r>
              <a:rPr lang="fr-FR" sz="4400" b="1" dirty="0" smtClean="0"/>
              <a:t>?</a:t>
            </a:r>
            <a:br>
              <a:rPr lang="fr-FR" sz="4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2800" dirty="0"/>
              <a:t>Sujet en débat, pas encore </a:t>
            </a:r>
            <a:r>
              <a:rPr lang="fr-FR" sz="2800" dirty="0" smtClean="0"/>
              <a:t>tranché</a:t>
            </a:r>
            <a:br>
              <a:rPr lang="fr-FR" sz="2800" dirty="0" smtClean="0"/>
            </a:b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Des faits contestés, des valeurs en </a:t>
            </a:r>
            <a:r>
              <a:rPr lang="fr-FR" sz="2800" dirty="0" smtClean="0"/>
              <a:t>tension</a:t>
            </a:r>
            <a:br>
              <a:rPr lang="fr-FR" sz="2800" dirty="0" smtClean="0"/>
            </a:b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Des positions qui </a:t>
            </a:r>
            <a:r>
              <a:rPr lang="fr-FR" sz="2800" dirty="0" smtClean="0"/>
              <a:t>évoluent</a:t>
            </a:r>
            <a:br>
              <a:rPr lang="fr-FR" sz="2800" dirty="0" smtClean="0"/>
            </a:b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/>
              <a:t>Pas de "bon" ou "mauvais" côté → tout documenter</a:t>
            </a:r>
            <a:br>
              <a:rPr lang="fr-FR" sz="2400" dirty="0"/>
            </a:br>
            <a:r>
              <a:rPr lang="fr-FR" sz="2400" dirty="0"/>
              <a:t>📌 </a:t>
            </a:r>
            <a:r>
              <a:rPr lang="fr-FR" sz="2400" i="1" dirty="0"/>
              <a:t>Ex : Le nucléaire, la taxe carbone, le télétravail, etc.</a:t>
            </a:r>
            <a:r>
              <a:rPr lang="fr-FR" sz="2400" dirty="0"/>
              <a:t/>
            </a:r>
            <a:br>
              <a:rPr lang="fr-FR" sz="2400" dirty="0"/>
            </a:b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24320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107504" y="2646040"/>
            <a:ext cx="8858342" cy="1143000"/>
          </a:xfrm>
        </p:spPr>
        <p:txBody>
          <a:bodyPr>
            <a:normAutofit fontScale="90000"/>
          </a:bodyPr>
          <a:lstStyle/>
          <a:p>
            <a:r>
              <a:rPr lang="fr-FR" sz="4900" b="1" dirty="0"/>
              <a:t>Étape 1 – Définir la controverse</a:t>
            </a:r>
            <a:br>
              <a:rPr lang="fr-FR" sz="4900" b="1" dirty="0"/>
            </a:br>
            <a:r>
              <a:rPr lang="fr-FR" sz="4900" b="1" dirty="0"/>
              <a:t>Comment faire </a:t>
            </a:r>
            <a:r>
              <a:rPr lang="fr-FR" sz="4900" b="1" dirty="0" smtClean="0"/>
              <a:t>?</a:t>
            </a:r>
            <a:br>
              <a:rPr lang="fr-FR" sz="4900" b="1" dirty="0" smtClean="0"/>
            </a:br>
            <a:r>
              <a:rPr lang="fr-FR" sz="4900" dirty="0"/>
              <a:t/>
            </a:r>
            <a:br>
              <a:rPr lang="fr-FR" sz="4900" dirty="0"/>
            </a:br>
            <a:r>
              <a:rPr lang="fr-FR" sz="2800" dirty="0"/>
              <a:t>Choisir un sujet </a:t>
            </a:r>
            <a:r>
              <a:rPr lang="fr-FR" sz="2800" dirty="0" smtClean="0"/>
              <a:t>actuel</a:t>
            </a:r>
            <a:br>
              <a:rPr lang="fr-FR" sz="2800" dirty="0" smtClean="0"/>
            </a:b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Relever les </a:t>
            </a:r>
            <a:r>
              <a:rPr lang="fr-FR" sz="2800" dirty="0" smtClean="0"/>
              <a:t>désaccords</a:t>
            </a:r>
            <a:br>
              <a:rPr lang="fr-FR" sz="2800" dirty="0" smtClean="0"/>
            </a:b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Identifier les </a:t>
            </a:r>
            <a:r>
              <a:rPr lang="fr-FR" sz="2800" dirty="0" smtClean="0"/>
              <a:t>enjeux</a:t>
            </a:r>
            <a:br>
              <a:rPr lang="fr-FR" sz="2800" dirty="0" smtClean="0"/>
            </a:b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S'assurer qu’il s’agit bien d’une </a:t>
            </a:r>
            <a:r>
              <a:rPr lang="fr-FR" sz="2800" dirty="0" smtClean="0"/>
              <a:t>controverse</a:t>
            </a:r>
            <a:br>
              <a:rPr lang="fr-FR" sz="2800" dirty="0" smtClean="0"/>
            </a:b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📋 </a:t>
            </a:r>
            <a:r>
              <a:rPr lang="fr-FR" sz="2800" i="1" dirty="0"/>
              <a:t>Critères : pluralité d’acteurs, débat réel, enjeux ouverts, faits disputés</a:t>
            </a:r>
            <a:r>
              <a:rPr lang="fr-FR" sz="2800" dirty="0"/>
              <a:t/>
            </a:r>
            <a:br>
              <a:rPr lang="fr-FR" sz="2800" dirty="0"/>
            </a:b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2484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0" y="908720"/>
            <a:ext cx="8858342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Exemple de controverse (économie)</a:t>
            </a:r>
            <a:br>
              <a:rPr lang="fr-FR" b="1" dirty="0"/>
            </a:br>
            <a:r>
              <a:rPr lang="fr-FR" dirty="0"/>
              <a:t>💥 </a:t>
            </a:r>
            <a:r>
              <a:rPr lang="fr-FR" b="1" dirty="0"/>
              <a:t>Faut-il taxer les superprofits </a:t>
            </a:r>
            <a:r>
              <a:rPr lang="fr-FR" b="1" dirty="0" smtClean="0"/>
              <a:t>?</a:t>
            </a:r>
            <a:br>
              <a:rPr lang="fr-FR" b="1" dirty="0" smtClean="0"/>
            </a:b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252276"/>
              </p:ext>
            </p:extLst>
          </p:nvPr>
        </p:nvGraphicFramePr>
        <p:xfrm>
          <a:off x="457200" y="2051719"/>
          <a:ext cx="8229600" cy="3969568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721740">
                <a:tc>
                  <a:txBody>
                    <a:bodyPr/>
                    <a:lstStyle/>
                    <a:p>
                      <a:r>
                        <a:rPr lang="fr-FR" b="1" dirty="0"/>
                        <a:t>Position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Acteurs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Arguments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3044">
                <a:tc>
                  <a:txBody>
                    <a:bodyPr/>
                    <a:lstStyle/>
                    <a:p>
                      <a:r>
                        <a:rPr lang="fr-FR" dirty="0"/>
                        <a:t>✅ Pour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Oxfam, économistes, syndicats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Redistribution, justice sociale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3044">
                <a:tc>
                  <a:txBody>
                    <a:bodyPr/>
                    <a:lstStyle/>
                    <a:p>
                      <a:r>
                        <a:rPr lang="fr-FR"/>
                        <a:t>❌ Contre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MEDEF, entreprises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Fuite des capitaux, frein à l’investissement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1740">
                <a:tc>
                  <a:txBody>
                    <a:bodyPr/>
                    <a:lstStyle/>
                    <a:p>
                      <a:r>
                        <a:rPr lang="fr-FR"/>
                        <a:t>⚖️ Nuancé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Gouvernement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Taxe temporaire, ciblée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53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107504" y="2492896"/>
            <a:ext cx="8858342" cy="1143000"/>
          </a:xfrm>
        </p:spPr>
        <p:txBody>
          <a:bodyPr>
            <a:noAutofit/>
          </a:bodyPr>
          <a:lstStyle/>
          <a:p>
            <a:r>
              <a:rPr lang="fr-FR" sz="4000" b="1" dirty="0"/>
              <a:t>Étape 2 – Identifier les acteurs</a:t>
            </a:r>
            <a:br>
              <a:rPr lang="fr-FR" sz="4000" b="1" dirty="0"/>
            </a:br>
            <a:r>
              <a:rPr lang="fr-FR" sz="4000" b="1" dirty="0"/>
              <a:t>Types d’acteurs 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2800" dirty="0"/>
              <a:t>👤 </a:t>
            </a:r>
            <a:r>
              <a:rPr lang="fr-FR" sz="2800" b="1" dirty="0"/>
              <a:t>Humains</a:t>
            </a:r>
            <a:r>
              <a:rPr lang="fr-FR" sz="2800" dirty="0"/>
              <a:t> : entreprises, ONG, ministères, journalistes</a:t>
            </a:r>
            <a:r>
              <a:rPr lang="fr-FR" sz="2800" dirty="0" smtClean="0"/>
              <a:t>…</a:t>
            </a:r>
            <a:br>
              <a:rPr lang="fr-FR" sz="2800" dirty="0" smtClean="0"/>
            </a:br>
            <a:r>
              <a:rPr lang="fr-FR" sz="2800" dirty="0"/>
              <a:t/>
            </a:r>
            <a:br>
              <a:rPr lang="fr-FR" sz="2800" dirty="0"/>
            </a:br>
            <a:r>
              <a:rPr lang="fr-FR" sz="2800" b="1" dirty="0" smtClean="0"/>
              <a:t>Non-humains</a:t>
            </a:r>
            <a:r>
              <a:rPr lang="fr-FR" sz="2800" dirty="0" smtClean="0"/>
              <a:t> </a:t>
            </a:r>
            <a:r>
              <a:rPr lang="fr-FR" sz="2800" dirty="0"/>
              <a:t>: lois, chiffres, rapports, algorithmes, </a:t>
            </a:r>
            <a:r>
              <a:rPr lang="fr-FR" sz="2800" dirty="0" smtClean="0"/>
              <a:t>plateformes</a:t>
            </a:r>
            <a:br>
              <a:rPr lang="fr-FR" sz="2800" dirty="0" smtClean="0"/>
            </a:b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🔗 Identifier les alliances, oppositions, rôles, ressources</a:t>
            </a:r>
            <a:br>
              <a:rPr lang="fr-FR" sz="2800" dirty="0"/>
            </a:b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9719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106146" y="701824"/>
            <a:ext cx="8858342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Acteurs de la taxe sur les </a:t>
            </a:r>
            <a:r>
              <a:rPr lang="fr-FR" dirty="0" smtClean="0"/>
              <a:t>superprofits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440778"/>
              </p:ext>
            </p:extLst>
          </p:nvPr>
        </p:nvGraphicFramePr>
        <p:xfrm>
          <a:off x="457200" y="1412776"/>
          <a:ext cx="8229600" cy="4680522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725979">
                <a:tc>
                  <a:txBody>
                    <a:bodyPr/>
                    <a:lstStyle/>
                    <a:p>
                      <a:r>
                        <a:rPr lang="fr-FR"/>
                        <a:t>Type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Acteur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Rôle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8391">
                <a:tc>
                  <a:txBody>
                    <a:bodyPr/>
                    <a:lstStyle/>
                    <a:p>
                      <a:r>
                        <a:rPr lang="fr-FR"/>
                        <a:t>👤 Humain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Gouvernement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Prend la décision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8391">
                <a:tc>
                  <a:txBody>
                    <a:bodyPr/>
                    <a:lstStyle/>
                    <a:p>
                      <a:r>
                        <a:rPr lang="fr-FR"/>
                        <a:t>👤 Humain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ONG (Oxfam)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Produit des rapports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64685">
                <a:tc>
                  <a:txBody>
                    <a:bodyPr/>
                    <a:lstStyle/>
                    <a:p>
                      <a:r>
                        <a:rPr lang="fr-FR" dirty="0" smtClean="0"/>
                        <a:t>Non-humain</a:t>
                      </a:r>
                      <a:endParaRPr lang="fr-F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Rapport Oxfam, données fiscales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Sert d’argument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64685">
                <a:tc>
                  <a:txBody>
                    <a:bodyPr/>
                    <a:lstStyle/>
                    <a:p>
                      <a:r>
                        <a:rPr lang="fr-FR"/>
                        <a:t>👤 Humain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Entreprises (Total, CMA-CGM)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S’opposent à la taxe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8391">
                <a:tc>
                  <a:txBody>
                    <a:bodyPr/>
                    <a:lstStyle/>
                    <a:p>
                      <a:r>
                        <a:rPr lang="fr-FR"/>
                        <a:t>👤 Humain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Syndicats, économistes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Plaident pour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33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179512" y="2790056"/>
            <a:ext cx="8858342" cy="1143000"/>
          </a:xfrm>
        </p:spPr>
        <p:txBody>
          <a:bodyPr>
            <a:normAutofit fontScale="90000"/>
          </a:bodyPr>
          <a:lstStyle/>
          <a:p>
            <a:r>
              <a:rPr lang="fr-FR" sz="4900" b="1" dirty="0"/>
              <a:t>Ébauche de carte des </a:t>
            </a:r>
            <a:r>
              <a:rPr lang="fr-FR" sz="4900" b="1" dirty="0" smtClean="0"/>
              <a:t>acteurs</a:t>
            </a:r>
            <a:br>
              <a:rPr lang="fr-FR" sz="4900" b="1" dirty="0" smtClean="0"/>
            </a:br>
            <a:r>
              <a:rPr lang="fr-FR" sz="4900" b="1" dirty="0"/>
              <a:t/>
            </a:r>
            <a:br>
              <a:rPr lang="fr-FR" sz="4900" b="1" dirty="0"/>
            </a:br>
            <a:r>
              <a:rPr lang="fr-FR" sz="4000" dirty="0" smtClean="0"/>
              <a:t>- Le gouvernement au centre</a:t>
            </a:r>
            <a:br>
              <a:rPr lang="fr-FR" sz="4000" dirty="0" smtClean="0"/>
            </a:br>
            <a:r>
              <a:rPr lang="fr-FR" sz="4000" dirty="0" smtClean="0"/>
              <a:t>- Alliés des ONG et économistes à gauche</a:t>
            </a:r>
            <a:br>
              <a:rPr lang="fr-FR" sz="4000" dirty="0" smtClean="0"/>
            </a:br>
            <a:r>
              <a:rPr lang="fr-FR" sz="4000" dirty="0" smtClean="0"/>
              <a:t>- Opposants (entreprises, MEDEF) à droite</a:t>
            </a:r>
            <a:br>
              <a:rPr lang="fr-FR" sz="4000" dirty="0" smtClean="0"/>
            </a:br>
            <a:r>
              <a:rPr lang="fr-FR" sz="4000" dirty="0" smtClean="0"/>
              <a:t>- Données et rapports en arrière-plan</a:t>
            </a:r>
            <a:br>
              <a:rPr lang="fr-FR" sz="4000" dirty="0" smtClean="0"/>
            </a:br>
            <a:r>
              <a:rPr lang="fr-FR" sz="4000" dirty="0"/>
              <a:t/>
            </a:r>
            <a:br>
              <a:rPr lang="fr-FR" sz="4000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46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179512" y="3654152"/>
            <a:ext cx="8858342" cy="1143000"/>
          </a:xfrm>
        </p:spPr>
        <p:txBody>
          <a:bodyPr>
            <a:normAutofit fontScale="90000"/>
          </a:bodyPr>
          <a:lstStyle/>
          <a:p>
            <a:r>
              <a:rPr lang="fr-FR" sz="4400" b="1" dirty="0"/>
              <a:t>Fiche de travail à </a:t>
            </a:r>
            <a:r>
              <a:rPr lang="fr-FR" sz="4400" b="1" dirty="0" smtClean="0"/>
              <a:t>remplir</a:t>
            </a:r>
            <a:br>
              <a:rPr lang="fr-FR" sz="4400" b="1" dirty="0" smtClean="0"/>
            </a:br>
            <a:r>
              <a:rPr lang="fr-FR" sz="4400" b="1" dirty="0"/>
              <a:t/>
            </a:r>
            <a:br>
              <a:rPr lang="fr-FR" sz="4400" b="1" dirty="0"/>
            </a:br>
            <a:r>
              <a:rPr lang="fr-FR" sz="4400" dirty="0"/>
              <a:t>🔹 1. Choisis une controverse</a:t>
            </a:r>
            <a:br>
              <a:rPr lang="fr-FR" sz="4400" dirty="0"/>
            </a:br>
            <a:r>
              <a:rPr lang="fr-FR" sz="4400" dirty="0"/>
              <a:t>🔹 2. Liste les positions et les arguments</a:t>
            </a:r>
            <a:br>
              <a:rPr lang="fr-FR" sz="4400" dirty="0"/>
            </a:br>
            <a:r>
              <a:rPr lang="fr-FR" sz="4400" dirty="0"/>
              <a:t>🔹 3. Identifie les acteurs (humains &amp; non-humains)</a:t>
            </a:r>
            <a:br>
              <a:rPr lang="fr-FR" sz="4400" dirty="0"/>
            </a:br>
            <a:r>
              <a:rPr lang="fr-FR" sz="4400" dirty="0"/>
              <a:t>🔹 4. Propose une première carte relationnelle</a:t>
            </a:r>
            <a:br>
              <a:rPr lang="fr-FR" sz="4400" dirty="0"/>
            </a:br>
            <a:r>
              <a:rPr lang="fr-FR" sz="4900" b="1" dirty="0" smtClean="0"/>
              <a:t/>
            </a:r>
            <a:br>
              <a:rPr lang="fr-FR" sz="4900" b="1" dirty="0" smtClean="0"/>
            </a:br>
            <a:r>
              <a:rPr lang="fr-FR" sz="4900" b="1" dirty="0"/>
              <a:t/>
            </a:r>
            <a:br>
              <a:rPr lang="fr-FR" sz="4900" b="1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794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127297</TotalTime>
  <Words>123</Words>
  <Application>Microsoft Office PowerPoint</Application>
  <PresentationFormat>Affichage à l'écran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Cartographie des controverses – Cours 1 Définir une controverse &amp; Identifier les acteurs (Inspiré de la méthode Latour)</vt:lpstr>
      <vt:lpstr>Qu’est-ce qu’une controverse ?   Sujet en débat, pas encore tranché  Des faits contestés, des valeurs en tension  Des positions qui évoluent   Pas de "bon" ou "mauvais" côté → tout documenter 📌 Ex : Le nucléaire, la taxe carbone, le télétravail, etc. </vt:lpstr>
      <vt:lpstr>Étape 1 – Définir la controverse Comment faire ?  Choisir un sujet actuel  Relever les désaccords  Identifier les enjeux  S'assurer qu’il s’agit bien d’une controverse  📋 Critères : pluralité d’acteurs, débat réel, enjeux ouverts, faits disputés </vt:lpstr>
      <vt:lpstr>Exemple de controverse (économie) 💥 Faut-il taxer les superprofits ?  </vt:lpstr>
      <vt:lpstr>Étape 2 – Identifier les acteurs Types d’acteurs   👤 Humains : entreprises, ONG, ministères, journalistes…  Non-humains : lois, chiffres, rapports, algorithmes, plateformes  🔗 Identifier les alliances, oppositions, rôles, ressources </vt:lpstr>
      <vt:lpstr>Acteurs de la taxe sur les superprofits  </vt:lpstr>
      <vt:lpstr>Ébauche de carte des acteurs  - Le gouvernement au centre - Alliés des ONG et économistes à gauche - Opposants (entreprises, MEDEF) à droite - Données et rapports en arrière-plan    </vt:lpstr>
      <vt:lpstr>Fiche de travail à remplir  🔹 1. Choisis une controverse 🔹 2. Liste les positions et les arguments 🔹 3. Identifie les acteurs (humains &amp; non-humains) 🔹 4. Propose une première carte relationnelle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goncalves-c</dc:creator>
  <cp:lastModifiedBy>goncalves-c</cp:lastModifiedBy>
  <cp:revision>95</cp:revision>
  <dcterms:created xsi:type="dcterms:W3CDTF">2020-04-03T14:56:36Z</dcterms:created>
  <dcterms:modified xsi:type="dcterms:W3CDTF">2025-04-19T15:19:49Z</dcterms:modified>
</cp:coreProperties>
</file>