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2C5488-4A62-4F76-9A3B-513817125A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9D36F8E-0424-4C96-B4A9-85F0315A05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11A1D5-5661-4C85-AC0F-A5943C1C0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50C21-173C-45D2-AB96-36C88ADB0EA7}" type="datetimeFigureOut">
              <a:rPr lang="fr-FR" smtClean="0"/>
              <a:t>09/11/2022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9B8B3E2-792E-4D1D-A612-28D8F9FBD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C6FC22-0D99-4C14-98A3-207ADBB66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EDE0-30FB-4D89-9CC6-C9D3606CCD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2497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1A6DCE-123E-4E21-8049-245DEB4A3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C2155F7-6165-40CD-AD42-1374BDC128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44D6C3E-2521-4309-B13E-9C219EEBB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50C21-173C-45D2-AB96-36C88ADB0EA7}" type="datetimeFigureOut">
              <a:rPr lang="fr-FR" smtClean="0"/>
              <a:t>09/11/2022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7839052-5C4F-4FAA-931B-4FFA899B0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97D2980-D6DE-49FE-91A6-902D84202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EDE0-30FB-4D89-9CC6-C9D3606CCD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591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4E7063E-9520-4ADB-98F1-E93716890D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0535D88-A2CA-46D7-B1D3-9A43C0235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5AD3008-F7A7-4D15-801B-79967C3ED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50C21-173C-45D2-AB96-36C88ADB0EA7}" type="datetimeFigureOut">
              <a:rPr lang="fr-FR" smtClean="0"/>
              <a:t>09/11/2022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9F5E4B3-7BAB-459F-A57A-810BB075A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83542EA-D531-426E-AA18-4DD0034A5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EDE0-30FB-4D89-9CC6-C9D3606CCD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308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BF255E-3DAD-4E7B-8A04-95E8D34AD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5AA3F82-3124-4005-A01F-2EADC622D2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1DF5B9-7140-42E9-9C43-8B6E20DAC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50C21-173C-45D2-AB96-36C88ADB0EA7}" type="datetimeFigureOut">
              <a:rPr lang="fr-FR" smtClean="0"/>
              <a:t>09/11/2022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860EC5B-1873-4334-A696-4B0E5D6A4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A386389-4473-46B3-BEB2-17B03AB6C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EDE0-30FB-4D89-9CC6-C9D3606CCD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2056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EBFFD6-261F-4A0A-A696-08E978E4E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789A3AD-2DB9-4D8F-954C-CA8320BCEE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47DD82F-87F1-4C6A-A915-67F912B04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50C21-173C-45D2-AB96-36C88ADB0EA7}" type="datetimeFigureOut">
              <a:rPr lang="fr-FR" smtClean="0"/>
              <a:t>09/11/2022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B03852D-1647-48A6-906D-ED48A1064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B80551E-9F52-4E6E-AA85-92F8ECCD6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EDE0-30FB-4D89-9CC6-C9D3606CCD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0669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672F22-F09C-4AE6-9316-EE549CC5B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BC7FBA0-0FEB-4F67-9AEF-30435BA8C5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6ECFFEA-3880-435A-8D33-BE61E4165E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68086BD-1716-4846-9F0C-4018F197B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50C21-173C-45D2-AB96-36C88ADB0EA7}" type="datetimeFigureOut">
              <a:rPr lang="fr-FR" smtClean="0"/>
              <a:t>09/11/2022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9EEC95E-77BE-4C6A-AFE5-730023B20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1307634-66DB-4C44-B964-9F3AD5F1B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EDE0-30FB-4D89-9CC6-C9D3606CCD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7805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876988-21D8-4953-AA6D-C85A9DCA7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DA8A2FC-1B2C-4A0F-B530-30109FFA9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A7EE90F-D8C1-4017-B244-41B04F2DB6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0DEC4B5-4BED-4D5E-B9F7-E2044D00FE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2460166-47B7-4975-A66B-9FC3D9FA8A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CECCB35-69A6-4D70-8C77-289B6FF39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50C21-173C-45D2-AB96-36C88ADB0EA7}" type="datetimeFigureOut">
              <a:rPr lang="fr-FR" smtClean="0"/>
              <a:t>09/11/2022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0544D26-31FE-46D2-B9DF-C4E249EDA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2632159-A3F0-4818-B1F8-64304865F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EDE0-30FB-4D89-9CC6-C9D3606CCD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351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9A031A-AFB9-4D3B-B9FE-DF3C2D7E8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B2951DA-9ADC-4622-8832-93ED2CCD5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50C21-173C-45D2-AB96-36C88ADB0EA7}" type="datetimeFigureOut">
              <a:rPr lang="fr-FR" smtClean="0"/>
              <a:t>09/11/2022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BEAA395-05A9-4D5E-A70D-0EE976F75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3786BB4-247C-4301-AA1E-180EF3CA8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EDE0-30FB-4D89-9CC6-C9D3606CCD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225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9EF3245-9645-4B3C-AB99-FCC082523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50C21-173C-45D2-AB96-36C88ADB0EA7}" type="datetimeFigureOut">
              <a:rPr lang="fr-FR" smtClean="0"/>
              <a:t>09/11/2022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9E7780C-1E2F-448C-B31B-F7430825A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962FA26-A234-48D0-B8F3-C7AAC4381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EDE0-30FB-4D89-9CC6-C9D3606CCD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165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0A2CE6-FEEA-49DC-AA6D-E9959F24C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AB29FBF-9E8D-45BF-98F8-3C0BFE7AA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2FECE56-C953-4F11-B057-81586DFE0C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EC3ED5B-7A7C-4172-94C0-E42EEB38F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50C21-173C-45D2-AB96-36C88ADB0EA7}" type="datetimeFigureOut">
              <a:rPr lang="fr-FR" smtClean="0"/>
              <a:t>09/11/2022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A65A711-980B-4F7C-9021-048B2F22E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0D53CF3-2BC8-43E7-8317-F84E11CBF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EDE0-30FB-4D89-9CC6-C9D3606CCD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6026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29B102-3772-4032-B82C-3C4EB6347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83D3144-D97A-4BC8-8EEF-F6CE543E30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695F252-B776-4025-9B54-CE8403CF89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8A19CD1-5A18-4DE6-A408-3D9D28BD4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50C21-173C-45D2-AB96-36C88ADB0EA7}" type="datetimeFigureOut">
              <a:rPr lang="fr-FR" smtClean="0"/>
              <a:t>09/11/2022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6A3E194-A58D-42DB-8761-A93BC716C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E493699-5C50-43CE-8D98-41FA81DD3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EDE0-30FB-4D89-9CC6-C9D3606CCD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2221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2829564-8266-4F98-B471-FA065D78F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8F99FEF-DB7F-45D6-B82F-E7798F6160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12913B6-4E09-4072-827B-20EE76755B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50C21-173C-45D2-AB96-36C88ADB0EA7}" type="datetimeFigureOut">
              <a:rPr lang="fr-FR" smtClean="0"/>
              <a:t>09/11/2022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3C655A-489A-4238-BB3E-AB1C1B00B5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FDC2D2-944E-446D-9768-1F16DEF883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EEDE0-30FB-4D89-9CC6-C9D3606CCD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025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9B6475C6-84A5-47B8-9AEF-9CF7573AE5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032427"/>
              </p:ext>
            </p:extLst>
          </p:nvPr>
        </p:nvGraphicFramePr>
        <p:xfrm>
          <a:off x="116264" y="115985"/>
          <a:ext cx="11987750" cy="66524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965">
                  <a:extLst>
                    <a:ext uri="{9D8B030D-6E8A-4147-A177-3AD203B41FA5}">
                      <a16:colId xmlns:a16="http://schemas.microsoft.com/office/drawing/2014/main" val="4285040527"/>
                    </a:ext>
                  </a:extLst>
                </a:gridCol>
                <a:gridCol w="2308957">
                  <a:extLst>
                    <a:ext uri="{9D8B030D-6E8A-4147-A177-3AD203B41FA5}">
                      <a16:colId xmlns:a16="http://schemas.microsoft.com/office/drawing/2014/main" val="531145180"/>
                    </a:ext>
                  </a:extLst>
                </a:gridCol>
                <a:gridCol w="2308957">
                  <a:extLst>
                    <a:ext uri="{9D8B030D-6E8A-4147-A177-3AD203B41FA5}">
                      <a16:colId xmlns:a16="http://schemas.microsoft.com/office/drawing/2014/main" val="3142564112"/>
                    </a:ext>
                  </a:extLst>
                </a:gridCol>
                <a:gridCol w="2308957">
                  <a:extLst>
                    <a:ext uri="{9D8B030D-6E8A-4147-A177-3AD203B41FA5}">
                      <a16:colId xmlns:a16="http://schemas.microsoft.com/office/drawing/2014/main" val="751769126"/>
                    </a:ext>
                  </a:extLst>
                </a:gridCol>
                <a:gridCol w="2308957">
                  <a:extLst>
                    <a:ext uri="{9D8B030D-6E8A-4147-A177-3AD203B41FA5}">
                      <a16:colId xmlns:a16="http://schemas.microsoft.com/office/drawing/2014/main" val="3354985612"/>
                    </a:ext>
                  </a:extLst>
                </a:gridCol>
                <a:gridCol w="2308957">
                  <a:extLst>
                    <a:ext uri="{9D8B030D-6E8A-4147-A177-3AD203B41FA5}">
                      <a16:colId xmlns:a16="http://schemas.microsoft.com/office/drawing/2014/main" val="3223259632"/>
                    </a:ext>
                  </a:extLst>
                </a:gridCol>
              </a:tblGrid>
              <a:tr h="452359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solidFill>
                            <a:schemeClr val="tx1"/>
                          </a:solidFill>
                        </a:rPr>
                        <a:t>Objectif de leçon et comportement prévisible des élèves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solidFill>
                            <a:schemeClr val="tx1"/>
                          </a:solidFill>
                        </a:rPr>
                        <a:t>Présentation générale de la leçon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Présentation d’une situation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comportements prévisibles  et régulations de l’enseignant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Gestion du groupe et sécurité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5044466"/>
                  </a:ext>
                </a:extLst>
              </a:tr>
              <a:tr h="735961"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/>
                        <a:t>Description non pertinente. </a:t>
                      </a:r>
                    </a:p>
                    <a:p>
                      <a:pPr algn="ctr"/>
                      <a:r>
                        <a:rPr lang="fr-FR" sz="1050" b="1" dirty="0"/>
                        <a:t>Absence de référence aux textes officiels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/>
                        <a:t>Leçon incompréhensible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/>
                        <a:t>Situation incompréhensible ou non pertinente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/>
                        <a:t>Pas de régulations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Leçon dangereuse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82809541"/>
                  </a:ext>
                </a:extLst>
              </a:tr>
              <a:tr h="1321267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1" dirty="0"/>
                        <a:t>L’objectif est présenté</a:t>
                      </a:r>
                      <a:r>
                        <a:rPr lang="fr-FR" sz="1050" dirty="0"/>
                        <a:t>. Les élèves ne sont pas présentés ou ne sont présentés qu’au regard de leurs manques et insuffisances</a:t>
                      </a:r>
                    </a:p>
                    <a:p>
                      <a:pPr algn="ctr"/>
                      <a:endParaRPr lang="fr-FR" sz="1050" dirty="0"/>
                    </a:p>
                    <a:p>
                      <a:pPr algn="ctr"/>
                      <a:r>
                        <a:rPr lang="fr-FR" sz="1050" dirty="0"/>
                        <a:t>La référence aux textes officiels est présente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0" dirty="0"/>
                        <a:t>Situations déconnectées les unes des autres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0" dirty="0"/>
                        <a:t>Situation permettant de </a:t>
                      </a:r>
                      <a:r>
                        <a:rPr lang="fr-FR" sz="1050" b="1" dirty="0"/>
                        <a:t>mettre les élèves en activité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0" dirty="0"/>
                        <a:t>Ce que les élèves risquent de faire n’est pas identifié ou décrit de manière fantaisiste. Les régulations sont peu pertinentes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1050" b="0" dirty="0"/>
                        <a:t>Les principaux éléments de sécurité sont identifiés mais difficiles à mettre en œuvre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00059362"/>
                  </a:ext>
                </a:extLst>
              </a:tr>
              <a:tr h="1219846">
                <a:tc>
                  <a:txBody>
                    <a:bodyPr/>
                    <a:lstStyle/>
                    <a:p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0" dirty="0"/>
                        <a:t>Présentation de l’objectif, </a:t>
                      </a:r>
                      <a:r>
                        <a:rPr lang="fr-FR" sz="1050" b="1" dirty="0"/>
                        <a:t>de ce que les élèves vont devoir apprendre dans cette leçon, de ce qu’ils sont censés avoir déjà acquis, des difficultés qu’ils risquent de rencontrer dans cette séance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0" dirty="0"/>
                        <a:t>Situations </a:t>
                      </a:r>
                      <a:r>
                        <a:rPr lang="fr-FR" sz="1050" b="1" dirty="0"/>
                        <a:t>en lien </a:t>
                      </a:r>
                      <a:r>
                        <a:rPr lang="fr-FR" sz="1050" b="0" dirty="0"/>
                        <a:t>les unes avec les autres (l’objectif de leçon est présent de l’échauffement aux situations)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0" dirty="0"/>
                        <a:t>Situation permettant un apprentissage </a:t>
                      </a:r>
                      <a:r>
                        <a:rPr lang="fr-FR" sz="1050" b="1" dirty="0"/>
                        <a:t>par la manipulation de contraintes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Les </a:t>
                      </a:r>
                      <a:r>
                        <a:rPr lang="fr-FR" sz="105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principaux comportements moteurs sont identifiés </a:t>
                      </a:r>
                      <a:r>
                        <a:rPr lang="fr-FR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et associés à des </a:t>
                      </a:r>
                      <a:r>
                        <a:rPr lang="fr-FR" sz="105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régulations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94090343"/>
                  </a:ext>
                </a:extLst>
              </a:tr>
              <a:tr h="1380958">
                <a:tc>
                  <a:txBody>
                    <a:bodyPr/>
                    <a:lstStyle/>
                    <a:p>
                      <a:r>
                        <a:rPr lang="fr-F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1" dirty="0"/>
                        <a:t>Idem + identification de deux profils d’élèves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Situations </a:t>
                      </a:r>
                      <a:r>
                        <a:rPr lang="fr-FR" sz="105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 synergie</a:t>
                      </a:r>
                      <a:r>
                        <a:rPr lang="fr-FR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les unes avec les autres</a:t>
                      </a:r>
                    </a:p>
                    <a:p>
                      <a:pPr algn="ctr"/>
                      <a:endParaRPr lang="fr-FR" sz="105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fr-FR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(exemple : grande boucle / petite boucle, situations en poupées russe, situations unique évolutive)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Situation permettant un apprentissage et </a:t>
                      </a:r>
                      <a:r>
                        <a:rPr lang="fr-FR" sz="105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prenant en compte les deux profils d’élèves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Les principaux comportements </a:t>
                      </a:r>
                      <a:r>
                        <a:rPr lang="fr-FR" sz="105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moteurs, méthodologiques et sociaux </a:t>
                      </a:r>
                      <a:r>
                        <a:rPr lang="fr-FR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sont identifiés et associés à des régulations</a:t>
                      </a:r>
                    </a:p>
                    <a:p>
                      <a:pPr algn="ctr"/>
                      <a:endParaRPr lang="fr-FR" sz="105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0" dirty="0"/>
                        <a:t>Les principaux éléments de sécurité sont identifiés </a:t>
                      </a:r>
                    </a:p>
                    <a:p>
                      <a:pPr algn="ctr"/>
                      <a:endParaRPr lang="fr-FR" sz="105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fr-FR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L’enseignant sait ce qu’il doit absolument dire aux élèves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17143071"/>
                  </a:ext>
                </a:extLst>
              </a:tr>
              <a:tr h="1542070">
                <a:tc>
                  <a:txBody>
                    <a:bodyPr/>
                    <a:lstStyle/>
                    <a:p>
                      <a:r>
                        <a:rPr lang="fr-FR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dirty="0"/>
                        <a:t>Idem + </a:t>
                      </a:r>
                      <a:r>
                        <a:rPr lang="fr-FR" sz="1050" b="1" dirty="0"/>
                        <a:t>hypothèse sur les ressources qui organisent le comportement des élèves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Situations </a:t>
                      </a:r>
                      <a:r>
                        <a:rPr lang="fr-FR" sz="105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inscrite dans une logique de séquence </a:t>
                      </a:r>
                      <a:r>
                        <a:rPr lang="fr-FR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permettant une continuité des apprentissages.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Situation permettant </a:t>
                      </a:r>
                      <a:r>
                        <a:rPr lang="fr-FR" sz="105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 donner à tous les élèves du temps pour apprendre des repères pour se voir progresser et se fixer des objectifs en autonomie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0" dirty="0"/>
                        <a:t>Les principaux comportementaux moteurs sont identifiés </a:t>
                      </a:r>
                      <a:r>
                        <a:rPr lang="fr-FR" sz="1050" b="1" dirty="0"/>
                        <a:t>par profil d’élèves et associés à des régulations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Les principaux éléments de sécurité sont identifiés et opérationnalisé (consignes, gestion de l’espace, circulation des élèves modalités de validation des niveaux)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475141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373167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368</Words>
  <Application>Microsoft Office PowerPoint</Application>
  <PresentationFormat>Grand écran</PresentationFormat>
  <Paragraphs>41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Lucas Simon-Malleret</dc:creator>
  <cp:lastModifiedBy>Lucas Simon-Malleret</cp:lastModifiedBy>
  <cp:revision>13</cp:revision>
  <dcterms:created xsi:type="dcterms:W3CDTF">2021-05-10T07:12:21Z</dcterms:created>
  <dcterms:modified xsi:type="dcterms:W3CDTF">2022-11-09T07:47:57Z</dcterms:modified>
</cp:coreProperties>
</file>