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76" r:id="rId6"/>
    <p:sldId id="282" r:id="rId7"/>
    <p:sldId id="277" r:id="rId8"/>
    <p:sldId id="278" r:id="rId9"/>
    <p:sldId id="283" r:id="rId10"/>
    <p:sldId id="279" r:id="rId11"/>
    <p:sldId id="284" r:id="rId12"/>
    <p:sldId id="266" r:id="rId13"/>
  </p:sldIdLst>
  <p:sldSz cx="12188825" cy="6858000"/>
  <p:notesSz cx="6858000" cy="9144000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storm.app/p/7035238" TargetMode="External"/><Relationship Id="rId2" Type="http://schemas.openxmlformats.org/officeDocument/2006/relationships/hyperlink" Target="https://digistorm.app/p/5236551" TargetMode="External"/><Relationship Id="rId1" Type="http://schemas.openxmlformats.org/officeDocument/2006/relationships/hyperlink" Target="https://digistorm.app/p/5387536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storm.app/p/7035238" TargetMode="External"/><Relationship Id="rId2" Type="http://schemas.openxmlformats.org/officeDocument/2006/relationships/hyperlink" Target="https://digistorm.app/p/5236551" TargetMode="External"/><Relationship Id="rId1" Type="http://schemas.openxmlformats.org/officeDocument/2006/relationships/hyperlink" Target="https://digistorm.app/p/5387536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C111C18A-FD96-4E63-821A-54D70D8DC65F}">
      <dgm:prSet phldrT="[Text]"/>
      <dgm:spPr/>
      <dgm:t>
        <a:bodyPr rtlCol="0"/>
        <a:lstStyle/>
        <a:p>
          <a:pPr rtl="0"/>
          <a:r>
            <a:rPr lang="fr-FR" noProof="0" dirty="0"/>
            <a:t>Question 1 :</a:t>
          </a:r>
        </a:p>
      </dgm:t>
    </dgm:pt>
    <dgm:pt modelId="{83BE74EF-FAB4-45A2-BBED-7CD5259AB210}" type="par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B4F34DE2-2DAE-4F88-8C78-BD8892EBF4FF}" type="sibTrans" cxnId="{FFD8B471-C98F-4DB5-8DE3-2AB7E896ADD5}">
      <dgm:prSet/>
      <dgm:spPr/>
      <dgm:t>
        <a:bodyPr rtlCol="0"/>
        <a:lstStyle/>
        <a:p>
          <a:pPr rtl="0"/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fr-FR" dirty="0">
              <a:hlinkClick xmlns:r="http://schemas.openxmlformats.org/officeDocument/2006/relationships" r:id="rId1"/>
            </a:rPr>
            <a:t>https://digistorm.app/p/5387536</a:t>
          </a:r>
          <a:r>
            <a:rPr lang="fr-FR" dirty="0"/>
            <a:t> </a:t>
          </a:r>
          <a:endParaRPr lang="fr-FR" noProof="0" dirty="0"/>
        </a:p>
      </dgm:t>
    </dgm:pt>
    <dgm:pt modelId="{81FE7DB1-4BFC-4407-80A9-E5514E94C61D}" type="par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4B66B839-1910-459B-92B2-14846EBA7A70}" type="sibTrans" cxnId="{FAC3D40F-8E66-452D-9CA4-C2871F2D10EF}">
      <dgm:prSet/>
      <dgm:spPr/>
      <dgm:t>
        <a:bodyPr rtlCol="0"/>
        <a:lstStyle/>
        <a:p>
          <a:pPr rtl="0"/>
          <a:endParaRPr lang="en-US"/>
        </a:p>
      </dgm:t>
    </dgm:pt>
    <dgm:pt modelId="{3C67E77D-62FA-499D-B5E6-E79A091C5267}">
      <dgm:prSet phldrT="[Text]"/>
      <dgm:spPr/>
      <dgm:t>
        <a:bodyPr rtlCol="0"/>
        <a:lstStyle/>
        <a:p>
          <a:pPr rtl="0"/>
          <a:r>
            <a:rPr lang="fr-FR" noProof="0" dirty="0"/>
            <a:t>Question 2</a:t>
          </a:r>
        </a:p>
      </dgm:t>
    </dgm:pt>
    <dgm:pt modelId="{5337D229-E330-4525-B0FA-14EC5A80604A}" type="par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C056AC5D-B04E-4376-A1CB-3EAB7BE5AF5B}" type="sibTrans" cxnId="{32AA6160-4426-4C4D-93AE-E2F474E37AD9}">
      <dgm:prSet/>
      <dgm:spPr/>
      <dgm:t>
        <a:bodyPr rtlCol="0"/>
        <a:lstStyle/>
        <a:p>
          <a:pPr rtl="0"/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fr-FR" dirty="0">
              <a:hlinkClick xmlns:r="http://schemas.openxmlformats.org/officeDocument/2006/relationships" r:id="rId2"/>
            </a:rPr>
            <a:t>https://digistorm.app/p/5236551</a:t>
          </a:r>
          <a:r>
            <a:rPr lang="fr-FR" dirty="0"/>
            <a:t> </a:t>
          </a:r>
          <a:endParaRPr lang="fr-FR" noProof="0" dirty="0"/>
        </a:p>
      </dgm:t>
    </dgm:pt>
    <dgm:pt modelId="{7A9FC291-2B6A-4475-8B09-917F9F09E3AB}" type="par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4B87F32C-3630-48F2-9114-4262C0BEEA9E}" type="sibTrans" cxnId="{C6E7222A-5F84-456A-9806-D51868FAF8A9}">
      <dgm:prSet/>
      <dgm:spPr/>
      <dgm:t>
        <a:bodyPr rtlCol="0"/>
        <a:lstStyle/>
        <a:p>
          <a:pPr rtl="0"/>
          <a:endParaRPr lang="en-US"/>
        </a:p>
      </dgm:t>
    </dgm:pt>
    <dgm:pt modelId="{CC6B7442-0B72-4EF2-9F13-1325B51AFF9F}">
      <dgm:prSet phldrT="[Text]"/>
      <dgm:spPr/>
      <dgm:t>
        <a:bodyPr rtlCol="0"/>
        <a:lstStyle/>
        <a:p>
          <a:pPr rtl="0"/>
          <a:r>
            <a:rPr lang="fr-FR" noProof="0" dirty="0"/>
            <a:t>Question 3</a:t>
          </a:r>
        </a:p>
      </dgm:t>
    </dgm:pt>
    <dgm:pt modelId="{E3D139E0-5DC2-4F8E-9F8F-B3F0EBCD4689}" type="par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F80E1BA-0D6F-4EE8-9640-892A5897DBCD}" type="sibTrans" cxnId="{102D6D4D-90C9-40F4-A001-35DCC329B127}">
      <dgm:prSet/>
      <dgm:spPr/>
      <dgm:t>
        <a:bodyPr rtlCol="0"/>
        <a:lstStyle/>
        <a:p>
          <a:pPr rtl="0"/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fr-FR" dirty="0">
              <a:hlinkClick xmlns:r="http://schemas.openxmlformats.org/officeDocument/2006/relationships" r:id="rId3"/>
            </a:rPr>
            <a:t>https://digistorm.app/p/7035238</a:t>
          </a:r>
          <a:r>
            <a:rPr lang="fr-FR" dirty="0"/>
            <a:t> </a:t>
          </a:r>
          <a:endParaRPr lang="fr-FR" noProof="0" dirty="0"/>
        </a:p>
      </dgm:t>
    </dgm:pt>
    <dgm:pt modelId="{7E2ED2D1-AFF4-4DED-BB53-30A310825CE2}" type="par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417BDEF2-191B-4000-BDE8-D3D22A51FCF3}" type="sibTrans" cxnId="{A6FB3C49-AB75-4315-BB6B-886AA454F16F}">
      <dgm:prSet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43E46787-3256-490E-99F1-EDF39121D263}" type="pres">
      <dgm:prSet presAssocID="{C111C18A-FD96-4E63-821A-54D70D8DC65F}" presName="parentText" presStyleLbl="node1" presStyleIdx="0" presStyleCnt="3" custLinFactNeighborX="-4" custLinFactNeighborY="-7844">
        <dgm:presLayoutVars>
          <dgm:chMax val="0"/>
          <dgm:bulletEnabled val="1"/>
        </dgm:presLayoutVars>
      </dgm:prSet>
      <dgm:spPr/>
    </dgm:pt>
    <dgm:pt modelId="{EF3406B2-7450-4E5E-A59A-7455A26B4BEC}" type="pres">
      <dgm:prSet presAssocID="{C111C18A-FD96-4E63-821A-54D70D8DC65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AC3D40F-8E66-452D-9CA4-C2871F2D10EF}" srcId="{C111C18A-FD96-4E63-821A-54D70D8DC65F}" destId="{33EAD35F-38F2-4CB7-9A6D-B04FFD8A51FD}" srcOrd="0" destOrd="0" parTransId="{81FE7DB1-4BFC-4407-80A9-E5514E94C61D}" sibTransId="{4B66B839-1910-459B-92B2-14846EBA7A70}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FFD8B471-C98F-4DB5-8DE3-2AB7E896ADD5}" srcId="{90119837-5B71-4D44-BB01-DB0B084933C8}" destId="{C111C18A-FD96-4E63-821A-54D70D8DC65F}" srcOrd="0" destOrd="0" parTransId="{83BE74EF-FAB4-45A2-BBED-7CD5259AB210}" sibTransId="{B4F34DE2-2DAE-4F88-8C78-BD8892EBF4FF}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EDF3D4D3-1DB7-4B22-A6B6-0E84E5FCBAC3}" type="presOf" srcId="{C111C18A-FD96-4E63-821A-54D70D8DC65F}" destId="{43E46787-3256-490E-99F1-EDF39121D263}" srcOrd="0" destOrd="0" presId="urn:microsoft.com/office/officeart/2005/8/layout/vList2"/>
    <dgm:cxn modelId="{A55A44F5-7713-43BE-A80C-9D7C49E6D5AD}" type="presOf" srcId="{D6510970-8F9C-4B45-A0F3-6ACB9AA76D40}" destId="{782956A5-ADC8-4959-B856-589B9D9B9635}" srcOrd="0" destOrd="0" presId="urn:microsoft.com/office/officeart/2005/8/layout/vList2"/>
    <dgm:cxn modelId="{EFA5BBF9-D165-4352-9BAA-18425A8C0758}" type="presOf" srcId="{33EAD35F-38F2-4CB7-9A6D-B04FFD8A51FD}" destId="{EF3406B2-7450-4E5E-A59A-7455A26B4BEC}" srcOrd="0" destOrd="0" presId="urn:microsoft.com/office/officeart/2005/8/layout/vList2"/>
    <dgm:cxn modelId="{267C299B-3EB6-45B7-BC03-BC33D89D9C1B}" type="presParOf" srcId="{ED5DCCC5-BCA8-4491-AA37-BAF153ECA184}" destId="{43E46787-3256-490E-99F1-EDF39121D263}" srcOrd="0" destOrd="0" presId="urn:microsoft.com/office/officeart/2005/8/layout/vList2"/>
    <dgm:cxn modelId="{25B906AA-7829-4256-9686-294AC4E7A0D0}" type="presParOf" srcId="{ED5DCCC5-BCA8-4491-AA37-BAF153ECA184}" destId="{EF3406B2-7450-4E5E-A59A-7455A26B4BEC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46787-3256-490E-99F1-EDF39121D263}">
      <dsp:nvSpPr>
        <dsp:cNvPr id="0" name=""/>
        <dsp:cNvSpPr/>
      </dsp:nvSpPr>
      <dsp:spPr>
        <a:xfrm>
          <a:off x="0" y="0"/>
          <a:ext cx="7857132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noProof="0" dirty="0"/>
            <a:t>Question 1 :</a:t>
          </a:r>
        </a:p>
      </dsp:txBody>
      <dsp:txXfrm>
        <a:off x="42151" y="42151"/>
        <a:ext cx="7772830" cy="779158"/>
      </dsp:txXfrm>
    </dsp:sp>
    <dsp:sp modelId="{EF3406B2-7450-4E5E-A59A-7455A26B4BEC}">
      <dsp:nvSpPr>
        <dsp:cNvPr id="0" name=""/>
        <dsp:cNvSpPr/>
      </dsp:nvSpPr>
      <dsp:spPr>
        <a:xfrm>
          <a:off x="0" y="909229"/>
          <a:ext cx="785713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64" tIns="45720" rIns="256032" bIns="45720" numCol="1" spcCol="1270" rtlCol="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800" kern="1200" dirty="0">
              <a:hlinkClick xmlns:r="http://schemas.openxmlformats.org/officeDocument/2006/relationships" r:id="rId1"/>
            </a:rPr>
            <a:t>https://digistorm.app/p/5387536</a:t>
          </a:r>
          <a:r>
            <a:rPr lang="fr-FR" sz="2800" kern="1200" dirty="0"/>
            <a:t> </a:t>
          </a:r>
          <a:endParaRPr lang="fr-FR" sz="2800" kern="1200" noProof="0" dirty="0"/>
        </a:p>
      </dsp:txBody>
      <dsp:txXfrm>
        <a:off x="0" y="909229"/>
        <a:ext cx="7857132" cy="596160"/>
      </dsp:txXfrm>
    </dsp:sp>
    <dsp:sp modelId="{81203336-F3DE-4B3A-BCF4-0F68C23AC2BB}">
      <dsp:nvSpPr>
        <dsp:cNvPr id="0" name=""/>
        <dsp:cNvSpPr/>
      </dsp:nvSpPr>
      <dsp:spPr>
        <a:xfrm>
          <a:off x="0" y="1505390"/>
          <a:ext cx="7857132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noProof="0" dirty="0"/>
            <a:t>Question 2</a:t>
          </a:r>
        </a:p>
      </dsp:txBody>
      <dsp:txXfrm>
        <a:off x="42151" y="1547541"/>
        <a:ext cx="7772830" cy="779158"/>
      </dsp:txXfrm>
    </dsp:sp>
    <dsp:sp modelId="{782956A5-ADC8-4959-B856-589B9D9B9635}">
      <dsp:nvSpPr>
        <dsp:cNvPr id="0" name=""/>
        <dsp:cNvSpPr/>
      </dsp:nvSpPr>
      <dsp:spPr>
        <a:xfrm>
          <a:off x="0" y="2368849"/>
          <a:ext cx="785713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64" tIns="45720" rIns="256032" bIns="45720" numCol="1" spcCol="1270" rtlCol="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800" kern="1200" dirty="0">
              <a:hlinkClick xmlns:r="http://schemas.openxmlformats.org/officeDocument/2006/relationships" r:id="rId2"/>
            </a:rPr>
            <a:t>https://digistorm.app/p/5236551</a:t>
          </a:r>
          <a:r>
            <a:rPr lang="fr-FR" sz="2800" kern="1200" dirty="0"/>
            <a:t> </a:t>
          </a:r>
          <a:endParaRPr lang="fr-FR" sz="2800" kern="1200" noProof="0" dirty="0"/>
        </a:p>
      </dsp:txBody>
      <dsp:txXfrm>
        <a:off x="0" y="2368849"/>
        <a:ext cx="7857132" cy="596160"/>
      </dsp:txXfrm>
    </dsp:sp>
    <dsp:sp modelId="{D64CB5D5-837D-47FC-9E42-A26D800BC695}">
      <dsp:nvSpPr>
        <dsp:cNvPr id="0" name=""/>
        <dsp:cNvSpPr/>
      </dsp:nvSpPr>
      <dsp:spPr>
        <a:xfrm>
          <a:off x="0" y="2965009"/>
          <a:ext cx="7857132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rtlCol="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noProof="0" dirty="0"/>
            <a:t>Question 3</a:t>
          </a:r>
        </a:p>
      </dsp:txBody>
      <dsp:txXfrm>
        <a:off x="42151" y="3007160"/>
        <a:ext cx="7772830" cy="779158"/>
      </dsp:txXfrm>
    </dsp:sp>
    <dsp:sp modelId="{08B7B17B-8600-44B0-B235-389E5D71D804}">
      <dsp:nvSpPr>
        <dsp:cNvPr id="0" name=""/>
        <dsp:cNvSpPr/>
      </dsp:nvSpPr>
      <dsp:spPr>
        <a:xfrm>
          <a:off x="0" y="3828470"/>
          <a:ext cx="785713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64" tIns="45720" rIns="256032" bIns="45720" numCol="1" spcCol="1270" rtlCol="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800" kern="1200" dirty="0">
              <a:hlinkClick xmlns:r="http://schemas.openxmlformats.org/officeDocument/2006/relationships" r:id="rId3"/>
            </a:rPr>
            <a:t>https://digistorm.app/p/7035238</a:t>
          </a:r>
          <a:r>
            <a:rPr lang="fr-FR" sz="2800" kern="1200" dirty="0"/>
            <a:t> </a:t>
          </a:r>
          <a:endParaRPr lang="fr-FR" sz="2800" kern="1200" noProof="0" dirty="0"/>
        </a:p>
      </dsp:txBody>
      <dsp:txXfrm>
        <a:off x="0" y="3828470"/>
        <a:ext cx="7857132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88FA03-17C3-4384-A8CA-C7B5B2C3661B}" type="datetime1">
              <a:rPr lang="fr-FR" smtClean="0">
                <a:solidFill>
                  <a:schemeClr val="tx2"/>
                </a:solidFill>
              </a:rPr>
              <a:t>21/04/2024</a:t>
            </a:fld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r-FR" smtClean="0">
                <a:solidFill>
                  <a:schemeClr val="tx2"/>
                </a:solidFill>
              </a:rPr>
              <a:pPr algn="r" rtl="0"/>
              <a:t>‹N°›</a:t>
            </a:fld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0278E6AB-A867-4373-B52A-2119E5F3C74C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209E4F-DFC6-482F-A6CA-B16F8BC41929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1AE174-79A8-4DBD-949F-59976445A8D7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662048-31C6-4FA4-8E2A-A7A728DE4DAD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4196A-BEE6-4491-90B5-F68FE796655F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F4D392-EF6A-4546-BE67-0A4475C8D146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28BD1F-6D0E-420C-8BFA-9DF0A6C07362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9C123-234E-4BDF-A453-4DA56EE52067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882CEE-EB75-4AF3-9151-1F5F1A2C8DEE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pour l’image 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43391A-F551-4E68-A3A2-B2977A11EED5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FC95F3A-C80B-45D8-8619-50796CD15BC7}" type="datetime1">
              <a:rPr lang="fr-FR" smtClean="0"/>
              <a:pPr/>
              <a:t>21/04/2024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.dragnsurvey.com/survey/r/d857a0a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suel.framapad.org/p/groupe-2-a6om?lang=fr" TargetMode="External"/><Relationship Id="rId2" Type="http://schemas.openxmlformats.org/officeDocument/2006/relationships/hyperlink" Target="https://semestriel.framapad.org/p/groupe-1-dlcpl-a6om?lang=f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https://semestriel.framapad.org/p/groupe-4-a6om?lang=fr" TargetMode="External"/><Relationship Id="rId4" Type="http://schemas.openxmlformats.org/officeDocument/2006/relationships/hyperlink" Target="https://semestriel.framapad.org/p/groupe-3-a6om?lang=f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hyperlink" Target="https://fr.statista.com/infographie/8183/les-pays-ou-lon-parle-le-plus-de-langues/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madoc.univ-nantes.fr/course/view.php?id=77821&amp;section=0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35897" y="1052736"/>
            <a:ext cx="8352928" cy="3298825"/>
          </a:xfrm>
        </p:spPr>
        <p:txBody>
          <a:bodyPr rtlCol="0">
            <a:normAutofit fontScale="90000"/>
          </a:bodyPr>
          <a:lstStyle/>
          <a:p>
            <a:pPr rtl="0"/>
            <a:br>
              <a:rPr lang="fr-FR" sz="4400" b="1" dirty="0"/>
            </a:br>
            <a:r>
              <a:rPr lang="fr-FR" sz="4400" b="1" dirty="0"/>
              <a:t>Didactique des Langues Culture</a:t>
            </a:r>
            <a:br>
              <a:rPr lang="fr-FR" sz="4400" b="1" dirty="0"/>
            </a:br>
            <a:br>
              <a:rPr lang="fr-FR" sz="4400" b="1" dirty="0"/>
            </a:br>
            <a:r>
              <a:rPr lang="fr-FR" sz="4400" b="1" dirty="0"/>
              <a:t>UE 22 - EC 4 - Plurilinguisme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rtl="0"/>
            <a:r>
              <a:rPr lang="fr-FR" sz="2000" dirty="0"/>
              <a:t>Classe virtuelle 1 – 18 mars 2024</a:t>
            </a:r>
          </a:p>
          <a:p>
            <a:pPr algn="r" rtl="0"/>
            <a:r>
              <a:rPr lang="fr-FR" sz="2000" dirty="0"/>
              <a:t>Promotion Mary Shelley</a:t>
            </a:r>
          </a:p>
          <a:p>
            <a:pPr algn="r" rtl="0"/>
            <a:r>
              <a:rPr lang="fr-FR" sz="2000" dirty="0"/>
              <a:t>50 minutes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787073D-B816-474A-B8F2-1F3167F89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2" t="21954" r="37531" b="4754"/>
          <a:stretch/>
        </p:blipFill>
        <p:spPr>
          <a:xfrm>
            <a:off x="10198869" y="0"/>
            <a:ext cx="1989956" cy="7062813"/>
          </a:xfrm>
          <a:prstGeom prst="rect">
            <a:avLst/>
          </a:prstGeom>
        </p:spPr>
      </p:pic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890364" y="-96079"/>
            <a:ext cx="10157354" cy="1397000"/>
          </a:xfrm>
        </p:spPr>
        <p:txBody>
          <a:bodyPr rtlCol="0"/>
          <a:lstStyle/>
          <a:p>
            <a:pPr algn="ctr" rtl="0"/>
            <a:r>
              <a:rPr lang="fr-FR" b="1" dirty="0">
                <a:effectLst/>
              </a:rPr>
              <a:t>ORGANISATION DU COURS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33772" y="974824"/>
            <a:ext cx="11017223" cy="447040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br>
              <a:rPr lang="fr-FR" dirty="0">
                <a:effectLst/>
              </a:rPr>
            </a:b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1h en classe virtuelle (= distanciel synchrone) :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mardi 19 mars 8h à 9h</a:t>
            </a: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2h en distanciel asynchrone :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mardi 19 mars au mercredi 27 mars.</a:t>
            </a: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6h en présentiel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vendredi 29 mars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2h en distanciel asynchrone : </a:t>
            </a:r>
            <a:r>
              <a:rPr lang="fr-FR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 30 mars au 04 avril</a:t>
            </a:r>
            <a:endParaRPr lang="fr-FR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1h de </a:t>
            </a:r>
            <a:r>
              <a:rPr lang="fr-FR" dirty="0">
                <a:effectLst/>
              </a:rPr>
              <a:t>classe virtuelle : </a:t>
            </a:r>
            <a:r>
              <a:rPr lang="fr-FR" b="1" dirty="0">
                <a:effectLst/>
              </a:rPr>
              <a:t>mardi 9 avril de 11h à 12h</a:t>
            </a:r>
            <a:br>
              <a:rPr lang="fr-FR" dirty="0">
                <a:effectLst/>
              </a:rPr>
            </a:br>
            <a:endParaRPr lang="fr-FR" dirty="0">
              <a:effectLst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7BFD090-B3E0-4B5D-AB31-212FE727143C}"/>
              </a:ext>
            </a:extLst>
          </p:cNvPr>
          <p:cNvSpPr txBox="1"/>
          <p:nvPr/>
        </p:nvSpPr>
        <p:spPr>
          <a:xfrm>
            <a:off x="456567" y="5445224"/>
            <a:ext cx="11275690" cy="10156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 algn="l" rtl="0">
              <a:buNone/>
            </a:pPr>
            <a:r>
              <a:rPr lang="fr-FR" sz="2000" b="1" i="1" dirty="0">
                <a:effectLst/>
              </a:rPr>
              <a:t>Examen en contrôle continu EC4 (UE22) : mardi 7 mai de 9h30 à 11h30</a:t>
            </a:r>
          </a:p>
          <a:p>
            <a:pPr marL="0" indent="0" algn="l" rtl="0">
              <a:buNone/>
            </a:pPr>
            <a:r>
              <a:rPr lang="fr-FR" sz="2000" i="1" dirty="0"/>
              <a:t>30min</a:t>
            </a:r>
            <a:r>
              <a:rPr lang="fr-FR" sz="2000" i="1" dirty="0">
                <a:effectLst/>
              </a:rPr>
              <a:t> en distanciel synchrone pour le QCM (classe virtuelle - tout le monde en même temps) + 1h en distanciel pour l’étude de cas.</a:t>
            </a:r>
            <a:endParaRPr lang="fr-FR" sz="2000" dirty="0">
              <a:effectLst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0F5C2DF-7ABE-4190-99F8-DA3A0D1392E7}"/>
              </a:ext>
            </a:extLst>
          </p:cNvPr>
          <p:cNvGrpSpPr/>
          <p:nvPr/>
        </p:nvGrpSpPr>
        <p:grpSpPr>
          <a:xfrm>
            <a:off x="8308526" y="245527"/>
            <a:ext cx="2010977" cy="1085850"/>
            <a:chOff x="8308526" y="245527"/>
            <a:chExt cx="2010977" cy="108585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06401A05-0378-43B3-98C5-F3DBE4C99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526" y="245527"/>
              <a:ext cx="1052513" cy="108585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D072999-EEC2-4925-9C26-FE92D8744A22}"/>
                </a:ext>
              </a:extLst>
            </p:cNvPr>
            <p:cNvSpPr txBox="1"/>
            <p:nvPr/>
          </p:nvSpPr>
          <p:spPr>
            <a:xfrm>
              <a:off x="9266990" y="516615"/>
              <a:ext cx="10525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effectLst/>
                </a:rPr>
                <a:t>(5’) </a:t>
              </a:r>
              <a:endParaRPr lang="fr-F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9F494-2A40-4B63-8C18-ABEDA6F1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88" y="168155"/>
            <a:ext cx="10157354" cy="1397000"/>
          </a:xfrm>
        </p:spPr>
        <p:txBody>
          <a:bodyPr/>
          <a:lstStyle/>
          <a:p>
            <a:r>
              <a:rPr lang="fr-FR" dirty="0"/>
              <a:t>Présentation du format de cours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792850-045C-4948-889E-98A72CBB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916" y="2492896"/>
            <a:ext cx="10729191" cy="3031232"/>
          </a:xfrm>
        </p:spPr>
        <p:txBody>
          <a:bodyPr/>
          <a:lstStyle/>
          <a:p>
            <a:pPr marL="0" indent="0" algn="l" rtl="0">
              <a:buNone/>
            </a:pPr>
            <a:r>
              <a:rPr lang="fr-FR" dirty="0">
                <a:effectLst/>
              </a:rPr>
              <a:t>Merci de prendre quelques minutes pour effectuer ce questionnaire :</a:t>
            </a:r>
            <a:br>
              <a:rPr lang="fr-FR" dirty="0">
                <a:effectLst/>
              </a:rPr>
            </a:br>
            <a:endParaRPr lang="fr-FR" dirty="0">
              <a:effectLst/>
            </a:endParaRPr>
          </a:p>
          <a:p>
            <a:pPr algn="l" rtl="0"/>
            <a:r>
              <a:rPr lang="fr-FR" dirty="0">
                <a:effectLst/>
                <a:hlinkClick r:id="rId2"/>
              </a:rPr>
              <a:t>https://form.dragnsurvey.com/survey/r/d857a0ae</a:t>
            </a:r>
            <a:endParaRPr lang="fr-FR" dirty="0"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3722E2F-FF97-47E5-8BAE-ACA37BB3918F}"/>
              </a:ext>
            </a:extLst>
          </p:cNvPr>
          <p:cNvGrpSpPr/>
          <p:nvPr/>
        </p:nvGrpSpPr>
        <p:grpSpPr>
          <a:xfrm>
            <a:off x="9982844" y="468219"/>
            <a:ext cx="2322390" cy="1085850"/>
            <a:chOff x="8308526" y="245527"/>
            <a:chExt cx="2322390" cy="108585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70C69EC-2E40-4765-8A1B-F2FBC5E3C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526" y="245527"/>
              <a:ext cx="1052513" cy="108585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FAB4957-3BCC-4DBE-AD59-ADA097D48F1A}"/>
                </a:ext>
              </a:extLst>
            </p:cNvPr>
            <p:cNvSpPr txBox="1"/>
            <p:nvPr/>
          </p:nvSpPr>
          <p:spPr>
            <a:xfrm>
              <a:off x="9266990" y="516615"/>
              <a:ext cx="136392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effectLst/>
                </a:rPr>
                <a:t>(15’) </a:t>
              </a:r>
              <a:endParaRPr lang="fr-FR" sz="3200" dirty="0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8CF1C7DC-4D45-4669-B5F5-CAECCA871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17" y="4862755"/>
            <a:ext cx="2867025" cy="1600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8577647-723D-444C-8511-B0B555A20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38" y="4862755"/>
            <a:ext cx="3240360" cy="16099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F480890-B906-4342-8372-3FA23616B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" y="4862755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5BB05A3-E89E-470E-B97A-EF7191A0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08" y="20711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Le plurilinguisme</a:t>
            </a:r>
            <a:br>
              <a:rPr lang="fr-FR" b="1" dirty="0">
                <a:solidFill>
                  <a:schemeClr val="accent1"/>
                </a:solidFill>
              </a:rPr>
            </a:br>
            <a:br>
              <a:rPr lang="fr-FR" b="1" dirty="0">
                <a:solidFill>
                  <a:schemeClr val="accent1"/>
                </a:solidFill>
              </a:rPr>
            </a:br>
            <a:r>
              <a:rPr lang="fr-FR" b="1" dirty="0">
                <a:solidFill>
                  <a:schemeClr val="accent1"/>
                </a:solidFill>
              </a:rPr>
              <a:t>=&gt; qu’est-ce que c’est ?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56D0719-38D5-4D6B-A9F6-D7256E154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271" y="3771189"/>
            <a:ext cx="2514600" cy="181927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9842A71-F252-4667-97BC-0FC982F7D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40" y="3789039"/>
            <a:ext cx="4962875" cy="181927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A14AD7-D719-4C28-B4D7-34D1A06AF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808" y="3789038"/>
            <a:ext cx="1819276" cy="181927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ED060E0-D556-4CFA-9515-31C7C78D2F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271" y="1622622"/>
            <a:ext cx="2514600" cy="18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4518" y="500369"/>
            <a:ext cx="10157354" cy="1397000"/>
          </a:xfrm>
        </p:spPr>
        <p:txBody>
          <a:bodyPr rtlCol="0">
            <a:normAutofit fontScale="90000"/>
          </a:bodyPr>
          <a:lstStyle/>
          <a:p>
            <a:r>
              <a:rPr lang="fr-FR" dirty="0"/>
              <a:t>La promotion Mary Shelley est-elle multilingue, plurilingue au aucun de ces deux choix?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half" idx="1"/>
          </p:nvPr>
        </p:nvSpPr>
        <p:spPr>
          <a:xfrm>
            <a:off x="1117307" y="2262453"/>
            <a:ext cx="10157353" cy="575072"/>
          </a:xfrm>
        </p:spPr>
        <p:txBody>
          <a:bodyPr rtlCol="0"/>
          <a:lstStyle/>
          <a:p>
            <a:pPr rtl="0"/>
            <a:r>
              <a:rPr lang="fr-FR" dirty="0"/>
              <a:t>Répondez à la question en définissant ces deux termes.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C92799B-F48A-43C4-A376-D5C54D8FF34E}"/>
              </a:ext>
            </a:extLst>
          </p:cNvPr>
          <p:cNvSpPr txBox="1"/>
          <p:nvPr/>
        </p:nvSpPr>
        <p:spPr>
          <a:xfrm>
            <a:off x="549796" y="2801941"/>
            <a:ext cx="114492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br>
              <a:rPr lang="fr-FR" dirty="0"/>
            </a:br>
            <a:r>
              <a:rPr lang="fr-FR" dirty="0"/>
              <a:t>Groupe 1 : </a:t>
            </a:r>
            <a:r>
              <a:rPr lang="fr-FR" dirty="0">
                <a:hlinkClick r:id="rId2"/>
              </a:rPr>
              <a:t>https://semestriel.framapad.org/p/groupe-1-dlcpl-a6om?lang=fr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Groupe 2 : </a:t>
            </a:r>
            <a:r>
              <a:rPr lang="fr-FR" dirty="0">
                <a:hlinkClick r:id="rId3"/>
              </a:rPr>
              <a:t>https://mensuel.framapad.org/p/groupe-2-a6om?lang=fr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Groupe 3 : </a:t>
            </a:r>
            <a:r>
              <a:rPr lang="fr-FR" dirty="0">
                <a:hlinkClick r:id="rId4"/>
              </a:rPr>
              <a:t>https://semestriel.framapad.org/p/groupe-3-a6om?lang=fr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Groupe 4 : </a:t>
            </a:r>
            <a:r>
              <a:rPr lang="fr-FR" dirty="0">
                <a:hlinkClick r:id="rId5"/>
              </a:rPr>
              <a:t>https://semestriel.framapad.org/p/groupe-4-a6om?lang=fr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C9B896E-B910-47DF-AD0A-8D2635FD7D4C}"/>
              </a:ext>
            </a:extLst>
          </p:cNvPr>
          <p:cNvSpPr/>
          <p:nvPr/>
        </p:nvSpPr>
        <p:spPr>
          <a:xfrm>
            <a:off x="4457438" y="4869160"/>
            <a:ext cx="6836433" cy="16561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258F837-6356-48D0-8113-68AF72F9902C}"/>
              </a:ext>
            </a:extLst>
          </p:cNvPr>
          <p:cNvSpPr txBox="1"/>
          <p:nvPr/>
        </p:nvSpPr>
        <p:spPr>
          <a:xfrm>
            <a:off x="5374332" y="5193301"/>
            <a:ext cx="5669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Salle 1 : Axelle, Célestine, Manon, Maeva, Arthur</a:t>
            </a:r>
            <a:br>
              <a:rPr lang="fr-FR" sz="1600" dirty="0"/>
            </a:br>
            <a:r>
              <a:rPr lang="fr-FR" sz="1600" dirty="0"/>
              <a:t>Salle 2 : Théo, Léonie, Elise L, Valentine, Méline</a:t>
            </a:r>
            <a:br>
              <a:rPr lang="fr-FR" sz="1600" dirty="0"/>
            </a:br>
            <a:r>
              <a:rPr lang="fr-FR" sz="1600" dirty="0"/>
              <a:t>Salle 3 : Clémence, Laura, Elizabeth, Angelo</a:t>
            </a:r>
            <a:br>
              <a:rPr lang="fr-FR" sz="1600" dirty="0"/>
            </a:br>
            <a:r>
              <a:rPr lang="fr-FR" sz="1600" dirty="0"/>
              <a:t>Salle 4 : Nolwenn, </a:t>
            </a:r>
            <a:r>
              <a:rPr lang="fr-FR" sz="1600" dirty="0" err="1"/>
              <a:t>Ayhann</a:t>
            </a:r>
            <a:r>
              <a:rPr lang="fr-FR" sz="1600" dirty="0"/>
              <a:t>, Elise J, Dorian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76BB1EB-182D-4556-9A81-0CE42E535486}"/>
              </a:ext>
            </a:extLst>
          </p:cNvPr>
          <p:cNvGrpSpPr/>
          <p:nvPr/>
        </p:nvGrpSpPr>
        <p:grpSpPr>
          <a:xfrm>
            <a:off x="549796" y="5465464"/>
            <a:ext cx="2088232" cy="1098745"/>
            <a:chOff x="8308526" y="245527"/>
            <a:chExt cx="2248759" cy="108585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2ED503D-8ED7-4200-9C98-B06AF5EEC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526" y="245527"/>
              <a:ext cx="1052513" cy="1085850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0C4C24D-52C5-413E-8EFD-E915969A5CA1}"/>
                </a:ext>
              </a:extLst>
            </p:cNvPr>
            <p:cNvSpPr txBox="1"/>
            <p:nvPr/>
          </p:nvSpPr>
          <p:spPr>
            <a:xfrm>
              <a:off x="9266990" y="516615"/>
              <a:ext cx="12902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effectLst/>
                </a:rPr>
                <a:t>(10’) </a:t>
              </a:r>
              <a:endParaRPr lang="fr-F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D2E60-3FCF-4EAB-9112-30B80372F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6483" y="2943648"/>
            <a:ext cx="4525801" cy="37257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/>
              <a:t>Le plurilinguisme : </a:t>
            </a:r>
          </a:p>
          <a:p>
            <a:pPr marL="0" indent="0" algn="just">
              <a:buNone/>
            </a:pPr>
            <a:r>
              <a:rPr lang="fr-FR" dirty="0"/>
              <a:t>Ce termes s’applique à des personnes. On parle de locuteurs plurilingues. Ils peuvent interagir dans plusieurs langues et les utiliser dans leur quotidien. Le plurilinguisme implique que le locuteur possède des compétences </a:t>
            </a:r>
            <a:r>
              <a:rPr lang="fr-FR" dirty="0" err="1"/>
              <a:t>translangagières</a:t>
            </a:r>
            <a:r>
              <a:rPr lang="fr-FR" dirty="0"/>
              <a:t>.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A1D5F3-AD18-4792-A0D3-F2AF37189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4686" y="511961"/>
            <a:ext cx="4525801" cy="2520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/>
              <a:t>Le multilinguisme :</a:t>
            </a:r>
          </a:p>
          <a:p>
            <a:pPr marL="0" indent="0" algn="just">
              <a:buNone/>
            </a:pPr>
            <a:r>
              <a:rPr lang="fr-FR" dirty="0"/>
              <a:t>Ce terme s’applique à des espaces. Le Luxembourg (3), la Belgique (3) ou la Suisse (4) sont des espaces multilingues.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13D8EBD-73BC-4D24-A1B6-4F94EE57C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89" t="26883" r="20462" b="12172"/>
          <a:stretch/>
        </p:blipFill>
        <p:spPr>
          <a:xfrm>
            <a:off x="450558" y="494467"/>
            <a:ext cx="2909553" cy="163838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CEBB554-7E05-4DFF-9F2B-488434330875}"/>
              </a:ext>
            </a:extLst>
          </p:cNvPr>
          <p:cNvSpPr txBox="1"/>
          <p:nvPr/>
        </p:nvSpPr>
        <p:spPr>
          <a:xfrm>
            <a:off x="9181668" y="1754918"/>
            <a:ext cx="2952328" cy="1200329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Combien de langues officielles en Afrique du Sud?</a:t>
            </a:r>
          </a:p>
          <a:p>
            <a:pPr algn="ctr"/>
            <a:r>
              <a:rPr lang="fr-FR" sz="1800" dirty="0">
                <a:solidFill>
                  <a:schemeClr val="bg1"/>
                </a:solidFill>
              </a:rPr>
              <a:t>1 / 3 / 11 / 32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82BD562-E26A-41FE-94A4-E5D27A5096F3}"/>
              </a:ext>
            </a:extLst>
          </p:cNvPr>
          <p:cNvGrpSpPr/>
          <p:nvPr/>
        </p:nvGrpSpPr>
        <p:grpSpPr>
          <a:xfrm>
            <a:off x="10253588" y="248701"/>
            <a:ext cx="1899439" cy="1054496"/>
            <a:chOff x="8308526" y="245527"/>
            <a:chExt cx="2010977" cy="108585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3F917A6-8D2D-4805-A576-0D92C03A8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526" y="245527"/>
              <a:ext cx="1052513" cy="108585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E73D161-2DCF-41A4-9F2F-61F77E21B329}"/>
                </a:ext>
              </a:extLst>
            </p:cNvPr>
            <p:cNvSpPr txBox="1"/>
            <p:nvPr/>
          </p:nvSpPr>
          <p:spPr>
            <a:xfrm>
              <a:off x="9266990" y="516615"/>
              <a:ext cx="105251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effectLst/>
                </a:rPr>
                <a:t>(5’) </a:t>
              </a:r>
              <a:endParaRPr lang="fr-FR" sz="3200" dirty="0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44505C3F-EBC7-4FA4-91FB-9C12BC4EC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23" y="2515473"/>
            <a:ext cx="3338001" cy="389968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A7970D7-1A7F-4145-8463-0FFF6F3CDC5F}"/>
              </a:ext>
            </a:extLst>
          </p:cNvPr>
          <p:cNvSpPr txBox="1"/>
          <p:nvPr/>
        </p:nvSpPr>
        <p:spPr>
          <a:xfrm>
            <a:off x="5042943" y="6457890"/>
            <a:ext cx="346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hlinkClick r:id="rId5"/>
              </a:rPr>
              <a:t>https://fr.statista.com/infographie/8183/les-pays-ou-lon-parle-le-plus-de-langues/</a:t>
            </a:r>
            <a:r>
              <a:rPr lang="fr-FR" sz="1000" dirty="0"/>
              <a:t>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FDC57D9-059C-4DF4-A111-58191DC2B3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363" y="3406969"/>
            <a:ext cx="3451031" cy="34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9876" y="0"/>
            <a:ext cx="10157354" cy="1397000"/>
          </a:xfrm>
        </p:spPr>
        <p:txBody>
          <a:bodyPr rtlCol="0"/>
          <a:lstStyle/>
          <a:p>
            <a:pPr rtl="0"/>
            <a:r>
              <a:rPr lang="fr-FR" dirty="0"/>
              <a:t>Biographie langagière du groupe</a:t>
            </a:r>
          </a:p>
        </p:txBody>
      </p:sp>
      <p:graphicFrame>
        <p:nvGraphicFramePr>
          <p:cNvPr id="4" name="Espace réservé du contenu 3" descr="Liste à puces verticale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8231818"/>
              </p:ext>
            </p:extLst>
          </p:nvPr>
        </p:nvGraphicFramePr>
        <p:xfrm>
          <a:off x="1845940" y="1844824"/>
          <a:ext cx="7857132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id="{2717A2F7-D373-414F-B7CB-B9CF025CB4CF}"/>
              </a:ext>
            </a:extLst>
          </p:cNvPr>
          <p:cNvGrpSpPr/>
          <p:nvPr/>
        </p:nvGrpSpPr>
        <p:grpSpPr>
          <a:xfrm>
            <a:off x="9854196" y="5445224"/>
            <a:ext cx="2144873" cy="1098745"/>
            <a:chOff x="8247531" y="174364"/>
            <a:chExt cx="2309754" cy="1085850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F1EB73D4-A108-4AFD-8CEF-3BBBFE386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531" y="174364"/>
              <a:ext cx="1052513" cy="108585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735EC79-66F0-460F-A662-B5512669C140}"/>
                </a:ext>
              </a:extLst>
            </p:cNvPr>
            <p:cNvSpPr txBox="1"/>
            <p:nvPr/>
          </p:nvSpPr>
          <p:spPr>
            <a:xfrm>
              <a:off x="9266990" y="516615"/>
              <a:ext cx="12902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effectLst/>
                </a:rPr>
                <a:t>(10’) </a:t>
              </a:r>
              <a:endParaRPr lang="fr-F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B490EE2-5CBF-4ACF-8A41-5C5D4890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55" y="476672"/>
            <a:ext cx="10724867" cy="1397000"/>
          </a:xfrm>
        </p:spPr>
        <p:txBody>
          <a:bodyPr>
            <a:normAutofit/>
          </a:bodyPr>
          <a:lstStyle/>
          <a:p>
            <a:r>
              <a:rPr lang="fr-FR" sz="4400" b="1" dirty="0"/>
              <a:t>Quelle est votre expérience du plurilinguisme en classe? 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6CEFB8-0387-4C76-8F06-5D61B690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12" y="2387600"/>
            <a:ext cx="10157354" cy="2596729"/>
          </a:xfrm>
        </p:spPr>
        <p:txBody>
          <a:bodyPr>
            <a:normAutofit/>
          </a:bodyPr>
          <a:lstStyle/>
          <a:p>
            <a:pPr marL="285750" indent="-285750"/>
            <a:r>
              <a:rPr lang="fr-FR" dirty="0"/>
              <a:t>Etes-vous né(e) / avez-vous grandi dans une famille plurilingue?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Avez-vous rencontré des enfants plurilingues dans vos classes de stage ou bien à un moment dans votre scolarité?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Avez-vous pu observer des activités prenant en compte la spécificité de leur profil ? </a:t>
            </a:r>
          </a:p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5202386-A39B-471F-A9B3-BB61259C71A7}"/>
              </a:ext>
            </a:extLst>
          </p:cNvPr>
          <p:cNvGrpSpPr/>
          <p:nvPr/>
        </p:nvGrpSpPr>
        <p:grpSpPr>
          <a:xfrm>
            <a:off x="9118748" y="5315173"/>
            <a:ext cx="2144873" cy="1098745"/>
            <a:chOff x="8247531" y="174364"/>
            <a:chExt cx="2309754" cy="108585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F684192-D789-4EDD-B37F-51ABDE609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7531" y="174364"/>
              <a:ext cx="1052513" cy="108585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330D48E-421B-4B1A-B737-F215C6B72F48}"/>
                </a:ext>
              </a:extLst>
            </p:cNvPr>
            <p:cNvSpPr txBox="1"/>
            <p:nvPr/>
          </p:nvSpPr>
          <p:spPr>
            <a:xfrm>
              <a:off x="9266990" y="516615"/>
              <a:ext cx="12902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200" b="1" dirty="0">
                  <a:effectLst/>
                </a:rPr>
                <a:t>(10’) </a:t>
              </a:r>
              <a:endParaRPr lang="fr-F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74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649" y="1180101"/>
            <a:ext cx="7008574" cy="568176"/>
          </a:xfrm>
        </p:spPr>
        <p:txBody>
          <a:bodyPr rtlCol="0">
            <a:normAutofit/>
          </a:bodyPr>
          <a:lstStyle/>
          <a:p>
            <a:pPr rtl="0"/>
            <a:r>
              <a:rPr lang="fr-FR" sz="1600" dirty="0">
                <a:hlinkClick r:id="rId2"/>
              </a:rPr>
              <a:t>https://madoc.univ-nantes.fr/course/view.php?id=77821&amp;section=0</a:t>
            </a:r>
            <a:r>
              <a:rPr lang="fr-FR" sz="1600" dirty="0"/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561" y="-198771"/>
            <a:ext cx="7631407" cy="1296987"/>
          </a:xfrm>
        </p:spPr>
        <p:txBody>
          <a:bodyPr rtlCol="0"/>
          <a:lstStyle/>
          <a:p>
            <a:pPr rtl="0"/>
            <a:r>
              <a:rPr lang="fr-FR" b="1" dirty="0"/>
              <a:t>Suite du parcours sur cet espace de cours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C22614-9138-4173-A5DC-DF6F1B894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4" y="1956461"/>
            <a:ext cx="7552807" cy="2768684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3FE5D9B1-F364-4BF6-BC0C-2D6D464181E0}"/>
              </a:ext>
            </a:extLst>
          </p:cNvPr>
          <p:cNvSpPr txBox="1">
            <a:spLocks/>
          </p:cNvSpPr>
          <p:nvPr/>
        </p:nvSpPr>
        <p:spPr>
          <a:xfrm>
            <a:off x="622649" y="5091118"/>
            <a:ext cx="7631407" cy="1296987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850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400" b="1" dirty="0"/>
              <a:t>Besoin d’aide ? </a:t>
            </a:r>
          </a:p>
          <a:p>
            <a:endParaRPr lang="fr-FR" sz="2400" dirty="0"/>
          </a:p>
          <a:p>
            <a:r>
              <a:rPr lang="fr-FR" sz="2400" dirty="0"/>
              <a:t>N’hésitez pas à utiliser les forums « Help! » ou la messagerie.</a:t>
            </a:r>
          </a:p>
          <a:p>
            <a:endParaRPr lang="fr-FR" sz="2400" dirty="0"/>
          </a:p>
          <a:p>
            <a:r>
              <a:rPr lang="fr-FR" sz="2400" dirty="0"/>
              <a:t>Ces outils sont faits pour ça! 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es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22_TF02787940_TF02787940.potx" id="{F1CFDDCE-5F12-468A-A560-9C25D09E4DE9}" vid="{64708D2F-0B50-4C7B-BBA8-11F9A1AC41D2}"/>
    </a:ext>
  </a:extLst>
</a:theme>
</file>

<file path=ppt/theme/theme2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rayonnages de bibliothèque bleus (grand écran)</Template>
  <TotalTime>85</TotalTime>
  <Words>585</Words>
  <Application>Microsoft Office PowerPoint</Application>
  <PresentationFormat>Personnalisé</PresentationFormat>
  <Paragraphs>55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</vt:lpstr>
      <vt:lpstr>Livres 16:9</vt:lpstr>
      <vt:lpstr> Didactique des Langues Culture  UE 22 - EC 4 - Plurilinguisme </vt:lpstr>
      <vt:lpstr>ORGANISATION DU COURS</vt:lpstr>
      <vt:lpstr>Présentation du format de cours</vt:lpstr>
      <vt:lpstr>Le plurilinguisme  =&gt; qu’est-ce que c’est ?</vt:lpstr>
      <vt:lpstr>La promotion Mary Shelley est-elle multilingue, plurilingue au aucun de ces deux choix?</vt:lpstr>
      <vt:lpstr>Présentation PowerPoint</vt:lpstr>
      <vt:lpstr>Biographie langagière du groupe</vt:lpstr>
      <vt:lpstr>Quelle est votre expérience du plurilinguisme en classe? </vt:lpstr>
      <vt:lpstr>https://madoc.univ-nantes.fr/course/view.php?id=77821&amp;section=0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Didactique des Langues Culture  UE 22 - EC 4 - Plurilinguisme</dc:title>
  <dc:creator>Alix DE SAINT LOUP</dc:creator>
  <cp:lastModifiedBy>Alix DE SAINT LOUP</cp:lastModifiedBy>
  <cp:revision>10</cp:revision>
  <dcterms:created xsi:type="dcterms:W3CDTF">2024-04-21T15:51:14Z</dcterms:created>
  <dcterms:modified xsi:type="dcterms:W3CDTF">2024-04-21T17:16:47Z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