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9" r:id="rId13"/>
    <p:sldId id="268" r:id="rId14"/>
    <p:sldId id="272" r:id="rId15"/>
    <p:sldId id="275" r:id="rId16"/>
    <p:sldId id="276" r:id="rId17"/>
    <p:sldId id="277" r:id="rId18"/>
    <p:sldId id="270" r:id="rId19"/>
    <p:sldId id="274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3690" autoAdjust="0"/>
  </p:normalViewPr>
  <p:slideViewPr>
    <p:cSldViewPr>
      <p:cViewPr>
        <p:scale>
          <a:sx n="100" d="100"/>
          <a:sy n="100" d="100"/>
        </p:scale>
        <p:origin x="232" y="-1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0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E0B6-188D-4502-B65A-8A3EF0D8A79F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C51CA-8587-4C69-826E-C5171FE5DA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CF9339A9-DE5C-4A05-93C1-BA969FE0CB71}" type="slidenum">
              <a:rPr lang="fr-FR" altLang="fr-FR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fr-FR" altLang="fr-F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Délai apparition symptômes 4 semaines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51CA-8587-4C69-826E-C5171FE5DA3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3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51CA-8587-4C69-826E-C5171FE5DA3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Connaissance par analyse d </a:t>
            </a:r>
            <a:r>
              <a:rPr lang="fr-FR" dirty="0" err="1"/>
              <a:t>emodèle</a:t>
            </a:r>
            <a:r>
              <a:rPr lang="fr-FR" dirty="0"/>
              <a:t> animaux = problème de</a:t>
            </a:r>
            <a:r>
              <a:rPr lang="fr-FR" baseline="0" dirty="0"/>
              <a:t> </a:t>
            </a:r>
            <a:r>
              <a:rPr lang="fr-FR" dirty="0"/>
              <a:t>transposition car variété sarcoptes +/-</a:t>
            </a:r>
            <a:r>
              <a:rPr lang="fr-FR" baseline="0" dirty="0"/>
              <a:t> inféodés</a:t>
            </a:r>
          </a:p>
          <a:p>
            <a:r>
              <a:rPr lang="fr-FR" dirty="0" err="1"/>
              <a:t>Éosino</a:t>
            </a:r>
            <a:r>
              <a:rPr lang="fr-FR" dirty="0"/>
              <a:t> +++ =&gt; régulation</a:t>
            </a:r>
            <a:r>
              <a:rPr lang="fr-FR" baseline="0" dirty="0"/>
              <a:t> par Il vers TH2</a:t>
            </a:r>
          </a:p>
          <a:p>
            <a:r>
              <a:rPr lang="fr-FR" dirty="0"/>
              <a:t>Macrophages peu nombreux</a:t>
            </a:r>
          </a:p>
          <a:p>
            <a:r>
              <a:rPr lang="fr-FR" dirty="0" err="1"/>
              <a:t>Ig</a:t>
            </a:r>
            <a:r>
              <a:rPr lang="fr-FR" dirty="0"/>
              <a:t> inefficaces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51CA-8587-4C69-826E-C5171FE5DA3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19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Complément</a:t>
            </a:r>
            <a:r>
              <a:rPr lang="fr-FR" baseline="0" dirty="0"/>
              <a:t> C3 et  C4 =&gt; inflammation, défense mais </a:t>
            </a:r>
            <a:r>
              <a:rPr lang="fr-FR" baseline="0" dirty="0" err="1"/>
              <a:t>quan</a:t>
            </a:r>
            <a:r>
              <a:rPr lang="fr-FR" baseline="0" dirty="0"/>
              <a:t> </a:t>
            </a:r>
          </a:p>
          <a:p>
            <a:endParaRPr lang="fr-FR" baseline="0" dirty="0"/>
          </a:p>
          <a:p>
            <a:r>
              <a:rPr lang="fr-FR" baseline="0" dirty="0"/>
              <a:t>Réponse d’abord Th1 puis lentement Th2 =&gt; donc symptômes classiques retardés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51CA-8587-4C69-826E-C5171FE5DA3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24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SMIPPS : </a:t>
            </a:r>
            <a:r>
              <a:rPr lang="fr-FR" dirty="0" err="1"/>
              <a:t>scabies</a:t>
            </a:r>
            <a:r>
              <a:rPr lang="fr-FR" dirty="0"/>
              <a:t> mites </a:t>
            </a:r>
            <a:r>
              <a:rPr lang="fr-FR" dirty="0" err="1"/>
              <a:t>inactivated</a:t>
            </a:r>
            <a:r>
              <a:rPr lang="fr-FR" baseline="0" dirty="0"/>
              <a:t> protéases </a:t>
            </a:r>
            <a:r>
              <a:rPr lang="fr-FR" baseline="0" dirty="0" err="1"/>
              <a:t>paralogues</a:t>
            </a:r>
            <a:r>
              <a:rPr lang="fr-FR" baseline="0" dirty="0"/>
              <a:t>, </a:t>
            </a:r>
            <a:r>
              <a:rPr lang="fr-FR" dirty="0"/>
              <a:t>dégradation</a:t>
            </a:r>
            <a:r>
              <a:rPr lang="fr-FR" baseline="0" dirty="0"/>
              <a:t> complément, et de l’attaque sur cystéines protéases</a:t>
            </a:r>
            <a:endParaRPr lang="fr-FR" dirty="0"/>
          </a:p>
          <a:p>
            <a:endParaRPr lang="fr-FR" dirty="0"/>
          </a:p>
          <a:p>
            <a:r>
              <a:rPr lang="fr-FR" dirty="0"/>
              <a:t>SMS : Sarcoptes mites </a:t>
            </a:r>
            <a:r>
              <a:rPr lang="fr-FR" dirty="0" err="1"/>
              <a:t>serpins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51CA-8587-4C69-826E-C5171FE5DA3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46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SMIPPS : </a:t>
            </a:r>
            <a:r>
              <a:rPr lang="fr-FR" dirty="0" err="1"/>
              <a:t>scabies</a:t>
            </a:r>
            <a:r>
              <a:rPr lang="fr-FR" dirty="0"/>
              <a:t> mites </a:t>
            </a:r>
            <a:r>
              <a:rPr lang="fr-FR" dirty="0" err="1"/>
              <a:t>inactivated</a:t>
            </a:r>
            <a:r>
              <a:rPr lang="fr-FR" baseline="0" dirty="0"/>
              <a:t> protéases </a:t>
            </a:r>
            <a:r>
              <a:rPr lang="fr-FR" baseline="0" dirty="0" err="1"/>
              <a:t>paralogues</a:t>
            </a:r>
            <a:r>
              <a:rPr lang="fr-FR" baseline="0" dirty="0"/>
              <a:t>, </a:t>
            </a:r>
            <a:r>
              <a:rPr lang="fr-FR" dirty="0"/>
              <a:t>dégradation</a:t>
            </a:r>
            <a:r>
              <a:rPr lang="fr-FR" baseline="0" dirty="0"/>
              <a:t> complément, et de l’attaque sur cystéines protéases</a:t>
            </a:r>
            <a:endParaRPr lang="fr-FR" dirty="0"/>
          </a:p>
          <a:p>
            <a:endParaRPr lang="fr-FR" dirty="0"/>
          </a:p>
          <a:p>
            <a:r>
              <a:rPr lang="fr-FR" dirty="0"/>
              <a:t>SMS : Sarcoptes mites </a:t>
            </a:r>
            <a:r>
              <a:rPr lang="fr-FR" dirty="0" err="1"/>
              <a:t>serpins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51CA-8587-4C69-826E-C5171FE5DA3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46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IL17/IL20 active</a:t>
            </a:r>
            <a:r>
              <a:rPr lang="fr-FR" baseline="0" dirty="0"/>
              <a:t> </a:t>
            </a:r>
            <a:r>
              <a:rPr lang="fr-FR" baseline="0" dirty="0" err="1"/>
              <a:t>keratinocytes</a:t>
            </a:r>
            <a:r>
              <a:rPr lang="fr-FR" baseline="0" dirty="0"/>
              <a:t> et fibroblastes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51CA-8587-4C69-826E-C5171FE5DA3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23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DD7-4D70-49BA-BDE6-3938FD034225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5423-1B14-471C-9086-ECA98EAB7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53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DD7-4D70-49BA-BDE6-3938FD034225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5423-1B14-471C-9086-ECA98EAB7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49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DD7-4D70-49BA-BDE6-3938FD034225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5423-1B14-471C-9086-ECA98EAB7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46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19520" cy="113628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E0C92-CD5C-4376-B1F1-3485095DC8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647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DD7-4D70-49BA-BDE6-3938FD034225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5423-1B14-471C-9086-ECA98EAB7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93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DD7-4D70-49BA-BDE6-3938FD034225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5423-1B14-471C-9086-ECA98EAB7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85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DD7-4D70-49BA-BDE6-3938FD034225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5423-1B14-471C-9086-ECA98EAB7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4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DD7-4D70-49BA-BDE6-3938FD034225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5423-1B14-471C-9086-ECA98EAB7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08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DD7-4D70-49BA-BDE6-3938FD034225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5423-1B14-471C-9086-ECA98EAB7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47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DD7-4D70-49BA-BDE6-3938FD034225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5423-1B14-471C-9086-ECA98EAB7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9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DD7-4D70-49BA-BDE6-3938FD034225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5423-1B14-471C-9086-ECA98EAB7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73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DD7-4D70-49BA-BDE6-3938FD034225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5423-1B14-471C-9086-ECA98EAB7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75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79DD7-4D70-49BA-BDE6-3938FD034225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55423-1B14-471C-9086-ECA98EAB7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99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63549"/>
            <a:ext cx="8228160" cy="1166522"/>
          </a:xfrm>
        </p:spPr>
        <p:txBody>
          <a:bodyPr tIns="35264">
            <a:normAutofit fontScale="90000"/>
          </a:bodyPr>
          <a:lstStyle/>
          <a:p>
            <a:pPr eaLnBrk="1">
              <a:buClrTx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fr-FR" altLang="fr-FR" dirty="0"/>
              <a:t>Master Biologie-Santé</a:t>
            </a:r>
            <a:br>
              <a:rPr lang="fr-FR" altLang="fr-FR" dirty="0"/>
            </a:br>
            <a:r>
              <a:rPr lang="fr-FR" altLang="fr-FR" dirty="0"/>
              <a:t>UE Microbiologie-Pathologies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2" y="1646095"/>
            <a:ext cx="8228160" cy="4444307"/>
          </a:xfrm>
        </p:spPr>
        <p:txBody>
          <a:bodyPr anchor="ctr"/>
          <a:lstStyle/>
          <a:p>
            <a:pPr marL="39087" indent="0" algn="ctr" eaLnBrk="1">
              <a:spcAft>
                <a:spcPct val="0"/>
              </a:spcAft>
              <a:buClrTx/>
              <a:buNone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fr-FR" altLang="fr-FR" dirty="0"/>
              <a:t>Parasitoses cutanées</a:t>
            </a:r>
          </a:p>
          <a:p>
            <a:pPr indent="-303813" algn="ctr" eaLnBrk="1">
              <a:spcAft>
                <a:spcPct val="0"/>
              </a:spcAft>
              <a:buClrTx/>
              <a:tabLst>
                <a:tab pos="311013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fr-FR" altLang="fr-FR" dirty="0"/>
          </a:p>
        </p:txBody>
      </p:sp>
      <p:sp>
        <p:nvSpPr>
          <p:cNvPr id="2052" name="ZoneTexte 1"/>
          <p:cNvSpPr txBox="1">
            <a:spLocks noChangeArrowheads="1"/>
          </p:cNvSpPr>
          <p:nvPr/>
        </p:nvSpPr>
        <p:spPr bwMode="auto">
          <a:xfrm>
            <a:off x="7642080" y="6499404"/>
            <a:ext cx="1244774" cy="34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en-US">
                <a:solidFill>
                  <a:srgbClr val="000000"/>
                </a:solidFill>
              </a:rPr>
              <a:t>F. Pagniez</a:t>
            </a:r>
          </a:p>
        </p:txBody>
      </p:sp>
    </p:spTree>
    <p:extLst>
      <p:ext uri="{BB962C8B-B14F-4D97-AF65-F5344CB8AC3E}">
        <p14:creationId xmlns:p14="http://schemas.microsoft.com/office/powerpoint/2010/main" val="1212403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Tungose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Puce chique, </a:t>
            </a:r>
            <a:r>
              <a:rPr lang="fr-FR" i="1" dirty="0" err="1"/>
              <a:t>Tunga</a:t>
            </a:r>
            <a:r>
              <a:rPr lang="fr-FR" i="1" dirty="0"/>
              <a:t> </a:t>
            </a:r>
            <a:r>
              <a:rPr lang="fr-FR" i="1" dirty="0" err="1"/>
              <a:t>penetrans</a:t>
            </a:r>
            <a:endParaRPr lang="fr-FR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724218" cy="1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1323"/>
            <a:ext cx="2724218" cy="1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70" y="3755769"/>
            <a:ext cx="2543944" cy="1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63888" y="2854919"/>
            <a:ext cx="531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Afrique subsaharienne, Amérique sud et caraïbes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12160" y="3571103"/>
            <a:ext cx="30137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Femelle creuse l’épiderme</a:t>
            </a:r>
          </a:p>
          <a:p>
            <a:r>
              <a:rPr lang="fr-FR" dirty="0"/>
              <a:t>Plaie ulcérante caractéristique</a:t>
            </a:r>
          </a:p>
          <a:p>
            <a:r>
              <a:rPr lang="fr-FR" dirty="0"/>
              <a:t>Formation de cluster</a:t>
            </a:r>
          </a:p>
          <a:p>
            <a:endParaRPr lang="fr-FR" dirty="0"/>
          </a:p>
          <a:p>
            <a:r>
              <a:rPr lang="fr-FR" dirty="0"/>
              <a:t>Surinfection</a:t>
            </a:r>
          </a:p>
          <a:p>
            <a:endParaRPr lang="fr-FR" dirty="0"/>
          </a:p>
          <a:p>
            <a:r>
              <a:rPr lang="fr-FR" dirty="0"/>
              <a:t>Traitement =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extraction,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dimeticone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18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Sarcoptes sp.</a:t>
            </a:r>
          </a:p>
          <a:p>
            <a:r>
              <a:rPr lang="fr-FR" dirty="0"/>
              <a:t>Pathologie</a:t>
            </a:r>
          </a:p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255912" cy="15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0060"/>
            <a:ext cx="2255912" cy="15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40" y="4430060"/>
            <a:ext cx="2255912" cy="15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40" y="2915227"/>
            <a:ext cx="2270477" cy="15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81412" y="3414397"/>
            <a:ext cx="40550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200 millions cas/an</a:t>
            </a:r>
          </a:p>
          <a:p>
            <a:r>
              <a:rPr lang="fr-FR" dirty="0"/>
              <a:t>Épidémiologie : surpeuplement/pauvreté</a:t>
            </a:r>
          </a:p>
          <a:p>
            <a:r>
              <a:rPr lang="fr-FR" dirty="0"/>
              <a:t>Gale commune # 15 sarcoptes</a:t>
            </a:r>
          </a:p>
          <a:p>
            <a:r>
              <a:rPr lang="fr-FR" dirty="0"/>
              <a:t>papules érythémateuses</a:t>
            </a:r>
            <a:r>
              <a:rPr lang="fr-FR" b="1" dirty="0"/>
              <a:t>, prurit </a:t>
            </a:r>
          </a:p>
          <a:p>
            <a:endParaRPr lang="fr-FR" dirty="0"/>
          </a:p>
          <a:p>
            <a:r>
              <a:rPr lang="fr-FR" dirty="0"/>
              <a:t>Gale profuse  &gt; 100</a:t>
            </a:r>
          </a:p>
          <a:p>
            <a:r>
              <a:rPr lang="fr-FR" dirty="0"/>
              <a:t>Idem + Hyperkératose, croutes</a:t>
            </a:r>
          </a:p>
          <a:p>
            <a:endParaRPr lang="fr-FR" dirty="0"/>
          </a:p>
          <a:p>
            <a:r>
              <a:rPr lang="fr-FR" dirty="0"/>
              <a:t>Galeries</a:t>
            </a:r>
          </a:p>
          <a:p>
            <a:r>
              <a:rPr lang="fr-FR" b="1" dirty="0"/>
              <a:t>Localisations</a:t>
            </a:r>
            <a:r>
              <a:rPr lang="fr-FR" dirty="0"/>
              <a:t> : mains, poignets…</a:t>
            </a:r>
          </a:p>
        </p:txBody>
      </p:sp>
    </p:spTree>
    <p:extLst>
      <p:ext uri="{BB962C8B-B14F-4D97-AF65-F5344CB8AC3E}">
        <p14:creationId xmlns:p14="http://schemas.microsoft.com/office/powerpoint/2010/main" val="356806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/>
              <a:t>Recherche hôte : chaleur, « odeur » &gt;&gt; CO</a:t>
            </a:r>
            <a:r>
              <a:rPr lang="fr-FR" baseline="-25000" dirty="0"/>
              <a:t>2</a:t>
            </a:r>
            <a:r>
              <a:rPr lang="fr-FR" dirty="0"/>
              <a:t> </a:t>
            </a:r>
          </a:p>
          <a:p>
            <a:r>
              <a:rPr lang="fr-FR" dirty="0"/>
              <a:t>Pénétration par production liquide enveloppant</a:t>
            </a:r>
          </a:p>
          <a:p>
            <a:r>
              <a:rPr lang="fr-FR" dirty="0"/>
              <a:t>Progression avec pattes : « </a:t>
            </a:r>
            <a:r>
              <a:rPr lang="fr-FR" dirty="0" err="1"/>
              <a:t>crowling</a:t>
            </a:r>
            <a:r>
              <a:rPr lang="fr-FR" dirty="0"/>
              <a:t> »</a:t>
            </a:r>
          </a:p>
          <a:p>
            <a:r>
              <a:rPr lang="fr-FR" dirty="0"/>
              <a:t>Choix de la zone en fonction composition en lipides…</a:t>
            </a:r>
          </a:p>
          <a:p>
            <a:r>
              <a:rPr lang="fr-FR" dirty="0"/>
              <a:t>Se nourrit de lymphe, sérum</a:t>
            </a:r>
          </a:p>
          <a:p>
            <a:r>
              <a:rPr lang="fr-FR" dirty="0"/>
              <a:t>Aérobie =&gt; sortie/entrée galerie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742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Gale : réponse de l’hôte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/>
              <a:t>Complément</a:t>
            </a:r>
          </a:p>
          <a:p>
            <a:r>
              <a:rPr lang="fr-FR" sz="2400" dirty="0"/>
              <a:t>Réponse immune :</a:t>
            </a:r>
          </a:p>
          <a:p>
            <a:pPr lvl="1"/>
            <a:r>
              <a:rPr lang="fr-FR" sz="2000" dirty="0"/>
              <a:t>Hyperéosinophilie</a:t>
            </a:r>
          </a:p>
          <a:p>
            <a:pPr lvl="1"/>
            <a:r>
              <a:rPr lang="fr-FR" sz="2000" dirty="0"/>
              <a:t>Mastocytes</a:t>
            </a:r>
          </a:p>
          <a:p>
            <a:pPr lvl="1"/>
            <a:r>
              <a:rPr lang="fr-FR" sz="2000" dirty="0"/>
              <a:t>PN basophiles</a:t>
            </a:r>
          </a:p>
          <a:p>
            <a:pPr lvl="1"/>
            <a:r>
              <a:rPr lang="fr-FR" sz="2000" dirty="0"/>
              <a:t>PNN +/-</a:t>
            </a:r>
          </a:p>
          <a:p>
            <a:pPr lvl="1"/>
            <a:r>
              <a:rPr lang="fr-FR" sz="2000" dirty="0"/>
              <a:t>DC, rôle ?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 err="1"/>
              <a:t>Ig</a:t>
            </a:r>
            <a:r>
              <a:rPr lang="fr-FR" sz="2000" dirty="0"/>
              <a:t> M, G, A, 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4878"/>
            <a:ext cx="5298579" cy="47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66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fr-FR" dirty="0"/>
              <a:t>Réponse immune hôte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9" y="2132856"/>
            <a:ext cx="744151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3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fr-FR" dirty="0"/>
              <a:t>Réponse immune hôte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3860"/>
            <a:ext cx="5298579" cy="47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6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Gale : échappement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Echappement parasite</a:t>
            </a:r>
          </a:p>
          <a:p>
            <a:r>
              <a:rPr lang="fr-FR" dirty="0" err="1"/>
              <a:t>SMIPPs</a:t>
            </a:r>
            <a:r>
              <a:rPr lang="fr-FR" dirty="0"/>
              <a:t>  et SMS : inactive complément</a:t>
            </a:r>
          </a:p>
          <a:p>
            <a:r>
              <a:rPr lang="fr-FR" dirty="0"/>
              <a:t>Secrétions d’inhibiteurs migration macrophages ?</a:t>
            </a:r>
          </a:p>
          <a:p>
            <a:r>
              <a:rPr lang="fr-FR" dirty="0"/>
              <a:t>Perte activité des neutrophiles </a:t>
            </a:r>
            <a:r>
              <a:rPr lang="fr-FR" i="1" dirty="0"/>
              <a:t>in vitro</a:t>
            </a:r>
          </a:p>
          <a:p>
            <a:r>
              <a:rPr lang="fr-FR" dirty="0"/>
              <a:t>IL1-ra</a:t>
            </a: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97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Gale : prurit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85416"/>
            <a:ext cx="3672408" cy="543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234481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Action directe du parasite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Infection bactérienne </a:t>
            </a:r>
          </a:p>
          <a:p>
            <a:pPr defTabSz="273050"/>
            <a:r>
              <a:rPr lang="fr-FR" sz="2400" dirty="0"/>
              <a:t>	secondaire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Réaction de l’hôte</a:t>
            </a:r>
          </a:p>
        </p:txBody>
      </p:sp>
    </p:spTree>
    <p:extLst>
      <p:ext uri="{BB962C8B-B14F-4D97-AF65-F5344CB8AC3E}">
        <p14:creationId xmlns:p14="http://schemas.microsoft.com/office/powerpoint/2010/main" val="380403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Gale profuse, gale norvégienne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29" y="2348880"/>
            <a:ext cx="62579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0" y="2481436"/>
            <a:ext cx="225583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15616" y="4293096"/>
            <a:ext cx="50405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IgE  et IgG4 ++ </a:t>
            </a:r>
          </a:p>
          <a:p>
            <a:r>
              <a:rPr lang="fr-FR" sz="2000" dirty="0"/>
              <a:t>IL5 et IL13 ; IL17/IL20</a:t>
            </a:r>
          </a:p>
          <a:p>
            <a:endParaRPr lang="fr-FR" sz="2000" dirty="0"/>
          </a:p>
          <a:p>
            <a:r>
              <a:rPr lang="fr-FR" sz="2000" dirty="0"/>
              <a:t>Complément moins actif</a:t>
            </a:r>
          </a:p>
          <a:p>
            <a:r>
              <a:rPr lang="fr-FR" sz="2000" dirty="0"/>
              <a:t>Patient à prédisposition Th2 ?</a:t>
            </a:r>
          </a:p>
          <a:p>
            <a:endParaRPr lang="fr-FR" sz="2000" dirty="0"/>
          </a:p>
          <a:p>
            <a:r>
              <a:rPr lang="fr-FR" sz="2000" dirty="0"/>
              <a:t>=&gt; </a:t>
            </a:r>
            <a:r>
              <a:rPr lang="fr-FR" sz="2000" dirty="0" err="1"/>
              <a:t>Hyperprolifération</a:t>
            </a:r>
            <a:r>
              <a:rPr lang="fr-FR" sz="2000" dirty="0"/>
              <a:t> sarcopte</a:t>
            </a:r>
          </a:p>
        </p:txBody>
      </p:sp>
    </p:spTree>
    <p:extLst>
      <p:ext uri="{BB962C8B-B14F-4D97-AF65-F5344CB8AC3E}">
        <p14:creationId xmlns:p14="http://schemas.microsoft.com/office/powerpoint/2010/main" val="304146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867328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Implications pour le diagnostic et vaccination</a:t>
            </a:r>
          </a:p>
          <a:p>
            <a:pPr lvl="1"/>
            <a:r>
              <a:rPr lang="fr-FR" dirty="0"/>
              <a:t>Diagnostic clinique /dermatologique</a:t>
            </a:r>
          </a:p>
          <a:p>
            <a:pPr lvl="1"/>
            <a:r>
              <a:rPr lang="fr-FR" dirty="0"/>
              <a:t>Traitement classique : </a:t>
            </a:r>
            <a:r>
              <a:rPr lang="fr-FR" sz="2600" dirty="0" err="1"/>
              <a:t>Ivermectine</a:t>
            </a:r>
            <a:r>
              <a:rPr lang="fr-FR" sz="2600" dirty="0"/>
              <a:t>, benzoate de benzyle…</a:t>
            </a:r>
          </a:p>
          <a:p>
            <a:pPr lvl="1"/>
            <a:r>
              <a:rPr lang="fr-FR" dirty="0"/>
              <a:t>Réaction croisée avec autres acariens</a:t>
            </a:r>
          </a:p>
          <a:p>
            <a:pPr lvl="1"/>
            <a:r>
              <a:rPr lang="fr-FR" dirty="0"/>
              <a:t>Diagnostic :</a:t>
            </a:r>
          </a:p>
          <a:p>
            <a:pPr lvl="2"/>
            <a:r>
              <a:rPr lang="fr-FR" dirty="0"/>
              <a:t>Sérologie</a:t>
            </a:r>
          </a:p>
          <a:p>
            <a:pPr lvl="2"/>
            <a:r>
              <a:rPr lang="fr-FR" dirty="0"/>
              <a:t>Homologie acariens : </a:t>
            </a:r>
            <a:r>
              <a:rPr lang="fr-FR" i="1" dirty="0" err="1"/>
              <a:t>Dermatophagoides</a:t>
            </a:r>
            <a:r>
              <a:rPr lang="fr-FR" i="1" dirty="0"/>
              <a:t> farinae</a:t>
            </a:r>
            <a:r>
              <a:rPr lang="fr-FR" dirty="0"/>
              <a:t>…</a:t>
            </a:r>
          </a:p>
          <a:p>
            <a:pPr lvl="2"/>
            <a:r>
              <a:rPr lang="fr-FR" dirty="0"/>
              <a:t>Apparition </a:t>
            </a:r>
            <a:r>
              <a:rPr lang="fr-FR" dirty="0" err="1"/>
              <a:t>Ig</a:t>
            </a:r>
            <a:r>
              <a:rPr lang="fr-FR" dirty="0"/>
              <a:t> lente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Vaccination :</a:t>
            </a:r>
          </a:p>
          <a:p>
            <a:pPr lvl="2"/>
            <a:r>
              <a:rPr lang="fr-FR" dirty="0"/>
              <a:t>Si </a:t>
            </a:r>
            <a:r>
              <a:rPr lang="fr-FR" dirty="0" err="1"/>
              <a:t>réinfestation</a:t>
            </a:r>
            <a:r>
              <a:rPr lang="fr-FR" dirty="0"/>
              <a:t> =&gt; Th2</a:t>
            </a:r>
          </a:p>
          <a:p>
            <a:pPr lvl="2"/>
            <a:r>
              <a:rPr lang="fr-FR" dirty="0"/>
              <a:t>Si </a:t>
            </a:r>
            <a:r>
              <a:rPr lang="fr-FR" dirty="0" err="1"/>
              <a:t>préstimulation</a:t>
            </a:r>
            <a:r>
              <a:rPr lang="fr-FR" dirty="0"/>
              <a:t> par extrait =&gt; Th1 et protection</a:t>
            </a:r>
          </a:p>
          <a:p>
            <a:pPr lvl="2"/>
            <a:r>
              <a:rPr lang="fr-FR" dirty="0"/>
              <a:t>Homologie acariens</a:t>
            </a:r>
          </a:p>
          <a:p>
            <a:pPr lvl="2"/>
            <a:r>
              <a:rPr lang="fr-FR" dirty="0"/>
              <a:t>Forte homologie entre Sarcoptes mais variété </a:t>
            </a:r>
            <a:r>
              <a:rPr lang="fr-FR" dirty="0" err="1"/>
              <a:t>hominis</a:t>
            </a:r>
            <a:r>
              <a:rPr lang="fr-FR" dirty="0"/>
              <a:t> diffère des espèces animales</a:t>
            </a:r>
          </a:p>
        </p:txBody>
      </p:sp>
    </p:spTree>
    <p:extLst>
      <p:ext uri="{BB962C8B-B14F-4D97-AF65-F5344CB8AC3E}">
        <p14:creationId xmlns:p14="http://schemas.microsoft.com/office/powerpoint/2010/main" val="201825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fr-FR" dirty="0"/>
              <a:t>Protozoaires,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helminthes ou arthropodes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366596" cy="304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0152" y="6021288"/>
            <a:ext cx="28844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Norgan</a:t>
            </a:r>
            <a:r>
              <a:rPr lang="en-US" sz="800" dirty="0"/>
              <a:t> AP, Pritt BS. </a:t>
            </a:r>
            <a:r>
              <a:rPr lang="en-US" sz="800" dirty="0" err="1"/>
              <a:t>Adv</a:t>
            </a:r>
            <a:r>
              <a:rPr lang="en-US" sz="800" dirty="0"/>
              <a:t> </a:t>
            </a:r>
            <a:r>
              <a:rPr lang="en-US" sz="800" dirty="0" err="1"/>
              <a:t>Anat</a:t>
            </a:r>
            <a:r>
              <a:rPr lang="en-US" sz="800" dirty="0"/>
              <a:t> </a:t>
            </a:r>
            <a:r>
              <a:rPr lang="en-US" sz="800" dirty="0" err="1"/>
              <a:t>Pathol</a:t>
            </a:r>
            <a:r>
              <a:rPr lang="en-US" sz="800" dirty="0"/>
              <a:t>. 2018 Mar;25(2):106-123</a:t>
            </a:r>
          </a:p>
        </p:txBody>
      </p:sp>
    </p:spTree>
    <p:extLst>
      <p:ext uri="{BB962C8B-B14F-4D97-AF65-F5344CB8AC3E}">
        <p14:creationId xmlns:p14="http://schemas.microsoft.com/office/powerpoint/2010/main" val="24176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Nombreux parasites =&gt; localisation cutanée</a:t>
            </a:r>
          </a:p>
          <a:p>
            <a:r>
              <a:rPr lang="fr-FR" dirty="0"/>
              <a:t>Protozoaires, helminthes, arthropodes</a:t>
            </a:r>
          </a:p>
          <a:p>
            <a:r>
              <a:rPr lang="fr-FR" dirty="0"/>
              <a:t>Arthropodes; peu de connaissances</a:t>
            </a:r>
          </a:p>
          <a:p>
            <a:r>
              <a:rPr lang="fr-FR" dirty="0"/>
              <a:t>Gale : TH2 =&gt; gale profuse ?</a:t>
            </a:r>
          </a:p>
          <a:p>
            <a:r>
              <a:rPr lang="fr-FR" dirty="0"/>
              <a:t>Prévention voyageurs</a:t>
            </a:r>
          </a:p>
          <a:p>
            <a:r>
              <a:rPr lang="fr-FR" dirty="0"/>
              <a:t>Diagnostic sérologique /vaccination ?</a:t>
            </a:r>
          </a:p>
        </p:txBody>
      </p:sp>
    </p:spTree>
    <p:extLst>
      <p:ext uri="{BB962C8B-B14F-4D97-AF65-F5344CB8AC3E}">
        <p14:creationId xmlns:p14="http://schemas.microsoft.com/office/powerpoint/2010/main" val="18937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676672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Protozoaires, </a:t>
            </a:r>
            <a:r>
              <a:rPr lang="fr-FR" dirty="0"/>
              <a:t>helminthes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ou arthropodes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0086"/>
            <a:ext cx="6840760" cy="50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6477852" y="5269157"/>
            <a:ext cx="28844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Norgan</a:t>
            </a:r>
            <a:r>
              <a:rPr lang="en-US" sz="800" dirty="0"/>
              <a:t> AP, Pritt BS. </a:t>
            </a:r>
            <a:r>
              <a:rPr lang="en-US" sz="800" dirty="0" err="1"/>
              <a:t>Adv</a:t>
            </a:r>
            <a:r>
              <a:rPr lang="en-US" sz="800" dirty="0"/>
              <a:t> </a:t>
            </a:r>
            <a:r>
              <a:rPr lang="en-US" sz="800" dirty="0" err="1"/>
              <a:t>Anat</a:t>
            </a:r>
            <a:r>
              <a:rPr lang="en-US" sz="800" dirty="0"/>
              <a:t> </a:t>
            </a:r>
            <a:r>
              <a:rPr lang="en-US" sz="800" dirty="0" err="1"/>
              <a:t>Pathol</a:t>
            </a:r>
            <a:r>
              <a:rPr lang="en-US" sz="800" dirty="0"/>
              <a:t>. 2018 Mar;25(2):106-123</a:t>
            </a:r>
          </a:p>
        </p:txBody>
      </p:sp>
    </p:spTree>
    <p:extLst>
      <p:ext uri="{BB962C8B-B14F-4D97-AF65-F5344CB8AC3E}">
        <p14:creationId xmlns:p14="http://schemas.microsoft.com/office/powerpoint/2010/main" val="231551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u contenu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676672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Protozoaires, helminthes ou </a:t>
            </a:r>
            <a:r>
              <a:rPr lang="fr-FR" dirty="0"/>
              <a:t>arthropodes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429079" cy="31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0152" y="6021288"/>
            <a:ext cx="28844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Norgan</a:t>
            </a:r>
            <a:r>
              <a:rPr lang="en-US" sz="800" dirty="0"/>
              <a:t> AP, Pritt BS. </a:t>
            </a:r>
            <a:r>
              <a:rPr lang="en-US" sz="800" dirty="0" err="1"/>
              <a:t>Adv</a:t>
            </a:r>
            <a:r>
              <a:rPr lang="en-US" sz="800" dirty="0"/>
              <a:t> </a:t>
            </a:r>
            <a:r>
              <a:rPr lang="en-US" sz="800" dirty="0" err="1"/>
              <a:t>Anat</a:t>
            </a:r>
            <a:r>
              <a:rPr lang="en-US" sz="800" dirty="0"/>
              <a:t> </a:t>
            </a:r>
            <a:r>
              <a:rPr lang="en-US" sz="800" dirty="0" err="1"/>
              <a:t>Pathol</a:t>
            </a:r>
            <a:r>
              <a:rPr lang="en-US" sz="800" dirty="0"/>
              <a:t>. 2018 Mar;25(2):106-123</a:t>
            </a:r>
          </a:p>
        </p:txBody>
      </p:sp>
    </p:spTree>
    <p:extLst>
      <p:ext uri="{BB962C8B-B14F-4D97-AF65-F5344CB8AC3E}">
        <p14:creationId xmlns:p14="http://schemas.microsoft.com/office/powerpoint/2010/main" val="15171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Myiases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6209"/>
            <a:ext cx="8229600" cy="299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0152" y="6021288"/>
            <a:ext cx="28844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Norgan</a:t>
            </a:r>
            <a:r>
              <a:rPr lang="en-US" sz="800" dirty="0"/>
              <a:t> AP, Pritt BS. </a:t>
            </a:r>
            <a:r>
              <a:rPr lang="en-US" sz="800" dirty="0" err="1"/>
              <a:t>Adv</a:t>
            </a:r>
            <a:r>
              <a:rPr lang="en-US" sz="800" dirty="0"/>
              <a:t> </a:t>
            </a:r>
            <a:r>
              <a:rPr lang="en-US" sz="800" dirty="0" err="1"/>
              <a:t>Anat</a:t>
            </a:r>
            <a:r>
              <a:rPr lang="en-US" sz="800" dirty="0"/>
              <a:t> </a:t>
            </a:r>
            <a:r>
              <a:rPr lang="en-US" sz="800" dirty="0" err="1"/>
              <a:t>Pathol</a:t>
            </a:r>
            <a:r>
              <a:rPr lang="en-US" sz="800" dirty="0"/>
              <a:t>. 2018 Mar;25(2):106-123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1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Superfamille des oestrodiae : oestridae, calliphoridae et sarcophagidae.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48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Myiases furonculeuses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err="1"/>
              <a:t>Dermatobia</a:t>
            </a:r>
            <a:r>
              <a:rPr lang="fr-FR" i="1" dirty="0"/>
              <a:t> </a:t>
            </a:r>
            <a:r>
              <a:rPr lang="fr-FR" i="1" dirty="0" err="1"/>
              <a:t>hominis</a:t>
            </a:r>
            <a:r>
              <a:rPr lang="fr-FR" i="1" dirty="0"/>
              <a:t> </a:t>
            </a:r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1907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2" y="4149080"/>
            <a:ext cx="2174638" cy="16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68073"/>
            <a:ext cx="1964699" cy="110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19588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20072" y="2636912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Ver macaque</a:t>
            </a:r>
          </a:p>
          <a:p>
            <a:r>
              <a:rPr lang="fr-FR" dirty="0"/>
              <a:t>Amériques</a:t>
            </a:r>
          </a:p>
          <a:p>
            <a:endParaRPr lang="fr-FR" dirty="0"/>
          </a:p>
          <a:p>
            <a:r>
              <a:rPr lang="fr-FR" dirty="0"/>
              <a:t>Lésion suppurative, douloureuse et prurigineuse</a:t>
            </a:r>
          </a:p>
          <a:p>
            <a:endParaRPr lang="fr-FR" dirty="0"/>
          </a:p>
          <a:p>
            <a:r>
              <a:rPr lang="fr-FR" dirty="0"/>
              <a:t>Surinfection</a:t>
            </a:r>
          </a:p>
          <a:p>
            <a:endParaRPr lang="fr-FR" dirty="0"/>
          </a:p>
          <a:p>
            <a:r>
              <a:rPr lang="fr-FR" dirty="0"/>
              <a:t>Traitement : extraction, étouffement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485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Myiases furonculeuses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err="1"/>
              <a:t>Cordyloba</a:t>
            </a:r>
            <a:r>
              <a:rPr lang="fr-FR" i="1" dirty="0"/>
              <a:t> </a:t>
            </a:r>
            <a:r>
              <a:rPr lang="fr-FR" i="1" dirty="0" err="1"/>
              <a:t>anthropophaga</a:t>
            </a:r>
            <a:r>
              <a:rPr lang="fr-FR" i="1" dirty="0"/>
              <a:t> </a:t>
            </a:r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0274"/>
            <a:ext cx="2183904" cy="145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7744"/>
            <a:ext cx="2214844" cy="14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23" y="2530274"/>
            <a:ext cx="2183903" cy="145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69" y="4259851"/>
            <a:ext cx="1872209" cy="140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04048" y="3175322"/>
            <a:ext cx="40036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ver de </a:t>
            </a:r>
            <a:r>
              <a:rPr lang="fr-FR" dirty="0" err="1"/>
              <a:t>Cayor</a:t>
            </a:r>
            <a:endParaRPr lang="fr-FR" dirty="0"/>
          </a:p>
          <a:p>
            <a:r>
              <a:rPr lang="fr-FR" dirty="0"/>
              <a:t>Afrique tropicale</a:t>
            </a:r>
          </a:p>
          <a:p>
            <a:endParaRPr lang="fr-FR" dirty="0"/>
          </a:p>
          <a:p>
            <a:r>
              <a:rPr lang="fr-FR" dirty="0"/>
              <a:t>Séchage vêtements à l’ombre</a:t>
            </a:r>
          </a:p>
          <a:p>
            <a:endParaRPr lang="fr-FR" dirty="0"/>
          </a:p>
          <a:p>
            <a:r>
              <a:rPr lang="fr-FR" dirty="0"/>
              <a:t>Exsudats, prurit, adénopathies</a:t>
            </a:r>
          </a:p>
          <a:p>
            <a:endParaRPr lang="fr-FR" dirty="0"/>
          </a:p>
          <a:p>
            <a:r>
              <a:rPr lang="fr-FR" dirty="0"/>
              <a:t>Traitement : extraction, étouffement</a:t>
            </a:r>
          </a:p>
          <a:p>
            <a:r>
              <a:rPr lang="fr-FR" dirty="0"/>
              <a:t>Prévention : repassage, séchage au soleil</a:t>
            </a:r>
          </a:p>
        </p:txBody>
      </p:sp>
    </p:spTree>
    <p:extLst>
      <p:ext uri="{BB962C8B-B14F-4D97-AF65-F5344CB8AC3E}">
        <p14:creationId xmlns:p14="http://schemas.microsoft.com/office/powerpoint/2010/main" val="401711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Myiases migrantes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err="1"/>
              <a:t>Gastrophyllus</a:t>
            </a:r>
            <a:r>
              <a:rPr lang="fr-FR" i="1" dirty="0"/>
              <a:t> </a:t>
            </a:r>
            <a:r>
              <a:rPr lang="fr-FR" i="1" dirty="0" err="1"/>
              <a:t>spp</a:t>
            </a:r>
            <a:r>
              <a:rPr lang="fr-FR" i="1" dirty="0"/>
              <a:t>. </a:t>
            </a:r>
          </a:p>
          <a:p>
            <a:r>
              <a:rPr lang="fr-FR" i="1" dirty="0" err="1"/>
              <a:t>Hypoderma</a:t>
            </a:r>
            <a:r>
              <a:rPr lang="fr-FR" i="1" dirty="0"/>
              <a:t> </a:t>
            </a:r>
            <a:r>
              <a:rPr lang="fr-FR" i="1" dirty="0" err="1"/>
              <a:t>bovis</a:t>
            </a:r>
            <a:r>
              <a:rPr lang="fr-FR" i="1" dirty="0"/>
              <a:t> </a:t>
            </a:r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72198"/>
            <a:ext cx="2508362" cy="167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73810"/>
            <a:ext cx="2489799" cy="16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53" y="4005064"/>
            <a:ext cx="2399928" cy="160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26374" y="3284984"/>
            <a:ext cx="337553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Bovin hémisphère nord</a:t>
            </a:r>
          </a:p>
          <a:p>
            <a:r>
              <a:rPr lang="fr-FR" dirty="0"/>
              <a:t>Eleveurs </a:t>
            </a:r>
          </a:p>
          <a:p>
            <a:endParaRPr lang="fr-FR" dirty="0"/>
          </a:p>
          <a:p>
            <a:r>
              <a:rPr lang="fr-FR" dirty="0"/>
              <a:t>Poils/cheveux =&gt; peau</a:t>
            </a:r>
          </a:p>
          <a:p>
            <a:endParaRPr lang="fr-FR" dirty="0"/>
          </a:p>
          <a:p>
            <a:r>
              <a:rPr lang="fr-FR" dirty="0"/>
              <a:t>Migration sous cutanée profonde</a:t>
            </a:r>
          </a:p>
          <a:p>
            <a:r>
              <a:rPr lang="fr-FR" dirty="0"/>
              <a:t>	=&gt; tunnel érythémateux</a:t>
            </a:r>
          </a:p>
          <a:p>
            <a:r>
              <a:rPr lang="fr-FR" dirty="0"/>
              <a:t>	=&gt; furoncle</a:t>
            </a:r>
          </a:p>
          <a:p>
            <a:endParaRPr lang="fr-FR" dirty="0"/>
          </a:p>
          <a:p>
            <a:r>
              <a:rPr lang="fr-FR" dirty="0"/>
              <a:t>Traitement : extraction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735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Myiases de plaie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err="1"/>
              <a:t>Chrysomya</a:t>
            </a:r>
            <a:r>
              <a:rPr lang="fr-FR" i="1" dirty="0"/>
              <a:t> </a:t>
            </a:r>
            <a:r>
              <a:rPr lang="fr-FR" i="1" dirty="0" err="1"/>
              <a:t>bezziana</a:t>
            </a:r>
            <a:endParaRPr lang="fr-FR" i="1" dirty="0"/>
          </a:p>
          <a:p>
            <a:r>
              <a:rPr lang="fr-FR" i="1" dirty="0" err="1"/>
              <a:t>Cochliomyia</a:t>
            </a:r>
            <a:r>
              <a:rPr lang="fr-FR" i="1" dirty="0"/>
              <a:t> </a:t>
            </a:r>
            <a:r>
              <a:rPr lang="fr-FR" i="1" dirty="0" err="1"/>
              <a:t>hominivorax</a:t>
            </a:r>
            <a:r>
              <a:rPr lang="fr-FR" i="1" dirty="0"/>
              <a:t> </a:t>
            </a:r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7170"/>
            <a:ext cx="366954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6043" y="3534421"/>
            <a:ext cx="44366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Amériques nord -&gt; Sud (caraïbe, </a:t>
            </a:r>
            <a:r>
              <a:rPr lang="fr-FR" dirty="0" err="1"/>
              <a:t>am</a:t>
            </a:r>
            <a:r>
              <a:rPr lang="fr-FR" dirty="0"/>
              <a:t> centrale)</a:t>
            </a:r>
          </a:p>
          <a:p>
            <a:endParaRPr lang="fr-FR" dirty="0"/>
          </a:p>
          <a:p>
            <a:r>
              <a:rPr lang="fr-FR" dirty="0"/>
              <a:t>Rares mais gravité ++</a:t>
            </a:r>
          </a:p>
          <a:p>
            <a:endParaRPr lang="fr-FR" dirty="0"/>
          </a:p>
          <a:p>
            <a:r>
              <a:rPr lang="fr-FR" dirty="0"/>
              <a:t>Population larve élevée</a:t>
            </a:r>
          </a:p>
          <a:p>
            <a:endParaRPr lang="fr-FR" dirty="0"/>
          </a:p>
          <a:p>
            <a:r>
              <a:rPr lang="fr-FR" dirty="0"/>
              <a:t>Lésion malodorante attirante pour adultes</a:t>
            </a:r>
          </a:p>
          <a:p>
            <a:endParaRPr lang="fr-FR" dirty="0"/>
          </a:p>
          <a:p>
            <a:r>
              <a:rPr lang="fr-FR" dirty="0"/>
              <a:t>Traitement : chirurgie</a:t>
            </a:r>
          </a:p>
        </p:txBody>
      </p:sp>
    </p:spTree>
    <p:extLst>
      <p:ext uri="{BB962C8B-B14F-4D97-AF65-F5344CB8AC3E}">
        <p14:creationId xmlns:p14="http://schemas.microsoft.com/office/powerpoint/2010/main" val="14574525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635</Words>
  <Application>Microsoft Office PowerPoint</Application>
  <PresentationFormat>Affichage à l'écran (4:3)</PresentationFormat>
  <Paragraphs>175</Paragraphs>
  <Slides>20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Thème Office</vt:lpstr>
      <vt:lpstr>Master Biologie-Santé UE Microbiologie-Pathologies</vt:lpstr>
      <vt:lpstr>Introduction</vt:lpstr>
      <vt:lpstr>Introduction</vt:lpstr>
      <vt:lpstr>Introduction</vt:lpstr>
      <vt:lpstr>Myiases</vt:lpstr>
      <vt:lpstr>Myiases furonculeuses</vt:lpstr>
      <vt:lpstr>Myiases furonculeuses</vt:lpstr>
      <vt:lpstr>Myiases migrantes</vt:lpstr>
      <vt:lpstr>Myiases de plaie</vt:lpstr>
      <vt:lpstr>Tungose</vt:lpstr>
      <vt:lpstr>Gale</vt:lpstr>
      <vt:lpstr>Gale</vt:lpstr>
      <vt:lpstr>Gale : réponse de l’hôte</vt:lpstr>
      <vt:lpstr>Gale</vt:lpstr>
      <vt:lpstr>Gale</vt:lpstr>
      <vt:lpstr>Gale : échappement</vt:lpstr>
      <vt:lpstr>Gale : prurit</vt:lpstr>
      <vt:lpstr>Gale</vt:lpstr>
      <vt:lpstr>Gale</vt:lpstr>
      <vt:lpstr>Conclusions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Biologie-Santé UE Microbiologie-Pathologies</dc:title>
  <dc:creator>pagniez</dc:creator>
  <cp:lastModifiedBy>f p</cp:lastModifiedBy>
  <cp:revision>35</cp:revision>
  <dcterms:created xsi:type="dcterms:W3CDTF">2020-04-23T06:55:25Z</dcterms:created>
  <dcterms:modified xsi:type="dcterms:W3CDTF">2023-03-30T14:59:59Z</dcterms:modified>
</cp:coreProperties>
</file>