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1" r:id="rId1"/>
  </p:sldMasterIdLst>
  <p:notesMasterIdLst>
    <p:notesMasterId r:id="rId22"/>
  </p:notesMasterIdLst>
  <p:sldIdLst>
    <p:sldId id="348" r:id="rId2"/>
    <p:sldId id="311" r:id="rId3"/>
    <p:sldId id="259" r:id="rId4"/>
    <p:sldId id="5621" r:id="rId5"/>
    <p:sldId id="349" r:id="rId6"/>
    <p:sldId id="5629" r:id="rId7"/>
    <p:sldId id="5630" r:id="rId8"/>
    <p:sldId id="5631" r:id="rId9"/>
    <p:sldId id="298" r:id="rId10"/>
    <p:sldId id="352" r:id="rId11"/>
    <p:sldId id="5622" r:id="rId12"/>
    <p:sldId id="309" r:id="rId13"/>
    <p:sldId id="5633" r:id="rId14"/>
    <p:sldId id="261" r:id="rId15"/>
    <p:sldId id="5623" r:id="rId16"/>
    <p:sldId id="5627" r:id="rId17"/>
    <p:sldId id="5624" r:id="rId18"/>
    <p:sldId id="5625" r:id="rId19"/>
    <p:sldId id="5632" r:id="rId20"/>
    <p:sldId id="5628" r:id="rId21"/>
  </p:sldIdLst>
  <p:sldSz cx="9144000" cy="5143500" type="screen16x9"/>
  <p:notesSz cx="6858000" cy="9144000"/>
  <p:embeddedFontLst>
    <p:embeddedFont>
      <p:font typeface="Dosis" pitchFamily="2" charset="0"/>
      <p:regular r:id="rId23"/>
      <p:bold r:id="rId24"/>
    </p:embeddedFont>
    <p:embeddedFont>
      <p:font typeface="Dosis Medium" pitchFamily="2" charset="0"/>
      <p:regular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Medium" panose="000006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hCm40givw3BEnfmENpbdw/ydGx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3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7E0098-8E7A-42F6-B43D-56C5F315AE93}">
  <a:tblStyle styleId="{CE7E0098-8E7A-42F6-B43D-56C5F315AE9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3"/>
    <p:restoredTop sz="85616"/>
  </p:normalViewPr>
  <p:slideViewPr>
    <p:cSldViewPr snapToGrid="0">
      <p:cViewPr varScale="1">
        <p:scale>
          <a:sx n="88" d="100"/>
          <a:sy n="88" d="100"/>
        </p:scale>
        <p:origin x="376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f1d0611e2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1" name="Google Shape;131;g27f1d0611e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481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r>
              <a:rPr lang="fr-FR" sz="1100" b="1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Productions / Réalisations:</a:t>
            </a:r>
            <a:endParaRPr lang="fr-FR" sz="1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Rapport exhaustif du retour d’expérimentation 2020-2023 + synthèse + fiches pratiques;</a:t>
            </a:r>
            <a:endParaRPr lang="fr-FR" sz="1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3 </a:t>
            </a:r>
            <a:r>
              <a:rPr lang="fr-FR" sz="1100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Let’s</a:t>
            </a: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CY;</a:t>
            </a:r>
            <a:endParaRPr lang="fr-FR" sz="1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Interviews et articles dans la newsletter CY Générations;</a:t>
            </a:r>
            <a:endParaRPr lang="fr-FR" sz="1000" dirty="0">
              <a:effectLst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820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0338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Google Shape;243;g2493b1d45d5_0_4:notes"/>
          <p:cNvSpPr txBox="1">
            <a:spLocks noGrp="1"/>
          </p:cNvSpPr>
          <p:nvPr>
            <p:ph type="body" idx="1"/>
          </p:nvPr>
        </p:nvSpPr>
        <p:spPr bwMode="auto"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endParaRPr/>
          </a:p>
        </p:txBody>
      </p:sp>
      <p:sp>
        <p:nvSpPr>
          <p:cNvPr id="244" name="Google Shape;244;g2493b1d45d5_0_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9183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429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2764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0365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920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014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700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7849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6242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8663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556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31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20716051b_0_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20716051b_0_1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g2820716051b_0_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20716051b_0_1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g2820716051b_0_1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g2820716051b_0_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4_Vide" userDrawn="1">
  <p:cSld name="4_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2820716051b_0_83"/>
          <p:cNvPicPr preferRelativeResize="0"/>
          <p:nvPr/>
        </p:nvPicPr>
        <p:blipFill rotWithShape="1">
          <a:blip r:embed="rId2">
            <a:alphaModFix/>
          </a:blip>
          <a:srcRect t="2547" b="16826"/>
          <a:stretch/>
        </p:blipFill>
        <p:spPr>
          <a:xfrm>
            <a:off x="351525" y="191898"/>
            <a:ext cx="8593349" cy="46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2820716051b_0_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820716051b_0_8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g2820716051b_0_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g2820716051b_0_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g2820716051b_0_83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820716051b_0_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g2820716051b_0_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20716051b_0_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820716051b_0_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g2820716051b_0_9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g2820716051b_0_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20716051b_0_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2820716051b_0_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20716051b_0_10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g2820716051b_0_10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g2820716051b_0_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20716051b_0_10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g2820716051b_0_10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g2820716051b_0_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20716051b_0_1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g2820716051b_0_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20716051b_0_1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2820716051b_0_1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g2820716051b_0_1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g2820716051b_0_1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g2820716051b_0_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20716051b_0_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g2820716051b_0_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g2820716051b_0_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18" Type="http://schemas.openxmlformats.org/officeDocument/2006/relationships/image" Target="../media/image38.png"/><Relationship Id="rId3" Type="http://schemas.openxmlformats.org/officeDocument/2006/relationships/image" Target="../media/image17.jpg"/><Relationship Id="rId7" Type="http://schemas.openxmlformats.org/officeDocument/2006/relationships/image" Target="../media/image67.png"/><Relationship Id="rId12" Type="http://schemas.openxmlformats.org/officeDocument/2006/relationships/image" Target="../media/image27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24.png"/><Relationship Id="rId5" Type="http://schemas.openxmlformats.org/officeDocument/2006/relationships/image" Target="../media/image65.png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37.jpe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19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31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Relationship Id="rId22" Type="http://schemas.openxmlformats.org/officeDocument/2006/relationships/image" Target="../media/image40.pn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Relationship Id="rId35" Type="http://schemas.openxmlformats.org/officeDocument/2006/relationships/image" Target="../media/image53.png"/><Relationship Id="rId8" Type="http://schemas.openxmlformats.org/officeDocument/2006/relationships/image" Target="../media/image26.jpe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E9C4D-0757-5447-A80B-1AABD4E7B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24" y="1533769"/>
            <a:ext cx="2082298" cy="129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EB864-EC5A-ED46-BD00-99A15BC6C2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362" y="2163778"/>
            <a:ext cx="1649241" cy="1856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EED56-F9A0-B54A-A100-0956A412BF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0931" y="2091351"/>
            <a:ext cx="1293801" cy="1929280"/>
          </a:xfrm>
          <a:prstGeom prst="rect">
            <a:avLst/>
          </a:prstGeom>
        </p:spPr>
      </p:pic>
      <p:sp>
        <p:nvSpPr>
          <p:cNvPr id="133" name="Google Shape;133;p29"/>
          <p:cNvSpPr/>
          <p:nvPr/>
        </p:nvSpPr>
        <p:spPr>
          <a:xfrm>
            <a:off x="176249" y="411510"/>
            <a:ext cx="4861583" cy="5919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396" tIns="86396" rIns="87046" bIns="87046" anchor="ctr" anchorCtr="0">
            <a:noAutofit/>
          </a:bodyPr>
          <a:lstStyle/>
          <a:p>
            <a:pPr marL="546072">
              <a:buSzPts val="1400"/>
            </a:pPr>
            <a:r>
              <a:rPr lang="fr" sz="2325" b="1" dirty="0">
                <a:solidFill>
                  <a:srgbClr val="FFFFFF"/>
                </a:solidFill>
                <a:latin typeface="Dosis" pitchFamily="2" charset="77"/>
                <a:ea typeface="Dosis"/>
                <a:cs typeface="Dosis"/>
                <a:sym typeface="Dosis"/>
              </a:rPr>
              <a:t>TROIS DIMENSIONS DU PROJET</a:t>
            </a:r>
            <a:endParaRPr sz="2325" b="1" dirty="0">
              <a:solidFill>
                <a:srgbClr val="FFFFFF"/>
              </a:solidFill>
              <a:latin typeface="Dosis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34" name="Google Shape;134;p29"/>
          <p:cNvSpPr/>
          <p:nvPr/>
        </p:nvSpPr>
        <p:spPr>
          <a:xfrm rot="10800000">
            <a:off x="180192" y="1016278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46" tIns="87046" rIns="87046" bIns="87046" anchor="ctr" anchorCtr="0">
            <a:noAutofit/>
          </a:bodyPr>
          <a:lstStyle/>
          <a:p>
            <a:pPr hangingPunct="1">
              <a:buClr>
                <a:srgbClr val="000000"/>
              </a:buClr>
              <a:buSzPts val="1400"/>
              <a:buFont typeface="Arial"/>
              <a:buNone/>
            </a:pPr>
            <a:endParaRPr sz="1050"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20" y="557195"/>
            <a:ext cx="281266" cy="27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183" y="1868621"/>
            <a:ext cx="1814325" cy="2882025"/>
          </a:xfrm>
          <a:prstGeom prst="round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4F5F1-F6B9-F643-86BC-D5E43A1697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07" y="1400249"/>
            <a:ext cx="2351005" cy="1360053"/>
          </a:xfrm>
          <a:prstGeom prst="roundRect">
            <a:avLst/>
          </a:prstGeom>
        </p:spPr>
      </p:pic>
      <p:pic>
        <p:nvPicPr>
          <p:cNvPr id="13" name="Google Shape;337;g24a8ab60c9e_2_42">
            <a:extLst>
              <a:ext uri="{FF2B5EF4-FFF2-40B4-BE49-F238E27FC236}">
                <a16:creationId xmlns:a16="http://schemas.microsoft.com/office/drawing/2014/main" id="{8B6FAA33-6E76-AB4E-9996-D5473309B6B7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724" y="1900325"/>
            <a:ext cx="926496" cy="137158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338;g24a8ab60c9e_2_42">
            <a:extLst>
              <a:ext uri="{FF2B5EF4-FFF2-40B4-BE49-F238E27FC236}">
                <a16:creationId xmlns:a16="http://schemas.microsoft.com/office/drawing/2014/main" id="{FB16F5BF-2F62-4340-8EF5-C8A98B455523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724" y="3319532"/>
            <a:ext cx="926496" cy="137158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193;p33">
            <a:extLst>
              <a:ext uri="{FF2B5EF4-FFF2-40B4-BE49-F238E27FC236}">
                <a16:creationId xmlns:a16="http://schemas.microsoft.com/office/drawing/2014/main" id="{C98C3F69-B766-EA42-8046-9F5651F7194E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728" y="423151"/>
            <a:ext cx="1991782" cy="135578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F6F630-4657-DE41-A699-3507D78E337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7" y="3138364"/>
            <a:ext cx="2663268" cy="1327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20716051b_0_65"/>
          <p:cNvSpPr/>
          <p:nvPr/>
        </p:nvSpPr>
        <p:spPr>
          <a:xfrm>
            <a:off x="990743" y="2116264"/>
            <a:ext cx="2988539" cy="159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16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Les enjeux TEDS ne s’arrête pas aux enjeux climat/énergie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16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L’approche systémique est essentielle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16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L’interdisciplinarité est clé</a:t>
            </a: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10</a:t>
            </a:fld>
            <a:endParaRPr dirty="0"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1" y="423150"/>
            <a:ext cx="5923760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300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Deux convictions qui se traduisent en pratique</a:t>
            </a:r>
            <a:endParaRPr lang="fr-FR"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67DB60A-80BC-4841-BF9E-B9467C17FD00}"/>
              </a:ext>
            </a:extLst>
          </p:cNvPr>
          <p:cNvSpPr txBox="1"/>
          <p:nvPr/>
        </p:nvSpPr>
        <p:spPr>
          <a:xfrm>
            <a:off x="397531" y="1617643"/>
            <a:ext cx="473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endParaRPr lang="fr-FR" dirty="0">
              <a:latin typeface="Montserrat" pitchFamily="2" charset="77"/>
            </a:endParaRPr>
          </a:p>
          <a:p>
            <a:endParaRPr lang="fr-FR" dirty="0"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815D92-13D1-C244-946E-06B8B0104C47}"/>
              </a:ext>
            </a:extLst>
          </p:cNvPr>
          <p:cNvSpPr txBox="1"/>
          <p:nvPr/>
        </p:nvSpPr>
        <p:spPr>
          <a:xfrm>
            <a:off x="1905367" y="154719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8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Sur le fond</a:t>
            </a:r>
            <a:endParaRPr lang="fr-FR" sz="1800" dirty="0"/>
          </a:p>
        </p:txBody>
      </p:sp>
      <p:sp>
        <p:nvSpPr>
          <p:cNvPr id="14" name="Google Shape;146;g2820716051b_0_65">
            <a:extLst>
              <a:ext uri="{FF2B5EF4-FFF2-40B4-BE49-F238E27FC236}">
                <a16:creationId xmlns:a16="http://schemas.microsoft.com/office/drawing/2014/main" id="{E963D8FB-05CC-624B-ADA3-7DFB738D2E2A}"/>
              </a:ext>
            </a:extLst>
          </p:cNvPr>
          <p:cNvSpPr/>
          <p:nvPr/>
        </p:nvSpPr>
        <p:spPr>
          <a:xfrm>
            <a:off x="1583461" y="2992200"/>
            <a:ext cx="2988539" cy="159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" name="Google Shape;146;g2820716051b_0_65">
            <a:extLst>
              <a:ext uri="{FF2B5EF4-FFF2-40B4-BE49-F238E27FC236}">
                <a16:creationId xmlns:a16="http://schemas.microsoft.com/office/drawing/2014/main" id="{756F62E7-9EB0-4A4A-8ACA-F9B9F53E141C}"/>
              </a:ext>
            </a:extLst>
          </p:cNvPr>
          <p:cNvSpPr/>
          <p:nvPr/>
        </p:nvSpPr>
        <p:spPr>
          <a:xfrm>
            <a:off x="5030976" y="2089730"/>
            <a:ext cx="2846045" cy="159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16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Les enjeux TEDS nécessitent une transformation des approches pédagogiques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16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Il faut r</a:t>
            </a:r>
            <a:r>
              <a:rPr lang="fr" sz="1600" i="0" u="none" strike="noStrike" cap="none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econnaitre la dimension</a:t>
            </a:r>
            <a:r>
              <a:rPr lang="fr" sz="16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 socio-affective des apprenants dans les apprentissages</a:t>
            </a:r>
            <a:endParaRPr lang="fr" sz="1600" i="0" u="none" strike="noStrike" cap="none" dirty="0">
              <a:solidFill>
                <a:schemeClr val="tx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AEFBA-F610-4E4C-9ED0-C482B2CF796F}"/>
              </a:ext>
            </a:extLst>
          </p:cNvPr>
          <p:cNvSpPr txBox="1"/>
          <p:nvPr/>
        </p:nvSpPr>
        <p:spPr>
          <a:xfrm>
            <a:off x="5762423" y="1525481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800" dirty="0">
                <a:solidFill>
                  <a:schemeClr val="tx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Sur la forme</a:t>
            </a:r>
            <a:endParaRPr lang="fr-FR" sz="18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02C505-8B7B-E146-B1F7-7E8E6759C86E}"/>
              </a:ext>
            </a:extLst>
          </p:cNvPr>
          <p:cNvSpPr/>
          <p:nvPr/>
        </p:nvSpPr>
        <p:spPr>
          <a:xfrm>
            <a:off x="4872789" y="1330564"/>
            <a:ext cx="3162421" cy="30729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ABD4CE6-BDAF-1846-889F-BC80321C1EA8}"/>
              </a:ext>
            </a:extLst>
          </p:cNvPr>
          <p:cNvSpPr/>
          <p:nvPr/>
        </p:nvSpPr>
        <p:spPr>
          <a:xfrm>
            <a:off x="903804" y="1330563"/>
            <a:ext cx="3162421" cy="30729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38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11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6585497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ZOOM SUR LE PARTENARIAT AVEC CY CERGY PARIS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3C3D83-9856-1D4B-86D3-A4F1A0545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97" y="1275347"/>
            <a:ext cx="2325687" cy="3278605"/>
          </a:xfrm>
          <a:prstGeom prst="round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FDB125-F3E3-4E4F-AC44-E2AF52A296A3}"/>
              </a:ext>
            </a:extLst>
          </p:cNvPr>
          <p:cNvSpPr txBox="1"/>
          <p:nvPr/>
        </p:nvSpPr>
        <p:spPr>
          <a:xfrm>
            <a:off x="540670" y="1391155"/>
            <a:ext cx="54129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Dosis" pitchFamily="2" charset="77"/>
              </a:rPr>
              <a:t>Concrètement, cet accompagnement pluriannuel s’est traduit par :</a:t>
            </a:r>
          </a:p>
          <a:p>
            <a:endParaRPr lang="fr-FR" sz="1600" dirty="0">
              <a:latin typeface="Dosis" pitchFamily="2" charset="77"/>
            </a:endParaRPr>
          </a:p>
          <a:p>
            <a:r>
              <a:rPr lang="fr-FR" sz="1600" dirty="0">
                <a:latin typeface="Dosis" pitchFamily="2" charset="77"/>
              </a:rPr>
              <a:t>• des journées de sensibilisation et de formation ;</a:t>
            </a:r>
          </a:p>
          <a:p>
            <a:r>
              <a:rPr lang="fr-FR" sz="1600" dirty="0">
                <a:latin typeface="Dosis" pitchFamily="2" charset="77"/>
              </a:rPr>
              <a:t>• la révision de la maquette pédagogique du cycle ingénieur ;</a:t>
            </a:r>
          </a:p>
          <a:p>
            <a:r>
              <a:rPr lang="fr-FR" sz="1600" dirty="0">
                <a:latin typeface="Dosis" pitchFamily="2" charset="77"/>
              </a:rPr>
              <a:t>• la révision du référentiel de compétences au regard des thématiques de transition</a:t>
            </a:r>
          </a:p>
          <a:p>
            <a:r>
              <a:rPr lang="fr-FR" sz="1600" dirty="0">
                <a:latin typeface="Dosis" pitchFamily="2" charset="77"/>
              </a:rPr>
              <a:t>écologique et sociale (en conformité avec les demandes de la CTI) ;</a:t>
            </a:r>
          </a:p>
          <a:p>
            <a:r>
              <a:rPr lang="fr-FR" sz="1600" dirty="0">
                <a:latin typeface="Dosis" pitchFamily="2" charset="77"/>
              </a:rPr>
              <a:t>• la conception et l’expérimentation d’une nouvelle unité d’enseignement à destination de 500 étudiants de première année ;</a:t>
            </a:r>
          </a:p>
          <a:p>
            <a:r>
              <a:rPr lang="fr-FR" sz="1600" dirty="0">
                <a:latin typeface="Dosis" pitchFamily="2" charset="77"/>
              </a:rPr>
              <a:t>• l’appropriation continue des enjeux de transition écologique et sociale et de </a:t>
            </a:r>
            <a:r>
              <a:rPr lang="fr-FR" sz="1600" dirty="0" err="1">
                <a:latin typeface="Dosis" pitchFamily="2" charset="77"/>
              </a:rPr>
              <a:t>nouvellespratiques</a:t>
            </a:r>
            <a:r>
              <a:rPr lang="fr-FR" sz="1600" dirty="0">
                <a:latin typeface="Dosis" pitchFamily="2" charset="77"/>
              </a:rPr>
              <a:t> pédagogiques par les enseignants.</a:t>
            </a:r>
          </a:p>
        </p:txBody>
      </p:sp>
    </p:spTree>
    <p:extLst>
      <p:ext uri="{BB962C8B-B14F-4D97-AF65-F5344CB8AC3E}">
        <p14:creationId xmlns:p14="http://schemas.microsoft.com/office/powerpoint/2010/main" val="378985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6585497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ZOOM SUR LE PARTENARIAT AVEC CY CERGY PARIS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D237FA-24A5-A843-9C9D-DFF63BEFF456}"/>
              </a:ext>
            </a:extLst>
          </p:cNvPr>
          <p:cNvSpPr txBox="1"/>
          <p:nvPr/>
        </p:nvSpPr>
        <p:spPr>
          <a:xfrm>
            <a:off x="400020" y="1214524"/>
            <a:ext cx="8371001" cy="377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595959"/>
                </a:solidFill>
                <a:effectLst/>
                <a:latin typeface="Dosis" pitchFamily="2" charset="77"/>
              </a:rPr>
              <a:t>Formation des étudiants: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1800 étudiants formés à CY Tech</a:t>
            </a:r>
            <a:r>
              <a:rPr lang="fr-FR" sz="1200" b="1" dirty="0">
                <a:solidFill>
                  <a:srgbClr val="595959"/>
                </a:solidFill>
                <a:effectLst/>
                <a:latin typeface="Dosis" pitchFamily="2" charset="77"/>
              </a:rPr>
              <a:t> </a:t>
            </a: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(école d’ingénieur) via la mise en place d’un module généraliste en première année (3e année de réalisation - 600 chaque année);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800 étudiants de première et deuxième année formés à l’IUT</a:t>
            </a:r>
            <a:r>
              <a:rPr lang="fr-FR" sz="1200" b="1" dirty="0">
                <a:solidFill>
                  <a:srgbClr val="595959"/>
                </a:solidFill>
                <a:effectLst/>
                <a:latin typeface="Dosis" pitchFamily="2" charset="77"/>
              </a:rPr>
              <a:t> </a:t>
            </a: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via la mise en place d’un module généraliste (1ère année de réalisation);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050" dirty="0">
              <a:effectLst/>
              <a:latin typeface="Dosis" pitchFamily="2" charset="77"/>
            </a:endParaRPr>
          </a:p>
          <a:p>
            <a:r>
              <a:rPr lang="fr-FR" sz="1200" b="1" dirty="0">
                <a:solidFill>
                  <a:srgbClr val="595959"/>
                </a:solidFill>
                <a:effectLst/>
                <a:latin typeface="Dosis" pitchFamily="2" charset="77"/>
              </a:rPr>
              <a:t>Formation des enseignants: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25 enseignants formés et autonomes à CY Tech (équipe H&amp;D);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45 enseignants formés sur le périmètre CYU;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15 enseignants formés à l’INSPE;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10 enseignants accompagnés à l’IUT;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50 enseignants disciplinaires sensibilisés à CY Tech/IST;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050" dirty="0">
              <a:latin typeface="Dosis" pitchFamily="2" charset="77"/>
            </a:endParaRPr>
          </a:p>
          <a:p>
            <a:r>
              <a:rPr lang="fr-FR" sz="1200" b="1" dirty="0">
                <a:solidFill>
                  <a:srgbClr val="595959"/>
                </a:solidFill>
                <a:effectLst/>
                <a:latin typeface="Dosis" pitchFamily="2" charset="77"/>
              </a:rPr>
              <a:t>Formation des ingénieurs pédagogiques: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10 ingénieurs pédagogiques de l’équipe SDP formés;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050" dirty="0">
              <a:effectLst/>
              <a:latin typeface="Dosis" pitchFamily="2" charset="77"/>
            </a:endParaRPr>
          </a:p>
          <a:p>
            <a:r>
              <a:rPr lang="fr-FR" sz="1200" b="1" dirty="0">
                <a:solidFill>
                  <a:srgbClr val="595959"/>
                </a:solidFill>
                <a:effectLst/>
                <a:latin typeface="Dosis" pitchFamily="2" charset="77"/>
              </a:rPr>
              <a:t>Composantes / Établissements engagés: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1 Composante (CY Tech - école d’ingénieur et composante);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4 établissements-composantes (ENSEA, IUT, INSPE, EPSS);</a:t>
            </a:r>
            <a:endParaRPr lang="fr-FR" sz="1050" dirty="0">
              <a:effectLst/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595959"/>
                </a:solidFill>
                <a:effectLst/>
                <a:latin typeface="Dosis" pitchFamily="2" charset="77"/>
              </a:rPr>
              <a:t>2 Composantes avec une demande (LEI et LSH);</a:t>
            </a:r>
            <a:endParaRPr lang="fr-FR" sz="1050" dirty="0">
              <a:effectLst/>
              <a:latin typeface="Dosis" pitchFamily="2" charset="77"/>
            </a:endParaRPr>
          </a:p>
          <a:p>
            <a:endParaRPr lang="fr-FR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427F6B-A686-F242-B37E-4EE701A8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0" y="3786642"/>
            <a:ext cx="2545347" cy="83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62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13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5647033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ZOOM SUR LE PARTENARIAT AVEC l’USPN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9D9AD9-2F94-B54F-9978-26F834109719}"/>
              </a:ext>
            </a:extLst>
          </p:cNvPr>
          <p:cNvSpPr txBox="1"/>
          <p:nvPr/>
        </p:nvSpPr>
        <p:spPr>
          <a:xfrm>
            <a:off x="176250" y="1060095"/>
            <a:ext cx="5283716" cy="389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Atelier 1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: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Introduction: rappel des constats, contexte de l’Enseignement Supérieur et cadrage des objectifs des ateliers</a:t>
            </a: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</a:ext>
              </a:extLst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chemeClr val="tx1"/>
              </a:solidFill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Atelier 2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: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L’approche du Campus de la Transition: la transition comme objet systémique et pédagogique</a:t>
            </a: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</a:ext>
              </a:extLst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chemeClr val="tx1"/>
              </a:solidFill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</a:ext>
              </a:extLst>
            </a:endParaRP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Atelier 3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: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Interdisciplinarité: pourquoi et comment travailler avec ? </a:t>
            </a: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</a:ext>
              </a:extLst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chemeClr val="tx1"/>
              </a:solidFill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</a:ext>
              </a:extLst>
            </a:endParaRP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Atelier 4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: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Rôle et posture de l’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enseignant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 face aux enjeux de TEDS (neutralité axiologique, éthique des science, </a:t>
            </a:r>
            <a:r>
              <a:rPr lang="fr-FR" sz="1200" dirty="0" err="1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etc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) </a:t>
            </a: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1"/>
                </a:ext>
              </a:extLst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chemeClr val="tx1"/>
              </a:solidFill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2"/>
                </a:ext>
              </a:extLst>
            </a:endParaRP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Atelier 5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: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</a:rPr>
              <a:t>Découvrir des pédagogies dites </a:t>
            </a:r>
            <a:r>
              <a:rPr lang="fr-FR" sz="1200" dirty="0" err="1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</a:rPr>
              <a:t>transformantes</a:t>
            </a: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</a:endParaRP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 Medium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</a:rPr>
              <a:t>Atelier 6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</a:rPr>
              <a:t>: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</a:rPr>
              <a:t> Mise en pratique (1): Poser les bases de construction d’un module ou d’une formation</a:t>
            </a: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 Medium"/>
              <a:buChar char="●"/>
            </a:pPr>
            <a:endParaRPr lang="fr-FR" sz="1200" dirty="0">
              <a:solidFill>
                <a:schemeClr val="tx1"/>
              </a:solidFill>
              <a:latin typeface="Dosis" pitchFamily="2" charset="77"/>
              <a:ea typeface="Montserrat Medium"/>
              <a:cs typeface="Montserrat Medium"/>
              <a:sym typeface="Montserrat Medium"/>
            </a:endParaRPr>
          </a:p>
          <a:p>
            <a:pPr marL="457200" marR="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Montserrat Medium"/>
              <a:buChar char="●"/>
            </a:pPr>
            <a:r>
              <a:rPr lang="fr-FR" sz="1200" b="1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</a:rPr>
              <a:t>Atelier 7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"/>
                <a:cs typeface="Montserrat"/>
                <a:sym typeface="Montserrat"/>
              </a:rPr>
              <a:t>: </a:t>
            </a:r>
            <a:r>
              <a:rPr lang="fr-FR" sz="12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</a:rPr>
              <a:t>Mise en pratique (2): Travailler en équipe pour imaginer des nouveaux contenus/formations</a:t>
            </a:r>
          </a:p>
        </p:txBody>
      </p:sp>
      <p:pic>
        <p:nvPicPr>
          <p:cNvPr id="10" name="Picture 2" descr="Institut Galilée - Université Paris 13">
            <a:extLst>
              <a:ext uri="{FF2B5EF4-FFF2-40B4-BE49-F238E27FC236}">
                <a16:creationId xmlns:a16="http://schemas.microsoft.com/office/drawing/2014/main" id="{2C24244D-0C2D-5B4D-B061-28617653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99" y="3663094"/>
            <a:ext cx="2245185" cy="10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4D44477-F96F-CB40-B153-06ABD9962A2A}"/>
              </a:ext>
            </a:extLst>
          </p:cNvPr>
          <p:cNvSpPr/>
          <p:nvPr/>
        </p:nvSpPr>
        <p:spPr>
          <a:xfrm>
            <a:off x="6403132" y="1330564"/>
            <a:ext cx="2153652" cy="22268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1F76A2-3AB3-044B-919E-34898A721958}"/>
              </a:ext>
            </a:extLst>
          </p:cNvPr>
          <p:cNvSpPr txBox="1"/>
          <p:nvPr/>
        </p:nvSpPr>
        <p:spPr>
          <a:xfrm>
            <a:off x="6571231" y="1751480"/>
            <a:ext cx="1817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chemeClr val="tx1"/>
                </a:solidFill>
                <a:latin typeface="Dosis" pitchFamily="2" charset="77"/>
                <a:ea typeface="Montserrat Medium"/>
                <a:cs typeface="Montserrat Medium"/>
                <a:sym typeface="Montserrat Medium"/>
              </a:rPr>
              <a:t>7 ateliers de mai 2024 à décembre 2025 </a:t>
            </a:r>
          </a:p>
          <a:p>
            <a:pPr algn="just"/>
            <a:endParaRPr lang="fr-FR" dirty="0">
              <a:solidFill>
                <a:schemeClr val="tx1"/>
              </a:solidFill>
              <a:latin typeface="Dosis" pitchFamily="2" charset="77"/>
              <a:sym typeface="Montserrat Medium"/>
            </a:endParaRPr>
          </a:p>
          <a:p>
            <a:pPr algn="just"/>
            <a:r>
              <a:rPr lang="fr-FR" dirty="0">
                <a:solidFill>
                  <a:schemeClr val="tx1"/>
                </a:solidFill>
                <a:latin typeface="Dosis" pitchFamily="2" charset="77"/>
                <a:sym typeface="Montserrat Medium"/>
              </a:rPr>
              <a:t>Chaque atelier répété 6 fois pour embarquer tout le monde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413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6" name="Google Shape;246;g2493b1d45d5_0_4"/>
          <p:cNvPicPr/>
          <p:nvPr/>
        </p:nvPicPr>
        <p:blipFill>
          <a:blip r:embed="rId3">
            <a:alphaModFix/>
          </a:blip>
          <a:srcRect r="43921"/>
          <a:stretch/>
        </p:blipFill>
        <p:spPr bwMode="auto">
          <a:xfrm>
            <a:off x="168442" y="171577"/>
            <a:ext cx="8795083" cy="49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493b1d45d5_0_4"/>
          <p:cNvSpPr/>
          <p:nvPr/>
        </p:nvSpPr>
        <p:spPr bwMode="auto">
          <a:xfrm>
            <a:off x="388031" y="422551"/>
            <a:ext cx="3788588" cy="402473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40"/>
              </a:srgbClr>
            </a:outerShdw>
          </a:effectLst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sp>
        <p:nvSpPr>
          <p:cNvPr id="248" name="Google Shape;248;g2493b1d45d5_0_4"/>
          <p:cNvSpPr/>
          <p:nvPr/>
        </p:nvSpPr>
        <p:spPr bwMode="auto">
          <a:xfrm rot="10800000">
            <a:off x="388046" y="823984"/>
            <a:ext cx="124859" cy="62316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pic>
        <p:nvPicPr>
          <p:cNvPr id="250" name="Google Shape;250;g2493b1d45d5_0_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32235" y="529993"/>
            <a:ext cx="203112" cy="20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493b1d45d5_0_4"/>
          <p:cNvSpPr txBox="1"/>
          <p:nvPr/>
        </p:nvSpPr>
        <p:spPr bwMode="auto">
          <a:xfrm>
            <a:off x="845914" y="506809"/>
            <a:ext cx="3330705" cy="29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68579" rIns="68579" bIns="68579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1425" b="1">
                <a:solidFill>
                  <a:schemeClr val="lt1"/>
                </a:solidFill>
                <a:latin typeface="Dosis"/>
                <a:ea typeface="Dosis"/>
                <a:cs typeface="Dosis"/>
              </a:rPr>
              <a:t>PARCOURS DE 4,5 JOURS DE FORMATION</a:t>
            </a:r>
            <a:endParaRPr sz="1425" b="1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267" name="Google Shape;267;g2493b1d45d5_0_4"/>
          <p:cNvSpPr txBox="1"/>
          <p:nvPr/>
        </p:nvSpPr>
        <p:spPr bwMode="auto">
          <a:xfrm>
            <a:off x="5127245" y="1428234"/>
            <a:ext cx="3711422" cy="96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71" rIns="68579" bIns="34271" anchor="t" anchorCtr="0">
            <a:noAutofit/>
          </a:bodyPr>
          <a:lstStyle/>
          <a:p>
            <a:pPr marL="161903">
              <a:buSzPts val="1400"/>
              <a:defRPr/>
            </a:pPr>
            <a:r>
              <a:rPr lang="fr-FR" b="1" dirty="0">
                <a:latin typeface="Dosis" pitchFamily="2" charset="77"/>
                <a:ea typeface="Montserrat"/>
                <a:cs typeface="Montserrat"/>
              </a:rPr>
              <a:t>2 jours</a:t>
            </a:r>
            <a:r>
              <a:rPr lang="fr-FR" dirty="0">
                <a:latin typeface="Dosis" pitchFamily="2" charset="77"/>
                <a:ea typeface="Montserrat Medium"/>
                <a:cs typeface="Montserrat Medium"/>
              </a:rPr>
              <a:t> sur le campus partenaire</a:t>
            </a:r>
          </a:p>
          <a:p>
            <a:pPr marL="161903">
              <a:buSzPts val="1400"/>
              <a:defRPr/>
            </a:pPr>
            <a:endParaRPr lang="fr-FR" dirty="0">
              <a:latin typeface="Dosis" pitchFamily="2" charset="77"/>
              <a:ea typeface="Montserrat Medium"/>
              <a:cs typeface="Montserrat Medium"/>
            </a:endParaRPr>
          </a:p>
          <a:p>
            <a:pPr marL="161903">
              <a:buSzPts val="1400"/>
              <a:defRPr/>
            </a:pPr>
            <a:r>
              <a:rPr lang="fr-FR" b="1" dirty="0">
                <a:latin typeface="Dosis" pitchFamily="2" charset="77"/>
                <a:ea typeface="Montserrat"/>
                <a:cs typeface="Montserrat"/>
              </a:rPr>
              <a:t>2,5 jours en immersion</a:t>
            </a:r>
            <a:r>
              <a:rPr lang="fr-FR" dirty="0">
                <a:latin typeface="Dosis" pitchFamily="2" charset="77"/>
                <a:ea typeface="Montserrat Medium"/>
                <a:cs typeface="Montserrat Medium"/>
              </a:rPr>
              <a:t> au Campus de la Transition</a:t>
            </a:r>
            <a:endParaRPr dirty="0">
              <a:latin typeface="Dosis" pitchFamily="2" charset="77"/>
              <a:ea typeface="Montserrat Medium"/>
              <a:cs typeface="Montserrat Medium"/>
            </a:endParaRPr>
          </a:p>
          <a:p>
            <a:pPr marL="342854">
              <a:buSzPts val="500"/>
              <a:defRPr/>
            </a:pPr>
            <a:endParaRPr sz="700" dirty="0">
              <a:latin typeface="Dosis" pitchFamily="2" charset="77"/>
              <a:ea typeface="Montserrat Medium"/>
              <a:cs typeface="Montserrat Medium"/>
            </a:endParaRPr>
          </a:p>
        </p:txBody>
      </p:sp>
      <p:sp>
        <p:nvSpPr>
          <p:cNvPr id="268" name="Google Shape;268;g2493b1d45d5_0_4"/>
          <p:cNvSpPr txBox="1"/>
          <p:nvPr/>
        </p:nvSpPr>
        <p:spPr bwMode="auto">
          <a:xfrm>
            <a:off x="850495" y="1359106"/>
            <a:ext cx="4276749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71" rIns="68579" bIns="34271" anchor="t" anchorCtr="0">
            <a:noAutofit/>
          </a:bodyPr>
          <a:lstStyle/>
          <a:p>
            <a:pPr marL="161903">
              <a:lnSpc>
                <a:spcPct val="107915"/>
              </a:lnSpc>
              <a:spcAft>
                <a:spcPts val="450"/>
              </a:spcAft>
              <a:buSzPts val="1400"/>
              <a:defRPr/>
            </a:pPr>
            <a:r>
              <a:rPr lang="fr-FR" b="1" dirty="0">
                <a:latin typeface="Dosis" pitchFamily="2" charset="77"/>
                <a:ea typeface="Montserrat"/>
                <a:cs typeface="Montserrat"/>
              </a:rPr>
              <a:t>Comprendre </a:t>
            </a:r>
            <a:r>
              <a:rPr lang="fr-FR" dirty="0">
                <a:latin typeface="Dosis" pitchFamily="2" charset="77"/>
                <a:ea typeface="Montserrat Medium"/>
                <a:cs typeface="Montserrat Medium"/>
              </a:rPr>
              <a:t>le caractère systémique de la transition via la méthode des 6 Portes du Manuel de la Grande Transition</a:t>
            </a:r>
            <a:endParaRPr dirty="0">
              <a:latin typeface="Dosis" pitchFamily="2" charset="77"/>
              <a:ea typeface="Montserrat Medium"/>
              <a:cs typeface="Montserrat Medium"/>
            </a:endParaRPr>
          </a:p>
          <a:p>
            <a:pPr marL="161903">
              <a:lnSpc>
                <a:spcPct val="107915"/>
              </a:lnSpc>
              <a:spcAft>
                <a:spcPts val="450"/>
              </a:spcAft>
              <a:buSzPts val="1400"/>
              <a:defRPr/>
            </a:pPr>
            <a:r>
              <a:rPr lang="fr-FR" b="1" dirty="0">
                <a:latin typeface="Dosis" pitchFamily="2" charset="77"/>
                <a:ea typeface="Montserrat"/>
                <a:cs typeface="Montserrat"/>
              </a:rPr>
              <a:t>Constituer </a:t>
            </a:r>
            <a:r>
              <a:rPr lang="fr-FR" dirty="0">
                <a:latin typeface="Dosis" pitchFamily="2" charset="77"/>
                <a:ea typeface="Montserrat Medium"/>
                <a:cs typeface="Montserrat Medium"/>
              </a:rPr>
              <a:t>un collectif engagé.</a:t>
            </a:r>
            <a:endParaRPr dirty="0">
              <a:latin typeface="Dosis" pitchFamily="2" charset="77"/>
            </a:endParaRPr>
          </a:p>
          <a:p>
            <a:pPr marL="161903">
              <a:lnSpc>
                <a:spcPct val="107915"/>
              </a:lnSpc>
              <a:spcAft>
                <a:spcPts val="450"/>
              </a:spcAft>
              <a:buSzPts val="1400"/>
              <a:defRPr/>
            </a:pPr>
            <a:r>
              <a:rPr lang="fr-FR" b="1" dirty="0">
                <a:latin typeface="Dosis" pitchFamily="2" charset="77"/>
                <a:ea typeface="Montserrat"/>
                <a:cs typeface="Montserrat"/>
              </a:rPr>
              <a:t>Outiller </a:t>
            </a:r>
            <a:r>
              <a:rPr lang="fr-FR" dirty="0">
                <a:latin typeface="Dosis" pitchFamily="2" charset="77"/>
                <a:ea typeface="Montserrat Medium"/>
                <a:cs typeface="Montserrat Medium"/>
              </a:rPr>
              <a:t>les enseignants pour faire évoluer les pratiques d’enseignement</a:t>
            </a:r>
          </a:p>
          <a:p>
            <a:pPr marL="161903">
              <a:lnSpc>
                <a:spcPct val="107915"/>
              </a:lnSpc>
              <a:spcAft>
                <a:spcPts val="300"/>
              </a:spcAft>
              <a:buSzPts val="1400"/>
              <a:defRPr/>
            </a:pPr>
            <a:endParaRPr dirty="0">
              <a:latin typeface="Dosis" pitchFamily="2" charset="77"/>
              <a:ea typeface="Montserrat Medium"/>
              <a:cs typeface="Montserrat Medium"/>
            </a:endParaRPr>
          </a:p>
          <a:p>
            <a:pPr marL="342854">
              <a:lnSpc>
                <a:spcPct val="107915"/>
              </a:lnSpc>
              <a:buSzPts val="1500"/>
              <a:defRPr/>
            </a:pPr>
            <a:endParaRPr sz="1600" dirty="0">
              <a:latin typeface="Dosis" pitchFamily="2" charset="77"/>
              <a:ea typeface="Montserrat Medium"/>
              <a:cs typeface="Montserrat Medium"/>
            </a:endParaRPr>
          </a:p>
        </p:txBody>
      </p:sp>
      <p:sp>
        <p:nvSpPr>
          <p:cNvPr id="269" name="Google Shape;269;g2493b1d45d5_0_4"/>
          <p:cNvSpPr/>
          <p:nvPr/>
        </p:nvSpPr>
        <p:spPr bwMode="auto">
          <a:xfrm>
            <a:off x="404104" y="906647"/>
            <a:ext cx="3169162" cy="318334"/>
          </a:xfrm>
          <a:prstGeom prst="rect">
            <a:avLst/>
          </a:prstGeom>
          <a:solidFill>
            <a:srgbClr val="7A943A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40"/>
              </a:srgbClr>
            </a:outerShdw>
          </a:effectLst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sp>
        <p:nvSpPr>
          <p:cNvPr id="270" name="Google Shape;270;g2493b1d45d5_0_4"/>
          <p:cNvSpPr/>
          <p:nvPr/>
        </p:nvSpPr>
        <p:spPr bwMode="auto">
          <a:xfrm rot="10800000">
            <a:off x="404112" y="1223982"/>
            <a:ext cx="124859" cy="62316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pic>
        <p:nvPicPr>
          <p:cNvPr id="271" name="Google Shape;271;g2493b1d45d5_0_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34026" y="987125"/>
            <a:ext cx="203112" cy="20030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493b1d45d5_0_4"/>
          <p:cNvSpPr txBox="1"/>
          <p:nvPr/>
        </p:nvSpPr>
        <p:spPr bwMode="auto">
          <a:xfrm>
            <a:off x="747690" y="963819"/>
            <a:ext cx="3006733" cy="27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68579" rIns="68579" bIns="68579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1200" b="1">
                <a:solidFill>
                  <a:schemeClr val="lt1"/>
                </a:solidFill>
                <a:latin typeface="Dosis"/>
                <a:ea typeface="Dosis"/>
                <a:cs typeface="Dosis"/>
              </a:rPr>
              <a:t>LES OBJECTIFS PÉDAGOGIQUES</a:t>
            </a:r>
            <a:endParaRPr sz="1200" b="1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273" name="Google Shape;273;g2493b1d45d5_0_4"/>
          <p:cNvSpPr/>
          <p:nvPr/>
        </p:nvSpPr>
        <p:spPr bwMode="auto">
          <a:xfrm>
            <a:off x="5389579" y="860283"/>
            <a:ext cx="3169162" cy="318334"/>
          </a:xfrm>
          <a:prstGeom prst="rect">
            <a:avLst/>
          </a:prstGeom>
          <a:solidFill>
            <a:srgbClr val="7A943A"/>
          </a:solidFill>
          <a:ln>
            <a:noFill/>
          </a:ln>
          <a:effectLst>
            <a:outerShdw blurRad="57150" dist="19050" dir="5400000" algn="bl" rotWithShape="0">
              <a:srgbClr val="000000">
                <a:alpha val="47840"/>
              </a:srgbClr>
            </a:outerShdw>
          </a:effectLst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sp>
        <p:nvSpPr>
          <p:cNvPr id="274" name="Google Shape;274;g2493b1d45d5_0_4"/>
          <p:cNvSpPr/>
          <p:nvPr/>
        </p:nvSpPr>
        <p:spPr bwMode="auto">
          <a:xfrm rot="10800000">
            <a:off x="5389588" y="1178610"/>
            <a:ext cx="124859" cy="62316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pic>
        <p:nvPicPr>
          <p:cNvPr id="275" name="Google Shape;275;g2493b1d45d5_0_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511757" y="909610"/>
            <a:ext cx="203112" cy="20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493b1d45d5_0_4"/>
          <p:cNvSpPr txBox="1"/>
          <p:nvPr/>
        </p:nvSpPr>
        <p:spPr bwMode="auto">
          <a:xfrm>
            <a:off x="5725436" y="886301"/>
            <a:ext cx="2711122" cy="27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68579" rIns="68579" bIns="68579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1200" b="1" dirty="0">
                <a:solidFill>
                  <a:schemeClr val="lt1"/>
                </a:solidFill>
                <a:latin typeface="Dosis"/>
                <a:ea typeface="Dosis"/>
                <a:cs typeface="Dosis"/>
              </a:rPr>
              <a:t>LES MODALITÉS PÉDAGOGIQUES</a:t>
            </a:r>
            <a:endParaRPr sz="1200" b="1" dirty="0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pic>
        <p:nvPicPr>
          <p:cNvPr id="2" name="Image 1" descr="Une image contenant noir, obscurité&#10;&#10;Description générée automatiquement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7622" y="1448426"/>
            <a:ext cx="247040" cy="247040"/>
          </a:xfrm>
          <a:prstGeom prst="rect">
            <a:avLst/>
          </a:prstGeom>
        </p:spPr>
      </p:pic>
      <p:pic>
        <p:nvPicPr>
          <p:cNvPr id="4" name="Image 3" descr="Une image contenant noir, obscurité&#10;&#10;Description générée automatiquement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1707" y="1833642"/>
            <a:ext cx="294942" cy="294942"/>
          </a:xfrm>
          <a:prstGeom prst="rect">
            <a:avLst/>
          </a:prstGeom>
        </p:spPr>
      </p:pic>
      <p:pic>
        <p:nvPicPr>
          <p:cNvPr id="6" name="Image 5" descr="Une image contenant noir, obscurité&#10;&#10;Description générée automatiquement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22067" y="2223776"/>
            <a:ext cx="243842" cy="244318"/>
          </a:xfrm>
          <a:prstGeom prst="rect">
            <a:avLst/>
          </a:prstGeom>
        </p:spPr>
      </p:pic>
      <p:sp>
        <p:nvSpPr>
          <p:cNvPr id="27" name="Google Shape;476;g1de1663400b_0_121">
            <a:extLst>
              <a:ext uri="{FF2B5EF4-FFF2-40B4-BE49-F238E27FC236}">
                <a16:creationId xmlns:a16="http://schemas.microsoft.com/office/drawing/2014/main" id="{E15140F8-6047-404A-9290-107E5736A910}"/>
              </a:ext>
            </a:extLst>
          </p:cNvPr>
          <p:cNvSpPr/>
          <p:nvPr/>
        </p:nvSpPr>
        <p:spPr bwMode="auto">
          <a:xfrm>
            <a:off x="6814727" y="2748673"/>
            <a:ext cx="1450968" cy="1378159"/>
          </a:xfrm>
          <a:prstGeom prst="rect">
            <a:avLst/>
          </a:prstGeom>
          <a:blipFill>
            <a:blip r:embed="rId8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28" name="Picture 12" descr="Formations en environnement à l'université de Lorraine">
            <a:extLst>
              <a:ext uri="{FF2B5EF4-FFF2-40B4-BE49-F238E27FC236}">
                <a16:creationId xmlns:a16="http://schemas.microsoft.com/office/drawing/2014/main" id="{D30BDC18-13E0-194B-B10A-1B79FF0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675" y="3082456"/>
            <a:ext cx="1155555" cy="7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489;g1de1663400b_0_121">
            <a:extLst>
              <a:ext uri="{FF2B5EF4-FFF2-40B4-BE49-F238E27FC236}">
                <a16:creationId xmlns:a16="http://schemas.microsoft.com/office/drawing/2014/main" id="{17F6D086-5719-6840-AD16-95E9BD069E00}"/>
              </a:ext>
            </a:extLst>
          </p:cNvPr>
          <p:cNvSpPr/>
          <p:nvPr/>
        </p:nvSpPr>
        <p:spPr bwMode="auto">
          <a:xfrm>
            <a:off x="2956061" y="3741758"/>
            <a:ext cx="1384893" cy="1230165"/>
          </a:xfrm>
          <a:prstGeom prst="rect">
            <a:avLst/>
          </a:prstGeom>
          <a:blipFill>
            <a:blip r:embed="rId10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30" name="Google Shape;490;g1de1663400b_0_121">
            <a:extLst>
              <a:ext uri="{FF2B5EF4-FFF2-40B4-BE49-F238E27FC236}">
                <a16:creationId xmlns:a16="http://schemas.microsoft.com/office/drawing/2014/main" id="{309CD2AD-5AE0-E549-A732-41516AB510D2}"/>
              </a:ext>
            </a:extLst>
          </p:cNvPr>
          <p:cNvPicPr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3062" y="3958697"/>
            <a:ext cx="860854" cy="70307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72;g1de1663400b_0_121">
            <a:extLst>
              <a:ext uri="{FF2B5EF4-FFF2-40B4-BE49-F238E27FC236}">
                <a16:creationId xmlns:a16="http://schemas.microsoft.com/office/drawing/2014/main" id="{FF9C554F-32BC-7E44-9D01-40C4D2B2AD13}"/>
              </a:ext>
            </a:extLst>
          </p:cNvPr>
          <p:cNvSpPr/>
          <p:nvPr/>
        </p:nvSpPr>
        <p:spPr bwMode="auto">
          <a:xfrm>
            <a:off x="4289166" y="2641302"/>
            <a:ext cx="1282704" cy="1325706"/>
          </a:xfrm>
          <a:prstGeom prst="rect">
            <a:avLst/>
          </a:prstGeom>
          <a:blipFill>
            <a:blip r:embed="rId12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dirty="0">
              <a:solidFill>
                <a:srgbClr val="FFFFFF"/>
              </a:solidFill>
            </a:endParaRPr>
          </a:p>
        </p:txBody>
      </p:sp>
      <p:pic>
        <p:nvPicPr>
          <p:cNvPr id="32" name="Google Shape;473;g1de1663400b_0_121">
            <a:extLst>
              <a:ext uri="{FF2B5EF4-FFF2-40B4-BE49-F238E27FC236}">
                <a16:creationId xmlns:a16="http://schemas.microsoft.com/office/drawing/2014/main" id="{11705868-0652-3849-9229-5BE3CCD2D372}"/>
              </a:ext>
            </a:extLst>
          </p:cNvPr>
          <p:cNvPicPr/>
          <p:nvPr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3034" y="2831541"/>
            <a:ext cx="850188" cy="99498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71;g1de1663400b_0_121">
            <a:extLst>
              <a:ext uri="{FF2B5EF4-FFF2-40B4-BE49-F238E27FC236}">
                <a16:creationId xmlns:a16="http://schemas.microsoft.com/office/drawing/2014/main" id="{F73009DB-51F2-1741-83D8-B2F40362B623}"/>
              </a:ext>
            </a:extLst>
          </p:cNvPr>
          <p:cNvSpPr/>
          <p:nvPr/>
        </p:nvSpPr>
        <p:spPr bwMode="auto">
          <a:xfrm>
            <a:off x="1937900" y="2733305"/>
            <a:ext cx="1295161" cy="1322368"/>
          </a:xfrm>
          <a:prstGeom prst="rect">
            <a:avLst/>
          </a:prstGeom>
          <a:blipFill>
            <a:blip r:embed="rId14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22BF39A7-3746-444B-B979-102D9395D8F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9869" y="3216142"/>
            <a:ext cx="886440" cy="443220"/>
          </a:xfrm>
          <a:prstGeom prst="rect">
            <a:avLst/>
          </a:prstGeom>
        </p:spPr>
      </p:pic>
      <p:sp>
        <p:nvSpPr>
          <p:cNvPr id="35" name="Google Shape;476;g1de1663400b_0_121">
            <a:extLst>
              <a:ext uri="{FF2B5EF4-FFF2-40B4-BE49-F238E27FC236}">
                <a16:creationId xmlns:a16="http://schemas.microsoft.com/office/drawing/2014/main" id="{741866EF-A4F3-1C43-A2C3-E507A287EA12}"/>
              </a:ext>
            </a:extLst>
          </p:cNvPr>
          <p:cNvSpPr/>
          <p:nvPr/>
        </p:nvSpPr>
        <p:spPr bwMode="auto">
          <a:xfrm>
            <a:off x="5500578" y="3722938"/>
            <a:ext cx="1314149" cy="1189599"/>
          </a:xfrm>
          <a:prstGeom prst="rect">
            <a:avLst/>
          </a:prstGeom>
          <a:blipFill>
            <a:blip r:embed="rId16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36" name="Google Shape;477;g1de1663400b_0_121">
            <a:extLst>
              <a:ext uri="{FF2B5EF4-FFF2-40B4-BE49-F238E27FC236}">
                <a16:creationId xmlns:a16="http://schemas.microsoft.com/office/drawing/2014/main" id="{F49AA661-B6D9-D049-B98F-A9B89045AFC6}"/>
              </a:ext>
            </a:extLst>
          </p:cNvPr>
          <p:cNvPicPr/>
          <p:nvPr/>
        </p:nvPicPr>
        <p:blipFill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0508" y="4055274"/>
            <a:ext cx="1003457" cy="54098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1;g1de1663400b_0_121">
            <a:extLst>
              <a:ext uri="{FF2B5EF4-FFF2-40B4-BE49-F238E27FC236}">
                <a16:creationId xmlns:a16="http://schemas.microsoft.com/office/drawing/2014/main" id="{32F6723A-8B28-E847-A8DF-E9D92E321AA8}"/>
              </a:ext>
            </a:extLst>
          </p:cNvPr>
          <p:cNvSpPr/>
          <p:nvPr/>
        </p:nvSpPr>
        <p:spPr bwMode="auto">
          <a:xfrm>
            <a:off x="528972" y="3659362"/>
            <a:ext cx="1219984" cy="1253175"/>
          </a:xfrm>
          <a:prstGeom prst="rect">
            <a:avLst/>
          </a:prstGeom>
          <a:blipFill>
            <a:blip r:embed="rId18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38" name="Picture 16" descr="ESME École d'ingénieur...: événements, admission, portes ouvertes">
            <a:extLst>
              <a:ext uri="{FF2B5EF4-FFF2-40B4-BE49-F238E27FC236}">
                <a16:creationId xmlns:a16="http://schemas.microsoft.com/office/drawing/2014/main" id="{4CF89BB3-2C17-0A41-8E3A-4DC02D32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90" y="3883728"/>
            <a:ext cx="818728" cy="8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15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6778003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300" dirty="0">
                <a:solidFill>
                  <a:schemeClr val="lt1"/>
                </a:solidFill>
                <a:latin typeface="Dosis Medium" pitchFamily="2" charset="77"/>
              </a:rPr>
              <a:t>Comprendre le caractère systémique de la transition </a:t>
            </a:r>
            <a:endParaRPr sz="2300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297592" y="1456319"/>
            <a:ext cx="4620877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71" rIns="68579" bIns="34271" anchor="t" anchorCtr="0">
            <a:noAutofit/>
          </a:bodyPr>
          <a:lstStyle/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ateliers pour s’approprier la méthodologie des 6 portes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apports d’enseignants-chercheurs adaptés au public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retours d’expérience de pairs et des temps d’appropriation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espaces de discussions et d’échanges sincères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342854" algn="just">
              <a:lnSpc>
                <a:spcPct val="107915"/>
              </a:lnSpc>
              <a:buSzPts val="1500"/>
              <a:defRPr/>
            </a:pPr>
            <a:endParaRPr sz="1800" dirty="0">
              <a:latin typeface="Dosis" pitchFamily="2" charset="77"/>
              <a:ea typeface="Montserrat Medium"/>
              <a:cs typeface="Montserrat Medium"/>
            </a:endParaRPr>
          </a:p>
        </p:txBody>
      </p:sp>
      <p:pic>
        <p:nvPicPr>
          <p:cNvPr id="10" name="Google Shape;241;g21ca32b48a0_0_479">
            <a:extLst>
              <a:ext uri="{FF2B5EF4-FFF2-40B4-BE49-F238E27FC236}">
                <a16:creationId xmlns:a16="http://schemas.microsoft.com/office/drawing/2014/main" id="{3D6F7E89-D74B-B54A-B587-A17BEB85CD14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816944" y="337886"/>
            <a:ext cx="930733" cy="95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4;g21ca32b48a0_0_479">
            <a:extLst>
              <a:ext uri="{FF2B5EF4-FFF2-40B4-BE49-F238E27FC236}">
                <a16:creationId xmlns:a16="http://schemas.microsoft.com/office/drawing/2014/main" id="{6E7DA09B-4378-1D46-88B8-C7A2F6FF9E62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784029" y="1795139"/>
            <a:ext cx="1015143" cy="10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5;g21ca32b48a0_0_479">
            <a:extLst>
              <a:ext uri="{FF2B5EF4-FFF2-40B4-BE49-F238E27FC236}">
                <a16:creationId xmlns:a16="http://schemas.microsoft.com/office/drawing/2014/main" id="{A9C5ECE5-1024-3249-BC6F-797E44041916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901559" y="1902222"/>
            <a:ext cx="804900" cy="80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Google Shape;236;g21ca32b48a0_0_479">
            <a:extLst>
              <a:ext uri="{FF2B5EF4-FFF2-40B4-BE49-F238E27FC236}">
                <a16:creationId xmlns:a16="http://schemas.microsoft.com/office/drawing/2014/main" id="{F6D77B58-BBAF-1C42-AFD3-1543B14ED5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8827" y="1069995"/>
            <a:ext cx="1015144" cy="10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DC1B722-9F67-2D4C-BB94-8208AB6CB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9" t="16647" r="15256" b="3179"/>
          <a:stretch/>
        </p:blipFill>
        <p:spPr>
          <a:xfrm>
            <a:off x="5360065" y="1140153"/>
            <a:ext cx="852667" cy="87875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1B743A-9701-2C4B-9FDE-509701D66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482" y="3104402"/>
            <a:ext cx="3343226" cy="1544064"/>
          </a:xfrm>
          <a:prstGeom prst="roundRect">
            <a:avLst/>
          </a:prstGeom>
        </p:spPr>
      </p:pic>
      <p:pic>
        <p:nvPicPr>
          <p:cNvPr id="18" name="Google Shape;254;g21ca32b48a0_0_479">
            <a:extLst>
              <a:ext uri="{FF2B5EF4-FFF2-40B4-BE49-F238E27FC236}">
                <a16:creationId xmlns:a16="http://schemas.microsoft.com/office/drawing/2014/main" id="{5F422901-2F84-C943-AAFA-D5421DA159BA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801800" y="999837"/>
            <a:ext cx="1015143" cy="10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D10B87A-B34D-794F-B026-F005DF5517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8" t="11802" r="9245" b="32246"/>
          <a:stretch/>
        </p:blipFill>
        <p:spPr>
          <a:xfrm>
            <a:off x="7906612" y="390071"/>
            <a:ext cx="730561" cy="783102"/>
          </a:xfrm>
          <a:prstGeom prst="ellipse">
            <a:avLst/>
          </a:prstGeom>
        </p:spPr>
      </p:pic>
      <p:pic>
        <p:nvPicPr>
          <p:cNvPr id="4100" name="Picture 4" descr="Luc ABBADIE - Fondation pour la recherche sur la biodiversité">
            <a:extLst>
              <a:ext uri="{FF2B5EF4-FFF2-40B4-BE49-F238E27FC236}">
                <a16:creationId xmlns:a16="http://schemas.microsoft.com/office/drawing/2014/main" id="{36DA7A38-BB84-DB41-B5B8-9CF29CA3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51" y="1078944"/>
            <a:ext cx="881854" cy="8818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6;g21ca32b48a0_0_479">
            <a:extLst>
              <a:ext uri="{FF2B5EF4-FFF2-40B4-BE49-F238E27FC236}">
                <a16:creationId xmlns:a16="http://schemas.microsoft.com/office/drawing/2014/main" id="{614D534C-B82C-FE42-B5EB-870FC0423D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0544" y="2052119"/>
            <a:ext cx="1015144" cy="10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Valérie Masson-Delmotte : « Pour le climat, les moyens engagés restent ...">
            <a:extLst>
              <a:ext uri="{FF2B5EF4-FFF2-40B4-BE49-F238E27FC236}">
                <a16:creationId xmlns:a16="http://schemas.microsoft.com/office/drawing/2014/main" id="{DDECE45C-8A6E-2B42-8F77-EC3B493B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36" y="2192570"/>
            <a:ext cx="1018552" cy="7751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52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1B0EB0-96A9-F34A-BC2E-81BA8A8A4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 dirty="0"/>
          </a:p>
        </p:txBody>
      </p:sp>
      <p:grpSp>
        <p:nvGrpSpPr>
          <p:cNvPr id="6" name="Google Shape;669;p130">
            <a:extLst>
              <a:ext uri="{FF2B5EF4-FFF2-40B4-BE49-F238E27FC236}">
                <a16:creationId xmlns:a16="http://schemas.microsoft.com/office/drawing/2014/main" id="{FE42660F-0364-1240-8898-6993B9E4A922}"/>
              </a:ext>
            </a:extLst>
          </p:cNvPr>
          <p:cNvGrpSpPr/>
          <p:nvPr/>
        </p:nvGrpSpPr>
        <p:grpSpPr>
          <a:xfrm>
            <a:off x="252663" y="96772"/>
            <a:ext cx="7327232" cy="480743"/>
            <a:chOff x="-672988" y="612238"/>
            <a:chExt cx="10047925" cy="885901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5586E59A-31F7-7944-8DAB-655D0DF8EC71}"/>
                </a:ext>
              </a:extLst>
            </p:cNvPr>
            <p:cNvSpPr/>
            <p:nvPr/>
          </p:nvSpPr>
          <p:spPr>
            <a:xfrm>
              <a:off x="-576064" y="612238"/>
              <a:ext cx="9951001" cy="885901"/>
            </a:xfrm>
            <a:prstGeom prst="rect">
              <a:avLst/>
            </a:prstGeom>
            <a:solidFill>
              <a:srgbClr val="F03A2C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4941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 sz="2700" b="1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defRPr>
              </a:pPr>
              <a:endParaRPr sz="2025"/>
            </a:p>
          </p:txBody>
        </p:sp>
        <p:sp>
          <p:nvSpPr>
            <p:cNvPr id="8" name="CORRESPONDANCES ENTRE LES COMPÉTENCES PROMUES PAR  LES 6 PORTES ET D’AUTRES RÉFÉRENTIELS DE COMPÉTENCES">
              <a:extLst>
                <a:ext uri="{FF2B5EF4-FFF2-40B4-BE49-F238E27FC236}">
                  <a16:creationId xmlns:a16="http://schemas.microsoft.com/office/drawing/2014/main" id="{7A63B182-D410-4B49-B426-682B11C2116A}"/>
                </a:ext>
              </a:extLst>
            </p:cNvPr>
            <p:cNvSpPr txBox="1"/>
            <p:nvPr/>
          </p:nvSpPr>
          <p:spPr>
            <a:xfrm>
              <a:off x="-672988" y="685885"/>
              <a:ext cx="9950126" cy="648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6400" tIns="86400" rIns="86400" bIns="86400" numCol="1" anchor="ctr">
              <a:spAutoFit/>
            </a:bodyPr>
            <a:lstStyle/>
            <a:p>
              <a:pPr marL="607219" indent="-64294">
                <a:defRPr sz="2700" b="1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defRPr>
              </a:pPr>
              <a:r>
                <a:rPr sz="2025" dirty="0"/>
                <a:t>LES 6 PORTES ET D’AUTRES RÉFÉRENTIELS COMPÉTENCES </a:t>
              </a:r>
            </a:p>
          </p:txBody>
        </p:sp>
      </p:grpSp>
      <p:graphicFrame>
        <p:nvGraphicFramePr>
          <p:cNvPr id="9" name="Google Shape;672;p130">
            <a:extLst>
              <a:ext uri="{FF2B5EF4-FFF2-40B4-BE49-F238E27FC236}">
                <a16:creationId xmlns:a16="http://schemas.microsoft.com/office/drawing/2014/main" id="{BEF84EEA-E962-3144-8E44-FDD6BDAAF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1900634"/>
              </p:ext>
            </p:extLst>
          </p:nvPr>
        </p:nvGraphicFramePr>
        <p:xfrm>
          <a:off x="529386" y="703426"/>
          <a:ext cx="8027398" cy="4440074"/>
        </p:xfrm>
        <a:graphic>
          <a:graphicData uri="http://schemas.openxmlformats.org/drawingml/2006/table">
            <a:tbl>
              <a:tblPr/>
              <a:tblGrid>
                <a:gridCol w="1311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63838">
                  <a:extLst>
                    <a:ext uri="{9D8B030D-6E8A-4147-A177-3AD203B41FA5}">
                      <a16:colId xmlns:a16="http://schemas.microsoft.com/office/drawing/2014/main" val="545472743"/>
                    </a:ext>
                  </a:extLst>
                </a:gridCol>
              </a:tblGrid>
              <a:tr h="60120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Six </a:t>
                      </a: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Portes</a:t>
                      </a: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et </a:t>
                      </a:r>
                      <a:r>
                        <a:rPr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compétences</a:t>
                      </a:r>
                      <a:endParaRPr sz="1200" b="1" dirty="0" err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Cinq </a:t>
                      </a: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compétences</a:t>
                      </a: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(CGE/CPU)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Huit</a:t>
                      </a: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compétences</a:t>
                      </a: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</a:t>
                      </a: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Unesco</a:t>
                      </a: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)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Les 12 </a:t>
                      </a: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Compétences</a:t>
                      </a:r>
                      <a:r>
                        <a:rPr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 la </a:t>
                      </a:r>
                      <a:r>
                        <a:rPr sz="12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Greencomp</a:t>
                      </a:r>
                      <a:endParaRPr sz="1200"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12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Les macro-compétences d’ingénieurs selon le Shift Project</a:t>
                      </a:r>
                      <a:endParaRPr sz="1200"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323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F1C23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/>
                        <a:t>Oikos</a:t>
                      </a:r>
                      <a:r>
                        <a:rPr sz="10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1000" b="0" dirty="0">
                          <a:solidFill>
                            <a:srgbClr val="000000"/>
                          </a:solidFill>
                        </a:rPr>
                        <a:t>formation à la pensée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systémique</a:t>
                      </a:r>
                      <a:endParaRPr sz="1000" b="0" dirty="0">
                        <a:solidFill>
                          <a:srgbClr val="000000"/>
                        </a:solidFill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Systémique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Analyse systémique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Pensée </a:t>
                      </a: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systémique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 </a:t>
                      </a:r>
                      <a:endParaRPr lang="fr-FR"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Pensée </a:t>
                      </a: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exploratoire</a:t>
                      </a:r>
                      <a:endParaRPr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Vision 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systémique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 et 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interdisciplinarite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́ </a:t>
                      </a:r>
                      <a:endParaRPr lang="fr-FR" sz="1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sym typeface="Century Gothic"/>
                      </a:endParaRP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463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45818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/>
                        <a:t>Ethos</a:t>
                      </a:r>
                      <a:r>
                        <a:rPr sz="10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éthique</a:t>
                      </a:r>
                      <a:r>
                        <a:rPr sz="1000" b="0" dirty="0">
                          <a:solidFill>
                            <a:srgbClr val="000000"/>
                          </a:solidFill>
                        </a:rPr>
                        <a:t> et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responsabilité</a:t>
                      </a:r>
                      <a:endParaRPr sz="1000" b="0" dirty="0">
                        <a:solidFill>
                          <a:srgbClr val="000000"/>
                        </a:solidFill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Responsabilité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</a:t>
                      </a:r>
                      <a:endParaRPr lang="fr-FR"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éthique</a:t>
                      </a:r>
                      <a:endParaRPr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Réflexion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critique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 err="1"/>
                        <a:t>Valoriser</a:t>
                      </a:r>
                      <a:r>
                        <a:rPr sz="1000" dirty="0"/>
                        <a:t> la </a:t>
                      </a:r>
                      <a:r>
                        <a:rPr sz="1000" dirty="0" err="1"/>
                        <a:t>durabilité</a:t>
                      </a:r>
                      <a:endParaRPr sz="1000" dirty="0"/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 err="1"/>
                        <a:t>Soutenir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l’équité</a:t>
                      </a:r>
                      <a:endParaRPr sz="1000" dirty="0"/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/>
                        <a:t>Promotion de la nature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Sciences et techniques</a:t>
                      </a:r>
                      <a:b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</a:b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de l’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ingénieur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compatibles avec les objectifs 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sociétaux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et les contraintes physiques 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463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674EA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/>
                        <a:t>Nomos</a:t>
                      </a:r>
                      <a:r>
                        <a:rPr sz="100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1000" b="0">
                          <a:solidFill>
                            <a:srgbClr val="000000"/>
                          </a:solidFill>
                        </a:rPr>
                        <a:t>changement des modèles mentaux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Changement/nature et gouvernance des changements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Normatif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 </a:t>
                      </a:r>
                      <a:endParaRPr lang="fr-FR"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Résolution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intégrée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des </a:t>
                      </a: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problèmes</a:t>
                      </a:r>
                      <a:endParaRPr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 err="1"/>
                        <a:t>Résolution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intégrée</a:t>
                      </a:r>
                      <a:r>
                        <a:rPr sz="1000" dirty="0"/>
                        <a:t> des </a:t>
                      </a:r>
                      <a:r>
                        <a:rPr sz="1000" dirty="0" err="1"/>
                        <a:t>problèmes</a:t>
                      </a:r>
                      <a:endParaRPr sz="1000" dirty="0"/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 err="1"/>
                        <a:t>Adaptabilité</a:t>
                      </a:r>
                      <a:endParaRPr sz="1000" dirty="0"/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Sciences et techniques</a:t>
                      </a:r>
                      <a:b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</a:b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de l’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ingénieur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compatibles avec les objectifs 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sociétaux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et les contraintes physiques 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323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274E1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/>
                        <a:t>Logos</a:t>
                      </a:r>
                      <a:r>
                        <a:rPr sz="10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1000" b="0" dirty="0">
                          <a:solidFill>
                            <a:srgbClr val="000000"/>
                          </a:solidFill>
                        </a:rPr>
                        <a:t>vision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partagée</a:t>
                      </a:r>
                      <a:r>
                        <a:rPr sz="1000" b="0" dirty="0">
                          <a:solidFill>
                            <a:srgbClr val="000000"/>
                          </a:solidFill>
                        </a:rPr>
                        <a:t> et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récits</a:t>
                      </a:r>
                      <a:endParaRPr sz="1000" b="0" dirty="0">
                        <a:solidFill>
                          <a:srgbClr val="000000"/>
                        </a:solidFill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Prospectives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Anticipation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Pensée critique </a:t>
                      </a:r>
                      <a:endParaRPr lang="fr-FR"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Vision prospective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Approche historique et prospective </a:t>
                      </a:r>
                      <a:endParaRPr lang="fr-FR" sz="1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sym typeface="Century Gothic"/>
                      </a:endParaRPr>
                    </a:p>
                    <a:p>
                      <a:pPr algn="ctr">
                        <a:defRPr sz="1800"/>
                      </a:pPr>
                      <a:endParaRPr sz="1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036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93C4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/>
                        <a:t>Praxis</a:t>
                      </a:r>
                      <a:r>
                        <a:rPr sz="100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1000" b="0">
                          <a:solidFill>
                            <a:srgbClr val="000000"/>
                          </a:solidFill>
                        </a:rPr>
                        <a:t>apprentissage</a:t>
                      </a:r>
                      <a:r>
                        <a:rPr sz="100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sz="1000" b="0">
                          <a:solidFill>
                            <a:srgbClr val="000000"/>
                          </a:solidFill>
                        </a:rPr>
                        <a:t>et action collective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Collectives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/>
                        <a:t>Collaboration</a:t>
                      </a:r>
                    </a:p>
                    <a:p>
                      <a:pPr algn="ctr">
                        <a:spcBef>
                          <a:spcPts val="1600"/>
                        </a:spcBef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/>
                        <a:t>Stratégie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 err="1"/>
                        <a:t>Capacité</a:t>
                      </a:r>
                      <a:r>
                        <a:rPr sz="1000" dirty="0"/>
                        <a:t> politique</a:t>
                      </a:r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/>
                        <a:t>Action collective</a:t>
                      </a:r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/>
                        <a:t>Initiative </a:t>
                      </a:r>
                      <a:r>
                        <a:rPr sz="1000" dirty="0" err="1"/>
                        <a:t>individuelle</a:t>
                      </a:r>
                      <a:endParaRPr sz="1000" dirty="0"/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Action responsable</a:t>
                      </a:r>
                      <a:b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</a:b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grâce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à la raison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682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1000" dirty="0" err="1"/>
                        <a:t>Dynamis</a:t>
                      </a:r>
                      <a:r>
                        <a:rPr sz="10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présence</a:t>
                      </a:r>
                      <a:r>
                        <a:rPr sz="1000" b="0" dirty="0">
                          <a:solidFill>
                            <a:srgbClr val="000000"/>
                          </a:solidFill>
                        </a:rPr>
                        <a:t> à soi et reconnexion aux </a:t>
                      </a:r>
                      <a:r>
                        <a:rPr sz="1000" b="0" dirty="0" err="1">
                          <a:solidFill>
                            <a:srgbClr val="000000"/>
                          </a:solidFill>
                        </a:rPr>
                        <a:t>autres</a:t>
                      </a:r>
                      <a:endParaRPr sz="1000" b="0" dirty="0">
                        <a:solidFill>
                          <a:srgbClr val="000000"/>
                        </a:solidFill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Collectives</a:t>
                      </a: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Connaissance</a:t>
                      </a: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 </a:t>
                      </a:r>
                      <a:r>
                        <a:rPr sz="10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soi</a:t>
                      </a:r>
                      <a:endParaRPr sz="10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collective Promotion de la nature</a:t>
                      </a:r>
                    </a:p>
                  </a:txBody>
                  <a:tcPr marL="45731" marR="45731" marT="45731" marB="45731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Action responsable 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aux perceptions sensibles et </a:t>
                      </a:r>
                      <a:r>
                        <a:rPr lang="fr-FR" sz="10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émotionnelles</a:t>
                      </a:r>
                      <a:r>
                        <a:rPr lang="fr-FR" sz="10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 </a:t>
                      </a:r>
                      <a:endParaRPr lang="fr-FR" sz="1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sym typeface="Century Gothic"/>
                      </a:endParaRPr>
                    </a:p>
                  </a:txBody>
                  <a:tcPr marL="45731" marR="45731" marT="45731" marB="45731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261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17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6994571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300" dirty="0">
                <a:solidFill>
                  <a:schemeClr val="lt1"/>
                </a:solidFill>
                <a:latin typeface="Dosis Medium" pitchFamily="2" charset="77"/>
              </a:rPr>
              <a:t>Outiller les enseignants pour transformer les pratiques</a:t>
            </a:r>
            <a:endParaRPr sz="2300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400020" y="1632615"/>
            <a:ext cx="4620877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71" rIns="68579" bIns="34271" anchor="t" anchorCtr="0">
            <a:noAutofit/>
          </a:bodyPr>
          <a:lstStyle/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temps d’appropriation des différents référentiels de compétences TEDS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apports sur différents champs éducatifs et pratiques pédagogiques concrètes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Des ateliers d’intelligence collective autour de l’alignement pédagogique </a:t>
            </a:r>
            <a:endParaRPr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342854" algn="just">
              <a:lnSpc>
                <a:spcPct val="107915"/>
              </a:lnSpc>
              <a:buSzPts val="1500"/>
              <a:defRPr/>
            </a:pPr>
            <a:endParaRPr sz="1800" dirty="0">
              <a:latin typeface="Dosis" pitchFamily="2" charset="77"/>
              <a:ea typeface="Montserrat Medium"/>
              <a:cs typeface="Montserrat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4FE0E1-72FA-354B-B9DA-F260F3E8E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81" y="1170786"/>
            <a:ext cx="2616869" cy="1744579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7EF3EA-5686-1E4A-87BC-4520BFDAC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226" y="2998418"/>
            <a:ext cx="2617731" cy="17445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756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18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1" y="423150"/>
            <a:ext cx="4504034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300" dirty="0">
                <a:solidFill>
                  <a:schemeClr val="lt1"/>
                </a:solidFill>
                <a:latin typeface="Dosis Medium" pitchFamily="2" charset="77"/>
              </a:rPr>
              <a:t>Nourrir une dynamique collective</a:t>
            </a:r>
            <a:endParaRPr sz="2300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540670" y="1447276"/>
            <a:ext cx="4620877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71" rIns="68579" bIns="34271" anchor="t" anchorCtr="0">
            <a:noAutofit/>
          </a:bodyPr>
          <a:lstStyle/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Faire un pas de côté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Avoir des temps de respiration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Incarner les questions de TEDS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Rencontrer des personnes inspirantes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Passer d’une culture de compétition à une culture de coopération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sz="1800" dirty="0">
              <a:latin typeface="Dosis" pitchFamily="2" charset="77"/>
              <a:ea typeface="Montserrat Medium"/>
              <a:cs typeface="Montserrat Med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545D9D-E83B-4843-83B1-37A0D43D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600" y="414587"/>
            <a:ext cx="2876217" cy="2157163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C006D5-84C4-BA41-BAAB-52619C7CD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480" y="2620319"/>
            <a:ext cx="3402850" cy="21571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193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19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5911729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300" dirty="0">
                <a:solidFill>
                  <a:schemeClr val="lt1"/>
                </a:solidFill>
                <a:latin typeface="Dosis Medium" pitchFamily="2" charset="77"/>
              </a:rPr>
              <a:t>Et pour les personnels d’appui et de direction</a:t>
            </a:r>
            <a:endParaRPr sz="2300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620108" y="1742744"/>
            <a:ext cx="4620877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71" rIns="68579" bIns="34271" anchor="t" anchorCtr="0">
            <a:noAutofit/>
          </a:bodyPr>
          <a:lstStyle/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Retours d’expérience d’autres établissements ayant enclenché une transformation structurelle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Etablir une feuille de route stratégique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Travailler sur la conduite du changement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fr-FR" sz="1600" dirty="0">
                <a:latin typeface="Dosis" pitchFamily="2" charset="77"/>
                <a:ea typeface="Montserrat Medium"/>
                <a:cs typeface="Montserrat Medium"/>
              </a:rPr>
              <a:t>Cultiver une posture de coopération</a:t>
            </a: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lang="fr-FR" sz="1600" dirty="0">
              <a:latin typeface="Dosis" pitchFamily="2" charset="77"/>
              <a:ea typeface="Montserrat Medium"/>
              <a:cs typeface="Montserrat Medium"/>
            </a:endParaRPr>
          </a:p>
          <a:p>
            <a:pPr marL="447653" indent="-285750" algn="just">
              <a:lnSpc>
                <a:spcPct val="107915"/>
              </a:lnSpc>
              <a:spcAft>
                <a:spcPts val="300"/>
              </a:spcAft>
              <a:buSzPts val="1400"/>
              <a:buFontTx/>
              <a:buChar char="-"/>
              <a:defRPr/>
            </a:pPr>
            <a:endParaRPr sz="1800" dirty="0">
              <a:latin typeface="Dosis" pitchFamily="2" charset="77"/>
              <a:ea typeface="Montserrat Medium"/>
              <a:cs typeface="Montserrat Medium"/>
            </a:endParaRPr>
          </a:p>
        </p:txBody>
      </p:sp>
      <p:sp>
        <p:nvSpPr>
          <p:cNvPr id="11" name="Google Shape;329;g1de1663400b_0_121">
            <a:extLst>
              <a:ext uri="{FF2B5EF4-FFF2-40B4-BE49-F238E27FC236}">
                <a16:creationId xmlns:a16="http://schemas.microsoft.com/office/drawing/2014/main" id="{C1CDD366-7B66-3547-A712-9283CF0209B1}"/>
              </a:ext>
            </a:extLst>
          </p:cNvPr>
          <p:cNvSpPr/>
          <p:nvPr/>
        </p:nvSpPr>
        <p:spPr bwMode="auto">
          <a:xfrm>
            <a:off x="6213454" y="617599"/>
            <a:ext cx="1549500" cy="1528500"/>
          </a:xfrm>
          <a:prstGeom prst="rect">
            <a:avLst/>
          </a:prstGeom>
          <a:blipFill>
            <a:blip r:embed="rId4">
              <a:alphaModFix amt="90000"/>
            </a:blip>
            <a:stretch/>
          </a:blip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" name="Google Shape;350;g1de1663400b_0_121">
            <a:extLst>
              <a:ext uri="{FF2B5EF4-FFF2-40B4-BE49-F238E27FC236}">
                <a16:creationId xmlns:a16="http://schemas.microsoft.com/office/drawing/2014/main" id="{A1150402-B967-364C-8863-C30ACA556348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366892" y="1217617"/>
            <a:ext cx="1242624" cy="32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29;g1de1663400b_0_121">
            <a:extLst>
              <a:ext uri="{FF2B5EF4-FFF2-40B4-BE49-F238E27FC236}">
                <a16:creationId xmlns:a16="http://schemas.microsoft.com/office/drawing/2014/main" id="{B15D09C6-C4F3-9641-A46A-3D549FC05578}"/>
              </a:ext>
            </a:extLst>
          </p:cNvPr>
          <p:cNvSpPr/>
          <p:nvPr/>
        </p:nvSpPr>
        <p:spPr bwMode="auto">
          <a:xfrm>
            <a:off x="7116661" y="2540705"/>
            <a:ext cx="1549500" cy="1528500"/>
          </a:xfrm>
          <a:prstGeom prst="rect">
            <a:avLst/>
          </a:prstGeom>
          <a:blipFill>
            <a:blip r:embed="rId4">
              <a:alphaModFix amt="90000"/>
            </a:blip>
            <a:stretch/>
          </a:blip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329;g1de1663400b_0_121">
            <a:extLst>
              <a:ext uri="{FF2B5EF4-FFF2-40B4-BE49-F238E27FC236}">
                <a16:creationId xmlns:a16="http://schemas.microsoft.com/office/drawing/2014/main" id="{D85D1337-4D8D-8349-A5E7-5B5482B07CBD}"/>
              </a:ext>
            </a:extLst>
          </p:cNvPr>
          <p:cNvSpPr/>
          <p:nvPr/>
        </p:nvSpPr>
        <p:spPr bwMode="auto">
          <a:xfrm>
            <a:off x="5518661" y="3211009"/>
            <a:ext cx="1549500" cy="1528500"/>
          </a:xfrm>
          <a:prstGeom prst="rect">
            <a:avLst/>
          </a:prstGeom>
          <a:blipFill>
            <a:blip r:embed="rId4">
              <a:alphaModFix amt="90000"/>
            </a:blip>
            <a:stretch/>
          </a:blip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5" name="Google Shape;342;g1de1663400b_0_121">
            <a:extLst>
              <a:ext uri="{FF2B5EF4-FFF2-40B4-BE49-F238E27FC236}">
                <a16:creationId xmlns:a16="http://schemas.microsoft.com/office/drawing/2014/main" id="{FAFEC969-69D2-8E49-A8EB-6280AFF9E7BC}"/>
              </a:ext>
            </a:extLst>
          </p:cNvPr>
          <p:cNvPicPr/>
          <p:nvPr/>
        </p:nvPicPr>
        <p:blipFill>
          <a:blip r:embed="rId6">
            <a:alphaModFix/>
          </a:blip>
          <a:srcRect l="14738" t="28529" r="13715" b="28870"/>
          <a:stretch/>
        </p:blipFill>
        <p:spPr bwMode="auto">
          <a:xfrm>
            <a:off x="7371877" y="3032778"/>
            <a:ext cx="1242631" cy="5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6;g2bd2cc41f73_0_119">
            <a:extLst>
              <a:ext uri="{FF2B5EF4-FFF2-40B4-BE49-F238E27FC236}">
                <a16:creationId xmlns:a16="http://schemas.microsoft.com/office/drawing/2014/main" id="{18E1DE4B-D9CB-E345-B565-88C0DD23083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6736" y="3643480"/>
            <a:ext cx="1221850" cy="703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AD9277-32CB-3E4A-9059-194CF5683CEA}"/>
              </a:ext>
            </a:extLst>
          </p:cNvPr>
          <p:cNvSpPr txBox="1"/>
          <p:nvPr/>
        </p:nvSpPr>
        <p:spPr>
          <a:xfrm>
            <a:off x="5782118" y="2860016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Dosis" pitchFamily="2" charset="77"/>
                <a:ea typeface="Montserrat Medium"/>
                <a:cs typeface="Montserrat Medium"/>
              </a:rPr>
              <a:t>Gouvernance</a:t>
            </a:r>
            <a:endParaRPr lang="fr-FR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54486C8-0395-284E-AF9D-1F3DC5D11F45}"/>
              </a:ext>
            </a:extLst>
          </p:cNvPr>
          <p:cNvSpPr txBox="1"/>
          <p:nvPr/>
        </p:nvSpPr>
        <p:spPr>
          <a:xfrm>
            <a:off x="6446849" y="369674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Dosis" pitchFamily="2" charset="77"/>
                <a:ea typeface="Montserrat Medium"/>
                <a:cs typeface="Montserrat Medium"/>
              </a:rPr>
              <a:t>Direction RSE</a:t>
            </a:r>
            <a:endParaRPr lang="fr-FR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1523513-7ADF-B641-B121-089393A08EEE}"/>
              </a:ext>
            </a:extLst>
          </p:cNvPr>
          <p:cNvSpPr txBox="1"/>
          <p:nvPr/>
        </p:nvSpPr>
        <p:spPr>
          <a:xfrm>
            <a:off x="7116661" y="2184656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Dosis" pitchFamily="2" charset="77"/>
                <a:ea typeface="Montserrat Medium"/>
                <a:cs typeface="Montserrat Medium"/>
              </a:rPr>
              <a:t>Comité de direction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8488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2</a:t>
            </a:fld>
            <a:endParaRPr/>
          </a:p>
        </p:txBody>
      </p:sp>
      <p:pic>
        <p:nvPicPr>
          <p:cNvPr id="16" name="Google Shape;114;g249bc469129_0_92">
            <a:extLst>
              <a:ext uri="{FF2B5EF4-FFF2-40B4-BE49-F238E27FC236}">
                <a16:creationId xmlns:a16="http://schemas.microsoft.com/office/drawing/2014/main" id="{E2CD36EB-B070-F34E-9395-CEADFD7760C9}"/>
              </a:ext>
            </a:extLst>
          </p:cNvPr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>
            <a:off x="312866" y="0"/>
            <a:ext cx="1539450" cy="151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5;g249bc469129_0_92">
            <a:extLst>
              <a:ext uri="{FF2B5EF4-FFF2-40B4-BE49-F238E27FC236}">
                <a16:creationId xmlns:a16="http://schemas.microsoft.com/office/drawing/2014/main" id="{E71895B2-A125-2E45-AF0A-5DF4496C38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826" y="580493"/>
            <a:ext cx="1204323" cy="534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548575D-9786-8445-ACB9-EAD55FCDB7A1}"/>
              </a:ext>
            </a:extLst>
          </p:cNvPr>
          <p:cNvSpPr txBox="1"/>
          <p:nvPr/>
        </p:nvSpPr>
        <p:spPr>
          <a:xfrm>
            <a:off x="1485599" y="1192877"/>
            <a:ext cx="6126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Dosis" pitchFamily="2" charset="77"/>
              </a:rPr>
              <a:t>Accompagner la transformation de l'ESR : </a:t>
            </a:r>
          </a:p>
          <a:p>
            <a:pPr algn="ctr"/>
            <a:r>
              <a:rPr lang="fr-FR" sz="1800" b="1" dirty="0">
                <a:latin typeface="Dosis" pitchFamily="2" charset="77"/>
              </a:rPr>
              <a:t>Retour d'expérience du Campus de la Transition</a:t>
            </a:r>
            <a:br>
              <a:rPr lang="fr-FR" sz="1800" b="1" dirty="0">
                <a:latin typeface="Dosis" pitchFamily="2" charset="77"/>
              </a:rPr>
            </a:br>
            <a:endParaRPr lang="fr-FR" sz="1800" b="1" dirty="0">
              <a:latin typeface="Dosis" pitchFamily="2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F0A32C-98D0-3B4D-849A-F4FF5A62D552}"/>
              </a:ext>
            </a:extLst>
          </p:cNvPr>
          <p:cNvSpPr txBox="1"/>
          <p:nvPr/>
        </p:nvSpPr>
        <p:spPr>
          <a:xfrm>
            <a:off x="2689100" y="4353853"/>
            <a:ext cx="3517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Dosis" pitchFamily="2" charset="77"/>
              </a:rPr>
              <a:t>Tom Renault – Responsable de la formation de formateur</a:t>
            </a:r>
          </a:p>
          <a:p>
            <a:pPr algn="ctr"/>
            <a:r>
              <a:rPr lang="fr-FR" sz="1200" dirty="0">
                <a:latin typeface="Dosis" pitchFamily="2" charset="77"/>
              </a:rPr>
              <a:t>9 décembre 2024</a:t>
            </a:r>
          </a:p>
        </p:txBody>
      </p:sp>
      <p:pic>
        <p:nvPicPr>
          <p:cNvPr id="1026" name="Picture 2" descr="Sélection de profil">
            <a:extLst>
              <a:ext uri="{FF2B5EF4-FFF2-40B4-BE49-F238E27FC236}">
                <a16:creationId xmlns:a16="http://schemas.microsoft.com/office/drawing/2014/main" id="{DD50B9E0-2D89-B042-91CA-5FDDBD3B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34" y="315119"/>
            <a:ext cx="2438400" cy="62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campus de l'université de Nantes">
            <a:extLst>
              <a:ext uri="{FF2B5EF4-FFF2-40B4-BE49-F238E27FC236}">
                <a16:creationId xmlns:a16="http://schemas.microsoft.com/office/drawing/2014/main" id="{3611F86C-8F20-C340-8140-EECD8018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17" y="2074623"/>
            <a:ext cx="3394741" cy="19235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E6CDFB-388F-DE4A-AEA9-FCB6FEA0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940" y="1945068"/>
            <a:ext cx="2995058" cy="2246294"/>
          </a:xfrm>
          <a:prstGeom prst="round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2FABBE-6648-074D-B5FD-051965A63FAB}"/>
              </a:ext>
            </a:extLst>
          </p:cNvPr>
          <p:cNvSpPr txBox="1"/>
          <p:nvPr/>
        </p:nvSpPr>
        <p:spPr>
          <a:xfrm>
            <a:off x="743317" y="3998190"/>
            <a:ext cx="31133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/>
              <a:t>Le campus de l'université de Nantes © </a:t>
            </a:r>
            <a:r>
              <a:rPr lang="fr-FR" sz="700" dirty="0" err="1"/>
              <a:t>Maxppp</a:t>
            </a:r>
            <a:r>
              <a:rPr lang="fr-FR" sz="700" dirty="0"/>
              <a:t> - NATHALIE BOURREAU</a:t>
            </a:r>
          </a:p>
        </p:txBody>
      </p:sp>
    </p:spTree>
    <p:extLst>
      <p:ext uri="{BB962C8B-B14F-4D97-AF65-F5344CB8AC3E}">
        <p14:creationId xmlns:p14="http://schemas.microsoft.com/office/powerpoint/2010/main" val="56586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5AA5D-B707-3749-8FDE-F0D58782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251" y="1456950"/>
            <a:ext cx="5428095" cy="3263400"/>
          </a:xfrm>
        </p:spPr>
        <p:txBody>
          <a:bodyPr>
            <a:normAutofit fontScale="92500"/>
          </a:bodyPr>
          <a:lstStyle/>
          <a:p>
            <a:pPr marL="139700" indent="0">
              <a:buNone/>
            </a:pPr>
            <a:r>
              <a:rPr lang="fr-FR" b="1" dirty="0">
                <a:latin typeface="Dosis" pitchFamily="2" charset="77"/>
              </a:rPr>
              <a:t>Webinaire d’information le 15 janvier de 11h00 à 12h00</a:t>
            </a:r>
          </a:p>
          <a:p>
            <a:pPr marL="139700" indent="0">
              <a:buNone/>
            </a:pPr>
            <a:r>
              <a:rPr lang="fr-FR" dirty="0">
                <a:latin typeface="Dosis" pitchFamily="2" charset="77"/>
              </a:rPr>
              <a:t>Lien zoom: https://univ-nantes-fr.zoom.us/j/86942495734</a:t>
            </a:r>
          </a:p>
          <a:p>
            <a:endParaRPr lang="fr-FR" dirty="0">
              <a:latin typeface="Dosis" pitchFamily="2" charset="77"/>
            </a:endParaRPr>
          </a:p>
          <a:p>
            <a:r>
              <a:rPr lang="fr-FR" dirty="0">
                <a:latin typeface="Dosis" pitchFamily="2" charset="77"/>
              </a:rPr>
              <a:t>24 et 25 avril à Nantes, tout le monde</a:t>
            </a:r>
          </a:p>
          <a:p>
            <a:endParaRPr lang="fr-FR" dirty="0">
              <a:latin typeface="Dosis" pitchFamily="2" charset="77"/>
            </a:endParaRPr>
          </a:p>
          <a:p>
            <a:r>
              <a:rPr lang="fr-FR" dirty="0">
                <a:latin typeface="Dosis" pitchFamily="2" charset="77"/>
              </a:rPr>
              <a:t>12 mai (fin de journée) au 14 mai au Campus de la Transition pour les enseignants-chercheurs</a:t>
            </a:r>
          </a:p>
          <a:p>
            <a:endParaRPr lang="fr-FR" dirty="0">
              <a:latin typeface="Dosis" pitchFamily="2" charset="77"/>
            </a:endParaRPr>
          </a:p>
          <a:p>
            <a:r>
              <a:rPr lang="fr-FR" dirty="0">
                <a:latin typeface="Dosis" pitchFamily="2" charset="77"/>
              </a:rPr>
              <a:t>19 mai (fin de journée) au 21 mai au Campus de la Transition pour les personnels d’appui et de direction</a:t>
            </a:r>
          </a:p>
          <a:p>
            <a:endParaRPr lang="fr-FR" dirty="0">
              <a:latin typeface="Dosis" pitchFamily="2" charset="77"/>
            </a:endParaRPr>
          </a:p>
          <a:p>
            <a:endParaRPr lang="fr-FR" dirty="0">
              <a:latin typeface="Dosis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690356-4096-D443-AFCE-98D24D7C62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/>
          </a:p>
        </p:txBody>
      </p:sp>
      <p:sp>
        <p:nvSpPr>
          <p:cNvPr id="7" name="Google Shape;152;g2820716051b_0_65">
            <a:extLst>
              <a:ext uri="{FF2B5EF4-FFF2-40B4-BE49-F238E27FC236}">
                <a16:creationId xmlns:a16="http://schemas.microsoft.com/office/drawing/2014/main" id="{0A746FA7-A056-5646-9170-67A2DEC73EA2}"/>
              </a:ext>
            </a:extLst>
          </p:cNvPr>
          <p:cNvSpPr/>
          <p:nvPr/>
        </p:nvSpPr>
        <p:spPr>
          <a:xfrm>
            <a:off x="176251" y="423150"/>
            <a:ext cx="5635002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300" dirty="0">
                <a:solidFill>
                  <a:schemeClr val="lt1"/>
                </a:solidFill>
                <a:latin typeface="Dosis Medium" pitchFamily="2" charset="77"/>
              </a:rPr>
              <a:t>Dates provisoires avec Nantes Université</a:t>
            </a:r>
            <a:endParaRPr sz="2300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8" name="Google Shape;153;g2820716051b_0_65">
            <a:extLst>
              <a:ext uri="{FF2B5EF4-FFF2-40B4-BE49-F238E27FC236}">
                <a16:creationId xmlns:a16="http://schemas.microsoft.com/office/drawing/2014/main" id="{6CD02C04-03F6-2648-AB9B-7149EA12378A}"/>
              </a:ext>
            </a:extLst>
          </p:cNvPr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54;g2820716051b_0_65">
            <a:extLst>
              <a:ext uri="{FF2B5EF4-FFF2-40B4-BE49-F238E27FC236}">
                <a16:creationId xmlns:a16="http://schemas.microsoft.com/office/drawing/2014/main" id="{31E5FF74-F521-0440-B428-C01AFB019D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C824BE-C1DE-7C4E-A7AD-CA85D5351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46" y="2491921"/>
            <a:ext cx="3331786" cy="1927434"/>
          </a:xfrm>
          <a:prstGeom prst="roundRect">
            <a:avLst/>
          </a:prstGeom>
        </p:spPr>
      </p:pic>
      <p:pic>
        <p:nvPicPr>
          <p:cNvPr id="12" name="Picture 2" descr="Sélection de profil">
            <a:extLst>
              <a:ext uri="{FF2B5EF4-FFF2-40B4-BE49-F238E27FC236}">
                <a16:creationId xmlns:a16="http://schemas.microsoft.com/office/drawing/2014/main" id="{20692124-4485-AA4B-9D8E-361BBCE6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80" y="624544"/>
            <a:ext cx="2438400" cy="62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5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4" name="Google Shape;244;p4"/>
          <p:cNvPicPr/>
          <p:nvPr/>
        </p:nvPicPr>
        <p:blipFill>
          <a:blip r:embed="rId2">
            <a:alphaModFix/>
          </a:blip>
          <a:srcRect r="268" b="15682"/>
          <a:stretch/>
        </p:blipFill>
        <p:spPr bwMode="auto">
          <a:xfrm>
            <a:off x="512905" y="250768"/>
            <a:ext cx="8227081" cy="4641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"/>
          <p:cNvSpPr txBox="1"/>
          <p:nvPr/>
        </p:nvSpPr>
        <p:spPr bwMode="auto">
          <a:xfrm>
            <a:off x="632234" y="886291"/>
            <a:ext cx="6372295" cy="82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68579" rIns="68579" bIns="68579" anchor="t" anchorCtr="0">
            <a:spAutoFit/>
          </a:bodyPr>
          <a:lstStyle/>
          <a:p>
            <a:pPr algn="just">
              <a:lnSpc>
                <a:spcPct val="90000"/>
              </a:lnSpc>
              <a:spcBef>
                <a:spcPts val="825"/>
              </a:spcBef>
              <a:buSzPts val="1500"/>
              <a:defRPr/>
            </a:pPr>
            <a:r>
              <a:rPr lang="fr-FR" sz="1050">
                <a:latin typeface="Montserrat Medium"/>
                <a:ea typeface="Montserrat Medium"/>
                <a:cs typeface="Montserrat Medium"/>
              </a:rPr>
              <a:t>Le Campus a développé une approche systémique de la transition, à travers 6 Portes qui permettent d’élargir la compréhension et d’ouvrir des chemins de transition. </a:t>
            </a:r>
            <a:br>
              <a:rPr lang="fr-FR" sz="1050">
                <a:latin typeface="Montserrat Medium"/>
                <a:ea typeface="Montserrat Medium"/>
                <a:cs typeface="Montserrat Medium"/>
              </a:rPr>
            </a:br>
            <a:r>
              <a:rPr lang="fr-FR" sz="1050">
                <a:latin typeface="Montserrat Medium"/>
                <a:ea typeface="Montserrat Medium"/>
                <a:cs typeface="Montserrat Medium"/>
              </a:rPr>
              <a:t>Cette approche se retrouve dans le </a:t>
            </a:r>
            <a:r>
              <a:rPr lang="fr-FR" sz="1050" b="1" i="1">
                <a:latin typeface="Montserrat Medium"/>
                <a:ea typeface="Montserrat Medium"/>
                <a:cs typeface="Montserrat Medium"/>
              </a:rPr>
              <a:t>Manuel de la Grande Transition</a:t>
            </a:r>
            <a:r>
              <a:rPr lang="fr-FR" sz="1050" b="1">
                <a:latin typeface="Montserrat Medium"/>
                <a:ea typeface="Montserrat Medium"/>
                <a:cs typeface="Montserrat Medium"/>
              </a:rPr>
              <a:t> </a:t>
            </a:r>
            <a:r>
              <a:rPr lang="fr-FR" sz="1050">
                <a:latin typeface="Montserrat Medium"/>
                <a:ea typeface="Montserrat Medium"/>
                <a:cs typeface="Montserrat Medium"/>
              </a:rPr>
              <a:t>publié en 2020, fruit du travail de 70 enseignants-chercheurs rassemblés par le Campus.</a:t>
            </a:r>
            <a:endParaRPr sz="1050">
              <a:latin typeface="Montserrat Medium"/>
              <a:ea typeface="Montserrat Medium"/>
              <a:cs typeface="Montserrat Medium"/>
            </a:endParaRPr>
          </a:p>
        </p:txBody>
      </p:sp>
      <p:pic>
        <p:nvPicPr>
          <p:cNvPr id="246" name="Google Shape;246;p4"/>
          <p:cNvPicPr/>
          <p:nvPr/>
        </p:nvPicPr>
        <p:blipFill>
          <a:blip r:embed="rId3">
            <a:alphaModFix/>
          </a:blip>
          <a:srcRect t="27074" b="6575"/>
          <a:stretch/>
        </p:blipFill>
        <p:spPr bwMode="auto">
          <a:xfrm>
            <a:off x="359551" y="1606668"/>
            <a:ext cx="8544952" cy="318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"/>
          <p:cNvSpPr/>
          <p:nvPr/>
        </p:nvSpPr>
        <p:spPr bwMode="auto">
          <a:xfrm>
            <a:off x="388030" y="422551"/>
            <a:ext cx="4815273" cy="402473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sp>
        <p:nvSpPr>
          <p:cNvPr id="248" name="Google Shape;248;p4"/>
          <p:cNvSpPr/>
          <p:nvPr/>
        </p:nvSpPr>
        <p:spPr bwMode="auto">
          <a:xfrm rot="10800000">
            <a:off x="388046" y="823984"/>
            <a:ext cx="124859" cy="62316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68579" tIns="68579" rIns="68579" bIns="68579" anchor="ctr" anchorCtr="0">
            <a:noAutofit/>
          </a:bodyPr>
          <a:lstStyle/>
          <a:p>
            <a:pPr>
              <a:buSzPts val="1500"/>
              <a:defRPr/>
            </a:pPr>
            <a:endParaRPr sz="1125"/>
          </a:p>
        </p:txBody>
      </p:sp>
      <p:pic>
        <p:nvPicPr>
          <p:cNvPr id="249" name="Google Shape;249;p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32235" y="529993"/>
            <a:ext cx="203112" cy="20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"/>
          <p:cNvSpPr txBox="1"/>
          <p:nvPr/>
        </p:nvSpPr>
        <p:spPr bwMode="auto">
          <a:xfrm>
            <a:off x="845909" y="506725"/>
            <a:ext cx="4535634" cy="29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68579" rIns="68579" bIns="68579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1425" b="1" dirty="0">
                <a:solidFill>
                  <a:schemeClr val="lt1"/>
                </a:solidFill>
                <a:latin typeface="Dosis"/>
                <a:ea typeface="Dosis"/>
                <a:cs typeface="Dosis"/>
              </a:rPr>
              <a:t>UNE APPROCHE SYSTÉMIQUE DE LA GRANDE TRANSITION</a:t>
            </a:r>
            <a:endParaRPr sz="1425" b="1" dirty="0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pic>
        <p:nvPicPr>
          <p:cNvPr id="251" name="Google Shape;251;p4"/>
          <p:cNvPicPr/>
          <p:nvPr/>
        </p:nvPicPr>
        <p:blipFill>
          <a:blip r:embed="rId5">
            <a:alphaModFix/>
          </a:blip>
          <a:srcRect l="14654" r="14653"/>
          <a:stretch/>
        </p:blipFill>
        <p:spPr bwMode="auto">
          <a:xfrm>
            <a:off x="7396757" y="138134"/>
            <a:ext cx="1589390" cy="156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EC0205-0D77-1DE3-49F7-1DC31D2CD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0890" cy="49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476;g1de1663400b_0_121">
            <a:extLst>
              <a:ext uri="{FF2B5EF4-FFF2-40B4-BE49-F238E27FC236}">
                <a16:creationId xmlns:a16="http://schemas.microsoft.com/office/drawing/2014/main" id="{72896A44-65BC-1D47-9C0E-3227C57BD1B4}"/>
              </a:ext>
            </a:extLst>
          </p:cNvPr>
          <p:cNvSpPr/>
          <p:nvPr/>
        </p:nvSpPr>
        <p:spPr bwMode="auto">
          <a:xfrm>
            <a:off x="6121189" y="3793014"/>
            <a:ext cx="1168470" cy="1216549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89" name="Google Shape;476;g1de1663400b_0_121">
            <a:extLst>
              <a:ext uri="{FF2B5EF4-FFF2-40B4-BE49-F238E27FC236}">
                <a16:creationId xmlns:a16="http://schemas.microsoft.com/office/drawing/2014/main" id="{66CD4E3A-C03C-0040-A382-5F00C3EEBDAD}"/>
              </a:ext>
            </a:extLst>
          </p:cNvPr>
          <p:cNvSpPr/>
          <p:nvPr/>
        </p:nvSpPr>
        <p:spPr bwMode="auto">
          <a:xfrm>
            <a:off x="5665506" y="2713046"/>
            <a:ext cx="1168470" cy="1216549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84" name="Google Shape;476;g1de1663400b_0_121">
            <a:extLst>
              <a:ext uri="{FF2B5EF4-FFF2-40B4-BE49-F238E27FC236}">
                <a16:creationId xmlns:a16="http://schemas.microsoft.com/office/drawing/2014/main" id="{D7BF6AC3-1A9C-B948-A2DE-37E15694B47D}"/>
              </a:ext>
            </a:extLst>
          </p:cNvPr>
          <p:cNvSpPr/>
          <p:nvPr/>
        </p:nvSpPr>
        <p:spPr bwMode="auto">
          <a:xfrm>
            <a:off x="4565188" y="3529553"/>
            <a:ext cx="1168470" cy="1216549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73" name="Google Shape;476;g1de1663400b_0_121">
            <a:extLst>
              <a:ext uri="{FF2B5EF4-FFF2-40B4-BE49-F238E27FC236}">
                <a16:creationId xmlns:a16="http://schemas.microsoft.com/office/drawing/2014/main" id="{F8B90DEE-06A1-FC4C-AF68-0A0B54A0BDA1}"/>
              </a:ext>
            </a:extLst>
          </p:cNvPr>
          <p:cNvSpPr/>
          <p:nvPr/>
        </p:nvSpPr>
        <p:spPr bwMode="auto">
          <a:xfrm>
            <a:off x="7219567" y="2530156"/>
            <a:ext cx="1168470" cy="1216549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176251" y="423150"/>
            <a:ext cx="3099605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86396" tIns="86396" rIns="87046" bIns="87046" anchor="ctr" anchorCtr="0">
            <a:noAutofit/>
          </a:bodyPr>
          <a:lstStyle/>
          <a:p>
            <a:pPr marL="539974">
              <a:buSzPts val="1400"/>
            </a:pPr>
            <a:r>
              <a:rPr lang="fr" sz="2325" b="1" dirty="0">
                <a:solidFill>
                  <a:srgbClr val="FFFFFF"/>
                </a:solidFill>
                <a:latin typeface="Dosis" pitchFamily="2" charset="77"/>
                <a:ea typeface="Dosis"/>
                <a:cs typeface="Dosis"/>
                <a:sym typeface="Dosis"/>
              </a:rPr>
              <a:t>NOS PARTENAIRES</a:t>
            </a:r>
            <a:endParaRPr sz="2325" b="1" dirty="0">
              <a:solidFill>
                <a:srgbClr val="FFFFFF"/>
              </a:solidFill>
              <a:latin typeface="Dosis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233" name="Google Shape;233;p7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46" tIns="87046" rIns="87046" bIns="87046" anchor="ctr" anchorCtr="0">
            <a:noAutofit/>
          </a:bodyPr>
          <a:lstStyle/>
          <a:p>
            <a:pPr hangingPunct="1">
              <a:buClr>
                <a:srgbClr val="000000"/>
              </a:buClr>
              <a:buSzPts val="1400"/>
              <a:buFont typeface="Arial"/>
              <a:buNone/>
            </a:pPr>
            <a:endParaRPr sz="1050"/>
          </a:p>
        </p:txBody>
      </p:sp>
      <p:pic>
        <p:nvPicPr>
          <p:cNvPr id="235" name="Google Shape;235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22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4177656" y="1513695"/>
            <a:ext cx="1574011" cy="1444550"/>
          </a:xfrm>
          <a:prstGeom prst="ellipse">
            <a:avLst/>
          </a:prstGeom>
          <a:solidFill>
            <a:srgbClr val="F03A2C"/>
          </a:solidFill>
          <a:ln>
            <a:noFill/>
          </a:ln>
        </p:spPr>
        <p:txBody>
          <a:bodyPr spcFirstLastPara="1" wrap="square" lIns="0" tIns="89996" rIns="0" bIns="91421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600"/>
              <a:buFont typeface="Arial"/>
              <a:buNone/>
            </a:pPr>
            <a:r>
              <a:rPr lang="fr" sz="105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Des programmes </a:t>
            </a:r>
            <a:r>
              <a:rPr lang="fr" sz="1050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co</a:t>
            </a:r>
            <a:r>
              <a:rPr lang="fr" sz="105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-construits</a:t>
            </a:r>
            <a:endParaRPr sz="1050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4" name="Google Shape;244;p7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rmAutofit/>
          </a:bodyPr>
          <a:lstStyle/>
          <a:p>
            <a:fld id="{00000000-1234-1234-1234-123412341234}" type="slidenum">
              <a:rPr lang="fr">
                <a:solidFill>
                  <a:srgbClr val="595959"/>
                </a:solidFill>
              </a:rPr>
              <a:pPr/>
              <a:t>5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22" name="Google Shape;489;g1de1663400b_0_121">
            <a:extLst>
              <a:ext uri="{FF2B5EF4-FFF2-40B4-BE49-F238E27FC236}">
                <a16:creationId xmlns:a16="http://schemas.microsoft.com/office/drawing/2014/main" id="{4B76B602-34BF-234D-BE66-4F89F4A3633F}"/>
              </a:ext>
            </a:extLst>
          </p:cNvPr>
          <p:cNvSpPr/>
          <p:nvPr/>
        </p:nvSpPr>
        <p:spPr bwMode="auto">
          <a:xfrm>
            <a:off x="928520" y="3816944"/>
            <a:ext cx="1231371" cy="1076148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23" name="Google Shape;490;g1de1663400b_0_121">
            <a:extLst>
              <a:ext uri="{FF2B5EF4-FFF2-40B4-BE49-F238E27FC236}">
                <a16:creationId xmlns:a16="http://schemas.microsoft.com/office/drawing/2014/main" id="{D122B5D2-81A9-F744-B89C-BC64B8F403F0}"/>
              </a:ext>
            </a:extLst>
          </p:cNvPr>
          <p:cNvPicPr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5521" y="4033883"/>
            <a:ext cx="765424" cy="61504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89;g1de1663400b_0_121">
            <a:extLst>
              <a:ext uri="{FF2B5EF4-FFF2-40B4-BE49-F238E27FC236}">
                <a16:creationId xmlns:a16="http://schemas.microsoft.com/office/drawing/2014/main" id="{A8CEDF0F-4523-E74A-A4FE-AC78FE57400C}"/>
              </a:ext>
            </a:extLst>
          </p:cNvPr>
          <p:cNvSpPr/>
          <p:nvPr/>
        </p:nvSpPr>
        <p:spPr bwMode="auto">
          <a:xfrm>
            <a:off x="248744" y="1653122"/>
            <a:ext cx="1352741" cy="1159727"/>
          </a:xfrm>
          <a:prstGeom prst="rect">
            <a:avLst/>
          </a:prstGeom>
          <a:blipFill>
            <a:blip r:embed="rId7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7" name="AutoShape 2" descr="ESCP 欧洲高等商学院 / ESCP Business School | Campus France">
            <a:extLst>
              <a:ext uri="{FF2B5EF4-FFF2-40B4-BE49-F238E27FC236}">
                <a16:creationId xmlns:a16="http://schemas.microsoft.com/office/drawing/2014/main" id="{082CCBF8-64DD-B14F-A1FB-E02B67BEB3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endParaRPr lang="fr-FR" sz="1050"/>
          </a:p>
        </p:txBody>
      </p:sp>
      <p:pic>
        <p:nvPicPr>
          <p:cNvPr id="1032" name="Picture 8" descr="MGC&amp;Co | ESCP Europe">
            <a:extLst>
              <a:ext uri="{FF2B5EF4-FFF2-40B4-BE49-F238E27FC236}">
                <a16:creationId xmlns:a16="http://schemas.microsoft.com/office/drawing/2014/main" id="{0E577827-558A-5E44-8487-6DF72312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71" y="1907969"/>
            <a:ext cx="1001038" cy="7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472;g1de1663400b_0_121">
            <a:extLst>
              <a:ext uri="{FF2B5EF4-FFF2-40B4-BE49-F238E27FC236}">
                <a16:creationId xmlns:a16="http://schemas.microsoft.com/office/drawing/2014/main" id="{769E63B4-B002-1649-BD7A-E9CAE04F0F28}"/>
              </a:ext>
            </a:extLst>
          </p:cNvPr>
          <p:cNvSpPr/>
          <p:nvPr/>
        </p:nvSpPr>
        <p:spPr bwMode="auto">
          <a:xfrm>
            <a:off x="1374616" y="1047589"/>
            <a:ext cx="1140510" cy="1159727"/>
          </a:xfrm>
          <a:prstGeom prst="rect">
            <a:avLst/>
          </a:prstGeom>
          <a:blipFill>
            <a:blip r:embed="rId9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dirty="0">
              <a:solidFill>
                <a:srgbClr val="FFFFFF"/>
              </a:solidFill>
            </a:endParaRPr>
          </a:p>
        </p:txBody>
      </p:sp>
      <p:pic>
        <p:nvPicPr>
          <p:cNvPr id="33" name="Google Shape;473;g1de1663400b_0_121">
            <a:extLst>
              <a:ext uri="{FF2B5EF4-FFF2-40B4-BE49-F238E27FC236}">
                <a16:creationId xmlns:a16="http://schemas.microsoft.com/office/drawing/2014/main" id="{21ABAACA-01BE-3644-8C2A-05EEE627F54A}"/>
              </a:ext>
            </a:extLst>
          </p:cNvPr>
          <p:cNvPicPr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8484" y="1237828"/>
            <a:ext cx="755940" cy="87041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89;g1de1663400b_0_121">
            <a:extLst>
              <a:ext uri="{FF2B5EF4-FFF2-40B4-BE49-F238E27FC236}">
                <a16:creationId xmlns:a16="http://schemas.microsoft.com/office/drawing/2014/main" id="{B0E98440-0B70-D447-B08F-00CFD28BC155}"/>
              </a:ext>
            </a:extLst>
          </p:cNvPr>
          <p:cNvSpPr/>
          <p:nvPr/>
        </p:nvSpPr>
        <p:spPr bwMode="auto">
          <a:xfrm>
            <a:off x="1902954" y="2443010"/>
            <a:ext cx="1231371" cy="1076148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46" name="Google Shape;471;g1de1663400b_0_121">
            <a:extLst>
              <a:ext uri="{FF2B5EF4-FFF2-40B4-BE49-F238E27FC236}">
                <a16:creationId xmlns:a16="http://schemas.microsoft.com/office/drawing/2014/main" id="{2B572F58-AA46-484D-8CAA-A0586AC0B74F}"/>
              </a:ext>
            </a:extLst>
          </p:cNvPr>
          <p:cNvSpPr/>
          <p:nvPr/>
        </p:nvSpPr>
        <p:spPr bwMode="auto">
          <a:xfrm>
            <a:off x="5810537" y="300909"/>
            <a:ext cx="1032717" cy="1156807"/>
          </a:xfrm>
          <a:prstGeom prst="rect">
            <a:avLst/>
          </a:prstGeom>
          <a:blipFill>
            <a:blip r:embed="rId11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E8CE729B-93EF-CA42-8CDD-A0DD4C945D1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01293" y="650060"/>
            <a:ext cx="775458" cy="387729"/>
          </a:xfrm>
          <a:prstGeom prst="rect">
            <a:avLst/>
          </a:prstGeom>
        </p:spPr>
      </p:pic>
      <p:sp>
        <p:nvSpPr>
          <p:cNvPr id="50" name="Google Shape;476;g1de1663400b_0_121">
            <a:extLst>
              <a:ext uri="{FF2B5EF4-FFF2-40B4-BE49-F238E27FC236}">
                <a16:creationId xmlns:a16="http://schemas.microsoft.com/office/drawing/2014/main" id="{AFFFFA6A-5DCA-4045-BFD4-8485BD9C8929}"/>
              </a:ext>
            </a:extLst>
          </p:cNvPr>
          <p:cNvSpPr/>
          <p:nvPr/>
        </p:nvSpPr>
        <p:spPr bwMode="auto">
          <a:xfrm>
            <a:off x="6053136" y="1469016"/>
            <a:ext cx="1140510" cy="1102734"/>
          </a:xfrm>
          <a:prstGeom prst="rect">
            <a:avLst/>
          </a:prstGeom>
          <a:blipFill>
            <a:blip r:embed="rId1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51" name="Picture 4">
            <a:extLst>
              <a:ext uri="{FF2B5EF4-FFF2-40B4-BE49-F238E27FC236}">
                <a16:creationId xmlns:a16="http://schemas.microsoft.com/office/drawing/2014/main" id="{D4FA6844-1A32-304E-BF21-70CE1F6069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2437" y="1812267"/>
            <a:ext cx="1262341" cy="460629"/>
          </a:xfrm>
          <a:prstGeom prst="rect">
            <a:avLst/>
          </a:prstGeom>
        </p:spPr>
      </p:pic>
      <p:sp>
        <p:nvSpPr>
          <p:cNvPr id="64" name="Google Shape;476;g1de1663400b_0_121">
            <a:extLst>
              <a:ext uri="{FF2B5EF4-FFF2-40B4-BE49-F238E27FC236}">
                <a16:creationId xmlns:a16="http://schemas.microsoft.com/office/drawing/2014/main" id="{9C02D504-6103-8147-AA9A-99F966BEC2AD}"/>
              </a:ext>
            </a:extLst>
          </p:cNvPr>
          <p:cNvSpPr/>
          <p:nvPr/>
        </p:nvSpPr>
        <p:spPr bwMode="auto">
          <a:xfrm>
            <a:off x="3537462" y="2864273"/>
            <a:ext cx="1168469" cy="1040661"/>
          </a:xfrm>
          <a:prstGeom prst="rect">
            <a:avLst/>
          </a:prstGeom>
          <a:blipFill>
            <a:blip r:embed="rId1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65" name="Google Shape;477;g1de1663400b_0_121">
            <a:extLst>
              <a:ext uri="{FF2B5EF4-FFF2-40B4-BE49-F238E27FC236}">
                <a16:creationId xmlns:a16="http://schemas.microsoft.com/office/drawing/2014/main" id="{2DBE2A34-D936-4F49-90F3-1C5AEC5D5F7A}"/>
              </a:ext>
            </a:extLst>
          </p:cNvPr>
          <p:cNvPicPr/>
          <p:nvPr/>
        </p:nvPicPr>
        <p:blipFill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7392" y="3196609"/>
            <a:ext cx="892219" cy="4732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497;g1de1663400b_0_121">
            <a:extLst>
              <a:ext uri="{FF2B5EF4-FFF2-40B4-BE49-F238E27FC236}">
                <a16:creationId xmlns:a16="http://schemas.microsoft.com/office/drawing/2014/main" id="{21E8406B-3664-5249-889C-A83492C07691}"/>
              </a:ext>
            </a:extLst>
          </p:cNvPr>
          <p:cNvSpPr/>
          <p:nvPr/>
        </p:nvSpPr>
        <p:spPr bwMode="auto">
          <a:xfrm>
            <a:off x="2312773" y="3480880"/>
            <a:ext cx="1363162" cy="1299878"/>
          </a:xfrm>
          <a:prstGeom prst="rect">
            <a:avLst/>
          </a:prstGeom>
          <a:blipFill>
            <a:blip r:embed="rId17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67" name="Google Shape;498;g1de1663400b_0_121">
            <a:extLst>
              <a:ext uri="{FF2B5EF4-FFF2-40B4-BE49-F238E27FC236}">
                <a16:creationId xmlns:a16="http://schemas.microsoft.com/office/drawing/2014/main" id="{A178620C-7AA2-834D-9DBF-F3B2EA10621F}"/>
              </a:ext>
            </a:extLst>
          </p:cNvPr>
          <p:cNvPicPr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1709" y="5741556"/>
            <a:ext cx="169529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476;g1de1663400b_0_121">
            <a:extLst>
              <a:ext uri="{FF2B5EF4-FFF2-40B4-BE49-F238E27FC236}">
                <a16:creationId xmlns:a16="http://schemas.microsoft.com/office/drawing/2014/main" id="{537D045E-94D7-8A41-8762-B49E3C7473C8}"/>
              </a:ext>
            </a:extLst>
          </p:cNvPr>
          <p:cNvSpPr/>
          <p:nvPr/>
        </p:nvSpPr>
        <p:spPr bwMode="auto">
          <a:xfrm>
            <a:off x="7584748" y="3553090"/>
            <a:ext cx="1168470" cy="1216549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36" name="Picture 12" descr="Formations en environnement à l'université de Lorraine">
            <a:extLst>
              <a:ext uri="{FF2B5EF4-FFF2-40B4-BE49-F238E27FC236}">
                <a16:creationId xmlns:a16="http://schemas.microsoft.com/office/drawing/2014/main" id="{222F915C-CD4B-6A4B-AE8D-3D58CD0E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696" y="3886873"/>
            <a:ext cx="930573" cy="6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471;g1de1663400b_0_121">
            <a:extLst>
              <a:ext uri="{FF2B5EF4-FFF2-40B4-BE49-F238E27FC236}">
                <a16:creationId xmlns:a16="http://schemas.microsoft.com/office/drawing/2014/main" id="{62C88E90-BDF3-AE44-820B-61265513FABD}"/>
              </a:ext>
            </a:extLst>
          </p:cNvPr>
          <p:cNvSpPr/>
          <p:nvPr/>
        </p:nvSpPr>
        <p:spPr bwMode="auto">
          <a:xfrm>
            <a:off x="6973895" y="231283"/>
            <a:ext cx="922701" cy="965219"/>
          </a:xfrm>
          <a:prstGeom prst="rect">
            <a:avLst/>
          </a:prstGeom>
          <a:blipFill>
            <a:blip r:embed="rId20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40" name="Picture 16" descr="ESME École d'ingénieur...: événements, admission, portes ouvertes">
            <a:extLst>
              <a:ext uri="{FF2B5EF4-FFF2-40B4-BE49-F238E27FC236}">
                <a16:creationId xmlns:a16="http://schemas.microsoft.com/office/drawing/2014/main" id="{2A29201D-3D8D-834C-B8C7-73F5EF0C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442" y="373218"/>
            <a:ext cx="664308" cy="6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471;g1de1663400b_0_121">
            <a:extLst>
              <a:ext uri="{FF2B5EF4-FFF2-40B4-BE49-F238E27FC236}">
                <a16:creationId xmlns:a16="http://schemas.microsoft.com/office/drawing/2014/main" id="{0C78B3F9-E832-3A4A-9422-E3E0400FDFEC}"/>
              </a:ext>
            </a:extLst>
          </p:cNvPr>
          <p:cNvSpPr/>
          <p:nvPr/>
        </p:nvSpPr>
        <p:spPr bwMode="auto">
          <a:xfrm>
            <a:off x="3497782" y="471493"/>
            <a:ext cx="955625" cy="1020514"/>
          </a:xfrm>
          <a:prstGeom prst="rect">
            <a:avLst/>
          </a:prstGeom>
          <a:blipFill>
            <a:blip r:embed="rId22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44" name="Picture 20" descr="Sage-Femme : Pratique clinique avancée | crea-helb.be">
            <a:extLst>
              <a:ext uri="{FF2B5EF4-FFF2-40B4-BE49-F238E27FC236}">
                <a16:creationId xmlns:a16="http://schemas.microsoft.com/office/drawing/2014/main" id="{13D37185-8C8F-194A-AB3C-9619F743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493" y="696282"/>
            <a:ext cx="1286597" cy="5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Google Shape;476;g1de1663400b_0_121">
            <a:extLst>
              <a:ext uri="{FF2B5EF4-FFF2-40B4-BE49-F238E27FC236}">
                <a16:creationId xmlns:a16="http://schemas.microsoft.com/office/drawing/2014/main" id="{502455F9-846B-AC43-BAC0-F1FC3A886DD5}"/>
              </a:ext>
            </a:extLst>
          </p:cNvPr>
          <p:cNvSpPr/>
          <p:nvPr/>
        </p:nvSpPr>
        <p:spPr bwMode="auto">
          <a:xfrm>
            <a:off x="7834356" y="546909"/>
            <a:ext cx="981220" cy="1034926"/>
          </a:xfrm>
          <a:prstGeom prst="rect">
            <a:avLst/>
          </a:prstGeom>
          <a:blipFill>
            <a:blip r:embed="rId24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46" name="Picture 22" descr="Institut Mines-Télécom - Intelligence artificielle">
            <a:extLst>
              <a:ext uri="{FF2B5EF4-FFF2-40B4-BE49-F238E27FC236}">
                <a16:creationId xmlns:a16="http://schemas.microsoft.com/office/drawing/2014/main" id="{A8008272-9B9E-4741-B479-A358E2D3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065" y="832741"/>
            <a:ext cx="846563" cy="3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Google Shape;471;g1de1663400b_0_121">
            <a:extLst>
              <a:ext uri="{FF2B5EF4-FFF2-40B4-BE49-F238E27FC236}">
                <a16:creationId xmlns:a16="http://schemas.microsoft.com/office/drawing/2014/main" id="{4EF0F204-BDEB-AA4B-8A93-2C0DCFDE2FF7}"/>
              </a:ext>
            </a:extLst>
          </p:cNvPr>
          <p:cNvSpPr/>
          <p:nvPr/>
        </p:nvSpPr>
        <p:spPr bwMode="auto">
          <a:xfrm>
            <a:off x="4705559" y="192456"/>
            <a:ext cx="1104978" cy="1156807"/>
          </a:xfrm>
          <a:prstGeom prst="rect">
            <a:avLst/>
          </a:prstGeom>
          <a:blipFill>
            <a:blip r:embed="rId26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48" name="Picture 24" descr="☑️HES-SO - University of Applied Sciences and Arts of Western ...">
            <a:extLst>
              <a:ext uri="{FF2B5EF4-FFF2-40B4-BE49-F238E27FC236}">
                <a16:creationId xmlns:a16="http://schemas.microsoft.com/office/drawing/2014/main" id="{E32CD370-361A-5849-A1BB-926E530A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884" y="410340"/>
            <a:ext cx="716656" cy="71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s et identité visuelle | UPF">
            <a:extLst>
              <a:ext uri="{FF2B5EF4-FFF2-40B4-BE49-F238E27FC236}">
                <a16:creationId xmlns:a16="http://schemas.microsoft.com/office/drawing/2014/main" id="{1A265044-DD77-9040-84B9-AA2C1D73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868" y="3922793"/>
            <a:ext cx="1080868" cy="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rgundy School of Business - France - EduCativ">
            <a:extLst>
              <a:ext uri="{FF2B5EF4-FFF2-40B4-BE49-F238E27FC236}">
                <a16:creationId xmlns:a16="http://schemas.microsoft.com/office/drawing/2014/main" id="{8ADCF3AB-F2A2-3E4F-9BB5-317BE61D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114" y="2571750"/>
            <a:ext cx="852678" cy="8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École des arts décoratifs Paris | PSL">
            <a:extLst>
              <a:ext uri="{FF2B5EF4-FFF2-40B4-BE49-F238E27FC236}">
                <a16:creationId xmlns:a16="http://schemas.microsoft.com/office/drawing/2014/main" id="{593ED1AA-A845-B446-8CD6-CD30F1F1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788" y="2794779"/>
            <a:ext cx="1054772" cy="6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C67F9AAA-4EA5-AD47-BD7B-26B2F737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376" y="4264917"/>
            <a:ext cx="970857" cy="2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oogle Shape;469;g1de1663400b_0_121">
            <a:extLst>
              <a:ext uri="{FF2B5EF4-FFF2-40B4-BE49-F238E27FC236}">
                <a16:creationId xmlns:a16="http://schemas.microsoft.com/office/drawing/2014/main" id="{73D442EE-C931-2E49-9E0C-7CA702964106}"/>
              </a:ext>
            </a:extLst>
          </p:cNvPr>
          <p:cNvSpPr/>
          <p:nvPr/>
        </p:nvSpPr>
        <p:spPr bwMode="auto">
          <a:xfrm>
            <a:off x="2585797" y="1611780"/>
            <a:ext cx="1111595" cy="951537"/>
          </a:xfrm>
          <a:prstGeom prst="rect">
            <a:avLst/>
          </a:prstGeom>
          <a:blipFill>
            <a:blip r:embed="rId32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28" name="Picture 4" descr="Institut d'Administration des Entreprises de Paris (IAE Paris) - La ...">
            <a:extLst>
              <a:ext uri="{FF2B5EF4-FFF2-40B4-BE49-F238E27FC236}">
                <a16:creationId xmlns:a16="http://schemas.microsoft.com/office/drawing/2014/main" id="{24F8BDDB-7A76-4F4B-A56E-6C009939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16" y="1862806"/>
            <a:ext cx="1316821" cy="4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ut savoir sur Audencia : admissions parallèles,... - Prépa Aurlom">
            <a:extLst>
              <a:ext uri="{FF2B5EF4-FFF2-40B4-BE49-F238E27FC236}">
                <a16:creationId xmlns:a16="http://schemas.microsoft.com/office/drawing/2014/main" id="{C2748B1C-C332-884D-9103-8E1925E9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41" y="3880658"/>
            <a:ext cx="1425304" cy="46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oogle Shape;333;g1de1663400b_0_121">
            <a:extLst>
              <a:ext uri="{FF2B5EF4-FFF2-40B4-BE49-F238E27FC236}">
                <a16:creationId xmlns:a16="http://schemas.microsoft.com/office/drawing/2014/main" id="{99CEB453-995F-E14E-A8C6-3C65E5908A6F}"/>
              </a:ext>
            </a:extLst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636957" y="3057041"/>
            <a:ext cx="1336938" cy="50541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76;g1de1663400b_0_121">
            <a:extLst>
              <a:ext uri="{FF2B5EF4-FFF2-40B4-BE49-F238E27FC236}">
                <a16:creationId xmlns:a16="http://schemas.microsoft.com/office/drawing/2014/main" id="{2ADF02A0-DB77-5545-9D93-CE3FDDA28478}"/>
              </a:ext>
            </a:extLst>
          </p:cNvPr>
          <p:cNvSpPr/>
          <p:nvPr/>
        </p:nvSpPr>
        <p:spPr bwMode="auto">
          <a:xfrm>
            <a:off x="7555548" y="1581835"/>
            <a:ext cx="1054772" cy="1034926"/>
          </a:xfrm>
          <a:prstGeom prst="rect">
            <a:avLst/>
          </a:prstGeom>
          <a:blipFill>
            <a:blip r:embed="rId1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1026" name="Picture 2" descr="Institut Galilée - Université Paris 13">
            <a:extLst>
              <a:ext uri="{FF2B5EF4-FFF2-40B4-BE49-F238E27FC236}">
                <a16:creationId xmlns:a16="http://schemas.microsoft.com/office/drawing/2014/main" id="{4DAC8135-6B22-4B43-AAA6-8B44359F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63" y="1782197"/>
            <a:ext cx="1188341" cy="5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489;g1de1663400b_0_121">
            <a:extLst>
              <a:ext uri="{FF2B5EF4-FFF2-40B4-BE49-F238E27FC236}">
                <a16:creationId xmlns:a16="http://schemas.microsoft.com/office/drawing/2014/main" id="{D08AA345-12B2-D342-81AB-4C93DB6AB4A0}"/>
              </a:ext>
            </a:extLst>
          </p:cNvPr>
          <p:cNvSpPr/>
          <p:nvPr/>
        </p:nvSpPr>
        <p:spPr bwMode="auto">
          <a:xfrm>
            <a:off x="-4100869" y="2442765"/>
            <a:ext cx="204134" cy="63125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49" name="Google Shape;489;g1de1663400b_0_121">
            <a:extLst>
              <a:ext uri="{FF2B5EF4-FFF2-40B4-BE49-F238E27FC236}">
                <a16:creationId xmlns:a16="http://schemas.microsoft.com/office/drawing/2014/main" id="{6DA5A51B-657A-FB44-929F-565030E8C6D0}"/>
              </a:ext>
            </a:extLst>
          </p:cNvPr>
          <p:cNvSpPr/>
          <p:nvPr/>
        </p:nvSpPr>
        <p:spPr bwMode="auto">
          <a:xfrm>
            <a:off x="488378" y="2783246"/>
            <a:ext cx="1231371" cy="1076148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91446" tIns="45698" rIns="91446" bIns="45698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2" name="Picture 2" descr="TBS EDUCATION - Societé à mission">
            <a:extLst>
              <a:ext uri="{FF2B5EF4-FFF2-40B4-BE49-F238E27FC236}">
                <a16:creationId xmlns:a16="http://schemas.microsoft.com/office/drawing/2014/main" id="{4D8220E2-595A-9C45-AD03-0C568608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8" y="2907715"/>
            <a:ext cx="852678" cy="8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89" grpId="0" animBg="1"/>
      <p:bldP spid="84" grpId="0" animBg="1"/>
      <p:bldP spid="73" grpId="0" animBg="1"/>
      <p:bldP spid="22" grpId="0" animBg="1"/>
      <p:bldP spid="27" grpId="0" animBg="1"/>
      <p:bldP spid="32" grpId="0" animBg="1"/>
      <p:bldP spid="42" grpId="0" animBg="1"/>
      <p:bldP spid="46" grpId="0" animBg="1"/>
      <p:bldP spid="50" grpId="0" animBg="1"/>
      <p:bldP spid="64" grpId="0" animBg="1"/>
      <p:bldP spid="66" grpId="0" animBg="1"/>
      <p:bldP spid="71" grpId="0" animBg="1"/>
      <p:bldP spid="75" grpId="0" animBg="1"/>
      <p:bldP spid="78" grpId="0" animBg="1"/>
      <p:bldP spid="80" grpId="0" animBg="1"/>
      <p:bldP spid="82" grpId="0" animBg="1"/>
      <p:bldP spid="68" grpId="0" animBg="1"/>
      <p:bldP spid="45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6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4143087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i="0" u="none" strike="noStrike" cap="none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Une abondance de proposition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Picture 1">
            <a:extLst>
              <a:ext uri="{FF2B5EF4-FFF2-40B4-BE49-F238E27FC236}">
                <a16:creationId xmlns:a16="http://schemas.microsoft.com/office/drawing/2014/main" id="{DE52051D-3172-944F-8A44-160340D0D7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97990">
            <a:off x="821006" y="1567674"/>
            <a:ext cx="2310845" cy="328811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3BD7922D-7998-BF42-9F91-703C2FA03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042">
            <a:off x="6089963" y="1332411"/>
            <a:ext cx="2204135" cy="3184605"/>
          </a:xfrm>
          <a:prstGeom prst="rect">
            <a:avLst/>
          </a:prstGeom>
          <a:ln w="12700">
            <a:miter lim="400000"/>
          </a:ln>
          <a:effectLst>
            <a:outerShdw blurRad="76200" dist="1016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5DB4D051-EAC2-D84E-B10B-7F756A8BFF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56">
            <a:off x="3521423" y="1460637"/>
            <a:ext cx="2351346" cy="334315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513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7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5202915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i="0" u="none" strike="noStrike" cap="none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… Et de recommandatio</a:t>
            </a:r>
            <a:r>
              <a:rPr lang="fr" sz="2300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ns et de règles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72ED5BCE-9B7A-844F-920C-166429CD2B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2765">
            <a:off x="5607384" y="1311949"/>
            <a:ext cx="2204077" cy="3077363"/>
          </a:xfrm>
          <a:prstGeom prst="rect">
            <a:avLst/>
          </a:prstGeom>
          <a:ln w="12700">
            <a:miter lim="400000"/>
          </a:ln>
          <a:effectLst>
            <a:outerShdw blurRad="101600" dist="1016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0DA3A6EC-41A0-D94B-B5F1-BF8112E8BB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0898">
            <a:off x="904563" y="1854944"/>
            <a:ext cx="2177156" cy="3013639"/>
          </a:xfrm>
          <a:prstGeom prst="rect">
            <a:avLst/>
          </a:prstGeom>
          <a:ln w="12700">
            <a:miter lim="400000"/>
          </a:ln>
          <a:effectLst>
            <a:outerShdw blurRad="101600" dist="1016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6B91D433-CD94-EA42-A506-46BA122A36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850" y="1556477"/>
            <a:ext cx="2219193" cy="3040357"/>
          </a:xfrm>
          <a:prstGeom prst="rect">
            <a:avLst/>
          </a:prstGeom>
          <a:ln w="12700">
            <a:miter lim="400000"/>
          </a:ln>
          <a:effectLst>
            <a:outerShdw blurRad="101600" dist="1016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00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8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1" y="423150"/>
            <a:ext cx="2855708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i="0" u="none" strike="noStrike" cap="none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Le dernier en date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181BC1-1C92-3B4F-845D-1FBF9E738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773" y="702450"/>
            <a:ext cx="3002604" cy="38199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264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8556784" y="4826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176250" y="423150"/>
            <a:ext cx="7680371" cy="55860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86400" tIns="86400" rIns="87050" bIns="87050" anchor="ctr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2300" i="0" u="none" strike="noStrike" cap="none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LES ENJEUX AUTOUR DE LA FORMATION DES ENSEIGNANTS</a:t>
            </a:r>
            <a:endParaRPr sz="2300" i="0" u="none" strike="noStrike" cap="none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180192" y="981795"/>
            <a:ext cx="165300" cy="78300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87050" tIns="87050" rIns="87050" bIns="87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20" y="557194"/>
            <a:ext cx="281301" cy="2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67DB60A-80BC-4841-BF9E-B9467C17FD00}"/>
              </a:ext>
            </a:extLst>
          </p:cNvPr>
          <p:cNvSpPr txBox="1"/>
          <p:nvPr/>
        </p:nvSpPr>
        <p:spPr>
          <a:xfrm>
            <a:off x="634269" y="1115794"/>
            <a:ext cx="76803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Maitriser la dimension systémique des enjeux TEDS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Différencier sensibilisation et formation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Se sentir légitime pour aborder des sujets en dehors de son expertise disciplinaire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Dépasser les silos disciplinaires 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Comprendre les liens entre sa discipline et les thématiques TEDS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Co-construire des savoirs vs posture de sachant 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Accompagner l’</a:t>
            </a:r>
            <a:r>
              <a:rPr lang="fr-FR" dirty="0" err="1">
                <a:latin typeface="Montserrat" pitchFamily="2" charset="77"/>
              </a:rPr>
              <a:t>eco</a:t>
            </a:r>
            <a:r>
              <a:rPr lang="fr-FR" dirty="0">
                <a:latin typeface="Montserrat" pitchFamily="2" charset="77"/>
              </a:rPr>
              <a:t>-anxiété </a:t>
            </a:r>
          </a:p>
          <a:p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Montserrat" pitchFamily="2" charset="77"/>
              </a:rPr>
              <a:t>Trouver du temps pour monter en compétence et des espaces dans les maquettes</a:t>
            </a: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endParaRPr lang="fr-FR" dirty="0">
              <a:latin typeface="Montserrat" pitchFamily="2" charset="77"/>
            </a:endParaRPr>
          </a:p>
          <a:p>
            <a:endParaRPr lang="fr-FR" dirty="0">
              <a:latin typeface="Montserrat" pitchFamily="2" charset="77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Montserrat" pitchFamily="2" charset="77"/>
            </a:endParaRPr>
          </a:p>
          <a:p>
            <a:endParaRPr lang="fr-FR" dirty="0">
              <a:latin typeface="Montserrat" pitchFamily="2" charset="77"/>
            </a:endParaRPr>
          </a:p>
          <a:p>
            <a:endParaRPr lang="fr-FR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83747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11734</TotalTime>
  <Words>1168</Words>
  <Application>Microsoft Office PowerPoint</Application>
  <PresentationFormat>Affichage à l'écran (16:9)</PresentationFormat>
  <Paragraphs>220</Paragraphs>
  <Slides>20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Montserrat Medium</vt:lpstr>
      <vt:lpstr>Dosis Medium</vt:lpstr>
      <vt:lpstr>Montserrat</vt:lpstr>
      <vt:lpstr>Arial</vt:lpstr>
      <vt:lpstr>Dosis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Petronela JURIKOVA</dc:creator>
  <cp:lastModifiedBy>Petronela JURIKOVA</cp:lastModifiedBy>
  <cp:revision>56</cp:revision>
  <dcterms:modified xsi:type="dcterms:W3CDTF">2025-01-06T16:47:58Z</dcterms:modified>
</cp:coreProperties>
</file>