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48"/>
  </p:notesMasterIdLst>
  <p:handoutMasterIdLst>
    <p:handoutMasterId r:id="rId49"/>
  </p:handoutMasterIdLst>
  <p:sldIdLst>
    <p:sldId id="268" r:id="rId2"/>
    <p:sldId id="391" r:id="rId3"/>
    <p:sldId id="381" r:id="rId4"/>
    <p:sldId id="378" r:id="rId5"/>
    <p:sldId id="382" r:id="rId6"/>
    <p:sldId id="383" r:id="rId7"/>
    <p:sldId id="384" r:id="rId8"/>
    <p:sldId id="389" r:id="rId9"/>
    <p:sldId id="388" r:id="rId10"/>
    <p:sldId id="372" r:id="rId11"/>
    <p:sldId id="362" r:id="rId12"/>
    <p:sldId id="347" r:id="rId13"/>
    <p:sldId id="328" r:id="rId14"/>
    <p:sldId id="329" r:id="rId15"/>
    <p:sldId id="330" r:id="rId16"/>
    <p:sldId id="331" r:id="rId17"/>
    <p:sldId id="332" r:id="rId18"/>
    <p:sldId id="290" r:id="rId19"/>
    <p:sldId id="327" r:id="rId20"/>
    <p:sldId id="348" r:id="rId21"/>
    <p:sldId id="335" r:id="rId22"/>
    <p:sldId id="336" r:id="rId23"/>
    <p:sldId id="337" r:id="rId24"/>
    <p:sldId id="344" r:id="rId25"/>
    <p:sldId id="345" r:id="rId26"/>
    <p:sldId id="346" r:id="rId27"/>
    <p:sldId id="360" r:id="rId28"/>
    <p:sldId id="306" r:id="rId29"/>
    <p:sldId id="352" r:id="rId30"/>
    <p:sldId id="353" r:id="rId31"/>
    <p:sldId id="361" r:id="rId32"/>
    <p:sldId id="323" r:id="rId33"/>
    <p:sldId id="349" r:id="rId34"/>
    <p:sldId id="311" r:id="rId35"/>
    <p:sldId id="312" r:id="rId36"/>
    <p:sldId id="350" r:id="rId37"/>
    <p:sldId id="355" r:id="rId38"/>
    <p:sldId id="354" r:id="rId39"/>
    <p:sldId id="356" r:id="rId40"/>
    <p:sldId id="357" r:id="rId41"/>
    <p:sldId id="358" r:id="rId42"/>
    <p:sldId id="321" r:id="rId43"/>
    <p:sldId id="318" r:id="rId44"/>
    <p:sldId id="392" r:id="rId45"/>
    <p:sldId id="393" r:id="rId46"/>
    <p:sldId id="267" r:id="rId4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7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3"/>
    <p:restoredTop sz="94643"/>
  </p:normalViewPr>
  <p:slideViewPr>
    <p:cSldViewPr snapToGrid="0" snapToObjects="1">
      <p:cViewPr>
        <p:scale>
          <a:sx n="68" d="100"/>
          <a:sy n="68" d="100"/>
        </p:scale>
        <p:origin x="-1360" y="-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48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NO%20NAME:Nb%20d'ACR%202009-2011_POMPIERS4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Feuil1!$B$1:$K$1</c:f>
              <c:strCache>
                <c:ptCount val="10"/>
                <c:pt idx="0">
                  <c:v>&lt; 20 ans</c:v>
                </c:pt>
                <c:pt idx="1">
                  <c:v>20 - 24 ans</c:v>
                </c:pt>
                <c:pt idx="2">
                  <c:v>25 - 34 ans</c:v>
                </c:pt>
                <c:pt idx="3">
                  <c:v>35 - 44 ans</c:v>
                </c:pt>
                <c:pt idx="4">
                  <c:v>Total &lt;45 ans</c:v>
                </c:pt>
                <c:pt idx="5">
                  <c:v>45 - 54 ans</c:v>
                </c:pt>
                <c:pt idx="6">
                  <c:v>55 - 64 ans</c:v>
                </c:pt>
                <c:pt idx="7">
                  <c:v>65 - 74 ans</c:v>
                </c:pt>
                <c:pt idx="8">
                  <c:v>75 - 84 ans</c:v>
                </c:pt>
                <c:pt idx="9">
                  <c:v>&gt; 85 ans</c:v>
                </c:pt>
              </c:strCache>
            </c:strRef>
          </c:cat>
          <c:val>
            <c:numRef>
              <c:f>Feuil1!$B$2:$K$2</c:f>
              <c:numCache>
                <c:formatCode>General</c:formatCode>
                <c:ptCount val="10"/>
                <c:pt idx="0">
                  <c:v>6.0</c:v>
                </c:pt>
                <c:pt idx="1">
                  <c:v>10.0</c:v>
                </c:pt>
                <c:pt idx="2">
                  <c:v>24.0</c:v>
                </c:pt>
                <c:pt idx="3">
                  <c:v>46.0</c:v>
                </c:pt>
                <c:pt idx="4">
                  <c:v>86.0</c:v>
                </c:pt>
                <c:pt idx="5">
                  <c:v>94.0</c:v>
                </c:pt>
                <c:pt idx="6">
                  <c:v>97.0</c:v>
                </c:pt>
                <c:pt idx="7">
                  <c:v>109.0</c:v>
                </c:pt>
                <c:pt idx="8">
                  <c:v>157.0</c:v>
                </c:pt>
                <c:pt idx="9">
                  <c:v>61.0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Feuil1!$B$1:$K$1</c:f>
              <c:strCache>
                <c:ptCount val="10"/>
                <c:pt idx="0">
                  <c:v>&lt; 20 ans</c:v>
                </c:pt>
                <c:pt idx="1">
                  <c:v>20 - 24 ans</c:v>
                </c:pt>
                <c:pt idx="2">
                  <c:v>25 - 34 ans</c:v>
                </c:pt>
                <c:pt idx="3">
                  <c:v>35 - 44 ans</c:v>
                </c:pt>
                <c:pt idx="4">
                  <c:v>Total &lt;45 ans</c:v>
                </c:pt>
                <c:pt idx="5">
                  <c:v>45 - 54 ans</c:v>
                </c:pt>
                <c:pt idx="6">
                  <c:v>55 - 64 ans</c:v>
                </c:pt>
                <c:pt idx="7">
                  <c:v>65 - 74 ans</c:v>
                </c:pt>
                <c:pt idx="8">
                  <c:v>75 - 84 ans</c:v>
                </c:pt>
                <c:pt idx="9">
                  <c:v>&gt; 85 ans</c:v>
                </c:pt>
              </c:strCache>
            </c:strRef>
          </c:cat>
          <c:val>
            <c:numRef>
              <c:f>Feuil1!$B$3:$K$3</c:f>
              <c:numCache>
                <c:formatCode>General</c:formatCode>
                <c:ptCount val="10"/>
                <c:pt idx="0">
                  <c:v>10.0</c:v>
                </c:pt>
                <c:pt idx="1">
                  <c:v>6.0</c:v>
                </c:pt>
                <c:pt idx="2">
                  <c:v>22.0</c:v>
                </c:pt>
                <c:pt idx="3">
                  <c:v>65.0</c:v>
                </c:pt>
                <c:pt idx="4">
                  <c:v>103.0</c:v>
                </c:pt>
                <c:pt idx="5">
                  <c:v>89.0</c:v>
                </c:pt>
                <c:pt idx="6">
                  <c:v>92.0</c:v>
                </c:pt>
                <c:pt idx="7">
                  <c:v>100.0</c:v>
                </c:pt>
                <c:pt idx="8">
                  <c:v>143.0</c:v>
                </c:pt>
                <c:pt idx="9">
                  <c:v>73.0</c:v>
                </c:pt>
              </c:numCache>
            </c:numRef>
          </c:val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AEDEF">
                <a:lumMod val="75000"/>
              </a:srgbClr>
            </a:solidFill>
          </c:spPr>
          <c:invertIfNegative val="0"/>
          <c:cat>
            <c:strRef>
              <c:f>Feuil1!$B$1:$K$1</c:f>
              <c:strCache>
                <c:ptCount val="10"/>
                <c:pt idx="0">
                  <c:v>&lt; 20 ans</c:v>
                </c:pt>
                <c:pt idx="1">
                  <c:v>20 - 24 ans</c:v>
                </c:pt>
                <c:pt idx="2">
                  <c:v>25 - 34 ans</c:v>
                </c:pt>
                <c:pt idx="3">
                  <c:v>35 - 44 ans</c:v>
                </c:pt>
                <c:pt idx="4">
                  <c:v>Total &lt;45 ans</c:v>
                </c:pt>
                <c:pt idx="5">
                  <c:v>45 - 54 ans</c:v>
                </c:pt>
                <c:pt idx="6">
                  <c:v>55 - 64 ans</c:v>
                </c:pt>
                <c:pt idx="7">
                  <c:v>65 - 74 ans</c:v>
                </c:pt>
                <c:pt idx="8">
                  <c:v>75 - 84 ans</c:v>
                </c:pt>
                <c:pt idx="9">
                  <c:v>&gt; 85 ans</c:v>
                </c:pt>
              </c:strCache>
            </c:strRef>
          </c:cat>
          <c:val>
            <c:numRef>
              <c:f>Feuil1!$B$4:$K$4</c:f>
              <c:numCache>
                <c:formatCode>General</c:formatCode>
                <c:ptCount val="10"/>
                <c:pt idx="0">
                  <c:v>11.0</c:v>
                </c:pt>
                <c:pt idx="1">
                  <c:v>10.0</c:v>
                </c:pt>
                <c:pt idx="2">
                  <c:v>20.0</c:v>
                </c:pt>
                <c:pt idx="3">
                  <c:v>49.0</c:v>
                </c:pt>
                <c:pt idx="4">
                  <c:v>90.0</c:v>
                </c:pt>
                <c:pt idx="5">
                  <c:v>89.0</c:v>
                </c:pt>
                <c:pt idx="6">
                  <c:v>94.0</c:v>
                </c:pt>
                <c:pt idx="7">
                  <c:v>104.0</c:v>
                </c:pt>
                <c:pt idx="8">
                  <c:v>128.0</c:v>
                </c:pt>
                <c:pt idx="9">
                  <c:v>68.0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2125910008"/>
        <c:axId val="-2125906840"/>
      </c:barChart>
      <c:catAx>
        <c:axId val="-2125910008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25906840"/>
        <c:crosses val="autoZero"/>
        <c:auto val="1"/>
        <c:lblAlgn val="ctr"/>
        <c:lblOffset val="100"/>
        <c:noMultiLvlLbl val="0"/>
      </c:catAx>
      <c:valAx>
        <c:axId val="-21259068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212591000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Behr Study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Feuil1!$B$1:$G$1</c:f>
              <c:strCache>
                <c:ptCount val="6"/>
                <c:pt idx="0">
                  <c:v>Brugada syndrome</c:v>
                </c:pt>
                <c:pt idx="1">
                  <c:v>Long QT syndrome</c:v>
                </c:pt>
                <c:pt idx="2">
                  <c:v>HCM</c:v>
                </c:pt>
                <c:pt idx="3">
                  <c:v>ARVC</c:v>
                </c:pt>
                <c:pt idx="4">
                  <c:v>CPVT</c:v>
                </c:pt>
                <c:pt idx="5">
                  <c:v>DCM</c:v>
                </c:pt>
              </c:strCache>
            </c:strRef>
          </c:cat>
          <c:val>
            <c:numRef>
              <c:f>Feuil1!$B$2:$G$2</c:f>
              <c:numCache>
                <c:formatCode>0%</c:formatCode>
                <c:ptCount val="6"/>
                <c:pt idx="0">
                  <c:v>0.17</c:v>
                </c:pt>
                <c:pt idx="1">
                  <c:v>0.53</c:v>
                </c:pt>
                <c:pt idx="2">
                  <c:v>0.03</c:v>
                </c:pt>
                <c:pt idx="3">
                  <c:v>0.17</c:v>
                </c:pt>
                <c:pt idx="4">
                  <c:v>0.0</c:v>
                </c:pt>
                <c:pt idx="5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Tan Study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Feuil1!$B$1:$G$1</c:f>
              <c:strCache>
                <c:ptCount val="6"/>
                <c:pt idx="0">
                  <c:v>Brugada syndrome</c:v>
                </c:pt>
                <c:pt idx="1">
                  <c:v>Long QT syndrome</c:v>
                </c:pt>
                <c:pt idx="2">
                  <c:v>HCM</c:v>
                </c:pt>
                <c:pt idx="3">
                  <c:v>ARVC</c:v>
                </c:pt>
                <c:pt idx="4">
                  <c:v>CPVT</c:v>
                </c:pt>
                <c:pt idx="5">
                  <c:v>DCM</c:v>
                </c:pt>
              </c:strCache>
            </c:strRef>
          </c:cat>
          <c:val>
            <c:numRef>
              <c:f>Feuil1!$B$3:$G$3</c:f>
              <c:numCache>
                <c:formatCode>0%</c:formatCode>
                <c:ptCount val="6"/>
                <c:pt idx="0">
                  <c:v>0.12</c:v>
                </c:pt>
                <c:pt idx="1">
                  <c:v>0.29</c:v>
                </c:pt>
                <c:pt idx="2">
                  <c:v>0.06</c:v>
                </c:pt>
                <c:pt idx="3">
                  <c:v>0.18</c:v>
                </c:pt>
                <c:pt idx="4">
                  <c:v>0.11</c:v>
                </c:pt>
                <c:pt idx="5">
                  <c:v>0.06</c:v>
                </c:pt>
              </c:numCache>
            </c:numRef>
          </c:val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Our Study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Feuil1!$B$1:$G$1</c:f>
              <c:strCache>
                <c:ptCount val="6"/>
                <c:pt idx="0">
                  <c:v>Brugada syndrome</c:v>
                </c:pt>
                <c:pt idx="1">
                  <c:v>Long QT syndrome</c:v>
                </c:pt>
                <c:pt idx="2">
                  <c:v>HCM</c:v>
                </c:pt>
                <c:pt idx="3">
                  <c:v>ARVC</c:v>
                </c:pt>
                <c:pt idx="4">
                  <c:v>CPVT</c:v>
                </c:pt>
                <c:pt idx="5">
                  <c:v>DCM</c:v>
                </c:pt>
              </c:strCache>
            </c:strRef>
          </c:cat>
          <c:val>
            <c:numRef>
              <c:f>Feuil1!$B$4:$G$4</c:f>
              <c:numCache>
                <c:formatCode>0%</c:formatCode>
                <c:ptCount val="6"/>
                <c:pt idx="0">
                  <c:v>0.47</c:v>
                </c:pt>
                <c:pt idx="1">
                  <c:v>0.33</c:v>
                </c:pt>
                <c:pt idx="2">
                  <c:v>0.07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1487160"/>
        <c:axId val="-2121483480"/>
      </c:barChart>
      <c:catAx>
        <c:axId val="-212148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1483480"/>
        <c:crosses val="autoZero"/>
        <c:auto val="1"/>
        <c:lblAlgn val="ctr"/>
        <c:lblOffset val="100"/>
        <c:noMultiLvlLbl val="0"/>
      </c:catAx>
      <c:valAx>
        <c:axId val="-2121483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212148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3ABD5-BA43-FB42-B0CD-B26339D442DC}" type="datetimeFigureOut">
              <a:rPr lang="fr-FR" smtClean="0"/>
              <a:pPr/>
              <a:t>14/09/23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12D5B-1B3D-6F46-812F-233F0FEC43FB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473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70B65-1BB5-8549-A2D5-BE6BD1F7E01E}" type="datetimeFigureOut">
              <a:rPr lang="fr-FR" smtClean="0"/>
              <a:pPr/>
              <a:t>14/09/23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37038-17E3-024B-B6AA-D4550E60A4E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80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C3906B-C567-0043-B701-C0BD014B3483}" type="slidenum">
              <a:rPr lang="fr-FR" sz="1200"/>
              <a:pPr eaLnBrk="1" hangingPunct="1"/>
              <a:t>10</a:t>
            </a:fld>
            <a:endParaRPr lang="fr-FR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Réalisation systématique du test à l’Ajmaline même en l’absence d’orientation diagnostique -&gt; plus grande proportion de sd de Brugada</a:t>
            </a:r>
          </a:p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Bonne spécificité du test: plusieurs apparentés atteints par famille, </a:t>
            </a:r>
          </a:p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                                         bonne corrélation circonstances de décès</a:t>
            </a:r>
          </a:p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                                         test sur</a:t>
            </a:r>
          </a:p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Pas de DAVD: car peu d’autopsie , imagerie prédominante = ETT , disparités régionales</a:t>
            </a:r>
          </a:p>
        </p:txBody>
      </p:sp>
      <p:sp>
        <p:nvSpPr>
          <p:cNvPr id="23555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FCF2B61-1F6A-CA46-B579-B8665DC9CFB0}" type="slidenum">
              <a:rPr lang="fr-FR" sz="1200">
                <a:latin typeface="Calibri" charset="0"/>
              </a:rPr>
              <a:pPr/>
              <a:t>17</a:t>
            </a:fld>
            <a:endParaRPr lang="fr-FR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latin typeface="Times New Roman" charset="0"/>
              </a:rPr>
              <a:t>EE : mesure en récupération, LQT1++, algorithme proposé</a:t>
            </a:r>
          </a:p>
          <a:p>
            <a:r>
              <a:rPr lang="fr-FR">
                <a:latin typeface="Times New Roman" charset="0"/>
              </a:rPr>
              <a:t>Ad : deux écoles : Shimizu et Mayo Clinic</a:t>
            </a:r>
          </a:p>
        </p:txBody>
      </p:sp>
      <p:sp>
        <p:nvSpPr>
          <p:cNvPr id="2560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F0D070A-F493-294D-99DB-7E75F6484956}" type="slidenum">
              <a:rPr lang="fr-FR" sz="1200">
                <a:solidFill>
                  <a:srgbClr val="000000"/>
                </a:solidFill>
              </a:rPr>
              <a:pPr/>
              <a:t>28</a:t>
            </a:fld>
            <a:endParaRPr lang="fr-F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37075" cy="3403600"/>
          </a:xfrm>
          <a:ln/>
        </p:spPr>
      </p:sp>
      <p:sp>
        <p:nvSpPr>
          <p:cNvPr id="3584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latin typeface="Times New Roman" charset="0"/>
              </a:rPr>
              <a:t>Steady state = etat stable au bout de 3-5 min</a:t>
            </a:r>
          </a:p>
          <a:p>
            <a:r>
              <a:rPr lang="fr-FR">
                <a:latin typeface="Times New Roman" charset="0"/>
              </a:rPr>
              <a:t>Protocole simplifié par Krahn pour SCD sans les 10 min initiales</a:t>
            </a:r>
          </a:p>
        </p:txBody>
      </p:sp>
      <p:sp>
        <p:nvSpPr>
          <p:cNvPr id="3584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62025B7-5149-0846-B391-2C5B50D8B99A}" type="slidenum">
              <a:rPr lang="en-GB" sz="1200" b="1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pPr/>
              <a:t>29</a:t>
            </a:fld>
            <a:endParaRPr lang="en-GB" sz="1200" b="1">
              <a:solidFill>
                <a:srgbClr val="0000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37075" cy="3403600"/>
          </a:xfrm>
          <a:ln/>
        </p:spPr>
      </p:sp>
      <p:sp>
        <p:nvSpPr>
          <p:cNvPr id="3789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solidFill>
                  <a:srgbClr val="2D2DB9"/>
                </a:solidFill>
                <a:latin typeface="Times New Roman" charset="0"/>
              </a:rPr>
              <a:t>Test SCD (Casper) 0.05 0.1 0.2 pour delta QTm &gt; 30 ms Krahn Circ arrhythm electrophysiol 2012 faible reproductibilité de test d’effort (42%) et genet (20%)</a:t>
            </a:r>
          </a:p>
          <a:p>
            <a:endParaRPr lang="fr-FR">
              <a:latin typeface="Times New Roman" charset="0"/>
            </a:endParaRPr>
          </a:p>
        </p:txBody>
      </p:sp>
      <p:sp>
        <p:nvSpPr>
          <p:cNvPr id="3789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04A78E8-72D7-4B42-9FE7-1671F904829C}" type="slidenum">
              <a:rPr lang="en-GB" sz="1200" b="1">
                <a:solidFill>
                  <a:srgbClr val="000000"/>
                </a:solidFill>
                <a:latin typeface="Arial" charset="0"/>
                <a:ea typeface="MS Gothic" charset="0"/>
                <a:cs typeface="MS Gothic" charset="0"/>
              </a:rPr>
              <a:pPr/>
              <a:t>30</a:t>
            </a:fld>
            <a:endParaRPr lang="en-GB" sz="1200" b="1">
              <a:solidFill>
                <a:srgbClr val="000000"/>
              </a:solidFill>
              <a:latin typeface="Arial" charset="0"/>
              <a:ea typeface="MS Gothic" charset="0"/>
              <a:cs typeface="MS 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56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>
                <a:latin typeface="Times New Roman" charset="0"/>
              </a:rPr>
              <a:t>EE : mesure en récupération, LQT1++, algorithme proposé</a:t>
            </a:r>
          </a:p>
          <a:p>
            <a:r>
              <a:rPr lang="fr-FR">
                <a:latin typeface="Times New Roman" charset="0"/>
              </a:rPr>
              <a:t>Ad : deux écoles : Shimizu et Mayo Clinic</a:t>
            </a:r>
          </a:p>
        </p:txBody>
      </p:sp>
      <p:sp>
        <p:nvSpPr>
          <p:cNvPr id="2560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F0D070A-F493-294D-99DB-7E75F6484956}" type="slidenum">
              <a:rPr lang="fr-FR" sz="1200">
                <a:solidFill>
                  <a:srgbClr val="000000"/>
                </a:solidFill>
              </a:rPr>
              <a:pPr/>
              <a:t>41</a:t>
            </a:fld>
            <a:endParaRPr lang="fr-F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3817" y="2895998"/>
            <a:ext cx="7427508" cy="1183634"/>
          </a:xfrm>
        </p:spPr>
        <p:txBody>
          <a:bodyPr anchor="ctr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20" name="Picture 4" descr="D:\Vimla\Comm EXterne\2016\2016-11 Séminaire ICA 2016\Visuels\Photos Le Voyage à Nantes\Anneaux Buren\VAN-EST-07.12-MARG-BUR-007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58314" b="7773"/>
          <a:stretch/>
        </p:blipFill>
        <p:spPr bwMode="auto">
          <a:xfrm>
            <a:off x="0" y="3"/>
            <a:ext cx="9144000" cy="27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5896138"/>
            <a:ext cx="1124712" cy="879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21" name="Connecteur droit 20"/>
          <p:cNvCxnSpPr/>
          <p:nvPr userDrawn="1"/>
        </p:nvCxnSpPr>
        <p:spPr bwMode="auto">
          <a:xfrm>
            <a:off x="2234263" y="4564854"/>
            <a:ext cx="0" cy="10254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 userDrawn="1"/>
        </p:nvSpPr>
        <p:spPr>
          <a:xfrm>
            <a:off x="2353136" y="5187609"/>
            <a:ext cx="588818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350" b="0" dirty="0" smtClean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l’institut du thorax</a:t>
            </a:r>
          </a:p>
          <a:p>
            <a:pPr>
              <a:lnSpc>
                <a:spcPct val="120000"/>
              </a:lnSpc>
            </a:pPr>
            <a:r>
              <a:rPr lang="fr-FR" altLang="fr-FR" sz="1350" b="0" dirty="0" smtClean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Nantes, France</a:t>
            </a:r>
            <a:endParaRPr lang="fr-FR" altLang="fr-FR" sz="1350" b="0" dirty="0">
              <a:solidFill>
                <a:schemeClr val="accent4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2" hasCustomPrompt="1"/>
          </p:nvPr>
        </p:nvSpPr>
        <p:spPr>
          <a:xfrm>
            <a:off x="2410853" y="4295969"/>
            <a:ext cx="3450431" cy="539750"/>
          </a:xfrm>
        </p:spPr>
        <p:txBody>
          <a:bodyPr anchor="ctr">
            <a:normAutofit/>
          </a:bodyPr>
          <a:lstStyle>
            <a:lvl1pPr marL="0" indent="0">
              <a:buNone/>
              <a:defRPr sz="18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 smtClean="0"/>
              <a:t>Prénom NOM, Titre, Service de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8" b="34332"/>
          <a:stretch/>
        </p:blipFill>
        <p:spPr>
          <a:xfrm>
            <a:off x="99298" y="6227162"/>
            <a:ext cx="2945655" cy="5482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7" y="4302185"/>
            <a:ext cx="1726897" cy="1406728"/>
          </a:xfrm>
          <a:prstGeom prst="rect">
            <a:avLst/>
          </a:prstGeom>
        </p:spPr>
      </p:pic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>
          <a:xfrm>
            <a:off x="4850780" y="6300444"/>
            <a:ext cx="4182018" cy="401638"/>
          </a:xfrm>
        </p:spPr>
        <p:txBody>
          <a:bodyPr anchor="b">
            <a:normAutofit/>
          </a:bodyPr>
          <a:lstStyle>
            <a:lvl1pPr marL="171450" marR="0" indent="-17145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sz="1600">
                <a:solidFill>
                  <a:schemeClr val="accent6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lang="fr-FR" dirty="0" smtClean="0"/>
              <a:t>Nom de l’événement, JJ mois AAAA – Ville, Pays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2734" y="609600"/>
            <a:ext cx="7738533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02734" y="1981200"/>
            <a:ext cx="3801533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639734" y="1981200"/>
            <a:ext cx="3801533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</p:spTree>
    <p:extLst>
      <p:ext uri="{BB962C8B-B14F-4D97-AF65-F5344CB8AC3E}">
        <p14:creationId xmlns:p14="http://schemas.microsoft.com/office/powerpoint/2010/main" val="258338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6E2268-8A41-C646-85A3-E1F596F8C5F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 déf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6171" y="107732"/>
            <a:ext cx="8665650" cy="537164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80249" y="636640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E2268-8A41-C646-85A3-E1F596F8C5F5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950737"/>
            <a:ext cx="7699298" cy="730429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753953"/>
            <a:ext cx="7699298" cy="4218481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236171" y="107732"/>
            <a:ext cx="8665650" cy="537164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993125"/>
            <a:ext cx="7886700" cy="499578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236171" y="107732"/>
            <a:ext cx="8665650" cy="537164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908345"/>
            <a:ext cx="3886200" cy="50640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908345"/>
            <a:ext cx="3886200" cy="5064087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236171" y="107732"/>
            <a:ext cx="8665650" cy="537164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950737"/>
            <a:ext cx="3868340" cy="730429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762190"/>
            <a:ext cx="3868340" cy="418553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1" y="950737"/>
            <a:ext cx="3887391" cy="730429"/>
          </a:xfr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chemeClr val="accent4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1" y="1762191"/>
            <a:ext cx="3887391" cy="4185531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Titre 3"/>
          <p:cNvSpPr>
            <a:spLocks noGrp="1"/>
          </p:cNvSpPr>
          <p:nvPr>
            <p:ph type="title"/>
          </p:nvPr>
        </p:nvSpPr>
        <p:spPr>
          <a:xfrm>
            <a:off x="236171" y="107732"/>
            <a:ext cx="8665650" cy="537164"/>
          </a:xfrm>
        </p:spPr>
        <p:txBody>
          <a:bodyPr/>
          <a:lstStyle>
            <a:lvl1pPr>
              <a:defRPr sz="28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659335" y="227239"/>
            <a:ext cx="4337547" cy="2951289"/>
          </a:xfrm>
        </p:spPr>
        <p:txBody>
          <a:bodyPr/>
          <a:lstStyle>
            <a:lvl1pPr>
              <a:defRPr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lang="fr-FR" dirty="0" smtClean="0"/>
              <a:t>Photo d’équipe ?</a:t>
            </a:r>
            <a:endParaRPr lang="fr-FR" dirty="0"/>
          </a:p>
        </p:txBody>
      </p:sp>
      <p:sp>
        <p:nvSpPr>
          <p:cNvPr id="22" name="Espace réservé du contenu 2"/>
          <p:cNvSpPr>
            <a:spLocks noGrp="1"/>
          </p:cNvSpPr>
          <p:nvPr>
            <p:ph sz="half" idx="11" hasCustomPrompt="1"/>
          </p:nvPr>
        </p:nvSpPr>
        <p:spPr>
          <a:xfrm>
            <a:off x="115877" y="216802"/>
            <a:ext cx="2152017" cy="29617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fr-FR" dirty="0" smtClean="0"/>
              <a:t>NOM Prénom</a:t>
            </a:r>
            <a:r>
              <a:rPr lang="mr-IN" dirty="0" smtClean="0"/>
              <a:t>…</a:t>
            </a:r>
            <a:endParaRPr lang="fr-FR" dirty="0" smtClean="0"/>
          </a:p>
        </p:txBody>
      </p:sp>
      <p:sp>
        <p:nvSpPr>
          <p:cNvPr id="23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2405212" y="227237"/>
            <a:ext cx="2152017" cy="29617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fr-FR" dirty="0" smtClean="0"/>
              <a:t>NOM Prénom...</a:t>
            </a:r>
          </a:p>
        </p:txBody>
      </p:sp>
      <p:pic>
        <p:nvPicPr>
          <p:cNvPr id="17" name="Picture 4" descr="D:\Vimla\Comm EXterne\2016\2016-11 Séminaire ICA 2016\Visuels\Photos Le Voyage à Nantes\Anneaux Buren\VAN-EST-07.12-MARG-BUR-007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3" t="58314" r="17362" b="7773"/>
          <a:stretch/>
        </p:blipFill>
        <p:spPr bwMode="auto">
          <a:xfrm>
            <a:off x="5173218" y="4099172"/>
            <a:ext cx="3970782" cy="27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riangle rectangle 1"/>
          <p:cNvSpPr/>
          <p:nvPr userDrawn="1"/>
        </p:nvSpPr>
        <p:spPr>
          <a:xfrm rot="5400000">
            <a:off x="4551538" y="4592835"/>
            <a:ext cx="2883710" cy="164035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4" name="Titre 1"/>
          <p:cNvSpPr>
            <a:spLocks noGrp="1"/>
          </p:cNvSpPr>
          <p:nvPr>
            <p:ph type="title" hasCustomPrompt="1"/>
          </p:nvPr>
        </p:nvSpPr>
        <p:spPr>
          <a:xfrm>
            <a:off x="115876" y="3323501"/>
            <a:ext cx="6268922" cy="129994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Mettre </a:t>
            </a:r>
            <a:r>
              <a:rPr lang="fr-FR" dirty="0" smtClean="0"/>
              <a:t>les logos des </a:t>
            </a:r>
            <a:r>
              <a:rPr lang="fr-FR" smtClean="0"/>
              <a:t>financeurs ici</a:t>
            </a:r>
            <a:br>
              <a:rPr lang="fr-FR" smtClean="0"/>
            </a:br>
            <a:endParaRPr lang="fr-FR" dirty="0"/>
          </a:p>
        </p:txBody>
      </p:sp>
      <p:sp>
        <p:nvSpPr>
          <p:cNvPr id="3" name="Rectangle 2"/>
          <p:cNvSpPr/>
          <p:nvPr userDrawn="1"/>
        </p:nvSpPr>
        <p:spPr>
          <a:xfrm>
            <a:off x="1818" y="5838267"/>
            <a:ext cx="1254304" cy="1031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1186912" y="5741348"/>
            <a:ext cx="3759992" cy="6093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400" b="0" dirty="0" smtClean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l’institut </a:t>
            </a:r>
            <a:r>
              <a:rPr lang="fr-FR" altLang="fr-FR" sz="1400" b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thorax  </a:t>
            </a:r>
          </a:p>
          <a:p>
            <a:pPr>
              <a:lnSpc>
                <a:spcPct val="120000"/>
              </a:lnSpc>
            </a:pPr>
            <a:r>
              <a:rPr lang="fr-FR" altLang="fr-FR" sz="1400" b="0" dirty="0" smtClean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Nantes</a:t>
            </a:r>
            <a:r>
              <a:rPr lang="fr-FR" altLang="fr-FR" sz="1400" b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France</a:t>
            </a:r>
          </a:p>
        </p:txBody>
      </p:sp>
      <p:sp>
        <p:nvSpPr>
          <p:cNvPr id="30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1186912" y="4762909"/>
            <a:ext cx="2958368" cy="38647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 baseline="0">
                <a:solidFill>
                  <a:schemeClr val="accent4"/>
                </a:solidFill>
              </a:defRPr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fr-FR" dirty="0" smtClean="0"/>
              <a:t>Prénom NOM, Titre, Service de</a:t>
            </a:r>
          </a:p>
        </p:txBody>
      </p:sp>
      <p:sp>
        <p:nvSpPr>
          <p:cNvPr id="31" name="Espace réservé du contenu 2"/>
          <p:cNvSpPr>
            <a:spLocks noGrp="1"/>
          </p:cNvSpPr>
          <p:nvPr>
            <p:ph sz="half" idx="14" hasCustomPrompt="1"/>
          </p:nvPr>
        </p:nvSpPr>
        <p:spPr>
          <a:xfrm>
            <a:off x="1186913" y="5469427"/>
            <a:ext cx="2593732" cy="3646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accent6"/>
                </a:solidFill>
              </a:defRPr>
            </a:lvl1pPr>
            <a:lvl2pPr marL="342900" indent="0">
              <a:buFontTx/>
              <a:buNone/>
              <a:defRPr sz="1050"/>
            </a:lvl2pPr>
            <a:lvl3pPr marL="685800" indent="0">
              <a:buFontTx/>
              <a:buNone/>
              <a:defRPr sz="1050"/>
            </a:lvl3pPr>
            <a:lvl4pPr marL="1028700" indent="0">
              <a:buFontTx/>
              <a:buNone/>
              <a:defRPr sz="1050"/>
            </a:lvl4pPr>
            <a:lvl5pPr marL="1371600" indent="0">
              <a:buFontTx/>
              <a:buNone/>
              <a:defRPr sz="1050"/>
            </a:lvl5pPr>
          </a:lstStyle>
          <a:p>
            <a:pPr lvl="0"/>
            <a:r>
              <a:rPr lang="fr-FR" dirty="0" smtClean="0"/>
              <a:t>Adresse mail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8102294" y="6319718"/>
            <a:ext cx="1053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4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4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Daniel Buren et Patrick Bouchain, Les Anneaux, Quai des Antilles, Nantes, création pérenne Estuaire 2007 © Martin </a:t>
            </a:r>
            <a:r>
              <a:rPr lang="fr-FR" sz="400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Argyroglo</a:t>
            </a:r>
            <a:r>
              <a:rPr lang="fr-FR" sz="40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/LVAN </a:t>
            </a:r>
            <a:endParaRPr lang="fr-FR" sz="400" dirty="0">
              <a:solidFill>
                <a:schemeClr val="bg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8" b="34332"/>
          <a:stretch/>
        </p:blipFill>
        <p:spPr>
          <a:xfrm>
            <a:off x="99298" y="6227162"/>
            <a:ext cx="2945655" cy="54820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" y="4803796"/>
            <a:ext cx="1154550" cy="940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98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2" y="98679"/>
            <a:ext cx="7700489" cy="537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932569"/>
            <a:ext cx="7886700" cy="5036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80249" y="636640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E2268-8A41-C646-85A3-E1F596F8C5F5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328"/>
            <a:ext cx="974898" cy="7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7" r:id="rId4"/>
    <p:sldLayoutId id="2147483713" r:id="rId5"/>
    <p:sldLayoutId id="2147483714" r:id="rId6"/>
    <p:sldLayoutId id="2147483715" r:id="rId7"/>
    <p:sldLayoutId id="2147483716" r:id="rId8"/>
    <p:sldLayoutId id="2147483733" r:id="rId9"/>
    <p:sldLayoutId id="2147483734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3"/>
        </a:buClr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jpeg"/><Relationship Id="rId10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2346559" y="4603752"/>
            <a:ext cx="3450431" cy="584395"/>
          </a:xfrm>
        </p:spPr>
        <p:txBody>
          <a:bodyPr>
            <a:normAutofit fontScale="85000" lnSpcReduction="10000"/>
          </a:bodyPr>
          <a:lstStyle/>
          <a:p>
            <a:r>
              <a:rPr lang="fr-FR" altLang="fr-FR" dirty="0" smtClean="0">
                <a:ea typeface="ＭＳ Ｐゴシック" pitchFamily="34" charset="-128"/>
                <a:cs typeface="Arial" pitchFamily="34" charset="0"/>
              </a:rPr>
              <a:t>Jean-Baptiste Gourraud</a:t>
            </a:r>
          </a:p>
          <a:p>
            <a:r>
              <a:rPr lang="fr-FR" altLang="fr-FR" i="1" dirty="0" err="1" smtClean="0">
                <a:ea typeface="ＭＳ Ｐゴシック" pitchFamily="34" charset="-128"/>
                <a:cs typeface="Arial" pitchFamily="34" charset="0"/>
              </a:rPr>
              <a:t>Jeanbaptiste.gourraud@chu-nantes.fr</a:t>
            </a:r>
            <a:endParaRPr lang="fr-FR" altLang="fr-FR" i="1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Master 1 biologie santé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74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0" name="Image 2" descr="logo ITX_couleur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31" y="1"/>
            <a:ext cx="1663669" cy="135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200"/>
            <a:ext cx="9144000" cy="4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38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2346559" y="4603752"/>
            <a:ext cx="3450431" cy="584395"/>
          </a:xfrm>
        </p:spPr>
        <p:txBody>
          <a:bodyPr>
            <a:normAutofit/>
          </a:bodyPr>
          <a:lstStyle/>
          <a:p>
            <a:r>
              <a:rPr lang="fr-FR" altLang="fr-FR" dirty="0" smtClean="0">
                <a:ea typeface="ＭＳ Ｐゴシック" pitchFamily="34" charset="-128"/>
                <a:cs typeface="Arial" pitchFamily="34" charset="0"/>
              </a:rPr>
              <a:t>Jean-Baptiste Gourraud</a:t>
            </a:r>
            <a:endParaRPr lang="fr-FR" altLang="fr-FR" i="1" dirty="0"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4541"/>
            <a:ext cx="9144000" cy="1065091"/>
          </a:xfrm>
          <a:prstGeom prst="rect">
            <a:avLst/>
          </a:prstGeom>
        </p:spPr>
      </p:pic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78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236171" y="376314"/>
            <a:ext cx="8665650" cy="537164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 smtClean="0">
                <a:solidFill>
                  <a:srgbClr val="FF0000"/>
                </a:solidFill>
                <a:latin typeface="+mn-lt"/>
              </a:rPr>
              <a:t>La mort </a:t>
            </a:r>
            <a:r>
              <a:rPr lang="en-CA" sz="4000" dirty="0" err="1" smtClean="0">
                <a:solidFill>
                  <a:srgbClr val="FF0000"/>
                </a:solidFill>
                <a:latin typeface="+mn-lt"/>
              </a:rPr>
              <a:t>subite</a:t>
            </a:r>
            <a:r>
              <a:rPr lang="en-CA" sz="4000" dirty="0" smtClean="0">
                <a:solidFill>
                  <a:srgbClr val="FF0000"/>
                </a:solidFill>
                <a:latin typeface="+mn-lt"/>
              </a:rPr>
              <a:t> du </a:t>
            </a:r>
            <a:r>
              <a:rPr lang="en-CA" sz="4000" dirty="0" err="1" smtClean="0">
                <a:solidFill>
                  <a:srgbClr val="FF0000"/>
                </a:solidFill>
                <a:latin typeface="+mn-lt"/>
              </a:rPr>
              <a:t>sujet</a:t>
            </a:r>
            <a:r>
              <a:rPr lang="en-CA" sz="4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CA" sz="4000" dirty="0" err="1" smtClean="0">
                <a:solidFill>
                  <a:srgbClr val="FF0000"/>
                </a:solidFill>
                <a:latin typeface="+mn-lt"/>
              </a:rPr>
              <a:t>jeune</a:t>
            </a:r>
            <a:endParaRPr lang="en-CA" sz="4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36171" y="2165022"/>
            <a:ext cx="7772401" cy="114300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dirty="0" smtClean="0">
                <a:latin typeface="+mn-lt"/>
                <a:cs typeface="Calibri" charset="0"/>
              </a:rPr>
              <a:t>Etiologies des morts subites</a:t>
            </a:r>
          </a:p>
          <a:p>
            <a:pPr algn="l"/>
            <a:endParaRPr lang="fr-FR" sz="2800" dirty="0" smtClean="0">
              <a:latin typeface="+mn-lt"/>
              <a:cs typeface="Calibri" charset="0"/>
            </a:endParaRPr>
          </a:p>
          <a:p>
            <a:pPr algn="l"/>
            <a:r>
              <a:rPr lang="fr-FR" sz="2800" dirty="0" smtClean="0">
                <a:latin typeface="+mn-lt"/>
                <a:cs typeface="Calibri" charset="0"/>
              </a:rPr>
              <a:t>Syndrome d’allongement du QT induit par le stress</a:t>
            </a:r>
            <a:endParaRPr lang="fr-FR" sz="2800" dirty="0">
              <a:latin typeface="+mn-lt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2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re 1"/>
          <p:cNvSpPr>
            <a:spLocks noGrp="1"/>
          </p:cNvSpPr>
          <p:nvPr>
            <p:ph type="title"/>
          </p:nvPr>
        </p:nvSpPr>
        <p:spPr>
          <a:xfrm>
            <a:off x="-1189037" y="35627"/>
            <a:ext cx="7772401" cy="1143000"/>
          </a:xfrm>
        </p:spPr>
        <p:txBody>
          <a:bodyPr/>
          <a:lstStyle/>
          <a:p>
            <a:r>
              <a:rPr lang="fr-FR" b="1" dirty="0" smtClean="0">
                <a:latin typeface="+mn-lt"/>
                <a:cs typeface="Calibri" charset="0"/>
              </a:rPr>
              <a:t>La mort subite en question </a:t>
            </a:r>
            <a:endParaRPr lang="fr-FR" b="1" dirty="0">
              <a:latin typeface="+mn-lt"/>
              <a:cs typeface="Calibri" charset="0"/>
            </a:endParaRPr>
          </a:p>
        </p:txBody>
      </p:sp>
      <p:pic>
        <p:nvPicPr>
          <p:cNvPr id="512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763" r="2121"/>
          <a:stretch>
            <a:fillRect/>
          </a:stretch>
        </p:blipFill>
        <p:spPr>
          <a:xfrm>
            <a:off x="5435601" y="188913"/>
            <a:ext cx="3497263" cy="3213100"/>
          </a:xfrm>
        </p:spPr>
      </p:pic>
      <p:sp>
        <p:nvSpPr>
          <p:cNvPr id="5123" name="Espace réservé du contenu 2"/>
          <p:cNvSpPr txBox="1">
            <a:spLocks/>
          </p:cNvSpPr>
          <p:nvPr/>
        </p:nvSpPr>
        <p:spPr bwMode="auto">
          <a:xfrm>
            <a:off x="323529" y="1001247"/>
            <a:ext cx="77724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solidFill>
                  <a:srgbClr val="000090"/>
                </a:solidFill>
                <a:latin typeface="+mn-lt"/>
              </a:rPr>
              <a:t>Environ 1000 SD / jour aux USA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solidFill>
                  <a:srgbClr val="000090"/>
                </a:solidFill>
                <a:latin typeface="+mn-lt"/>
              </a:rPr>
              <a:t>40 000 décès par an en France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fr-FR" sz="2400" dirty="0">
                <a:solidFill>
                  <a:srgbClr val="000090"/>
                </a:solidFill>
                <a:latin typeface="+mn-lt"/>
              </a:rPr>
              <a:t>20% de la mortalité totale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5656741"/>
              </p:ext>
            </p:extLst>
          </p:nvPr>
        </p:nvGraphicFramePr>
        <p:xfrm>
          <a:off x="323529" y="3284984"/>
          <a:ext cx="835292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5" name="ZoneTexte 3"/>
          <p:cNvSpPr txBox="1">
            <a:spLocks noChangeArrowheads="1"/>
          </p:cNvSpPr>
          <p:nvPr/>
        </p:nvSpPr>
        <p:spPr bwMode="auto">
          <a:xfrm>
            <a:off x="2700338" y="6119814"/>
            <a:ext cx="21339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 dirty="0" err="1">
                <a:latin typeface="+mn-lt"/>
              </a:rPr>
              <a:t>Tung</a:t>
            </a:r>
            <a:r>
              <a:rPr lang="fr-FR" sz="1400" dirty="0">
                <a:latin typeface="+mn-lt"/>
              </a:rPr>
              <a:t>, Nat Rev Cardio 2013</a:t>
            </a:r>
          </a:p>
          <a:p>
            <a:r>
              <a:rPr lang="fr-FR" sz="1400" i="1" dirty="0">
                <a:latin typeface="+mn-lt"/>
              </a:rPr>
              <a:t>Jouven, </a:t>
            </a:r>
            <a:r>
              <a:rPr lang="fr-FR" sz="1400" dirty="0" err="1">
                <a:latin typeface="+mn-lt"/>
              </a:rPr>
              <a:t>Arch</a:t>
            </a:r>
            <a:r>
              <a:rPr lang="fr-FR" sz="1400" dirty="0">
                <a:latin typeface="+mn-lt"/>
              </a:rPr>
              <a:t> CVD 2006</a:t>
            </a:r>
          </a:p>
          <a:p>
            <a:r>
              <a:rPr lang="fr-FR" sz="1400" i="1" dirty="0">
                <a:latin typeface="+mn-lt"/>
              </a:rPr>
              <a:t>SDIS 44</a:t>
            </a:r>
            <a:endParaRPr lang="fr-FR" sz="1400" dirty="0">
              <a:latin typeface="+mn-lt"/>
            </a:endParaRPr>
          </a:p>
        </p:txBody>
      </p:sp>
      <p:sp>
        <p:nvSpPr>
          <p:cNvPr id="5126" name="ZoneTexte 3"/>
          <p:cNvSpPr txBox="1">
            <a:spLocks noChangeArrowheads="1"/>
          </p:cNvSpPr>
          <p:nvPr/>
        </p:nvSpPr>
        <p:spPr bwMode="auto">
          <a:xfrm>
            <a:off x="5137150" y="6116638"/>
            <a:ext cx="18847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 dirty="0" err="1">
                <a:latin typeface="+mn-lt"/>
              </a:rPr>
              <a:t>Zipes</a:t>
            </a:r>
            <a:r>
              <a:rPr lang="fr-FR" sz="1400" dirty="0">
                <a:latin typeface="+mn-lt"/>
              </a:rPr>
              <a:t>, Circulation 1998</a:t>
            </a:r>
            <a:endParaRPr lang="fr-FR" sz="1400" i="1" dirty="0">
              <a:latin typeface="+mn-lt"/>
            </a:endParaRPr>
          </a:p>
          <a:p>
            <a:r>
              <a:rPr lang="fr-FR" sz="1400" i="1" dirty="0" err="1">
                <a:latin typeface="+mn-lt"/>
              </a:rPr>
              <a:t>Bowker</a:t>
            </a:r>
            <a:r>
              <a:rPr lang="fr-FR" sz="1400" i="1" dirty="0">
                <a:latin typeface="+mn-lt"/>
              </a:rPr>
              <a:t>, </a:t>
            </a:r>
            <a:r>
              <a:rPr lang="fr-FR" sz="1400" dirty="0" err="1">
                <a:latin typeface="+mn-lt"/>
              </a:rPr>
              <a:t>QJMed</a:t>
            </a:r>
            <a:r>
              <a:rPr lang="fr-FR" sz="1400" dirty="0">
                <a:latin typeface="+mn-lt"/>
              </a:rPr>
              <a:t> </a:t>
            </a:r>
            <a:r>
              <a:rPr lang="fr-FR" sz="1400" dirty="0" smtClean="0">
                <a:latin typeface="+mn-lt"/>
              </a:rPr>
              <a:t>2003</a:t>
            </a:r>
          </a:p>
          <a:p>
            <a:r>
              <a:rPr lang="fr-FR" sz="1400" i="1" dirty="0" smtClean="0">
                <a:latin typeface="+mn-lt"/>
              </a:rPr>
              <a:t>Coumel, JACC 1994</a:t>
            </a:r>
            <a:endParaRPr lang="fr-FR" sz="1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41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re 1"/>
          <p:cNvSpPr>
            <a:spLocks noGrp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r>
              <a:rPr lang="fr-FR">
                <a:latin typeface="+mn-lt"/>
                <a:cs typeface="Calibri" charset="0"/>
              </a:rPr>
              <a:t>Les morts subites cardiaques</a:t>
            </a:r>
          </a:p>
        </p:txBody>
      </p:sp>
      <p:pic>
        <p:nvPicPr>
          <p:cNvPr id="1126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r="-69"/>
          <a:stretch>
            <a:fillRect/>
          </a:stretch>
        </p:blipFill>
        <p:spPr>
          <a:xfrm>
            <a:off x="1979614" y="981075"/>
            <a:ext cx="5184775" cy="5214938"/>
          </a:xfrm>
        </p:spPr>
      </p:pic>
      <p:sp>
        <p:nvSpPr>
          <p:cNvPr id="11267" name="ZoneTexte 3"/>
          <p:cNvSpPr txBox="1">
            <a:spLocks noChangeArrowheads="1"/>
          </p:cNvSpPr>
          <p:nvPr/>
        </p:nvSpPr>
        <p:spPr bwMode="auto">
          <a:xfrm>
            <a:off x="2843213" y="6434139"/>
            <a:ext cx="22272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400">
                <a:latin typeface="+mn-lt"/>
              </a:rPr>
              <a:t>Wilde, Nat Rev Cardiol 2013</a:t>
            </a:r>
          </a:p>
          <a:p>
            <a:endParaRPr lang="fr-FR" sz="1400">
              <a:latin typeface="+mn-lt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1413" y="981075"/>
            <a:ext cx="2520950" cy="511175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0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Les </a:t>
            </a:r>
            <a:r>
              <a:rPr lang="fr-FR" dirty="0" err="1" smtClean="0">
                <a:latin typeface="+mn-lt"/>
              </a:rPr>
              <a:t>canalopathies</a:t>
            </a:r>
            <a:endParaRPr lang="fr-FR" dirty="0">
              <a:latin typeface="+mn-lt"/>
            </a:endParaRPr>
          </a:p>
        </p:txBody>
      </p:sp>
      <p:grpSp>
        <p:nvGrpSpPr>
          <p:cNvPr id="3" name="Grouper 1"/>
          <p:cNvGrpSpPr>
            <a:grpSpLocks/>
          </p:cNvGrpSpPr>
          <p:nvPr/>
        </p:nvGrpSpPr>
        <p:grpSpPr bwMode="auto">
          <a:xfrm>
            <a:off x="16422" y="1111663"/>
            <a:ext cx="3267361" cy="1948944"/>
            <a:chOff x="102234" y="2564160"/>
            <a:chExt cx="4977715" cy="2859563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02234" y="2564160"/>
              <a:ext cx="4977715" cy="677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Font typeface="Wingdings" charset="0"/>
                <a:buNone/>
              </a:pPr>
              <a:r>
                <a:rPr lang="en-GB" sz="2400" b="1" dirty="0" smtClean="0">
                  <a:solidFill>
                    <a:srgbClr val="0066CC"/>
                  </a:solidFill>
                  <a:cs typeface="Arial"/>
                </a:rPr>
                <a:t>Coeur </a:t>
              </a:r>
              <a:r>
                <a:rPr lang="en-GB" sz="2400" b="1" dirty="0" err="1" smtClean="0">
                  <a:solidFill>
                    <a:srgbClr val="0066CC"/>
                  </a:solidFill>
                  <a:cs typeface="Arial"/>
                </a:rPr>
                <a:t>apparement</a:t>
              </a:r>
              <a:r>
                <a:rPr lang="en-GB" sz="2400" b="1" dirty="0" smtClean="0">
                  <a:solidFill>
                    <a:srgbClr val="0066CC"/>
                  </a:solidFill>
                  <a:cs typeface="Arial"/>
                </a:rPr>
                <a:t> </a:t>
              </a:r>
              <a:r>
                <a:rPr lang="en-GB" sz="2400" b="1" dirty="0" err="1" smtClean="0">
                  <a:solidFill>
                    <a:srgbClr val="0066CC"/>
                  </a:solidFill>
                  <a:cs typeface="Arial"/>
                </a:rPr>
                <a:t>sain</a:t>
              </a:r>
              <a:endParaRPr lang="fr-FR" sz="2400" b="1" dirty="0">
                <a:solidFill>
                  <a:srgbClr val="0066CC"/>
                </a:solidFill>
                <a:cs typeface="Arial"/>
              </a:endParaRPr>
            </a:p>
          </p:txBody>
        </p:sp>
        <p:pic>
          <p:nvPicPr>
            <p:cNvPr id="5" name="Image 9" descr="He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3" t="7053" r="23198" b="7394"/>
            <a:stretch>
              <a:fillRect/>
            </a:stretch>
          </p:blipFill>
          <p:spPr bwMode="auto">
            <a:xfrm>
              <a:off x="1836713" y="3253031"/>
              <a:ext cx="1471519" cy="217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12" descr="Numériser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7" t="19324" r="6467" b="75673"/>
          <a:stretch>
            <a:fillRect/>
          </a:stretch>
        </p:blipFill>
        <p:spPr bwMode="auto">
          <a:xfrm>
            <a:off x="5981804" y="1894128"/>
            <a:ext cx="3014398" cy="66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 de texte 6"/>
          <p:cNvSpPr txBox="1">
            <a:spLocks noChangeArrowheads="1"/>
          </p:cNvSpPr>
          <p:nvPr/>
        </p:nvSpPr>
        <p:spPr bwMode="auto">
          <a:xfrm>
            <a:off x="3195486" y="2831518"/>
            <a:ext cx="28062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charset="0"/>
              <a:buNone/>
            </a:pPr>
            <a:r>
              <a:rPr lang="fr-FR" sz="2400" b="1" dirty="0">
                <a:solidFill>
                  <a:srgbClr val="0066CC"/>
                </a:solidFill>
                <a:latin typeface="+mn-lt"/>
                <a:cs typeface="Arial" charset="0"/>
              </a:rPr>
              <a:t>ECG </a:t>
            </a:r>
            <a:r>
              <a:rPr lang="fr-FR" sz="2400" b="1" dirty="0" smtClean="0">
                <a:solidFill>
                  <a:srgbClr val="0066CC"/>
                </a:solidFill>
                <a:latin typeface="+mn-lt"/>
                <a:cs typeface="Arial" charset="0"/>
              </a:rPr>
              <a:t>spécifique</a:t>
            </a:r>
            <a:endParaRPr lang="fr-FR" sz="2400" dirty="0">
              <a:solidFill>
                <a:srgbClr val="0066CC"/>
              </a:solidFill>
              <a:latin typeface="+mn-lt"/>
              <a:cs typeface="Arial" charset="0"/>
            </a:endParaRPr>
          </a:p>
        </p:txBody>
      </p:sp>
      <p:sp>
        <p:nvSpPr>
          <p:cNvPr id="14" name="Rectangle à coins arrondis 2"/>
          <p:cNvSpPr>
            <a:spLocks noChangeArrowheads="1"/>
          </p:cNvSpPr>
          <p:nvPr/>
        </p:nvSpPr>
        <p:spPr bwMode="auto">
          <a:xfrm>
            <a:off x="3224238" y="1024071"/>
            <a:ext cx="2603750" cy="1048244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fr-FR" sz="2000" b="1" dirty="0" smtClean="0">
                <a:solidFill>
                  <a:schemeClr val="accent2"/>
                </a:solidFill>
                <a:cs typeface="Arial"/>
              </a:rPr>
              <a:t>Sujet jeune</a:t>
            </a:r>
            <a:endParaRPr lang="fr-FR" sz="2000" b="1" dirty="0">
              <a:solidFill>
                <a:schemeClr val="accent2"/>
              </a:solidFill>
              <a:cs typeface="Arial"/>
            </a:endParaRPr>
          </a:p>
          <a:p>
            <a:pPr algn="ctr"/>
            <a:r>
              <a:rPr lang="fr-FR" sz="2000" b="1" dirty="0">
                <a:solidFill>
                  <a:schemeClr val="accent2"/>
                </a:solidFill>
                <a:cs typeface="Arial"/>
              </a:rPr>
              <a:t>0.5 – 2 /</a:t>
            </a:r>
            <a:r>
              <a:rPr lang="fr-FR" sz="2000" b="1" dirty="0" smtClean="0">
                <a:solidFill>
                  <a:schemeClr val="accent2"/>
                </a:solidFill>
                <a:cs typeface="Arial"/>
              </a:rPr>
              <a:t>1000</a:t>
            </a:r>
          </a:p>
          <a:p>
            <a:pPr algn="ctr"/>
            <a:r>
              <a:rPr lang="fr-FR" sz="2000" b="1" dirty="0" smtClean="0">
                <a:solidFill>
                  <a:schemeClr val="accent2"/>
                </a:solidFill>
                <a:cs typeface="Arial"/>
              </a:rPr>
              <a:t>Mutation canalaire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676352" y="11116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charset="0"/>
              <a:buNone/>
            </a:pPr>
            <a:r>
              <a:rPr lang="fr-FR" sz="2400" b="1" dirty="0" smtClean="0">
                <a:solidFill>
                  <a:srgbClr val="0066CC"/>
                </a:solidFill>
                <a:cs typeface="Arial"/>
              </a:rPr>
              <a:t>Mort subite</a:t>
            </a:r>
            <a:endParaRPr lang="fr-FR" sz="2400" b="1" dirty="0">
              <a:solidFill>
                <a:srgbClr val="0066CC"/>
              </a:solidFill>
              <a:cs typeface="Arial"/>
            </a:endParaRPr>
          </a:p>
        </p:txBody>
      </p:sp>
      <p:pic>
        <p:nvPicPr>
          <p:cNvPr id="18" name="Picture 5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9285" b="55482"/>
          <a:stretch/>
        </p:blipFill>
        <p:spPr bwMode="auto">
          <a:xfrm>
            <a:off x="4047301" y="6080068"/>
            <a:ext cx="1730687" cy="576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85" y="3475889"/>
            <a:ext cx="1646472" cy="17995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6954737" y="4589903"/>
            <a:ext cx="1635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TV catécholergique</a:t>
            </a:r>
            <a:endParaRPr lang="fr-FR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954737" y="4070843"/>
            <a:ext cx="187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Syndrome du QT long</a:t>
            </a:r>
            <a:endParaRPr lang="fr-FR" sz="1200" dirty="0"/>
          </a:p>
        </p:txBody>
      </p:sp>
      <p:sp>
        <p:nvSpPr>
          <p:cNvPr id="26" name="ZoneTexte 25"/>
          <p:cNvSpPr txBox="1"/>
          <p:nvPr/>
        </p:nvSpPr>
        <p:spPr>
          <a:xfrm>
            <a:off x="6954736" y="3549111"/>
            <a:ext cx="1806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Syndrome de Brugada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954736" y="5176928"/>
            <a:ext cx="1806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Syndrome de repolarisation précoce</a:t>
            </a:r>
          </a:p>
          <a:p>
            <a:r>
              <a:rPr lang="fr-FR" sz="1200" dirty="0" smtClean="0"/>
              <a:t>Syndrome du QT court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954736" y="6035348"/>
            <a:ext cx="180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Fibrillation atriale</a:t>
            </a:r>
          </a:p>
          <a:p>
            <a:r>
              <a:rPr lang="fr-FR" sz="1200" dirty="0" smtClean="0"/>
              <a:t>Troubles de conduction</a:t>
            </a:r>
            <a:endParaRPr lang="fr-FR" sz="1200" dirty="0"/>
          </a:p>
        </p:txBody>
      </p:sp>
      <p:pic>
        <p:nvPicPr>
          <p:cNvPr id="29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0" t="3253" r="4076" b="48508"/>
          <a:stretch>
            <a:fillRect/>
          </a:stretch>
        </p:blipFill>
        <p:spPr bwMode="auto">
          <a:xfrm>
            <a:off x="4047300" y="4325887"/>
            <a:ext cx="2503258" cy="16500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35"/>
          <a:stretch>
            <a:fillRect/>
          </a:stretch>
        </p:blipFill>
        <p:spPr bwMode="auto">
          <a:xfrm>
            <a:off x="2186586" y="5428443"/>
            <a:ext cx="1646472" cy="13360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5"/>
          <p:cNvPicPr>
            <a:picLocks noChangeAspect="1" noChangeArrowheads="1"/>
          </p:cNvPicPr>
          <p:nvPr/>
        </p:nvPicPr>
        <p:blipFill>
          <a:blip r:embed="rId8">
            <a:lum contrast="-1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43"/>
          <a:stretch>
            <a:fillRect/>
          </a:stretch>
        </p:blipFill>
        <p:spPr bwMode="auto">
          <a:xfrm>
            <a:off x="4047300" y="3500852"/>
            <a:ext cx="1860612" cy="74251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e 5"/>
          <p:cNvGrpSpPr>
            <a:grpSpLocks/>
          </p:cNvGrpSpPr>
          <p:nvPr/>
        </p:nvGrpSpPr>
        <p:grpSpPr bwMode="auto">
          <a:xfrm>
            <a:off x="5981804" y="3293183"/>
            <a:ext cx="652655" cy="3332911"/>
            <a:chOff x="3737" y="764"/>
            <a:chExt cx="711" cy="2519"/>
          </a:xfrm>
        </p:grpSpPr>
        <p:pic>
          <p:nvPicPr>
            <p:cNvPr id="34" name="Image 3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42" t="4980" r="43737" b="4980"/>
            <a:stretch/>
          </p:blipFill>
          <p:spPr bwMode="auto">
            <a:xfrm>
              <a:off x="3737" y="1097"/>
              <a:ext cx="656" cy="218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6342" t="4980" r="6607" b="4980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7" name="Forme automatique 9"/>
            <p:cNvSpPr>
              <a:spLocks noChangeArrowheads="1"/>
            </p:cNvSpPr>
            <p:nvPr/>
          </p:nvSpPr>
          <p:spPr bwMode="auto">
            <a:xfrm>
              <a:off x="4319" y="764"/>
              <a:ext cx="129" cy="78"/>
            </a:xfrm>
            <a:prstGeom prst="roundRect">
              <a:avLst>
                <a:gd name="adj" fmla="val 417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</p:grpSp>
      <p:pic>
        <p:nvPicPr>
          <p:cNvPr id="39" name="Espace réservé du contenu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" r="150"/>
          <a:stretch>
            <a:fillRect/>
          </a:stretch>
        </p:blipFill>
        <p:spPr>
          <a:xfrm>
            <a:off x="236170" y="4457402"/>
            <a:ext cx="1539269" cy="114663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1945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675" y="227013"/>
            <a:ext cx="4675188" cy="779462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>
                <a:latin typeface="+mn-lt"/>
                <a:cs typeface="Calibri" pitchFamily="34" charset="0"/>
              </a:rPr>
              <a:t>230 apparentés issus de 63 familles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93675" y="1603375"/>
            <a:ext cx="4675188" cy="1384300"/>
          </a:xfrm>
          <a:prstGeom prst="rect">
            <a:avLst/>
          </a:prstGeom>
          <a:solidFill>
            <a:srgbClr val="3366FF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>
                <a:latin typeface="+mn-lt"/>
                <a:cs typeface="Calibri" pitchFamily="34" charset="0"/>
              </a:rPr>
              <a:t>1- Examen clinique, ECG</a:t>
            </a:r>
          </a:p>
          <a:p>
            <a:pPr algn="ctr" eaLnBrk="1" hangingPunct="1"/>
            <a:endParaRPr lang="fr-FR" altLang="fr-FR" sz="1600">
              <a:latin typeface="+mn-lt"/>
              <a:cs typeface="Calibri" pitchFamily="34" charset="0"/>
            </a:endParaRPr>
          </a:p>
          <a:p>
            <a:pPr algn="ctr" eaLnBrk="1" hangingPunct="1"/>
            <a:r>
              <a:rPr lang="fr-FR" altLang="fr-FR" sz="1600">
                <a:latin typeface="+mn-lt"/>
                <a:cs typeface="Calibri" pitchFamily="34" charset="0"/>
              </a:rPr>
              <a:t>2- Echocardiographie                                                              </a:t>
            </a:r>
          </a:p>
          <a:p>
            <a:pPr algn="ctr" eaLnBrk="1" hangingPunct="1"/>
            <a:r>
              <a:rPr lang="fr-FR" altLang="fr-FR" sz="1600">
                <a:latin typeface="+mn-lt"/>
                <a:cs typeface="Calibri" pitchFamily="34" charset="0"/>
              </a:rPr>
              <a:t>Epreuve d’effort</a:t>
            </a:r>
          </a:p>
        </p:txBody>
      </p:sp>
      <p:sp>
        <p:nvSpPr>
          <p:cNvPr id="4" name="Rectangle 3"/>
          <p:cNvSpPr/>
          <p:nvPr/>
        </p:nvSpPr>
        <p:spPr>
          <a:xfrm>
            <a:off x="5646738" y="1917700"/>
            <a:ext cx="1485900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1"/>
                </a:solidFill>
                <a:cs typeface="Calibri"/>
              </a:rPr>
              <a:t>Diagnostic certain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675" y="3300415"/>
            <a:ext cx="1892300" cy="54133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tx1"/>
                </a:solidFill>
                <a:cs typeface="Calibri"/>
              </a:rPr>
              <a:t>Pas de diagnostic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4975" y="3300415"/>
            <a:ext cx="1893888" cy="54133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+mn-lt"/>
                <a:cs typeface="Calibri" pitchFamily="34" charset="0"/>
              </a:rPr>
              <a:t>Diagnostic suspecté</a:t>
            </a:r>
          </a:p>
        </p:txBody>
      </p:sp>
      <p:sp>
        <p:nvSpPr>
          <p:cNvPr id="7" name="Rectangle 6"/>
          <p:cNvSpPr/>
          <p:nvPr/>
        </p:nvSpPr>
        <p:spPr>
          <a:xfrm>
            <a:off x="193675" y="4178300"/>
            <a:ext cx="1892300" cy="985838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rgbClr val="000090"/>
                </a:solidFill>
                <a:cs typeface="Calibri"/>
              </a:rPr>
              <a:t>Tests pharmacologiques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987676" y="4165602"/>
            <a:ext cx="1039813" cy="581025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cs typeface="Calibri"/>
              </a:rPr>
              <a:t>Syndrome de Brugada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76564" y="5000625"/>
            <a:ext cx="1050925" cy="812800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dk1"/>
                </a:solidFill>
                <a:ea typeface="+mn-ea"/>
                <a:cs typeface="Calibri"/>
              </a:rPr>
              <a:t>Ajmaline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46901" y="4165602"/>
            <a:ext cx="1362075" cy="581025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000000"/>
                </a:solidFill>
                <a:latin typeface="+mn-lt"/>
                <a:cs typeface="Calibri" pitchFamily="34" charset="0"/>
              </a:rPr>
              <a:t>Atherosclérose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97526" y="4165602"/>
            <a:ext cx="1155700" cy="581025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cs typeface="Calibri"/>
              </a:rPr>
              <a:t>Cardiopathie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70376" y="4165602"/>
            <a:ext cx="1050925" cy="581025"/>
          </a:xfrm>
          <a:prstGeom prst="rect">
            <a:avLst/>
          </a:prstGeom>
          <a:ln w="19050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cs typeface="Calibri"/>
              </a:rPr>
              <a:t>Syndrome du QT long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268788" y="5000625"/>
            <a:ext cx="1143000" cy="812800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000000"/>
                </a:solidFill>
                <a:latin typeface="+mn-lt"/>
                <a:cs typeface="Calibri" pitchFamily="34" charset="0"/>
              </a:rPr>
              <a:t>Adrénaline</a:t>
            </a:r>
          </a:p>
          <a:p>
            <a:pPr algn="ctr" eaLnBrk="1" hangingPunct="1"/>
            <a:r>
              <a:rPr lang="fr-FR" altLang="fr-FR" sz="1200">
                <a:solidFill>
                  <a:srgbClr val="000000"/>
                </a:solidFill>
                <a:latin typeface="+mn-lt"/>
                <a:cs typeface="Calibri" pitchFamily="34" charset="0"/>
              </a:rPr>
              <a:t>MST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624514" y="5000625"/>
            <a:ext cx="1108075" cy="812800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dk1"/>
                </a:solidFill>
                <a:ea typeface="+mn-ea"/>
                <a:cs typeface="Calibri"/>
              </a:rPr>
              <a:t>IRM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940551" y="5000625"/>
            <a:ext cx="1368425" cy="812800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solidFill>
                  <a:schemeClr val="dk1"/>
                </a:solidFill>
                <a:ea typeface="+mn-ea"/>
                <a:cs typeface="Calibri"/>
              </a:rPr>
              <a:t>coronarographie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569076" y="6165850"/>
            <a:ext cx="2482850" cy="592138"/>
          </a:xfrm>
          <a:prstGeom prst="rect">
            <a:avLst/>
          </a:prstGeom>
          <a:solidFill>
            <a:srgbClr val="3366FF"/>
          </a:solidFill>
          <a:ln w="9525">
            <a:solidFill>
              <a:srgbClr val="A5DEC6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200">
                <a:latin typeface="+mn-lt"/>
                <a:cs typeface="Calibri" pitchFamily="34" charset="0"/>
              </a:rPr>
              <a:t>Test génétique</a:t>
            </a:r>
          </a:p>
        </p:txBody>
      </p:sp>
      <p:sp>
        <p:nvSpPr>
          <p:cNvPr id="18" name="Flèche vers le bas 17"/>
          <p:cNvSpPr/>
          <p:nvPr/>
        </p:nvSpPr>
        <p:spPr>
          <a:xfrm>
            <a:off x="2400301" y="1006475"/>
            <a:ext cx="182563" cy="5969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Calibri"/>
            </a:endParaRPr>
          </a:p>
        </p:txBody>
      </p:sp>
      <p:sp>
        <p:nvSpPr>
          <p:cNvPr id="20" name="Flèche vers le bas 19"/>
          <p:cNvSpPr/>
          <p:nvPr/>
        </p:nvSpPr>
        <p:spPr>
          <a:xfrm>
            <a:off x="3873501" y="2987675"/>
            <a:ext cx="107950" cy="312738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sz="1200">
              <a:solidFill>
                <a:srgbClr val="FFFFFF"/>
              </a:solidFill>
              <a:ea typeface="ＭＳ Ｐゴシック" charset="0"/>
              <a:cs typeface="Calibri"/>
            </a:endParaRPr>
          </a:p>
        </p:txBody>
      </p:sp>
      <p:cxnSp>
        <p:nvCxnSpPr>
          <p:cNvPr id="24" name="Connecteur droit avec flèche 23"/>
          <p:cNvCxnSpPr>
            <a:stCxn id="6" idx="2"/>
            <a:endCxn id="8" idx="0"/>
          </p:cNvCxnSpPr>
          <p:nvPr/>
        </p:nvCxnSpPr>
        <p:spPr>
          <a:xfrm flipH="1">
            <a:off x="3506789" y="3841750"/>
            <a:ext cx="415925" cy="32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6" idx="2"/>
            <a:endCxn id="13" idx="0"/>
          </p:cNvCxnSpPr>
          <p:nvPr/>
        </p:nvCxnSpPr>
        <p:spPr>
          <a:xfrm>
            <a:off x="3922714" y="3841750"/>
            <a:ext cx="873125" cy="32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stCxn id="6" idx="2"/>
          </p:cNvCxnSpPr>
          <p:nvPr/>
        </p:nvCxnSpPr>
        <p:spPr>
          <a:xfrm>
            <a:off x="3922714" y="3841750"/>
            <a:ext cx="2255837" cy="25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3922714" y="3827463"/>
            <a:ext cx="3702050" cy="25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8" idx="2"/>
          </p:cNvCxnSpPr>
          <p:nvPr/>
        </p:nvCxnSpPr>
        <p:spPr>
          <a:xfrm>
            <a:off x="3506788" y="4746625"/>
            <a:ext cx="0" cy="25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4794250" y="4743450"/>
            <a:ext cx="0" cy="25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12" idx="2"/>
            <a:endCxn id="15" idx="0"/>
          </p:cNvCxnSpPr>
          <p:nvPr/>
        </p:nvCxnSpPr>
        <p:spPr>
          <a:xfrm>
            <a:off x="6175376" y="4746625"/>
            <a:ext cx="4763" cy="25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11" idx="2"/>
            <a:endCxn id="16" idx="0"/>
          </p:cNvCxnSpPr>
          <p:nvPr/>
        </p:nvCxnSpPr>
        <p:spPr>
          <a:xfrm flipH="1">
            <a:off x="7624763" y="4746625"/>
            <a:ext cx="0" cy="25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>
            <a:cxnSpLocks noChangeShapeType="1"/>
            <a:stCxn id="9" idx="2"/>
          </p:cNvCxnSpPr>
          <p:nvPr/>
        </p:nvCxnSpPr>
        <p:spPr bwMode="auto">
          <a:xfrm>
            <a:off x="3502025" y="5813425"/>
            <a:ext cx="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Connecteur droit 51"/>
          <p:cNvCxnSpPr>
            <a:cxnSpLocks noChangeShapeType="1"/>
            <a:stCxn id="14" idx="2"/>
          </p:cNvCxnSpPr>
          <p:nvPr/>
        </p:nvCxnSpPr>
        <p:spPr bwMode="auto">
          <a:xfrm flipH="1">
            <a:off x="4811713" y="5813425"/>
            <a:ext cx="28575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Connecteur droit 53"/>
          <p:cNvCxnSpPr>
            <a:cxnSpLocks noChangeShapeType="1"/>
            <a:stCxn id="15" idx="2"/>
          </p:cNvCxnSpPr>
          <p:nvPr/>
        </p:nvCxnSpPr>
        <p:spPr bwMode="auto">
          <a:xfrm>
            <a:off x="6180138" y="5813425"/>
            <a:ext cx="0" cy="649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Flèche droite 58"/>
          <p:cNvSpPr/>
          <p:nvPr/>
        </p:nvSpPr>
        <p:spPr>
          <a:xfrm>
            <a:off x="4897439" y="2190752"/>
            <a:ext cx="755650" cy="188913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Calibri"/>
            </a:endParaRPr>
          </a:p>
        </p:txBody>
      </p:sp>
      <p:sp>
        <p:nvSpPr>
          <p:cNvPr id="41" name="Flèche vers le bas 40"/>
          <p:cNvSpPr/>
          <p:nvPr/>
        </p:nvSpPr>
        <p:spPr>
          <a:xfrm>
            <a:off x="1084264" y="2968625"/>
            <a:ext cx="109537" cy="312738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ea typeface="ＭＳ Ｐゴシック" charset="0"/>
              <a:cs typeface="Calibri"/>
            </a:endParaRPr>
          </a:p>
        </p:txBody>
      </p:sp>
      <p:sp>
        <p:nvSpPr>
          <p:cNvPr id="43" name="Flèche vers le bas 42"/>
          <p:cNvSpPr/>
          <p:nvPr/>
        </p:nvSpPr>
        <p:spPr>
          <a:xfrm>
            <a:off x="1084264" y="3867150"/>
            <a:ext cx="109537" cy="312738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sz="1200">
              <a:solidFill>
                <a:srgbClr val="FFFFFF"/>
              </a:solidFill>
              <a:ea typeface="ＭＳ Ｐゴシック" charset="0"/>
              <a:cs typeface="Calibri"/>
            </a:endParaRPr>
          </a:p>
        </p:txBody>
      </p:sp>
      <p:cxnSp>
        <p:nvCxnSpPr>
          <p:cNvPr id="53" name="Connecteur en angle 52"/>
          <p:cNvCxnSpPr>
            <a:cxnSpLocks noChangeShapeType="1"/>
          </p:cNvCxnSpPr>
          <p:nvPr/>
        </p:nvCxnSpPr>
        <p:spPr bwMode="auto">
          <a:xfrm rot="16200000" flipH="1">
            <a:off x="3205957" y="3107532"/>
            <a:ext cx="1296987" cy="54292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Connecteur en angle 56"/>
          <p:cNvCxnSpPr>
            <a:cxnSpLocks noChangeShapeType="1"/>
            <a:stCxn id="4" idx="3"/>
          </p:cNvCxnSpPr>
          <p:nvPr/>
        </p:nvCxnSpPr>
        <p:spPr bwMode="auto">
          <a:xfrm>
            <a:off x="7132638" y="2298700"/>
            <a:ext cx="1566862" cy="38671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ZoneTexte 6"/>
          <p:cNvSpPr txBox="1">
            <a:spLocks noChangeArrowheads="1"/>
          </p:cNvSpPr>
          <p:nvPr/>
        </p:nvSpPr>
        <p:spPr bwMode="auto">
          <a:xfrm>
            <a:off x="5057481" y="1630364"/>
            <a:ext cx="3147015" cy="646331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800">
                <a:latin typeface="+mn-lt"/>
              </a:rPr>
              <a:t>Diagnostic dans 3 (5%) familles</a:t>
            </a:r>
          </a:p>
          <a:p>
            <a:pPr algn="ctr"/>
            <a:r>
              <a:rPr lang="en-US" altLang="fr-FR" sz="1800">
                <a:latin typeface="+mn-lt"/>
              </a:rPr>
              <a:t>N=230; 64 familles</a:t>
            </a:r>
          </a:p>
        </p:txBody>
      </p:sp>
      <p:sp>
        <p:nvSpPr>
          <p:cNvPr id="39" name="ZoneTexte 8"/>
          <p:cNvSpPr txBox="1">
            <a:spLocks noChangeArrowheads="1"/>
          </p:cNvSpPr>
          <p:nvPr/>
        </p:nvSpPr>
        <p:spPr bwMode="auto">
          <a:xfrm>
            <a:off x="5076826" y="2276477"/>
            <a:ext cx="3995738" cy="923925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1800">
                <a:latin typeface="+mn-lt"/>
              </a:rPr>
              <a:t>ETT= 1 famille 3/124 (2%) apparentés </a:t>
            </a:r>
          </a:p>
          <a:p>
            <a:pPr algn="ctr"/>
            <a:r>
              <a:rPr lang="en-US" altLang="fr-FR" sz="1800">
                <a:latin typeface="+mn-lt"/>
              </a:rPr>
              <a:t>Epreuve d’effort= 2 familles </a:t>
            </a:r>
          </a:p>
          <a:p>
            <a:pPr algn="ctr"/>
            <a:r>
              <a:rPr lang="en-US" altLang="fr-FR" sz="1800">
                <a:latin typeface="+mn-lt"/>
              </a:rPr>
              <a:t>7/112 (6%) apparentés</a:t>
            </a:r>
          </a:p>
        </p:txBody>
      </p:sp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539751" y="5005388"/>
            <a:ext cx="8135938" cy="8001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fr-FR" sz="2300">
                <a:latin typeface="+mn-lt"/>
                <a:cs typeface="Calibri" pitchFamily="34" charset="0"/>
              </a:rPr>
              <a:t>Test à l’Ajmaline = 7 families and 17/94 relatives tested (18%)</a:t>
            </a:r>
          </a:p>
          <a:p>
            <a:pPr algn="ctr"/>
            <a:r>
              <a:rPr lang="en-US" altLang="fr-FR" sz="2300">
                <a:latin typeface="+mn-lt"/>
                <a:cs typeface="Calibri" pitchFamily="34" charset="0"/>
              </a:rPr>
              <a:t>Test à l’adrénaline = 3 families 15/72 relatives tested ( 20%)</a:t>
            </a:r>
          </a:p>
        </p:txBody>
      </p:sp>
      <p:sp>
        <p:nvSpPr>
          <p:cNvPr id="20517" name="Rectangle 2"/>
          <p:cNvSpPr txBox="1">
            <a:spLocks noChangeArrowheads="1"/>
          </p:cNvSpPr>
          <p:nvPr/>
        </p:nvSpPr>
        <p:spPr bwMode="auto">
          <a:xfrm>
            <a:off x="3119438" y="984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fr-FR" altLang="fr-FR" sz="4000" b="0" dirty="0">
                <a:solidFill>
                  <a:schemeClr val="accent6"/>
                </a:solidFill>
                <a:latin typeface="+mn-lt"/>
                <a:cs typeface="Arial" pitchFamily="34" charset="0"/>
              </a:rPr>
              <a:t>Dépistage </a:t>
            </a:r>
          </a:p>
          <a:p>
            <a:pPr algn="ctr"/>
            <a:r>
              <a:rPr lang="fr-FR" altLang="fr-FR" sz="4000" b="0" dirty="0">
                <a:solidFill>
                  <a:schemeClr val="accent6"/>
                </a:solidFill>
                <a:latin typeface="+mn-lt"/>
                <a:cs typeface="Arial" pitchFamily="34" charset="0"/>
              </a:rPr>
              <a:t>de la mort subite</a:t>
            </a:r>
          </a:p>
        </p:txBody>
      </p:sp>
      <p:sp>
        <p:nvSpPr>
          <p:cNvPr id="20518" name="ZoneTexte 3"/>
          <p:cNvSpPr txBox="1">
            <a:spLocks noChangeArrowheads="1"/>
          </p:cNvSpPr>
          <p:nvPr/>
        </p:nvSpPr>
        <p:spPr bwMode="auto">
          <a:xfrm>
            <a:off x="856882" y="6486286"/>
            <a:ext cx="13131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fr-FR" sz="1200" b="0" dirty="0" err="1" smtClean="0">
                <a:solidFill>
                  <a:srgbClr val="000000"/>
                </a:solidFill>
                <a:latin typeface="+mn-lt"/>
              </a:rPr>
              <a:t>Quenin</a:t>
            </a:r>
            <a:r>
              <a:rPr lang="fr-FR" altLang="fr-FR" sz="1200" b="0" dirty="0">
                <a:solidFill>
                  <a:srgbClr val="000000"/>
                </a:solidFill>
                <a:latin typeface="+mn-lt"/>
              </a:rPr>
              <a:t>, CAE 2017</a:t>
            </a:r>
          </a:p>
        </p:txBody>
      </p:sp>
    </p:spTree>
    <p:extLst>
      <p:ext uri="{BB962C8B-B14F-4D97-AF65-F5344CB8AC3E}">
        <p14:creationId xmlns:p14="http://schemas.microsoft.com/office/powerpoint/2010/main" val="26712348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937531"/>
              </p:ext>
            </p:extLst>
          </p:nvPr>
        </p:nvGraphicFramePr>
        <p:xfrm>
          <a:off x="1475656" y="1268761"/>
          <a:ext cx="5587698" cy="4543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531" name="ZoneTexte 17"/>
          <p:cNvSpPr txBox="1">
            <a:spLocks noChangeArrowheads="1"/>
          </p:cNvSpPr>
          <p:nvPr/>
        </p:nvSpPr>
        <p:spPr bwMode="auto">
          <a:xfrm>
            <a:off x="795662" y="6133548"/>
            <a:ext cx="15824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dirty="0" err="1">
                <a:latin typeface="+mn-lt"/>
              </a:rPr>
              <a:t>Behr</a:t>
            </a:r>
            <a:r>
              <a:rPr lang="fr-FR" sz="1200" dirty="0">
                <a:latin typeface="+mn-lt"/>
              </a:rPr>
              <a:t>, Eur Heart J 2007</a:t>
            </a:r>
          </a:p>
          <a:p>
            <a:r>
              <a:rPr lang="fr-FR" sz="1200" dirty="0">
                <a:latin typeface="+mn-lt"/>
              </a:rPr>
              <a:t>Tan, Circulation </a:t>
            </a:r>
            <a:r>
              <a:rPr lang="fr-FR" sz="1200" dirty="0" smtClean="0">
                <a:latin typeface="+mn-lt"/>
              </a:rPr>
              <a:t>2008</a:t>
            </a:r>
          </a:p>
          <a:p>
            <a:r>
              <a:rPr lang="fr-FR" altLang="fr-FR" sz="1200" dirty="0" err="1">
                <a:solidFill>
                  <a:srgbClr val="000000"/>
                </a:solidFill>
                <a:latin typeface="+mn-lt"/>
              </a:rPr>
              <a:t>Quenin</a:t>
            </a:r>
            <a:r>
              <a:rPr lang="fr-FR" altLang="fr-FR" sz="1200" dirty="0">
                <a:solidFill>
                  <a:srgbClr val="000000"/>
                </a:solidFill>
                <a:latin typeface="+mn-lt"/>
              </a:rPr>
              <a:t>, CAE 2017</a:t>
            </a:r>
          </a:p>
          <a:p>
            <a:endParaRPr lang="fr-FR" sz="1200" dirty="0" smtClean="0">
              <a:latin typeface="+mn-lt"/>
            </a:endParaRPr>
          </a:p>
          <a:p>
            <a:endParaRPr lang="fr-FR" sz="1200" dirty="0">
              <a:latin typeface="+mn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Etiologies des morts subites familiales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59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er 1"/>
          <p:cNvGrpSpPr>
            <a:grpSpLocks/>
          </p:cNvGrpSpPr>
          <p:nvPr/>
        </p:nvGrpSpPr>
        <p:grpSpPr bwMode="auto">
          <a:xfrm>
            <a:off x="338138" y="2557467"/>
            <a:ext cx="3267075" cy="1855787"/>
            <a:chOff x="102234" y="2456761"/>
            <a:chExt cx="4977715" cy="2721798"/>
          </a:xfrm>
        </p:grpSpPr>
        <p:sp>
          <p:nvSpPr>
            <p:cNvPr id="31754" name="Rectangle 8"/>
            <p:cNvSpPr>
              <a:spLocks noChangeArrowheads="1"/>
            </p:cNvSpPr>
            <p:nvPr/>
          </p:nvSpPr>
          <p:spPr bwMode="auto">
            <a:xfrm>
              <a:off x="102234" y="2456761"/>
              <a:ext cx="4977715" cy="586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Wingdings" pitchFamily="2" charset="2"/>
                <a:buNone/>
              </a:pPr>
              <a:r>
                <a:rPr lang="en-GB" altLang="fr-FR">
                  <a:solidFill>
                    <a:srgbClr val="0066CC"/>
                  </a:solidFill>
                  <a:latin typeface="+mn-lt"/>
                  <a:cs typeface="Arial" pitchFamily="34" charset="0"/>
                </a:rPr>
                <a:t>Coeur apparement  sain</a:t>
              </a:r>
              <a:endParaRPr lang="fr-FR" altLang="fr-FR">
                <a:solidFill>
                  <a:srgbClr val="0066CC"/>
                </a:solidFill>
                <a:latin typeface="+mn-lt"/>
                <a:cs typeface="Arial" pitchFamily="34" charset="0"/>
              </a:endParaRPr>
            </a:p>
          </p:txBody>
        </p:sp>
        <p:pic>
          <p:nvPicPr>
            <p:cNvPr id="31755" name="Image 9" descr="He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3" t="7053" r="23198" b="7394"/>
            <a:stretch>
              <a:fillRect/>
            </a:stretch>
          </p:blipFill>
          <p:spPr bwMode="auto">
            <a:xfrm>
              <a:off x="1835410" y="3373777"/>
              <a:ext cx="1472821" cy="180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3776664" y="2560638"/>
            <a:ext cx="57848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fr-FR" altLang="fr-FR">
                <a:solidFill>
                  <a:srgbClr val="0066CC"/>
                </a:solidFill>
                <a:latin typeface="+mn-lt"/>
                <a:cs typeface="Arial" pitchFamily="34" charset="0"/>
              </a:rPr>
              <a:t>Transmission familiale et mort subite</a:t>
            </a:r>
          </a:p>
        </p:txBody>
      </p:sp>
      <p:sp>
        <p:nvSpPr>
          <p:cNvPr id="31748" name="Zone de texte 6"/>
          <p:cNvSpPr txBox="1">
            <a:spLocks noChangeArrowheads="1"/>
          </p:cNvSpPr>
          <p:nvPr/>
        </p:nvSpPr>
        <p:spPr bwMode="auto">
          <a:xfrm>
            <a:off x="200026" y="4502151"/>
            <a:ext cx="3843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fr-FR" altLang="fr-FR">
                <a:solidFill>
                  <a:srgbClr val="0066CC"/>
                </a:solidFill>
                <a:latin typeface="+mn-lt"/>
                <a:cs typeface="Arial" pitchFamily="34" charset="0"/>
              </a:rPr>
              <a:t>Allongement de l’intervalle QT lors du stress </a:t>
            </a:r>
          </a:p>
        </p:txBody>
      </p:sp>
      <p:sp>
        <p:nvSpPr>
          <p:cNvPr id="31749" name="Rectangle à coins arrondis 2"/>
          <p:cNvSpPr>
            <a:spLocks noChangeArrowheads="1"/>
          </p:cNvSpPr>
          <p:nvPr/>
        </p:nvSpPr>
        <p:spPr bwMode="auto">
          <a:xfrm>
            <a:off x="2990852" y="1741492"/>
            <a:ext cx="2836863" cy="731837"/>
          </a:xfrm>
          <a:prstGeom prst="roundRect">
            <a:avLst>
              <a:gd name="adj" fmla="val 16667"/>
            </a:avLst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fr-FR" altLang="fr-FR">
                <a:solidFill>
                  <a:schemeClr val="accent2"/>
                </a:solidFill>
                <a:latin typeface="+mn-lt"/>
                <a:cs typeface="Arial" pitchFamily="34" charset="0"/>
              </a:rPr>
              <a:t>Sujet jeune</a:t>
            </a:r>
          </a:p>
          <a:p>
            <a:pPr algn="ctr"/>
            <a:r>
              <a:rPr lang="fr-FR" altLang="fr-FR">
                <a:solidFill>
                  <a:schemeClr val="accent2"/>
                </a:solidFill>
                <a:latin typeface="+mn-lt"/>
                <a:cs typeface="Arial" pitchFamily="34" charset="0"/>
              </a:rPr>
              <a:t>Prévalence inconnue</a:t>
            </a:r>
          </a:p>
        </p:txBody>
      </p:sp>
      <p:sp>
        <p:nvSpPr>
          <p:cNvPr id="31750" name="Text Box 1028"/>
          <p:cNvSpPr txBox="1">
            <a:spLocks noChangeArrowheads="1"/>
          </p:cNvSpPr>
          <p:nvPr/>
        </p:nvSpPr>
        <p:spPr bwMode="auto">
          <a:xfrm>
            <a:off x="2813051" y="6384926"/>
            <a:ext cx="15696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fr-FR" sz="1400" dirty="0" smtClean="0">
                <a:latin typeface="+mn-lt"/>
                <a:cs typeface="Calibri" pitchFamily="34" charset="0"/>
              </a:rPr>
              <a:t>Huchet</a:t>
            </a:r>
            <a:r>
              <a:rPr lang="fr-FR" altLang="fr-FR" sz="1400" dirty="0">
                <a:latin typeface="+mn-lt"/>
                <a:cs typeface="Calibri" pitchFamily="34" charset="0"/>
              </a:rPr>
              <a:t>, JACC </a:t>
            </a:r>
            <a:r>
              <a:rPr lang="fr-FR" altLang="fr-FR" sz="1400" dirty="0" smtClean="0">
                <a:latin typeface="+mn-lt"/>
                <a:cs typeface="Calibri" pitchFamily="34" charset="0"/>
              </a:rPr>
              <a:t>2017</a:t>
            </a:r>
            <a:endParaRPr lang="en-US" altLang="fr-FR" sz="1400" dirty="0">
              <a:latin typeface="+mn-lt"/>
              <a:cs typeface="Calibri" pitchFamily="34" charset="0"/>
            </a:endParaRPr>
          </a:p>
          <a:p>
            <a:endParaRPr lang="en-US" altLang="fr-FR" sz="1400" dirty="0">
              <a:latin typeface="+mn-lt"/>
              <a:cs typeface="Calibri" pitchFamily="34" charset="0"/>
            </a:endParaRPr>
          </a:p>
        </p:txBody>
      </p:sp>
      <p:pic>
        <p:nvPicPr>
          <p:cNvPr id="31751" name="Image 5" descr="figEC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37181" r="64705" b="51854"/>
          <a:stretch>
            <a:fillRect/>
          </a:stretch>
        </p:blipFill>
        <p:spPr bwMode="auto">
          <a:xfrm>
            <a:off x="550865" y="5330829"/>
            <a:ext cx="1336675" cy="868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Image 5" descr="figEC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0" t="37337" r="29243" b="52908"/>
          <a:stretch>
            <a:fillRect/>
          </a:stretch>
        </p:blipFill>
        <p:spPr bwMode="auto">
          <a:xfrm>
            <a:off x="2506663" y="5324475"/>
            <a:ext cx="1035050" cy="87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363" y="3182710"/>
            <a:ext cx="4990043" cy="23845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re 3"/>
          <p:cNvSpPr txBox="1">
            <a:spLocks/>
          </p:cNvSpPr>
          <p:nvPr/>
        </p:nvSpPr>
        <p:spPr>
          <a:xfrm>
            <a:off x="248669" y="542275"/>
            <a:ext cx="8665650" cy="537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err="1" smtClean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Catecholamine</a:t>
            </a:r>
            <a:r>
              <a:rPr lang="fr-FR" altLang="fr-FR" dirty="0" smtClean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pitchFamily="34" charset="0"/>
              </a:rPr>
              <a:t> induced QT prolongation</a:t>
            </a:r>
            <a:endParaRPr lang="fr-FR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0629998"/>
      </p:ext>
    </p:extLst>
  </p:cSld>
  <p:clrMapOvr>
    <a:masterClrMapping/>
  </p:clrMapOvr>
  <p:transition xmlns:p14="http://schemas.microsoft.com/office/powerpoint/2010/main" spd="slow" advTm="3397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u contenu 2"/>
          <p:cNvSpPr>
            <a:spLocks noGrp="1"/>
          </p:cNvSpPr>
          <p:nvPr>
            <p:ph idx="1"/>
          </p:nvPr>
        </p:nvSpPr>
        <p:spPr>
          <a:xfrm>
            <a:off x="323851" y="1099483"/>
            <a:ext cx="8640763" cy="4525962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fr-FR" sz="2800" dirty="0" smtClean="0">
                <a:solidFill>
                  <a:srgbClr val="000000"/>
                </a:solidFill>
              </a:rPr>
              <a:t>Patient au repos, au calme (ECG)</a:t>
            </a:r>
          </a:p>
          <a:p>
            <a:pPr eaLnBrk="1" hangingPunct="1"/>
            <a:endParaRPr lang="fr-FR" sz="28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fr-FR" sz="2800" dirty="0" smtClean="0">
                <a:solidFill>
                  <a:srgbClr val="000000"/>
                </a:solidFill>
              </a:rPr>
              <a:t>Questions brutales / réponses rapides</a:t>
            </a:r>
          </a:p>
          <a:p>
            <a:pPr eaLnBrk="1" hangingPunct="1"/>
            <a:r>
              <a:rPr lang="fr-FR" sz="2800" dirty="0" smtClean="0">
                <a:solidFill>
                  <a:srgbClr val="000000"/>
                </a:solidFill>
              </a:rPr>
              <a:t>Adaptés au niveau éducatif</a:t>
            </a:r>
          </a:p>
          <a:p>
            <a:pPr lvl="1"/>
            <a:r>
              <a:rPr lang="fr-FR" sz="2500" dirty="0" smtClean="0">
                <a:solidFill>
                  <a:srgbClr val="000000"/>
                </a:solidFill>
              </a:rPr>
              <a:t>Arithmétique</a:t>
            </a:r>
          </a:p>
          <a:p>
            <a:pPr lvl="1"/>
            <a:r>
              <a:rPr lang="fr-FR" sz="2500" dirty="0" smtClean="0">
                <a:solidFill>
                  <a:srgbClr val="000000"/>
                </a:solidFill>
              </a:rPr>
              <a:t>Géographie</a:t>
            </a:r>
          </a:p>
          <a:p>
            <a:pPr lvl="1"/>
            <a:r>
              <a:rPr lang="fr-FR" sz="2500" dirty="0" smtClean="0">
                <a:solidFill>
                  <a:srgbClr val="000000"/>
                </a:solidFill>
              </a:rPr>
              <a:t>Fruits/légumes …</a:t>
            </a:r>
          </a:p>
          <a:p>
            <a:r>
              <a:rPr lang="fr-FR" sz="3100" dirty="0" smtClean="0">
                <a:solidFill>
                  <a:srgbClr val="000000"/>
                </a:solidFill>
              </a:rPr>
              <a:t>Patient maintenu sous pression pendant le test</a:t>
            </a:r>
          </a:p>
          <a:p>
            <a:pPr eaLnBrk="1" hangingPunct="1"/>
            <a:endParaRPr lang="fr-FR" sz="2800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fr-FR" sz="2800" dirty="0" smtClean="0">
                <a:solidFill>
                  <a:srgbClr val="000000"/>
                </a:solidFill>
              </a:rPr>
              <a:t>Monitorage ECG 12D continu </a:t>
            </a:r>
          </a:p>
          <a:p>
            <a:pPr eaLnBrk="1" hangingPunct="1"/>
            <a:r>
              <a:rPr lang="fr-FR" sz="2800" dirty="0" smtClean="0">
                <a:solidFill>
                  <a:srgbClr val="000000"/>
                </a:solidFill>
              </a:rPr>
              <a:t>Evaluation de l’intervalle QT maximal</a:t>
            </a:r>
            <a:endParaRPr lang="fr-FR" sz="2800" dirty="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 de stress mental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928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Planning d’enseignement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9144000" cy="442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1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236171" y="2775091"/>
            <a:ext cx="8665650" cy="537164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 smtClean="0">
                <a:solidFill>
                  <a:srgbClr val="FF0000"/>
                </a:solidFill>
                <a:latin typeface="+mn-lt"/>
              </a:rPr>
              <a:t>Le syndrome du QT long</a:t>
            </a:r>
            <a:endParaRPr lang="en-CA" sz="4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400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1" name="Group 4"/>
          <p:cNvGrpSpPr>
            <a:grpSpLocks/>
          </p:cNvGrpSpPr>
          <p:nvPr/>
        </p:nvGrpSpPr>
        <p:grpSpPr bwMode="auto">
          <a:xfrm>
            <a:off x="7285568" y="76201"/>
            <a:ext cx="1464733" cy="2091348"/>
            <a:chOff x="408" y="2615"/>
            <a:chExt cx="1488" cy="1579"/>
          </a:xfrm>
        </p:grpSpPr>
        <p:sp>
          <p:nvSpPr>
            <p:cNvPr id="107526" name="Freeform 5"/>
            <p:cNvSpPr>
              <a:spLocks/>
            </p:cNvSpPr>
            <p:nvPr/>
          </p:nvSpPr>
          <p:spPr bwMode="auto">
            <a:xfrm>
              <a:off x="408" y="2888"/>
              <a:ext cx="1488" cy="784"/>
            </a:xfrm>
            <a:custGeom>
              <a:avLst/>
              <a:gdLst>
                <a:gd name="T0" fmla="*/ 0 w 1488"/>
                <a:gd name="T1" fmla="*/ 624 h 784"/>
                <a:gd name="T2" fmla="*/ 144 w 1488"/>
                <a:gd name="T3" fmla="*/ 592 h 784"/>
                <a:gd name="T4" fmla="*/ 184 w 1488"/>
                <a:gd name="T5" fmla="*/ 520 h 784"/>
                <a:gd name="T6" fmla="*/ 232 w 1488"/>
                <a:gd name="T7" fmla="*/ 528 h 784"/>
                <a:gd name="T8" fmla="*/ 264 w 1488"/>
                <a:gd name="T9" fmla="*/ 600 h 784"/>
                <a:gd name="T10" fmla="*/ 288 w 1488"/>
                <a:gd name="T11" fmla="*/ 608 h 784"/>
                <a:gd name="T12" fmla="*/ 416 w 1488"/>
                <a:gd name="T13" fmla="*/ 616 h 784"/>
                <a:gd name="T14" fmla="*/ 448 w 1488"/>
                <a:gd name="T15" fmla="*/ 752 h 784"/>
                <a:gd name="T16" fmla="*/ 480 w 1488"/>
                <a:gd name="T17" fmla="*/ 440 h 784"/>
                <a:gd name="T18" fmla="*/ 528 w 1488"/>
                <a:gd name="T19" fmla="*/ 0 h 784"/>
                <a:gd name="T20" fmla="*/ 560 w 1488"/>
                <a:gd name="T21" fmla="*/ 176 h 784"/>
                <a:gd name="T22" fmla="*/ 616 w 1488"/>
                <a:gd name="T23" fmla="*/ 784 h 784"/>
                <a:gd name="T24" fmla="*/ 632 w 1488"/>
                <a:gd name="T25" fmla="*/ 672 h 784"/>
                <a:gd name="T26" fmla="*/ 920 w 1488"/>
                <a:gd name="T27" fmla="*/ 560 h 784"/>
                <a:gd name="T28" fmla="*/ 976 w 1488"/>
                <a:gd name="T29" fmla="*/ 504 h 784"/>
                <a:gd name="T30" fmla="*/ 1000 w 1488"/>
                <a:gd name="T31" fmla="*/ 496 h 784"/>
                <a:gd name="T32" fmla="*/ 1024 w 1488"/>
                <a:gd name="T33" fmla="*/ 480 h 784"/>
                <a:gd name="T34" fmla="*/ 1072 w 1488"/>
                <a:gd name="T35" fmla="*/ 464 h 784"/>
                <a:gd name="T36" fmla="*/ 1192 w 1488"/>
                <a:gd name="T37" fmla="*/ 504 h 784"/>
                <a:gd name="T38" fmla="*/ 1272 w 1488"/>
                <a:gd name="T39" fmla="*/ 600 h 784"/>
                <a:gd name="T40" fmla="*/ 1416 w 1488"/>
                <a:gd name="T41" fmla="*/ 584 h 784"/>
                <a:gd name="T42" fmla="*/ 1488 w 1488"/>
                <a:gd name="T43" fmla="*/ 592 h 7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88"/>
                <a:gd name="T67" fmla="*/ 0 h 784"/>
                <a:gd name="T68" fmla="*/ 1488 w 1488"/>
                <a:gd name="T69" fmla="*/ 784 h 7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88" h="784">
                  <a:moveTo>
                    <a:pt x="0" y="624"/>
                  </a:moveTo>
                  <a:cubicBezTo>
                    <a:pt x="50" y="591"/>
                    <a:pt x="74" y="598"/>
                    <a:pt x="144" y="592"/>
                  </a:cubicBezTo>
                  <a:cubicBezTo>
                    <a:pt x="160" y="568"/>
                    <a:pt x="168" y="544"/>
                    <a:pt x="184" y="520"/>
                  </a:cubicBezTo>
                  <a:cubicBezTo>
                    <a:pt x="200" y="523"/>
                    <a:pt x="218" y="520"/>
                    <a:pt x="232" y="528"/>
                  </a:cubicBezTo>
                  <a:cubicBezTo>
                    <a:pt x="234" y="529"/>
                    <a:pt x="260" y="596"/>
                    <a:pt x="264" y="600"/>
                  </a:cubicBezTo>
                  <a:cubicBezTo>
                    <a:pt x="270" y="606"/>
                    <a:pt x="280" y="607"/>
                    <a:pt x="288" y="608"/>
                  </a:cubicBezTo>
                  <a:cubicBezTo>
                    <a:pt x="331" y="612"/>
                    <a:pt x="373" y="613"/>
                    <a:pt x="416" y="616"/>
                  </a:cubicBezTo>
                  <a:cubicBezTo>
                    <a:pt x="431" y="662"/>
                    <a:pt x="439" y="705"/>
                    <a:pt x="448" y="752"/>
                  </a:cubicBezTo>
                  <a:cubicBezTo>
                    <a:pt x="455" y="647"/>
                    <a:pt x="470" y="544"/>
                    <a:pt x="480" y="440"/>
                  </a:cubicBezTo>
                  <a:cubicBezTo>
                    <a:pt x="486" y="272"/>
                    <a:pt x="502" y="157"/>
                    <a:pt x="528" y="0"/>
                  </a:cubicBezTo>
                  <a:cubicBezTo>
                    <a:pt x="547" y="56"/>
                    <a:pt x="552" y="118"/>
                    <a:pt x="560" y="176"/>
                  </a:cubicBezTo>
                  <a:cubicBezTo>
                    <a:pt x="589" y="379"/>
                    <a:pt x="607" y="579"/>
                    <a:pt x="616" y="784"/>
                  </a:cubicBezTo>
                  <a:cubicBezTo>
                    <a:pt x="621" y="747"/>
                    <a:pt x="620" y="708"/>
                    <a:pt x="632" y="672"/>
                  </a:cubicBezTo>
                  <a:cubicBezTo>
                    <a:pt x="687" y="506"/>
                    <a:pt x="661" y="569"/>
                    <a:pt x="920" y="560"/>
                  </a:cubicBezTo>
                  <a:cubicBezTo>
                    <a:pt x="962" y="546"/>
                    <a:pt x="939" y="559"/>
                    <a:pt x="976" y="504"/>
                  </a:cubicBezTo>
                  <a:cubicBezTo>
                    <a:pt x="981" y="497"/>
                    <a:pt x="992" y="500"/>
                    <a:pt x="1000" y="496"/>
                  </a:cubicBezTo>
                  <a:cubicBezTo>
                    <a:pt x="1009" y="492"/>
                    <a:pt x="1015" y="484"/>
                    <a:pt x="1024" y="480"/>
                  </a:cubicBezTo>
                  <a:cubicBezTo>
                    <a:pt x="1039" y="473"/>
                    <a:pt x="1072" y="464"/>
                    <a:pt x="1072" y="464"/>
                  </a:cubicBezTo>
                  <a:cubicBezTo>
                    <a:pt x="1134" y="471"/>
                    <a:pt x="1152" y="464"/>
                    <a:pt x="1192" y="504"/>
                  </a:cubicBezTo>
                  <a:cubicBezTo>
                    <a:pt x="1214" y="571"/>
                    <a:pt x="1201" y="582"/>
                    <a:pt x="1272" y="600"/>
                  </a:cubicBezTo>
                  <a:cubicBezTo>
                    <a:pt x="1320" y="595"/>
                    <a:pt x="1368" y="584"/>
                    <a:pt x="1416" y="584"/>
                  </a:cubicBezTo>
                  <a:cubicBezTo>
                    <a:pt x="1440" y="584"/>
                    <a:pt x="1464" y="592"/>
                    <a:pt x="1488" y="592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527" name="Line 6"/>
            <p:cNvSpPr>
              <a:spLocks noChangeShapeType="1"/>
            </p:cNvSpPr>
            <p:nvPr/>
          </p:nvSpPr>
          <p:spPr bwMode="auto">
            <a:xfrm>
              <a:off x="816" y="3312"/>
              <a:ext cx="0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528" name="Line 7"/>
            <p:cNvSpPr>
              <a:spLocks noChangeShapeType="1"/>
            </p:cNvSpPr>
            <p:nvPr/>
          </p:nvSpPr>
          <p:spPr bwMode="auto">
            <a:xfrm>
              <a:off x="1680" y="3312"/>
              <a:ext cx="0" cy="6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529" name="Line 8"/>
            <p:cNvSpPr>
              <a:spLocks noChangeShapeType="1"/>
            </p:cNvSpPr>
            <p:nvPr/>
          </p:nvSpPr>
          <p:spPr bwMode="auto">
            <a:xfrm>
              <a:off x="816" y="3840"/>
              <a:ext cx="8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530" name="Text Box 9"/>
            <p:cNvSpPr txBox="1">
              <a:spLocks noChangeArrowheads="1"/>
            </p:cNvSpPr>
            <p:nvPr/>
          </p:nvSpPr>
          <p:spPr bwMode="auto">
            <a:xfrm>
              <a:off x="932" y="3911"/>
              <a:ext cx="490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>
                  <a:solidFill>
                    <a:schemeClr val="folHlink"/>
                  </a:solidFill>
                  <a:latin typeface="+mn-lt"/>
                </a:rPr>
                <a:t>QT</a:t>
              </a:r>
            </a:p>
          </p:txBody>
        </p:sp>
        <p:sp>
          <p:nvSpPr>
            <p:cNvPr id="107531" name="Text Box 10"/>
            <p:cNvSpPr txBox="1">
              <a:spLocks noChangeArrowheads="1"/>
            </p:cNvSpPr>
            <p:nvPr/>
          </p:nvSpPr>
          <p:spPr bwMode="auto">
            <a:xfrm>
              <a:off x="447" y="3047"/>
              <a:ext cx="322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>
                  <a:solidFill>
                    <a:schemeClr val="folHlink"/>
                  </a:solidFill>
                  <a:latin typeface="+mn-lt"/>
                </a:rPr>
                <a:t>P</a:t>
              </a:r>
            </a:p>
          </p:txBody>
        </p:sp>
        <p:sp>
          <p:nvSpPr>
            <p:cNvPr id="107532" name="Text Box 11"/>
            <p:cNvSpPr txBox="1">
              <a:spLocks noChangeArrowheads="1"/>
            </p:cNvSpPr>
            <p:nvPr/>
          </p:nvSpPr>
          <p:spPr bwMode="auto">
            <a:xfrm>
              <a:off x="608" y="2615"/>
              <a:ext cx="624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>
                  <a:solidFill>
                    <a:schemeClr val="folHlink"/>
                  </a:solidFill>
                  <a:latin typeface="+mn-lt"/>
                </a:rPr>
                <a:t>QRS</a:t>
              </a:r>
            </a:p>
          </p:txBody>
        </p:sp>
        <p:sp>
          <p:nvSpPr>
            <p:cNvPr id="107533" name="Text Box 12"/>
            <p:cNvSpPr txBox="1">
              <a:spLocks noChangeArrowheads="1"/>
            </p:cNvSpPr>
            <p:nvPr/>
          </p:nvSpPr>
          <p:spPr bwMode="auto">
            <a:xfrm>
              <a:off x="1282" y="2999"/>
              <a:ext cx="31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defTabSz="762000"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>
                  <a:solidFill>
                    <a:schemeClr val="folHlink"/>
                  </a:solidFill>
                  <a:latin typeface="+mn-lt"/>
                </a:rPr>
                <a:t>T</a:t>
              </a:r>
            </a:p>
          </p:txBody>
        </p:sp>
      </p:grpSp>
      <p:sp>
        <p:nvSpPr>
          <p:cNvPr id="107522" name="Rectangle 20"/>
          <p:cNvSpPr>
            <a:spLocks noGrp="1" noChangeArrowheads="1"/>
          </p:cNvSpPr>
          <p:nvPr>
            <p:ph type="title"/>
          </p:nvPr>
        </p:nvSpPr>
        <p:spPr>
          <a:xfrm>
            <a:off x="770467" y="147638"/>
            <a:ext cx="7738533" cy="1143000"/>
          </a:xfrm>
        </p:spPr>
        <p:txBody>
          <a:bodyPr/>
          <a:lstStyle/>
          <a:p>
            <a:r>
              <a:rPr lang="fr-FR">
                <a:latin typeface="+mn-lt"/>
              </a:rPr>
              <a:t>SYNDROMES DU QT LONG </a:t>
            </a:r>
            <a:br>
              <a:rPr lang="fr-FR">
                <a:latin typeface="+mn-lt"/>
              </a:rPr>
            </a:br>
            <a:endParaRPr lang="fr-FR">
              <a:latin typeface="+mn-lt"/>
            </a:endParaRPr>
          </a:p>
        </p:txBody>
      </p:sp>
      <p:sp>
        <p:nvSpPr>
          <p:cNvPr id="107523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8301" y="1995488"/>
            <a:ext cx="3801533" cy="4114800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fr-FR" sz="2000" b="1" u="sng" dirty="0">
                <a:solidFill>
                  <a:schemeClr val="tx1"/>
                </a:solidFill>
              </a:rPr>
              <a:t>Définition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fr-FR" sz="2000" b="1" u="sng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chemeClr val="tx1"/>
                </a:solidFill>
              </a:rPr>
              <a:t>Pathologie rare 1/</a:t>
            </a:r>
            <a:r>
              <a:rPr lang="fr-FR" sz="1600" b="1" dirty="0" smtClean="0">
                <a:solidFill>
                  <a:schemeClr val="tx1"/>
                </a:solidFill>
              </a:rPr>
              <a:t>2000 </a:t>
            </a:r>
            <a:r>
              <a:rPr lang="fr-FR" sz="1600" b="1" dirty="0">
                <a:solidFill>
                  <a:schemeClr val="tx1"/>
                </a:solidFill>
              </a:rPr>
              <a:t>personne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chemeClr val="tx1"/>
                </a:solidFill>
              </a:rPr>
              <a:t>Syndrome qui se traduit par un allongement du QTc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fr-FR" sz="2000" dirty="0">
                <a:solidFill>
                  <a:schemeClr val="tx1"/>
                </a:solidFill>
              </a:rPr>
              <a:t>QTc=QT/  RR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endParaRPr lang="fr-FR" sz="1600" b="1" dirty="0">
              <a:solidFill>
                <a:schemeClr val="tx1"/>
              </a:solidFill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fr-FR" sz="1600" b="1" dirty="0">
                <a:solidFill>
                  <a:schemeClr val="tx1"/>
                </a:solidFill>
              </a:rPr>
              <a:t>Cœur morphologiquement normal</a:t>
            </a:r>
          </a:p>
          <a:p>
            <a:pPr>
              <a:lnSpc>
                <a:spcPct val="90000"/>
              </a:lnSpc>
            </a:pP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107524" name="Freeform 19"/>
          <p:cNvSpPr>
            <a:spLocks/>
          </p:cNvSpPr>
          <p:nvPr/>
        </p:nvSpPr>
        <p:spPr bwMode="auto">
          <a:xfrm>
            <a:off x="2535767" y="3274041"/>
            <a:ext cx="541867" cy="511175"/>
          </a:xfrm>
          <a:custGeom>
            <a:avLst/>
            <a:gdLst>
              <a:gd name="T0" fmla="*/ 0 w 384"/>
              <a:gd name="T1" fmla="*/ 2147483647 h 322"/>
              <a:gd name="T2" fmla="*/ 2147483647 w 384"/>
              <a:gd name="T3" fmla="*/ 2147483647 h 322"/>
              <a:gd name="T4" fmla="*/ 2147483647 w 384"/>
              <a:gd name="T5" fmla="*/ 2147483647 h 322"/>
              <a:gd name="T6" fmla="*/ 2147483647 w 384"/>
              <a:gd name="T7" fmla="*/ 2147483647 h 322"/>
              <a:gd name="T8" fmla="*/ 2147483647 w 384"/>
              <a:gd name="T9" fmla="*/ 2147483647 h 322"/>
              <a:gd name="T10" fmla="*/ 2147483647 w 384"/>
              <a:gd name="T11" fmla="*/ 2147483647 h 3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4"/>
              <a:gd name="T19" fmla="*/ 0 h 322"/>
              <a:gd name="T20" fmla="*/ 384 w 384"/>
              <a:gd name="T21" fmla="*/ 322 h 3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4" h="322">
                <a:moveTo>
                  <a:pt x="0" y="207"/>
                </a:moveTo>
                <a:cubicBezTo>
                  <a:pt x="3" y="231"/>
                  <a:pt x="4" y="255"/>
                  <a:pt x="8" y="279"/>
                </a:cubicBezTo>
                <a:cubicBezTo>
                  <a:pt x="10" y="290"/>
                  <a:pt x="13" y="322"/>
                  <a:pt x="16" y="311"/>
                </a:cubicBezTo>
                <a:cubicBezTo>
                  <a:pt x="38" y="235"/>
                  <a:pt x="34" y="142"/>
                  <a:pt x="48" y="63"/>
                </a:cubicBezTo>
                <a:cubicBezTo>
                  <a:pt x="51" y="47"/>
                  <a:pt x="40" y="17"/>
                  <a:pt x="56" y="15"/>
                </a:cubicBezTo>
                <a:cubicBezTo>
                  <a:pt x="164" y="0"/>
                  <a:pt x="275" y="15"/>
                  <a:pt x="384" y="15"/>
                </a:cubicBezTo>
              </a:path>
            </a:pathLst>
          </a:custGeom>
          <a:noFill/>
          <a:ln w="127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0752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89" y="2270126"/>
            <a:ext cx="4769556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H="1" flipV="1">
            <a:off x="8387782" y="915308"/>
            <a:ext cx="149896" cy="37533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31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>
                <a:latin typeface="+mn-lt"/>
              </a:rPr>
              <a:t>Les syndromes du QT Long</a:t>
            </a:r>
            <a:r>
              <a:rPr lang="fr-FR" sz="3600">
                <a:latin typeface="+mn-lt"/>
              </a:rPr>
              <a:t/>
            </a:r>
            <a:br>
              <a:rPr lang="fr-FR" sz="3600">
                <a:latin typeface="+mn-lt"/>
              </a:rPr>
            </a:br>
            <a:endParaRPr lang="fr-FR" sz="3600">
              <a:latin typeface="+mn-lt"/>
            </a:endParaRPr>
          </a:p>
        </p:txBody>
      </p:sp>
      <p:sp>
        <p:nvSpPr>
          <p:cNvPr id="10854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45534" y="1981200"/>
            <a:ext cx="3801533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r-FR" sz="2400" dirty="0"/>
              <a:t>Risque de syncope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/>
              <a:t>Risque de mort subite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/>
              <a:t>Torsades de pointe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/>
              <a:t>Favorisé par le stress</a:t>
            </a:r>
          </a:p>
          <a:p>
            <a:pPr>
              <a:lnSpc>
                <a:spcPct val="90000"/>
              </a:lnSpc>
            </a:pPr>
            <a:endParaRPr lang="fr-FR" sz="2400" dirty="0"/>
          </a:p>
          <a:p>
            <a:pPr>
              <a:lnSpc>
                <a:spcPct val="90000"/>
              </a:lnSpc>
            </a:pPr>
            <a:r>
              <a:rPr lang="fr-FR" sz="2400" dirty="0"/>
              <a:t>Prédominant chez les femmes</a:t>
            </a:r>
          </a:p>
          <a:p>
            <a:pPr>
              <a:lnSpc>
                <a:spcPct val="90000"/>
              </a:lnSpc>
            </a:pPr>
            <a:endParaRPr lang="fr-FR" sz="2400" dirty="0"/>
          </a:p>
        </p:txBody>
      </p:sp>
      <p:graphicFrame>
        <p:nvGraphicFramePr>
          <p:cNvPr id="1085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855932"/>
              </p:ext>
            </p:extLst>
          </p:nvPr>
        </p:nvGraphicFramePr>
        <p:xfrm>
          <a:off x="3803350" y="2116568"/>
          <a:ext cx="5140271" cy="3641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Image" r:id="rId3" imgW="8330159" imgH="5244444" progId="Photoshop.Image.8">
                  <p:embed/>
                </p:oleObj>
              </mc:Choice>
              <mc:Fallback>
                <p:oleObj name="Image" r:id="rId3" imgW="8330159" imgH="524444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3350" y="2116568"/>
                        <a:ext cx="5140271" cy="36414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793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Syndromes du QT Long </a:t>
            </a:r>
            <a:br>
              <a:rPr lang="fr-FR">
                <a:latin typeface="+mn-lt"/>
              </a:rPr>
            </a:br>
            <a:endParaRPr lang="fr-FR">
              <a:latin typeface="+mn-lt"/>
            </a:endParaRPr>
          </a:p>
        </p:txBody>
      </p:sp>
      <p:sp>
        <p:nvSpPr>
          <p:cNvPr id="109570" name="Rectangle 12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 err="1"/>
              <a:t>Phénotypiquement</a:t>
            </a:r>
            <a:r>
              <a:rPr lang="en-US" sz="2400" dirty="0"/>
              <a:t> et </a:t>
            </a:r>
            <a:r>
              <a:rPr lang="en-US" sz="2400" dirty="0" err="1"/>
              <a:t>génétiquement</a:t>
            </a:r>
            <a:r>
              <a:rPr lang="en-US" sz="2400" dirty="0"/>
              <a:t> </a:t>
            </a:r>
            <a:r>
              <a:rPr lang="en-US" sz="2400" dirty="0" err="1" smtClean="0"/>
              <a:t>hétérogène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14 </a:t>
            </a:r>
            <a:r>
              <a:rPr lang="en-US" sz="2400" dirty="0" err="1"/>
              <a:t>gènes</a:t>
            </a:r>
            <a:r>
              <a:rPr lang="en-US" sz="2400" dirty="0"/>
              <a:t> </a:t>
            </a:r>
            <a:r>
              <a:rPr lang="en-US" sz="2400" dirty="0" err="1"/>
              <a:t>identifiés</a:t>
            </a:r>
            <a:r>
              <a:rPr lang="en-US" sz="2400" dirty="0"/>
              <a:t> </a:t>
            </a:r>
            <a:r>
              <a:rPr lang="en-US" sz="2400" dirty="0" err="1" smtClean="0"/>
              <a:t>dont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5 </a:t>
            </a:r>
            <a:r>
              <a:rPr lang="en-US" sz="2400" dirty="0" err="1"/>
              <a:t>gènes</a:t>
            </a:r>
            <a:r>
              <a:rPr lang="en-US" sz="2400" dirty="0"/>
              <a:t> </a:t>
            </a:r>
            <a:r>
              <a:rPr lang="en-US" sz="2400" dirty="0" err="1"/>
              <a:t>codant</a:t>
            </a:r>
            <a:r>
              <a:rPr lang="en-US" sz="2400" dirty="0"/>
              <a:t> pour des </a:t>
            </a:r>
            <a:r>
              <a:rPr lang="en-US" sz="2400" dirty="0" err="1"/>
              <a:t>canaux</a:t>
            </a:r>
            <a:r>
              <a:rPr lang="en-US" sz="2400" dirty="0"/>
              <a:t> </a:t>
            </a:r>
            <a:r>
              <a:rPr lang="en-US" sz="2400" dirty="0" err="1"/>
              <a:t>potassiques</a:t>
            </a:r>
            <a:endParaRPr lang="en-US" sz="24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LQT1 et LQT5=KCNQ1(KvLQT1) et KCNE1(</a:t>
            </a:r>
            <a:r>
              <a:rPr lang="en-US" sz="2000" dirty="0" err="1"/>
              <a:t>MinK</a:t>
            </a:r>
            <a:r>
              <a:rPr lang="en-US" sz="2000" dirty="0"/>
              <a:t>)= Iks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LQT2 et LQT6= KCNH2 (</a:t>
            </a:r>
            <a:r>
              <a:rPr lang="en-US" sz="2000" dirty="0" err="1"/>
              <a:t>Herg</a:t>
            </a:r>
            <a:r>
              <a:rPr lang="en-US" sz="2000" dirty="0"/>
              <a:t>) et KCNE2 (</a:t>
            </a:r>
            <a:r>
              <a:rPr lang="en-US" sz="2000" dirty="0" err="1"/>
              <a:t>Mirp</a:t>
            </a:r>
            <a:r>
              <a:rPr lang="en-US" sz="2000" dirty="0"/>
              <a:t>)= Ikr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LQT7= Syndrome d</a:t>
            </a:r>
            <a:r>
              <a:rPr lang="ja-JP" altLang="en-US" sz="2000" dirty="0"/>
              <a:t>’</a:t>
            </a:r>
            <a:r>
              <a:rPr lang="en-US" altLang="ja-JP" sz="2000" dirty="0"/>
              <a:t>Andersen=KCNJ2 (</a:t>
            </a:r>
            <a:r>
              <a:rPr lang="en-US" altLang="ja-JP" sz="2000" dirty="0" err="1"/>
              <a:t>Kir</a:t>
            </a:r>
            <a:r>
              <a:rPr lang="en-US" altLang="ja-JP" sz="2000" dirty="0"/>
              <a:t> 2.1)=IK1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1 </a:t>
            </a:r>
            <a:r>
              <a:rPr lang="en-US" sz="2400" dirty="0" err="1"/>
              <a:t>gène</a:t>
            </a:r>
            <a:r>
              <a:rPr lang="en-US" sz="2400" dirty="0"/>
              <a:t> </a:t>
            </a:r>
            <a:r>
              <a:rPr lang="en-US" sz="2400" dirty="0" err="1"/>
              <a:t>codant</a:t>
            </a:r>
            <a:r>
              <a:rPr lang="en-US" sz="2400" dirty="0"/>
              <a:t> pour le canal </a:t>
            </a:r>
            <a:r>
              <a:rPr lang="en-US" sz="2400" dirty="0" err="1"/>
              <a:t>sodique</a:t>
            </a:r>
            <a:endParaRPr lang="en-US" sz="24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LQT3=SCN5A=INa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1 </a:t>
            </a:r>
            <a:r>
              <a:rPr lang="en-US" sz="2400" dirty="0" err="1"/>
              <a:t>gène</a:t>
            </a:r>
            <a:r>
              <a:rPr lang="en-US" sz="2400" dirty="0"/>
              <a:t> </a:t>
            </a:r>
            <a:r>
              <a:rPr lang="en-US" sz="2400" dirty="0" err="1"/>
              <a:t>codant</a:t>
            </a:r>
            <a:r>
              <a:rPr lang="en-US" sz="2400" dirty="0"/>
              <a:t> pour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protéine</a:t>
            </a:r>
            <a:r>
              <a:rPr lang="en-US" sz="2400" dirty="0"/>
              <a:t> d</a:t>
            </a:r>
            <a:r>
              <a:rPr lang="ja-JP" altLang="en-US" sz="2400" dirty="0"/>
              <a:t>’</a:t>
            </a:r>
            <a:r>
              <a:rPr lang="en-US" altLang="ja-JP" sz="2400" dirty="0" err="1"/>
              <a:t>ancrage</a:t>
            </a:r>
            <a:endParaRPr lang="en-US" altLang="ja-JP" sz="24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LQT4=Ankyrine B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1 </a:t>
            </a:r>
            <a:r>
              <a:rPr lang="en-US" sz="2400" dirty="0" err="1"/>
              <a:t>gène</a:t>
            </a:r>
            <a:r>
              <a:rPr lang="en-US" sz="2400" dirty="0"/>
              <a:t> </a:t>
            </a:r>
            <a:r>
              <a:rPr lang="en-US" sz="2400" dirty="0" err="1"/>
              <a:t>codant</a:t>
            </a:r>
            <a:r>
              <a:rPr lang="en-US" sz="2400" dirty="0"/>
              <a:t> pour un canal </a:t>
            </a:r>
            <a:r>
              <a:rPr lang="en-US" sz="2400" dirty="0" err="1"/>
              <a:t>calcique</a:t>
            </a:r>
            <a:endParaRPr lang="en-US" sz="2400" dirty="0"/>
          </a:p>
          <a:p>
            <a:pPr lvl="2">
              <a:lnSpc>
                <a:spcPct val="90000"/>
              </a:lnSpc>
            </a:pPr>
            <a:r>
              <a:rPr lang="en-US" sz="2000" dirty="0"/>
              <a:t>LQT8=CACNA1C= ICaL=syndrome de </a:t>
            </a:r>
            <a:r>
              <a:rPr lang="en-US" sz="2000" dirty="0" err="1"/>
              <a:t>Tomothy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827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ChangeArrowheads="1"/>
          </p:cNvSpPr>
          <p:nvPr/>
        </p:nvSpPr>
        <p:spPr bwMode="auto">
          <a:xfrm>
            <a:off x="2112434" y="1230313"/>
            <a:ext cx="11896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ea typeface="+mn-ea"/>
                <a:cs typeface="+mn-cs"/>
              </a:rPr>
              <a:t>LQT1 (KCNQ1)</a:t>
            </a:r>
            <a:endParaRPr lang="en-US" sz="16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167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57" y="2432050"/>
            <a:ext cx="1621366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78" y="1490663"/>
            <a:ext cx="1976967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4183945" y="1230313"/>
            <a:ext cx="9971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ea typeface="+mn-ea"/>
                <a:cs typeface="+mn-cs"/>
              </a:rPr>
              <a:t>LQT2 (</a:t>
            </a:r>
            <a:r>
              <a:rPr lang="en-US" sz="1600" dirty="0" err="1">
                <a:solidFill>
                  <a:schemeClr val="accent2"/>
                </a:solidFill>
                <a:ea typeface="+mn-ea"/>
                <a:cs typeface="+mn-cs"/>
              </a:rPr>
              <a:t>Herg</a:t>
            </a:r>
            <a:r>
              <a:rPr lang="en-US" sz="1600" dirty="0">
                <a:solidFill>
                  <a:schemeClr val="accent2"/>
                </a:solidFill>
                <a:ea typeface="+mn-ea"/>
                <a:cs typeface="+mn-cs"/>
              </a:rPr>
              <a:t>)</a:t>
            </a:r>
            <a:endParaRPr lang="en-US" sz="16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16741" name="Picture 6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45" y="1530350"/>
            <a:ext cx="1346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45" y="2362200"/>
            <a:ext cx="140123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1516945" y="1905001"/>
            <a:ext cx="12916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EAEC5E"/>
                </a:solidFill>
                <a:ea typeface="+mn-ea"/>
                <a:cs typeface="+mn-cs"/>
              </a:rPr>
              <a:t>DII</a:t>
            </a:r>
            <a:endParaRPr lang="en-US" sz="2000" b="0" dirty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61833" name="Rectangle 9"/>
          <p:cNvSpPr>
            <a:spLocks noChangeArrowheads="1"/>
          </p:cNvSpPr>
          <p:nvPr/>
        </p:nvSpPr>
        <p:spPr bwMode="auto">
          <a:xfrm>
            <a:off x="1516946" y="2684463"/>
            <a:ext cx="123982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EAEC5E"/>
                </a:solidFill>
                <a:ea typeface="+mn-ea"/>
                <a:cs typeface="+mn-cs"/>
              </a:rPr>
              <a:t>V5</a:t>
            </a:r>
            <a:endParaRPr lang="en-US" sz="2000" b="0" dirty="0"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6012745" y="1219201"/>
            <a:ext cx="115796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/>
                </a:solidFill>
                <a:ea typeface="+mn-ea"/>
                <a:cs typeface="+mn-cs"/>
              </a:rPr>
              <a:t>LQT3 (SCN5A)</a:t>
            </a:r>
            <a:endParaRPr lang="en-US" sz="16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116746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045" y="1357314"/>
            <a:ext cx="1443567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836" name="Text Box 12"/>
          <p:cNvSpPr txBox="1">
            <a:spLocks noChangeArrowheads="1"/>
          </p:cNvSpPr>
          <p:nvPr/>
        </p:nvSpPr>
        <p:spPr bwMode="auto">
          <a:xfrm>
            <a:off x="4000501" y="3505201"/>
            <a:ext cx="353962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7620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7620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7620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7620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b="0">
                <a:solidFill>
                  <a:srgbClr val="00FF00"/>
                </a:solidFill>
                <a:latin typeface="+mn-lt"/>
              </a:rPr>
              <a:t>LQT1 :</a:t>
            </a:r>
            <a:r>
              <a:rPr lang="en-US" sz="1800" b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b="0">
                <a:latin typeface="+mn-lt"/>
              </a:rPr>
              <a:t>Exercise  (90%, natation +++)</a:t>
            </a:r>
          </a:p>
        </p:txBody>
      </p:sp>
      <p:sp>
        <p:nvSpPr>
          <p:cNvPr id="461837" name="Rectangle 13"/>
          <p:cNvSpPr>
            <a:spLocks noChangeArrowheads="1"/>
          </p:cNvSpPr>
          <p:nvPr/>
        </p:nvSpPr>
        <p:spPr bwMode="auto">
          <a:xfrm>
            <a:off x="4000501" y="4619626"/>
            <a:ext cx="2716271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en-US" sz="1800" b="0">
                <a:solidFill>
                  <a:srgbClr val="00FF00"/>
                </a:solidFill>
              </a:rPr>
              <a:t>LQT3 :</a:t>
            </a:r>
            <a:r>
              <a:rPr lang="en-US" sz="1800" b="0">
                <a:solidFill>
                  <a:schemeClr val="bg1"/>
                </a:solidFill>
              </a:rPr>
              <a:t> </a:t>
            </a:r>
            <a:r>
              <a:rPr lang="en-US" sz="1800" b="0"/>
              <a:t>Au repos (nocturne)</a:t>
            </a:r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4000500" y="4062414"/>
            <a:ext cx="317613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762000">
              <a:lnSpc>
                <a:spcPct val="90000"/>
              </a:lnSpc>
            </a:pPr>
            <a:r>
              <a:rPr lang="en-US" sz="1800" b="0">
                <a:solidFill>
                  <a:srgbClr val="00FF00"/>
                </a:solidFill>
              </a:rPr>
              <a:t>LQT2 :</a:t>
            </a:r>
            <a:r>
              <a:rPr lang="en-US" sz="1800" b="0">
                <a:solidFill>
                  <a:schemeClr val="bg1"/>
                </a:solidFill>
              </a:rPr>
              <a:t> </a:t>
            </a:r>
            <a:r>
              <a:rPr lang="en-US" sz="1800" b="0"/>
              <a:t>Emotion (80%, bruit +++)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-1736" y="4000501"/>
            <a:ext cx="357922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lIns="90487" tIns="44450" rIns="90487" bIns="44450">
            <a:spAutoFit/>
          </a:bodyPr>
          <a:lstStyle/>
          <a:p>
            <a:pPr algn="ctr" defTabSz="762000">
              <a:defRPr/>
            </a:pPr>
            <a:r>
              <a:rPr lang="en-US" sz="2000" dirty="0">
                <a:solidFill>
                  <a:schemeClr val="accent6"/>
                </a:solidFill>
                <a:ea typeface="+mn-ea"/>
                <a:cs typeface="+mn-cs"/>
              </a:rPr>
              <a:t>Mode de </a:t>
            </a:r>
            <a:r>
              <a:rPr lang="en-US" sz="2000" dirty="0" err="1" smtClean="0">
                <a:solidFill>
                  <a:schemeClr val="accent6"/>
                </a:solidFill>
                <a:ea typeface="+mn-ea"/>
                <a:cs typeface="+mn-cs"/>
              </a:rPr>
              <a:t>survenue</a:t>
            </a:r>
            <a:r>
              <a:rPr lang="en-US" sz="2000" dirty="0" smtClean="0">
                <a:solidFill>
                  <a:schemeClr val="accent6"/>
                </a:solidFill>
                <a:ea typeface="+mn-ea"/>
                <a:cs typeface="+mn-cs"/>
              </a:rPr>
              <a:t> des </a:t>
            </a:r>
            <a:r>
              <a:rPr lang="en-US" sz="2000" dirty="0" err="1">
                <a:solidFill>
                  <a:schemeClr val="accent6"/>
                </a:solidFill>
                <a:ea typeface="+mn-ea"/>
                <a:cs typeface="+mn-cs"/>
              </a:rPr>
              <a:t>syncopes</a:t>
            </a:r>
            <a:endParaRPr lang="en-US" sz="1600" dirty="0">
              <a:solidFill>
                <a:schemeClr val="accent6"/>
              </a:solidFill>
              <a:ea typeface="+mn-ea"/>
              <a:cs typeface="+mn-cs"/>
            </a:endParaRPr>
          </a:p>
        </p:txBody>
      </p:sp>
      <p:sp>
        <p:nvSpPr>
          <p:cNvPr id="116751" name="Rectangle 16"/>
          <p:cNvSpPr>
            <a:spLocks noChangeArrowheads="1"/>
          </p:cNvSpPr>
          <p:nvPr/>
        </p:nvSpPr>
        <p:spPr bwMode="auto">
          <a:xfrm>
            <a:off x="2341034" y="165100"/>
            <a:ext cx="384079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Syndromes du QT Long </a:t>
            </a:r>
            <a:br>
              <a:rPr lang="fr-FR" sz="3200" dirty="0">
                <a:solidFill>
                  <a:srgbClr val="FF0000"/>
                </a:solidFill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6752" name="Text Box 17"/>
          <p:cNvSpPr txBox="1">
            <a:spLocks noChangeArrowheads="1"/>
          </p:cNvSpPr>
          <p:nvPr/>
        </p:nvSpPr>
        <p:spPr bwMode="auto">
          <a:xfrm>
            <a:off x="351367" y="5654675"/>
            <a:ext cx="8438444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0" dirty="0" err="1">
                <a:latin typeface="+mn-lt"/>
              </a:rPr>
              <a:t>Traitement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basé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sur</a:t>
            </a:r>
            <a:r>
              <a:rPr lang="en-US" sz="3200" b="0" dirty="0">
                <a:latin typeface="+mn-lt"/>
              </a:rPr>
              <a:t> l</a:t>
            </a:r>
            <a:r>
              <a:rPr lang="ja-JP" altLang="en-US" sz="3200" b="0" dirty="0">
                <a:latin typeface="+mn-lt"/>
              </a:rPr>
              <a:t>’</a:t>
            </a:r>
            <a:r>
              <a:rPr lang="en-US" altLang="ja-JP" sz="3200" b="0" dirty="0">
                <a:latin typeface="+mn-lt"/>
              </a:rPr>
              <a:t>aspect ECG</a:t>
            </a:r>
            <a:endParaRPr lang="en-US" sz="3200" b="0" dirty="0">
              <a:latin typeface="+mn-lt"/>
            </a:endParaRPr>
          </a:p>
        </p:txBody>
      </p:sp>
      <p:sp>
        <p:nvSpPr>
          <p:cNvPr id="461842" name="Rectangle 18"/>
          <p:cNvSpPr>
            <a:spLocks noChangeArrowheads="1"/>
          </p:cNvSpPr>
          <p:nvPr/>
        </p:nvSpPr>
        <p:spPr bwMode="auto">
          <a:xfrm>
            <a:off x="6746523" y="1600200"/>
            <a:ext cx="23622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0487" tIns="44450" rIns="90487" bIns="44450"/>
          <a:lstStyle/>
          <a:p>
            <a:pPr algn="ctr" defTabSz="762000">
              <a:lnSpc>
                <a:spcPct val="90000"/>
              </a:lnSpc>
              <a:defRPr/>
            </a:pPr>
            <a:r>
              <a:rPr lang="en-US" sz="2000" b="0">
                <a:solidFill>
                  <a:schemeClr val="folHlink"/>
                </a:solidFill>
                <a:ea typeface="+mn-ea"/>
                <a:cs typeface="+mn-cs"/>
              </a:rPr>
              <a:t>                                                                                                                   </a:t>
            </a:r>
          </a:p>
          <a:p>
            <a:pPr algn="ctr" defTabSz="762000">
              <a:lnSpc>
                <a:spcPct val="90000"/>
              </a:lnSpc>
              <a:defRPr/>
            </a:pPr>
            <a:r>
              <a:rPr lang="en-US" sz="2000" b="0">
                <a:solidFill>
                  <a:schemeClr val="folHlink"/>
                </a:solidFill>
                <a:ea typeface="+mn-ea"/>
                <a:cs typeface="+mn-cs"/>
              </a:rPr>
              <a:t>      </a:t>
            </a: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lnSpc>
                <a:spcPct val="90000"/>
              </a:lnSpc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  <a:p>
            <a:pPr algn="ctr" defTabSz="762000">
              <a:defRPr/>
            </a:pPr>
            <a:endParaRPr lang="en-US" sz="2000" b="0">
              <a:solidFill>
                <a:schemeClr val="folHlin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0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1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1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1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1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36" grpId="0" autoUpdateAnimBg="0"/>
      <p:bldP spid="461837" grpId="0" autoUpdateAnimBg="0"/>
      <p:bldP spid="46183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050"/>
          <p:cNvSpPr>
            <a:spLocks noGrp="1" noChangeArrowheads="1"/>
          </p:cNvSpPr>
          <p:nvPr>
            <p:ph type="title"/>
          </p:nvPr>
        </p:nvSpPr>
        <p:spPr>
          <a:xfrm>
            <a:off x="821090" y="635843"/>
            <a:ext cx="7700489" cy="537164"/>
          </a:xfrm>
        </p:spPr>
        <p:txBody>
          <a:bodyPr/>
          <a:lstStyle/>
          <a:p>
            <a:r>
              <a:rPr lang="fr-FR" dirty="0">
                <a:latin typeface="Arial" charset="0"/>
              </a:rPr>
              <a:t>Syndromes du QT Long</a:t>
            </a:r>
            <a:br>
              <a:rPr lang="fr-FR" dirty="0">
                <a:latin typeface="Arial" charset="0"/>
              </a:rPr>
            </a:br>
            <a:r>
              <a:rPr lang="fr-FR" dirty="0">
                <a:latin typeface="Arial" charset="0"/>
              </a:rPr>
              <a:t>influence du gène muté</a:t>
            </a:r>
            <a:br>
              <a:rPr lang="fr-FR" dirty="0">
                <a:latin typeface="Arial" charset="0"/>
              </a:rPr>
            </a:br>
            <a:endParaRPr lang="fr-FR" dirty="0">
              <a:latin typeface="Arial" charset="0"/>
            </a:endParaRPr>
          </a:p>
        </p:txBody>
      </p:sp>
      <p:graphicFrame>
        <p:nvGraphicFramePr>
          <p:cNvPr id="117762" name="Object 2051"/>
          <p:cNvGraphicFramePr>
            <a:graphicFrameLocks noChangeAspect="1"/>
          </p:cNvGraphicFramePr>
          <p:nvPr/>
        </p:nvGraphicFramePr>
        <p:xfrm>
          <a:off x="1621367" y="1900239"/>
          <a:ext cx="5215467" cy="494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Photo Editor Photo" r:id="rId3" imgW="3561905" imgH="3000000" progId="MSPhotoEd.3">
                  <p:embed/>
                </p:oleObj>
              </mc:Choice>
              <mc:Fallback>
                <p:oleObj name="Photo Editor Photo" r:id="rId3" imgW="3561905" imgH="30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367" y="1900239"/>
                        <a:ext cx="5215467" cy="494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05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Traitement</a:t>
            </a:r>
          </a:p>
        </p:txBody>
      </p:sp>
      <p:sp>
        <p:nvSpPr>
          <p:cNvPr id="118786" name="Rectangle 3"/>
          <p:cNvSpPr txBox="1">
            <a:spLocks noChangeArrowheads="1"/>
          </p:cNvSpPr>
          <p:nvPr/>
        </p:nvSpPr>
        <p:spPr bwMode="auto">
          <a:xfrm>
            <a:off x="702734" y="1981200"/>
            <a:ext cx="773853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Char char="ü"/>
            </a:pPr>
            <a:r>
              <a:rPr lang="fr-FR" dirty="0">
                <a:latin typeface="+mn-lt"/>
              </a:rPr>
              <a:t>Bétabloquants +++ (LQT1&gt;LQT2)</a:t>
            </a:r>
          </a:p>
          <a:p>
            <a:pPr>
              <a:spcBef>
                <a:spcPct val="20000"/>
              </a:spcBef>
              <a:buFont typeface="Wingdings" charset="0"/>
              <a:buChar char="ü"/>
            </a:pPr>
            <a:r>
              <a:rPr lang="fr-FR" dirty="0">
                <a:latin typeface="+mn-lt"/>
              </a:rPr>
              <a:t>CI médicaments allongeant le QT</a:t>
            </a:r>
          </a:p>
          <a:p>
            <a:pPr>
              <a:spcBef>
                <a:spcPct val="20000"/>
              </a:spcBef>
              <a:buFont typeface="Wingdings" charset="0"/>
              <a:buChar char="ü"/>
            </a:pPr>
            <a:r>
              <a:rPr lang="fr-FR" dirty="0">
                <a:latin typeface="+mn-lt"/>
              </a:rPr>
              <a:t>Supplémentation K</a:t>
            </a:r>
          </a:p>
          <a:p>
            <a:pPr>
              <a:spcBef>
                <a:spcPct val="20000"/>
              </a:spcBef>
              <a:buFont typeface="Wingdings" charset="0"/>
              <a:buChar char="ü"/>
            </a:pPr>
            <a:r>
              <a:rPr lang="fr-FR" dirty="0">
                <a:latin typeface="+mn-lt"/>
              </a:rPr>
              <a:t>Rarement DAI</a:t>
            </a:r>
          </a:p>
        </p:txBody>
      </p:sp>
    </p:spTree>
    <p:extLst>
      <p:ext uri="{BB962C8B-B14F-4D97-AF65-F5344CB8AC3E}">
        <p14:creationId xmlns:p14="http://schemas.microsoft.com/office/powerpoint/2010/main" val="38369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2" y="239783"/>
            <a:ext cx="7700489" cy="537164"/>
          </a:xfrm>
        </p:spPr>
        <p:txBody>
          <a:bodyPr/>
          <a:lstStyle/>
          <a:p>
            <a:r>
              <a:rPr lang="fr-FR" dirty="0" smtClean="0"/>
              <a:t>Le syndrome du QT long </a:t>
            </a:r>
            <a:br>
              <a:rPr lang="fr-FR" dirty="0" smtClean="0"/>
            </a:br>
            <a:r>
              <a:rPr lang="fr-FR" dirty="0" smtClean="0"/>
              <a:t>Le problème du diagnostic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0" y="1442309"/>
            <a:ext cx="7717314" cy="40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/>
          <p:cNvSpPr>
            <a:spLocks noGrp="1"/>
          </p:cNvSpPr>
          <p:nvPr>
            <p:ph type="title"/>
          </p:nvPr>
        </p:nvSpPr>
        <p:spPr>
          <a:xfrm>
            <a:off x="457200" y="131123"/>
            <a:ext cx="8229600" cy="804862"/>
          </a:xfrm>
        </p:spPr>
        <p:txBody>
          <a:bodyPr/>
          <a:lstStyle/>
          <a:p>
            <a:pPr eaLnBrk="1" hangingPunct="1"/>
            <a:r>
              <a:rPr lang="en-CA" sz="3600" dirty="0" err="1" smtClean="0">
                <a:solidFill>
                  <a:srgbClr val="FF0000"/>
                </a:solidFill>
                <a:latin typeface="+mn-lt"/>
              </a:rPr>
              <a:t>rô</a:t>
            </a:r>
            <a:r>
              <a:rPr lang="en-CA" sz="3600" b="1" dirty="0" err="1" smtClean="0">
                <a:solidFill>
                  <a:srgbClr val="FF0000"/>
                </a:solidFill>
                <a:latin typeface="+mn-lt"/>
              </a:rPr>
              <a:t>le</a:t>
            </a:r>
            <a:r>
              <a:rPr lang="en-CA" sz="3600" b="1" dirty="0" smtClean="0">
                <a:solidFill>
                  <a:srgbClr val="FF0000"/>
                </a:solidFill>
                <a:latin typeface="+mn-lt"/>
              </a:rPr>
              <a:t> des tests de provocation </a:t>
            </a:r>
            <a:r>
              <a:rPr lang="en-CA" sz="3600" b="1" dirty="0" err="1" smtClean="0">
                <a:solidFill>
                  <a:srgbClr val="FF0000"/>
                </a:solidFill>
                <a:latin typeface="+mn-lt"/>
              </a:rPr>
              <a:t>dans</a:t>
            </a:r>
            <a:r>
              <a:rPr lang="en-CA" sz="3600" b="1" dirty="0" smtClean="0">
                <a:solidFill>
                  <a:srgbClr val="FF0000"/>
                </a:solidFill>
                <a:latin typeface="+mn-lt"/>
              </a:rPr>
              <a:t> le LQTS</a:t>
            </a:r>
            <a:endParaRPr lang="en-CA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578" name="Espace réservé du contenu 2"/>
          <p:cNvSpPr>
            <a:spLocks noGrp="1"/>
          </p:cNvSpPr>
          <p:nvPr>
            <p:ph idx="1"/>
          </p:nvPr>
        </p:nvSpPr>
        <p:spPr>
          <a:xfrm>
            <a:off x="1384299" y="3910013"/>
            <a:ext cx="8229600" cy="485775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en-CA" sz="2400" dirty="0"/>
              <a:t>Exercise test ?    </a:t>
            </a:r>
            <a:endParaRPr lang="en-CA" sz="1200" dirty="0"/>
          </a:p>
        </p:txBody>
      </p:sp>
      <p:pic>
        <p:nvPicPr>
          <p:cNvPr id="2457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/>
          <a:stretch>
            <a:fillRect/>
          </a:stretch>
        </p:blipFill>
        <p:spPr bwMode="auto">
          <a:xfrm>
            <a:off x="6928682" y="2227262"/>
            <a:ext cx="16986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ZoneTexte 9"/>
          <p:cNvSpPr txBox="1">
            <a:spLocks noChangeArrowheads="1"/>
          </p:cNvSpPr>
          <p:nvPr/>
        </p:nvSpPr>
        <p:spPr bwMode="auto">
          <a:xfrm>
            <a:off x="3168650" y="4600576"/>
            <a:ext cx="7029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CA" sz="2400" dirty="0">
                <a:solidFill>
                  <a:srgbClr val="000000"/>
                </a:solidFill>
                <a:latin typeface="+mn-lt"/>
                <a:cs typeface="Arial" charset="0"/>
              </a:rPr>
              <a:t>Epinephrine infusion ?    </a:t>
            </a:r>
            <a:endParaRPr lang="en-CA" sz="12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4581" name="ZoneTexte 10"/>
          <p:cNvSpPr txBox="1">
            <a:spLocks noChangeArrowheads="1"/>
          </p:cNvSpPr>
          <p:nvPr/>
        </p:nvSpPr>
        <p:spPr bwMode="auto">
          <a:xfrm>
            <a:off x="2978149" y="3150394"/>
            <a:ext cx="605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CA" sz="2400" dirty="0">
                <a:solidFill>
                  <a:srgbClr val="000000"/>
                </a:solidFill>
                <a:latin typeface="+mn-lt"/>
                <a:cs typeface="Arial" charset="0"/>
              </a:rPr>
              <a:t>Quick standing test ?    </a:t>
            </a:r>
            <a:endParaRPr lang="en-CA" sz="12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2458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34706"/>
            <a:ext cx="1789112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ZoneTexte 12"/>
          <p:cNvSpPr txBox="1">
            <a:spLocks noChangeArrowheads="1"/>
          </p:cNvSpPr>
          <p:nvPr/>
        </p:nvSpPr>
        <p:spPr bwMode="auto">
          <a:xfrm>
            <a:off x="1384299" y="2425700"/>
            <a:ext cx="605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CA" sz="2400" dirty="0">
                <a:solidFill>
                  <a:srgbClr val="000000"/>
                </a:solidFill>
                <a:latin typeface="+mn-lt"/>
                <a:cs typeface="Arial" charset="0"/>
              </a:rPr>
              <a:t> Holter-ECG ?     </a:t>
            </a:r>
            <a:endParaRPr lang="en-CA" sz="12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4584" name="Espace réservé du contenu 2"/>
          <p:cNvSpPr txBox="1">
            <a:spLocks/>
          </p:cNvSpPr>
          <p:nvPr/>
        </p:nvSpPr>
        <p:spPr bwMode="auto">
          <a:xfrm>
            <a:off x="250826" y="1125540"/>
            <a:ext cx="87852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CA" dirty="0" smtClean="0">
                <a:solidFill>
                  <a:srgbClr val="2D2D8A"/>
                </a:solidFill>
                <a:latin typeface="+mn-lt"/>
                <a:cs typeface="Arial" charset="0"/>
              </a:rPr>
              <a:t>Réponse paradoxale de l’intervalle QT</a:t>
            </a:r>
            <a:endParaRPr lang="fr-CA" dirty="0">
              <a:solidFill>
                <a:srgbClr val="2D2D8A"/>
              </a:solidFill>
              <a:latin typeface="+mn-lt"/>
              <a:cs typeface="Arial" charset="0"/>
            </a:endParaRPr>
          </a:p>
        </p:txBody>
      </p:sp>
      <p:sp>
        <p:nvSpPr>
          <p:cNvPr id="24585" name="Rectangle 1"/>
          <p:cNvSpPr>
            <a:spLocks noChangeArrowheads="1"/>
          </p:cNvSpPr>
          <p:nvPr/>
        </p:nvSpPr>
        <p:spPr bwMode="auto">
          <a:xfrm>
            <a:off x="987689" y="5981700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CA" sz="1200" dirty="0" err="1">
                <a:solidFill>
                  <a:srgbClr val="000000"/>
                </a:solidFill>
                <a:cs typeface="Arial" charset="0"/>
              </a:rPr>
              <a:t>Eggeling</a:t>
            </a:r>
            <a:r>
              <a:rPr lang="en-CA" sz="1200" dirty="0">
                <a:solidFill>
                  <a:srgbClr val="000000"/>
                </a:solidFill>
                <a:cs typeface="Arial" charset="0"/>
              </a:rPr>
              <a:t> et al </a:t>
            </a:r>
            <a:r>
              <a:rPr lang="en-CA" sz="1200" i="1" dirty="0">
                <a:solidFill>
                  <a:srgbClr val="000000"/>
                </a:solidFill>
                <a:cs typeface="Arial" charset="0"/>
              </a:rPr>
              <a:t>Cardiology</a:t>
            </a:r>
            <a:r>
              <a:rPr lang="en-CA" sz="1200" dirty="0">
                <a:solidFill>
                  <a:srgbClr val="000000"/>
                </a:solidFill>
                <a:cs typeface="Arial" charset="0"/>
              </a:rPr>
              <a:t> 1992</a:t>
            </a:r>
          </a:p>
          <a:p>
            <a:r>
              <a:rPr lang="en-CA" sz="1200" dirty="0" err="1">
                <a:solidFill>
                  <a:srgbClr val="000000"/>
                </a:solidFill>
                <a:cs typeface="Arial" charset="0"/>
              </a:rPr>
              <a:t>Viskin</a:t>
            </a:r>
            <a:r>
              <a:rPr lang="en-CA" sz="1200" dirty="0">
                <a:solidFill>
                  <a:srgbClr val="000000"/>
                </a:solidFill>
                <a:cs typeface="Arial" charset="0"/>
              </a:rPr>
              <a:t> et al. </a:t>
            </a:r>
            <a:r>
              <a:rPr lang="en-CA" sz="1200" i="1" dirty="0">
                <a:solidFill>
                  <a:srgbClr val="000000"/>
                </a:solidFill>
                <a:cs typeface="Arial" charset="0"/>
              </a:rPr>
              <a:t>J. Am. Coll. Cardiol.</a:t>
            </a:r>
            <a:r>
              <a:rPr lang="en-CA" sz="1200" dirty="0">
                <a:solidFill>
                  <a:srgbClr val="000000"/>
                </a:solidFill>
                <a:cs typeface="Arial" charset="0"/>
              </a:rPr>
              <a:t> 2010 </a:t>
            </a:r>
          </a:p>
          <a:p>
            <a:r>
              <a:rPr lang="en-CA" sz="1200" dirty="0" err="1">
                <a:cs typeface="Arial" charset="0"/>
              </a:rPr>
              <a:t>Sy</a:t>
            </a:r>
            <a:r>
              <a:rPr lang="en-CA" sz="1200" dirty="0">
                <a:cs typeface="Arial" charset="0"/>
              </a:rPr>
              <a:t> et al </a:t>
            </a:r>
            <a:r>
              <a:rPr lang="en-CA" sz="1200" i="1" dirty="0">
                <a:cs typeface="Arial" charset="0"/>
              </a:rPr>
              <a:t>Circulation</a:t>
            </a:r>
            <a:r>
              <a:rPr lang="en-CA" sz="1200" dirty="0">
                <a:cs typeface="Arial" charset="0"/>
              </a:rPr>
              <a:t>. 2011</a:t>
            </a:r>
          </a:p>
          <a:p>
            <a:r>
              <a:rPr lang="en-CA" sz="1200" dirty="0">
                <a:solidFill>
                  <a:srgbClr val="000000"/>
                </a:solidFill>
                <a:cs typeface="Arial" charset="0"/>
              </a:rPr>
              <a:t>Ackerman et al </a:t>
            </a:r>
            <a:r>
              <a:rPr lang="en-CA" sz="1200" i="1" dirty="0">
                <a:solidFill>
                  <a:srgbClr val="000000"/>
                </a:solidFill>
                <a:cs typeface="Arial" charset="0"/>
              </a:rPr>
              <a:t>Mayo Clin. Proc.</a:t>
            </a:r>
            <a:r>
              <a:rPr lang="en-CA" sz="1200" dirty="0">
                <a:solidFill>
                  <a:srgbClr val="000000"/>
                </a:solidFill>
                <a:cs typeface="Arial" charset="0"/>
              </a:rPr>
              <a:t> 2002 </a:t>
            </a:r>
            <a:r>
              <a:rPr lang="en-CA" sz="1200" dirty="0">
                <a:cs typeface="Arial" charset="0"/>
              </a:rPr>
              <a:t> </a:t>
            </a:r>
            <a:endParaRPr lang="en-CA" sz="1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56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re 1"/>
          <p:cNvSpPr>
            <a:spLocks noGrp="1"/>
          </p:cNvSpPr>
          <p:nvPr>
            <p:ph type="title"/>
          </p:nvPr>
        </p:nvSpPr>
        <p:spPr>
          <a:xfrm>
            <a:off x="755650" y="44450"/>
            <a:ext cx="8229600" cy="1143000"/>
          </a:xfrm>
        </p:spPr>
        <p:txBody>
          <a:bodyPr anchor="t"/>
          <a:lstStyle/>
          <a:p>
            <a:r>
              <a:rPr lang="fr-FR" sz="3200" b="1">
                <a:latin typeface="+mn-lt"/>
                <a:cs typeface="Arial" charset="0"/>
              </a:rPr>
              <a:t>Test à l’adrénaline</a:t>
            </a:r>
            <a:br>
              <a:rPr lang="fr-FR" sz="3200" b="1">
                <a:latin typeface="+mn-lt"/>
                <a:cs typeface="Arial" charset="0"/>
              </a:rPr>
            </a:br>
            <a:r>
              <a:rPr lang="fr-FR" sz="3200" b="1">
                <a:latin typeface="+mn-lt"/>
                <a:cs typeface="Arial" charset="0"/>
              </a:rPr>
              <a:t>dans le QT long</a:t>
            </a:r>
            <a:endParaRPr lang="fr-FR">
              <a:latin typeface="+mn-lt"/>
              <a:cs typeface="Arial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206500"/>
            <a:ext cx="7848600" cy="30861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fr-FR" b="1" dirty="0" smtClean="0">
                <a:solidFill>
                  <a:srgbClr val="2D2DB9"/>
                </a:solidFill>
                <a:cs typeface="Arial"/>
              </a:rPr>
              <a:t>2 protocoles décrits:</a:t>
            </a:r>
          </a:p>
          <a:p>
            <a:pPr lvl="1">
              <a:defRPr/>
            </a:pPr>
            <a:r>
              <a:rPr lang="fr-FR" u="sng" dirty="0" smtClean="0">
                <a:solidFill>
                  <a:srgbClr val="2D2DB9"/>
                </a:solidFill>
                <a:cs typeface="Arial"/>
              </a:rPr>
              <a:t>Mayo </a:t>
            </a:r>
            <a:r>
              <a:rPr lang="fr-FR" u="sng" dirty="0" err="1" smtClean="0">
                <a:solidFill>
                  <a:srgbClr val="2D2DB9"/>
                </a:solidFill>
                <a:cs typeface="Arial"/>
              </a:rPr>
              <a:t>clinic</a:t>
            </a:r>
            <a:r>
              <a:rPr lang="fr-FR" u="sng" dirty="0" smtClean="0">
                <a:solidFill>
                  <a:srgbClr val="2D2DB9"/>
                </a:solidFill>
                <a:cs typeface="Arial"/>
              </a:rPr>
              <a:t> protocol</a:t>
            </a:r>
          </a:p>
          <a:p>
            <a:pPr marL="457200" lvl="1" indent="0">
              <a:buFontTx/>
              <a:buNone/>
              <a:defRPr/>
            </a:pPr>
            <a:r>
              <a:rPr lang="fr-FR" dirty="0" err="1" smtClean="0">
                <a:solidFill>
                  <a:srgbClr val="2D2DB9"/>
                </a:solidFill>
                <a:cs typeface="Arial"/>
              </a:rPr>
              <a:t>continuous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infusion of 0.025 </a:t>
            </a:r>
            <a:r>
              <a:rPr lang="fr-FR" dirty="0">
                <a:solidFill>
                  <a:srgbClr val="2D2DB9"/>
                </a:solidFill>
                <a:cs typeface="Arial"/>
              </a:rPr>
              <a:t>μg/kg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during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10 min </a:t>
            </a:r>
          </a:p>
          <a:p>
            <a:pPr marL="457200" lvl="1" indent="0">
              <a:buFontTx/>
              <a:buNone/>
              <a:defRPr/>
            </a:pPr>
            <a:r>
              <a:rPr lang="fr-FR" dirty="0" err="1" smtClean="0">
                <a:solidFill>
                  <a:srgbClr val="2D2DB9"/>
                </a:solidFill>
                <a:cs typeface="Arial"/>
              </a:rPr>
              <a:t>then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doubling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each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5 min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until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0.2 </a:t>
            </a:r>
            <a:r>
              <a:rPr lang="fr-FR" dirty="0">
                <a:solidFill>
                  <a:srgbClr val="2D2DB9"/>
                </a:solidFill>
                <a:cs typeface="Arial"/>
              </a:rPr>
              <a:t>μg/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kg</a:t>
            </a:r>
          </a:p>
          <a:p>
            <a:pPr marL="457200" lvl="1" indent="0">
              <a:buFontTx/>
              <a:buNone/>
              <a:defRPr/>
            </a:pP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 lvl="1">
              <a:defRPr/>
            </a:pPr>
            <a:r>
              <a:rPr lang="fr-FR" u="sng" dirty="0" smtClean="0">
                <a:solidFill>
                  <a:srgbClr val="2D2DB9"/>
                </a:solidFill>
                <a:cs typeface="Arial"/>
              </a:rPr>
              <a:t>Shimizu protocol </a:t>
            </a:r>
          </a:p>
          <a:p>
            <a:pPr marL="457200" lvl="1" indent="0">
              <a:buFontTx/>
              <a:buNone/>
              <a:defRPr/>
            </a:pPr>
            <a:r>
              <a:rPr lang="fr-FR" dirty="0" smtClean="0">
                <a:solidFill>
                  <a:srgbClr val="2D2DB9"/>
                </a:solidFill>
                <a:cs typeface="Arial"/>
              </a:rPr>
              <a:t>bolus of 0.1 μg/kg </a:t>
            </a:r>
          </a:p>
          <a:p>
            <a:pPr marL="457200" lvl="1" indent="0">
              <a:buFontTx/>
              <a:buNone/>
              <a:defRPr/>
            </a:pPr>
            <a:r>
              <a:rPr lang="fr-FR" dirty="0" err="1" smtClean="0">
                <a:solidFill>
                  <a:srgbClr val="2D2DB9"/>
                </a:solidFill>
                <a:cs typeface="Arial"/>
              </a:rPr>
              <a:t>then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continuous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infusion of 0.2 </a:t>
            </a:r>
            <a:r>
              <a:rPr lang="fr-FR" dirty="0">
                <a:solidFill>
                  <a:srgbClr val="2D2DB9"/>
                </a:solidFill>
                <a:cs typeface="Arial"/>
              </a:rPr>
              <a:t>μg/kg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until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steady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state</a:t>
            </a:r>
          </a:p>
          <a:p>
            <a:pPr marL="457200" lvl="1" indent="0">
              <a:buFontTx/>
              <a:buNone/>
              <a:defRPr/>
            </a:pP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r>
              <a:rPr lang="fr-FR" b="1" dirty="0" smtClean="0">
                <a:solidFill>
                  <a:srgbClr val="2D2DB9"/>
                </a:solidFill>
                <a:cs typeface="Arial"/>
              </a:rPr>
              <a:t>ΔQT &gt; 30 ms (Mayo </a:t>
            </a:r>
            <a:r>
              <a:rPr lang="fr-FR" b="1" dirty="0" err="1" smtClean="0">
                <a:solidFill>
                  <a:srgbClr val="2D2DB9"/>
                </a:solidFill>
                <a:cs typeface="Arial"/>
              </a:rPr>
              <a:t>Clinic</a:t>
            </a:r>
            <a:r>
              <a:rPr lang="fr-FR" b="1" dirty="0" smtClean="0">
                <a:solidFill>
                  <a:srgbClr val="2D2DB9"/>
                </a:solidFill>
                <a:cs typeface="Arial"/>
              </a:rPr>
              <a:t>) or </a:t>
            </a:r>
            <a:r>
              <a:rPr lang="fr-FR" b="1" dirty="0" err="1" smtClean="0">
                <a:solidFill>
                  <a:srgbClr val="2D2DB9"/>
                </a:solidFill>
                <a:cs typeface="Arial"/>
              </a:rPr>
              <a:t>ΔQTc</a:t>
            </a:r>
            <a:r>
              <a:rPr lang="fr-FR" b="1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b="1" dirty="0">
                <a:solidFill>
                  <a:srgbClr val="2D2DB9"/>
                </a:solidFill>
                <a:cs typeface="Arial"/>
              </a:rPr>
              <a:t>&gt; 30 </a:t>
            </a:r>
            <a:r>
              <a:rPr lang="fr-FR" b="1" dirty="0" smtClean="0">
                <a:solidFill>
                  <a:srgbClr val="2D2DB9"/>
                </a:solidFill>
                <a:cs typeface="Arial"/>
              </a:rPr>
              <a:t>ms (Shimizu)  </a:t>
            </a:r>
          </a:p>
          <a:p>
            <a:pPr>
              <a:defRPr/>
            </a:pP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endParaRPr lang="fr-FR" dirty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endParaRPr lang="fr-FR" dirty="0">
              <a:solidFill>
                <a:srgbClr val="2D2DB9"/>
              </a:solidFill>
              <a:cs typeface="Arial"/>
            </a:endParaRPr>
          </a:p>
        </p:txBody>
      </p:sp>
      <p:pic>
        <p:nvPicPr>
          <p:cNvPr id="3481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21163"/>
            <a:ext cx="3240088" cy="2520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ZoneTexte 6"/>
          <p:cNvSpPr txBox="1">
            <a:spLocks noChangeArrowheads="1"/>
          </p:cNvSpPr>
          <p:nvPr/>
        </p:nvSpPr>
        <p:spPr bwMode="auto">
          <a:xfrm>
            <a:off x="819795" y="6102683"/>
            <a:ext cx="4273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1" dirty="0">
                <a:latin typeface="+mn-lt"/>
              </a:rPr>
              <a:t>Shimizu et al JACC 2000</a:t>
            </a:r>
          </a:p>
          <a:p>
            <a:r>
              <a:rPr lang="fr-FR" sz="1200" b="1" dirty="0">
                <a:latin typeface="+mn-lt"/>
              </a:rPr>
              <a:t>Ackerman et al Mayo Clin Proc 2002</a:t>
            </a:r>
          </a:p>
          <a:p>
            <a:r>
              <a:rPr lang="fr-FR" sz="1200" b="1" dirty="0">
                <a:latin typeface="+mn-lt"/>
              </a:rPr>
              <a:t>Krahn et al </a:t>
            </a:r>
            <a:r>
              <a:rPr lang="fr-FR" sz="1200" b="1" dirty="0" smtClean="0">
                <a:latin typeface="+mn-lt"/>
              </a:rPr>
              <a:t>CAE2012 </a:t>
            </a:r>
            <a:endParaRPr lang="fr-FR" sz="1200" b="1" dirty="0">
              <a:latin typeface="+mn-lt"/>
            </a:endParaRPr>
          </a:p>
          <a:p>
            <a:endParaRPr lang="fr-FR" sz="1200" b="1" dirty="0">
              <a:latin typeface="+mn-lt"/>
            </a:endParaRPr>
          </a:p>
        </p:txBody>
      </p:sp>
      <p:pic>
        <p:nvPicPr>
          <p:cNvPr id="34821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5174" r="59621"/>
          <a:stretch>
            <a:fillRect/>
          </a:stretch>
        </p:blipFill>
        <p:spPr bwMode="auto">
          <a:xfrm>
            <a:off x="7235825" y="188913"/>
            <a:ext cx="1731963" cy="6264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7596188" y="3213100"/>
            <a:ext cx="136842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57465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78350" y="1121402"/>
            <a:ext cx="8665650" cy="4995785"/>
          </a:xfrm>
        </p:spPr>
        <p:txBody>
          <a:bodyPr>
            <a:normAutofit lnSpcReduction="10000"/>
          </a:bodyPr>
          <a:lstStyle/>
          <a:p>
            <a:endParaRPr lang="fr-FR" dirty="0" smtClean="0"/>
          </a:p>
          <a:p>
            <a:r>
              <a:rPr lang="fr-FR" dirty="0"/>
              <a:t>MOOC: Massive Open Online Course: formation en ligne ouverte à tous</a:t>
            </a:r>
          </a:p>
          <a:p>
            <a:pPr marL="0" indent="0">
              <a:buNone/>
            </a:pPr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www.fun-mooc.fr</a:t>
            </a:r>
            <a:r>
              <a:rPr lang="fr-FR" dirty="0"/>
              <a:t>/courses/course-v1:univnantes+31004+session06/about</a:t>
            </a:r>
          </a:p>
          <a:p>
            <a:endParaRPr lang="fr-FR" dirty="0"/>
          </a:p>
          <a:p>
            <a:r>
              <a:rPr lang="fr-FR" dirty="0"/>
              <a:t>Enseignement en ligne, inscriptions gratuites  </a:t>
            </a:r>
          </a:p>
          <a:p>
            <a:endParaRPr lang="fr-FR" dirty="0"/>
          </a:p>
          <a:p>
            <a:r>
              <a:rPr lang="fr-FR" dirty="0" smtClean="0"/>
              <a:t>Parcours </a:t>
            </a:r>
            <a:r>
              <a:rPr lang="fr-FR" dirty="0"/>
              <a:t>« Avancé »:</a:t>
            </a:r>
          </a:p>
          <a:p>
            <a:r>
              <a:rPr lang="fr-FR" dirty="0"/>
              <a:t>Le déroulement d’un projet de recherche de A à Z : de l’hypothèse scientifique à la publication (vidéos « fil rouge »)</a:t>
            </a:r>
          </a:p>
          <a:p>
            <a:r>
              <a:rPr lang="fr-FR" dirty="0"/>
              <a:t>Lectures d’article scientifique</a:t>
            </a:r>
          </a:p>
          <a:p>
            <a:r>
              <a:rPr lang="fr-FR" dirty="0"/>
              <a:t>Réseaux biologiques et de biologie des systèmes </a:t>
            </a:r>
          </a:p>
          <a:p>
            <a:endParaRPr lang="fr-FR" dirty="0"/>
          </a:p>
          <a:p>
            <a:r>
              <a:rPr lang="fr-FR" dirty="0"/>
              <a:t>Les articles présentés dans le parcours avancé peuvent être proposés à l’examen </a:t>
            </a:r>
            <a:r>
              <a:rPr lang="fr-FR" dirty="0" smtClean="0"/>
              <a:t>final</a:t>
            </a: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/>
              <a:t>(= à lire et connaître comme les articles vus en cours)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6171" y="584238"/>
            <a:ext cx="8665650" cy="537164"/>
          </a:xfrm>
        </p:spPr>
        <p:txBody>
          <a:bodyPr/>
          <a:lstStyle/>
          <a:p>
            <a:r>
              <a:rPr lang="fr-FR" sz="2400" dirty="0"/>
              <a:t>Ressources</a:t>
            </a:r>
            <a:br>
              <a:rPr lang="fr-FR" sz="2400" dirty="0"/>
            </a:br>
            <a:r>
              <a:rPr lang="fr-FR" sz="2400" dirty="0"/>
              <a:t>MOOC </a:t>
            </a:r>
            <a:br>
              <a:rPr lang="fr-FR" sz="2400" dirty="0"/>
            </a:br>
            <a:r>
              <a:rPr lang="fr-FR" sz="2400" dirty="0"/>
              <a:t>« ouvrez les portes du laboratoire: cellules et cellules souches »</a:t>
            </a:r>
            <a:br>
              <a:rPr lang="fr-FR" sz="2400" dirty="0"/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06035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770563" cy="4421188"/>
          </a:xfrm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2D2DB9"/>
                </a:solidFill>
                <a:cs typeface="Arial"/>
              </a:rPr>
              <a:t>LQT1 (LQT5):</a:t>
            </a:r>
          </a:p>
          <a:p>
            <a:pPr lvl="1">
              <a:defRPr/>
            </a:pP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>
                <a:solidFill>
                  <a:srgbClr val="2D2DB9"/>
                </a:solidFill>
                <a:cs typeface="Arial"/>
              </a:rPr>
              <a:t>ΔQT &gt; 30 ms 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: Se 92%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Sp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86 % </a:t>
            </a:r>
          </a:p>
          <a:p>
            <a:pPr lvl="1">
              <a:defRPr/>
            </a:pPr>
            <a:r>
              <a:rPr lang="fr-FR" dirty="0" err="1" smtClean="0">
                <a:solidFill>
                  <a:srgbClr val="2D2DB9"/>
                </a:solidFill>
                <a:cs typeface="Arial"/>
              </a:rPr>
              <a:t>ΔQTc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at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steady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state </a:t>
            </a:r>
            <a:r>
              <a:rPr lang="fr-FR" dirty="0">
                <a:solidFill>
                  <a:srgbClr val="2D2DB9"/>
                </a:solidFill>
                <a:cs typeface="Arial"/>
              </a:rPr>
              <a:t>&gt; 30 ms 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: Se 91%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Sp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100%</a:t>
            </a:r>
          </a:p>
          <a:p>
            <a:pPr lvl="1">
              <a:defRPr/>
            </a:pP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r>
              <a:rPr lang="fr-FR" b="1" dirty="0" smtClean="0">
                <a:solidFill>
                  <a:srgbClr val="2D2DB9"/>
                </a:solidFill>
                <a:cs typeface="Arial"/>
              </a:rPr>
              <a:t>LQT2</a:t>
            </a:r>
            <a:r>
              <a:rPr lang="fr-FR" b="1" dirty="0">
                <a:solidFill>
                  <a:srgbClr val="2D2DB9"/>
                </a:solidFill>
                <a:cs typeface="Arial"/>
              </a:rPr>
              <a:t> </a:t>
            </a:r>
            <a:r>
              <a:rPr lang="fr-FR" b="1" dirty="0" smtClean="0">
                <a:solidFill>
                  <a:srgbClr val="2D2DB9"/>
                </a:solidFill>
                <a:cs typeface="Arial"/>
              </a:rPr>
              <a:t>(LQT6):</a:t>
            </a:r>
          </a:p>
          <a:p>
            <a:pPr lvl="1">
              <a:defRPr/>
            </a:pPr>
            <a:r>
              <a:rPr lang="fr-FR" dirty="0" err="1" smtClean="0">
                <a:solidFill>
                  <a:srgbClr val="2D2DB9"/>
                </a:solidFill>
                <a:cs typeface="Arial"/>
              </a:rPr>
              <a:t>Notched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T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wave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morphology</a:t>
            </a: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 lvl="1">
              <a:defRPr/>
            </a:pPr>
            <a:r>
              <a:rPr lang="fr-FR" dirty="0" err="1" smtClean="0">
                <a:solidFill>
                  <a:srgbClr val="2D2DB9"/>
                </a:solidFill>
                <a:cs typeface="Arial"/>
              </a:rPr>
              <a:t>ΔQTc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at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peak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</a:t>
            </a:r>
            <a:r>
              <a:rPr lang="fr-FR" dirty="0">
                <a:solidFill>
                  <a:srgbClr val="2D2DB9"/>
                </a:solidFill>
                <a:cs typeface="Arial"/>
              </a:rPr>
              <a:t>&gt; 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80 </a:t>
            </a:r>
            <a:r>
              <a:rPr lang="fr-FR" dirty="0">
                <a:solidFill>
                  <a:srgbClr val="2D2DB9"/>
                </a:solidFill>
                <a:cs typeface="Arial"/>
              </a:rPr>
              <a:t>ms 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: Se and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Sp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 of 100% vs </a:t>
            </a:r>
            <a:r>
              <a:rPr lang="fr-FR" dirty="0" err="1" smtClean="0">
                <a:solidFill>
                  <a:srgbClr val="2D2DB9"/>
                </a:solidFill>
                <a:cs typeface="Arial"/>
              </a:rPr>
              <a:t>controls</a:t>
            </a: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 marL="457200" lvl="1" indent="0">
              <a:buFontTx/>
              <a:buNone/>
              <a:defRPr/>
            </a:pPr>
            <a:endParaRPr lang="fr-FR" dirty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r>
              <a:rPr lang="fr-FR" b="1" dirty="0" smtClean="0">
                <a:solidFill>
                  <a:srgbClr val="2D2DB9"/>
                </a:solidFill>
                <a:cs typeface="Arial"/>
              </a:rPr>
              <a:t>LQT3: </a:t>
            </a:r>
            <a:r>
              <a:rPr lang="fr-FR" dirty="0" smtClean="0">
                <a:solidFill>
                  <a:srgbClr val="2D2DB9"/>
                </a:solidFill>
                <a:cs typeface="Arial"/>
              </a:rPr>
              <a:t>no diagnostic value</a:t>
            </a:r>
          </a:p>
          <a:p>
            <a:pPr>
              <a:defRPr/>
            </a:pPr>
            <a:endParaRPr lang="fr-FR" dirty="0" smtClean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r>
              <a:rPr lang="fr-FR" dirty="0" smtClean="0">
                <a:solidFill>
                  <a:srgbClr val="2D2DB9"/>
                </a:solidFill>
                <a:cs typeface="Arial"/>
              </a:rPr>
              <a:t>Rare ventricular arrhythmias</a:t>
            </a:r>
            <a:endParaRPr lang="fr-FR" dirty="0">
              <a:solidFill>
                <a:srgbClr val="2D2DB9"/>
              </a:solidFill>
              <a:cs typeface="Arial"/>
            </a:endParaRPr>
          </a:p>
          <a:p>
            <a:pPr>
              <a:defRPr/>
            </a:pPr>
            <a:endParaRPr lang="fr-FR" dirty="0">
              <a:solidFill>
                <a:srgbClr val="2D2DB9"/>
              </a:solidFill>
              <a:cs typeface="Arial"/>
            </a:endParaRPr>
          </a:p>
        </p:txBody>
      </p:sp>
      <p:sp>
        <p:nvSpPr>
          <p:cNvPr id="36866" name="Titre 1"/>
          <p:cNvSpPr>
            <a:spLocks noGrp="1"/>
          </p:cNvSpPr>
          <p:nvPr>
            <p:ph type="title"/>
          </p:nvPr>
        </p:nvSpPr>
        <p:spPr>
          <a:xfrm>
            <a:off x="446088" y="44450"/>
            <a:ext cx="8229600" cy="1143000"/>
          </a:xfrm>
        </p:spPr>
        <p:txBody>
          <a:bodyPr anchor="t"/>
          <a:lstStyle/>
          <a:p>
            <a:r>
              <a:rPr lang="fr-FR" sz="3200" b="1">
                <a:latin typeface="+mn-lt"/>
                <a:cs typeface="Arial" charset="0"/>
              </a:rPr>
              <a:t>Test à l’adrénaline </a:t>
            </a:r>
            <a:br>
              <a:rPr lang="fr-FR" sz="3200" b="1">
                <a:latin typeface="+mn-lt"/>
                <a:cs typeface="Arial" charset="0"/>
              </a:rPr>
            </a:br>
            <a:r>
              <a:rPr lang="fr-FR" sz="3200" b="1">
                <a:latin typeface="+mn-lt"/>
                <a:cs typeface="Arial" charset="0"/>
              </a:rPr>
              <a:t>dans le QT long </a:t>
            </a:r>
            <a:br>
              <a:rPr lang="fr-FR" sz="3200" b="1">
                <a:latin typeface="+mn-lt"/>
                <a:cs typeface="Arial" charset="0"/>
              </a:rPr>
            </a:br>
            <a:r>
              <a:rPr lang="fr-FR" sz="3200" b="1">
                <a:latin typeface="+mn-lt"/>
                <a:cs typeface="Arial" charset="0"/>
              </a:rPr>
              <a:t>valeur predictive</a:t>
            </a:r>
            <a:endParaRPr lang="fr-FR">
              <a:latin typeface="+mn-lt"/>
              <a:cs typeface="Arial" charset="0"/>
            </a:endParaRPr>
          </a:p>
        </p:txBody>
      </p:sp>
      <p:sp>
        <p:nvSpPr>
          <p:cNvPr id="36867" name="ZoneTexte 6"/>
          <p:cNvSpPr txBox="1">
            <a:spLocks noChangeArrowheads="1"/>
          </p:cNvSpPr>
          <p:nvPr/>
        </p:nvSpPr>
        <p:spPr bwMode="auto">
          <a:xfrm>
            <a:off x="954936" y="5845034"/>
            <a:ext cx="4273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1" dirty="0">
                <a:latin typeface="+mn-lt"/>
              </a:rPr>
              <a:t>Shimizu et al JACC 2000</a:t>
            </a:r>
          </a:p>
          <a:p>
            <a:r>
              <a:rPr lang="fr-FR" sz="1200" b="1" dirty="0">
                <a:latin typeface="+mn-lt"/>
              </a:rPr>
              <a:t>Ackerman et al Mayo Clin Proc 2002</a:t>
            </a:r>
          </a:p>
          <a:p>
            <a:r>
              <a:rPr lang="fr-FR" sz="1200" b="1" dirty="0">
                <a:latin typeface="+mn-lt"/>
              </a:rPr>
              <a:t>Shimizu et al JACC 2003</a:t>
            </a:r>
          </a:p>
          <a:p>
            <a:r>
              <a:rPr lang="fr-FR" sz="1200" b="1" dirty="0" err="1">
                <a:latin typeface="+mn-lt"/>
              </a:rPr>
              <a:t>Vyas</a:t>
            </a:r>
            <a:r>
              <a:rPr lang="fr-FR" sz="1200" b="1" dirty="0">
                <a:latin typeface="+mn-lt"/>
              </a:rPr>
              <a:t> et al Circulation 2006</a:t>
            </a:r>
          </a:p>
        </p:txBody>
      </p:sp>
      <p:sp>
        <p:nvSpPr>
          <p:cNvPr id="36868" name="ZoneTexte 6"/>
          <p:cNvSpPr txBox="1">
            <a:spLocks noChangeArrowheads="1"/>
          </p:cNvSpPr>
          <p:nvPr/>
        </p:nvSpPr>
        <p:spPr bwMode="auto">
          <a:xfrm>
            <a:off x="3632476" y="5816566"/>
            <a:ext cx="4273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fr-FR" sz="1200" b="1" dirty="0">
                <a:latin typeface="+mn-lt"/>
              </a:rPr>
              <a:t>Shimizu et al Heart Rhythm 2004</a:t>
            </a:r>
          </a:p>
          <a:p>
            <a:r>
              <a:rPr lang="fr-FR" sz="1200" b="1" dirty="0" err="1">
                <a:latin typeface="+mn-lt"/>
              </a:rPr>
              <a:t>Kositseth</a:t>
            </a:r>
            <a:r>
              <a:rPr lang="fr-FR" sz="1200" b="1" dirty="0">
                <a:latin typeface="+mn-lt"/>
              </a:rPr>
              <a:t> et al Heart Rhythm 2005</a:t>
            </a:r>
          </a:p>
          <a:p>
            <a:r>
              <a:rPr lang="fr-FR" sz="1200" b="1" dirty="0" err="1">
                <a:latin typeface="+mn-lt"/>
              </a:rPr>
              <a:t>Vyas</a:t>
            </a:r>
            <a:r>
              <a:rPr lang="fr-FR" sz="1200" b="1" dirty="0">
                <a:latin typeface="+mn-lt"/>
              </a:rPr>
              <a:t> et al J of </a:t>
            </a:r>
            <a:r>
              <a:rPr lang="fr-FR" sz="1200" b="1" dirty="0" err="1">
                <a:latin typeface="+mn-lt"/>
              </a:rPr>
              <a:t>Electrocardiol</a:t>
            </a:r>
            <a:r>
              <a:rPr lang="fr-FR" sz="1200" b="1" dirty="0">
                <a:latin typeface="+mn-lt"/>
              </a:rPr>
              <a:t> 2006</a:t>
            </a:r>
          </a:p>
          <a:p>
            <a:r>
              <a:rPr lang="fr-FR" sz="1200" b="1" dirty="0" err="1">
                <a:latin typeface="+mn-lt"/>
              </a:rPr>
              <a:t>Noda</a:t>
            </a:r>
            <a:r>
              <a:rPr lang="fr-FR" sz="1200" b="1" dirty="0">
                <a:latin typeface="+mn-lt"/>
              </a:rPr>
              <a:t> et al EHJ 2002</a:t>
            </a:r>
          </a:p>
        </p:txBody>
      </p:sp>
      <p:pic>
        <p:nvPicPr>
          <p:cNvPr id="3686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488" y="1268413"/>
            <a:ext cx="2651125" cy="1531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7" r="51477"/>
          <a:stretch>
            <a:fillRect/>
          </a:stretch>
        </p:blipFill>
        <p:spPr bwMode="auto">
          <a:xfrm>
            <a:off x="6323013" y="2911475"/>
            <a:ext cx="2713037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36171" y="2775091"/>
            <a:ext cx="8665650" cy="537164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dirty="0" smtClean="0">
                <a:solidFill>
                  <a:srgbClr val="FF0000"/>
                </a:solidFill>
                <a:latin typeface="+mn-lt"/>
              </a:rPr>
              <a:t>Le syndrome du QT long et test de stress mental</a:t>
            </a:r>
            <a:endParaRPr lang="en-CA" sz="4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7905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64504" y="1867610"/>
            <a:ext cx="7886700" cy="4995785"/>
          </a:xfrm>
        </p:spPr>
        <p:txBody>
          <a:bodyPr>
            <a:normAutofit/>
          </a:bodyPr>
          <a:lstStyle/>
          <a:p>
            <a:r>
              <a:rPr lang="fr-CA" sz="2400" dirty="0" smtClean="0"/>
              <a:t>Description de l’intervalle QT lors du MST chez des individus avec syndrome du QT long caché  </a:t>
            </a:r>
          </a:p>
          <a:p>
            <a:r>
              <a:rPr lang="fr-CA" sz="2400" dirty="0" smtClean="0"/>
              <a:t>Définir une valeure diagnostique chez des individus avec syndrome du QT long caché  </a:t>
            </a:r>
          </a:p>
          <a:p>
            <a:pPr marL="0" indent="0">
              <a:buNone/>
            </a:pPr>
            <a:endParaRPr lang="fr-CA" sz="2400" dirty="0" smtClean="0"/>
          </a:p>
          <a:p>
            <a:endParaRPr lang="fr-CA" sz="2400" dirty="0" smtClean="0"/>
          </a:p>
          <a:p>
            <a:r>
              <a:rPr lang="fr-CA" sz="2400" u="sng" dirty="0" smtClean="0"/>
              <a:t>Méthode</a:t>
            </a:r>
            <a:r>
              <a:rPr lang="fr-CA" sz="2400" dirty="0" smtClean="0"/>
              <a:t>: étude cas témoin</a:t>
            </a:r>
          </a:p>
          <a:p>
            <a:pPr lvl="1"/>
            <a:r>
              <a:rPr lang="fr-CA" sz="2400" dirty="0" smtClean="0">
                <a:cs typeface="Arial" charset="0"/>
              </a:rPr>
              <a:t>Porteurs de mutation KCNQ1 avec QT&lt;470 ms</a:t>
            </a:r>
          </a:p>
          <a:p>
            <a:pPr lvl="1"/>
            <a:r>
              <a:rPr lang="fr-CA" sz="2400" dirty="0">
                <a:cs typeface="Arial" charset="0"/>
              </a:rPr>
              <a:t>Porteurs de mutation </a:t>
            </a:r>
            <a:r>
              <a:rPr lang="fr-CA" sz="2400" dirty="0" smtClean="0">
                <a:cs typeface="Arial" charset="0"/>
              </a:rPr>
              <a:t>KCNH2 avec QT&lt;470 ms</a:t>
            </a:r>
          </a:p>
          <a:p>
            <a:pPr lvl="1"/>
            <a:r>
              <a:rPr lang="fr-CA" sz="2400" dirty="0" smtClean="0">
                <a:cs typeface="Arial" charset="0"/>
              </a:rPr>
              <a:t>Contrôles (EE et test à l’adrénaline négatifs)</a:t>
            </a:r>
          </a:p>
          <a:p>
            <a:endParaRPr lang="fr-CA" sz="2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1953497" y="6411748"/>
            <a:ext cx="1938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fr-FR" sz="1400" dirty="0" smtClean="0">
                <a:latin typeface="+mn-lt"/>
                <a:cs typeface="Calibri" pitchFamily="34" charset="0"/>
              </a:rPr>
              <a:t>Etienne, Europace 2018</a:t>
            </a:r>
            <a:endParaRPr lang="en-US" altLang="fr-FR" sz="1400" dirty="0">
              <a:latin typeface="+mn-lt"/>
              <a:cs typeface="Calibri" pitchFamily="34" charset="0"/>
            </a:endParaRPr>
          </a:p>
          <a:p>
            <a:endParaRPr lang="en-US" altLang="fr-FR" sz="1400" dirty="0">
              <a:latin typeface="+mn-lt"/>
              <a:cs typeface="Calibri" pitchFamily="34" charset="0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+mn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97"/>
            <a:ext cx="9144000" cy="10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72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rcRect t="-14299" b="-14299"/>
          <a:stretch>
            <a:fillRect/>
          </a:stretch>
        </p:blipFill>
        <p:spPr/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Description de la population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71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6" name="Image 5" descr="figur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3716340"/>
            <a:ext cx="8856662" cy="235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28"/>
          <p:cNvSpPr txBox="1">
            <a:spLocks noChangeArrowheads="1"/>
          </p:cNvSpPr>
          <p:nvPr/>
        </p:nvSpPr>
        <p:spPr bwMode="auto">
          <a:xfrm>
            <a:off x="1953497" y="6411748"/>
            <a:ext cx="1938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fr-FR" sz="1400" dirty="0" smtClean="0">
                <a:latin typeface="+mn-lt"/>
                <a:cs typeface="Calibri" pitchFamily="34" charset="0"/>
              </a:rPr>
              <a:t>Etienne, Europace 2018</a:t>
            </a:r>
            <a:endParaRPr lang="en-US" altLang="fr-FR" sz="1400" dirty="0">
              <a:latin typeface="+mn-lt"/>
              <a:cs typeface="Calibri" pitchFamily="34" charset="0"/>
            </a:endParaRPr>
          </a:p>
          <a:p>
            <a:endParaRPr lang="en-US" altLang="fr-FR" sz="1400" dirty="0">
              <a:latin typeface="+mn-lt"/>
              <a:cs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3981"/>
            <a:ext cx="9144000" cy="111057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5758"/>
            <a:ext cx="9144000" cy="386707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Résultats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621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0" name="Espace réservé du contenu 2"/>
          <p:cNvSpPr txBox="1">
            <a:spLocks/>
          </p:cNvSpPr>
          <p:nvPr/>
        </p:nvSpPr>
        <p:spPr bwMode="auto">
          <a:xfrm>
            <a:off x="173039" y="882275"/>
            <a:ext cx="8785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CA" sz="2800" dirty="0">
                <a:latin typeface="+mn-lt"/>
                <a:cs typeface="Arial" charset="0"/>
              </a:rPr>
              <a:t>ΔQT – 11 </a:t>
            </a:r>
            <a:r>
              <a:rPr lang="en-CA" sz="2800" dirty="0" err="1">
                <a:latin typeface="+mn-lt"/>
                <a:cs typeface="Arial" charset="0"/>
              </a:rPr>
              <a:t>ms</a:t>
            </a:r>
            <a:endParaRPr lang="en-CA" sz="2800" dirty="0">
              <a:latin typeface="+mn-lt"/>
              <a:cs typeface="Arial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CA" sz="2800" dirty="0">
                <a:latin typeface="+mn-lt"/>
                <a:cs typeface="Arial" charset="0"/>
              </a:rPr>
              <a:t>97% Sensitivity and Specificity</a:t>
            </a:r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1953497" y="6411748"/>
            <a:ext cx="1938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fr-FR" sz="1400" dirty="0" smtClean="0">
                <a:latin typeface="+mn-lt"/>
                <a:cs typeface="Calibri" pitchFamily="34" charset="0"/>
              </a:rPr>
              <a:t>Etienne, Europace 2018</a:t>
            </a:r>
            <a:endParaRPr lang="en-US" altLang="fr-FR" sz="1400" dirty="0">
              <a:latin typeface="+mn-lt"/>
              <a:cs typeface="Calibri" pitchFamily="34" charset="0"/>
            </a:endParaRPr>
          </a:p>
          <a:p>
            <a:endParaRPr lang="en-US" altLang="fr-FR" sz="1400" dirty="0">
              <a:latin typeface="+mn-lt"/>
              <a:cs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71" y="2642502"/>
            <a:ext cx="5325693" cy="28584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98" y="2185756"/>
            <a:ext cx="3090766" cy="22622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98" y="4435612"/>
            <a:ext cx="3090766" cy="228128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Résultats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00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36171" y="993125"/>
            <a:ext cx="7886700" cy="4995785"/>
          </a:xfrm>
        </p:spPr>
        <p:txBody>
          <a:bodyPr/>
          <a:lstStyle/>
          <a:p>
            <a:r>
              <a:rPr lang="fr-FR" dirty="0" smtClean="0"/>
              <a:t>Sensibilité = VP/ M (VP+FN)</a:t>
            </a:r>
          </a:p>
          <a:p>
            <a:r>
              <a:rPr lang="fr-FR" dirty="0" smtClean="0"/>
              <a:t>Spécificité= VN/ S (VN+FP)</a:t>
            </a:r>
          </a:p>
          <a:p>
            <a:r>
              <a:rPr lang="fr-FR" dirty="0" smtClean="0"/>
              <a:t>VPP= VP/VP+FP</a:t>
            </a:r>
          </a:p>
          <a:p>
            <a:r>
              <a:rPr lang="fr-FR" dirty="0" smtClean="0"/>
              <a:t>VPN= VN/VN+FN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r>
              <a:rPr lang="fr-FR" dirty="0" smtClean="0"/>
              <a:t>Courbe ROC (</a:t>
            </a:r>
            <a:r>
              <a:rPr lang="fr-FR" dirty="0" err="1" smtClean="0"/>
              <a:t>receiver</a:t>
            </a:r>
            <a:r>
              <a:rPr lang="fr-FR" dirty="0" smtClean="0"/>
              <a:t> operating </a:t>
            </a:r>
            <a:r>
              <a:rPr lang="fr-FR" dirty="0" err="1" smtClean="0"/>
              <a:t>curve</a:t>
            </a:r>
            <a:r>
              <a:rPr lang="fr-FR" dirty="0" smtClean="0"/>
              <a:t>)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TPR</a:t>
            </a:r>
            <a:r>
              <a:rPr lang="fr-FR" dirty="0"/>
              <a:t>= Sensibilité = VP/VP+</a:t>
            </a:r>
            <a:r>
              <a:rPr lang="fr-FR" dirty="0" smtClean="0"/>
              <a:t>FN</a:t>
            </a:r>
          </a:p>
          <a:p>
            <a:pPr marL="342900" lvl="1" indent="0">
              <a:buNone/>
            </a:pPr>
            <a:r>
              <a:rPr lang="fr-FR" dirty="0" smtClean="0"/>
              <a:t>(</a:t>
            </a:r>
            <a:r>
              <a:rPr lang="fr-FR" dirty="0" err="1" smtClean="0"/>
              <a:t>true</a:t>
            </a:r>
            <a:r>
              <a:rPr lang="fr-FR" dirty="0" smtClean="0"/>
              <a:t> positive rate= Positifs classés positif)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FPR</a:t>
            </a:r>
            <a:r>
              <a:rPr lang="fr-FR" dirty="0"/>
              <a:t>= 1- spécificité= FP</a:t>
            </a:r>
            <a:r>
              <a:rPr lang="fr-FR" dirty="0" smtClean="0"/>
              <a:t>/S </a:t>
            </a:r>
            <a:r>
              <a:rPr lang="fr-FR" dirty="0"/>
              <a:t>(VN+FP</a:t>
            </a:r>
            <a:r>
              <a:rPr lang="fr-FR" dirty="0" smtClean="0"/>
              <a:t>)</a:t>
            </a:r>
          </a:p>
          <a:p>
            <a:pPr marL="342900" lvl="1" indent="0">
              <a:buNone/>
            </a:pPr>
            <a:r>
              <a:rPr lang="fr-FR" dirty="0" smtClean="0"/>
              <a:t>(False positive rate= Négatifs classés positif)</a:t>
            </a:r>
            <a:endParaRPr lang="fr-FR" dirty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L’évaluation des performances d’un test</a:t>
            </a:r>
            <a:endParaRPr lang="fr-FR" dirty="0"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015" y="2647611"/>
            <a:ext cx="3833807" cy="3718793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98168"/>
              </p:ext>
            </p:extLst>
          </p:nvPr>
        </p:nvGraphicFramePr>
        <p:xfrm>
          <a:off x="5016209" y="993125"/>
          <a:ext cx="3668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871"/>
                <a:gridCol w="1222871"/>
                <a:gridCol w="12228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résultats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M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FP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VP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80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Le test idéal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628650" y="644896"/>
            <a:ext cx="7886700" cy="4995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/>
          </a:p>
          <a:p>
            <a:r>
              <a:rPr lang="fr-FR" dirty="0" smtClean="0"/>
              <a:t>TPR= Sensibilité = VP/VP+FN</a:t>
            </a:r>
          </a:p>
          <a:p>
            <a:pPr lvl="1"/>
            <a:r>
              <a:rPr lang="fr-FR" dirty="0" smtClean="0"/>
              <a:t>Doit être proche de 1</a:t>
            </a:r>
          </a:p>
          <a:p>
            <a:r>
              <a:rPr lang="fr-FR" dirty="0" smtClean="0"/>
              <a:t>FPR= 1- spécificité= FP/S (VN+FP)</a:t>
            </a:r>
          </a:p>
          <a:p>
            <a:pPr lvl="1"/>
            <a:r>
              <a:rPr lang="fr-FR" dirty="0" smtClean="0"/>
              <a:t>Dit être proche de 0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068204" y="1529165"/>
            <a:ext cx="1891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Area </a:t>
            </a:r>
            <a:r>
              <a:rPr lang="fr-FR" b="1" dirty="0">
                <a:solidFill>
                  <a:srgbClr val="FF0000"/>
                </a:solidFill>
              </a:rPr>
              <a:t>U</a:t>
            </a:r>
            <a:r>
              <a:rPr lang="fr-FR" b="1" dirty="0" smtClean="0">
                <a:solidFill>
                  <a:srgbClr val="FF0000"/>
                </a:solidFill>
              </a:rPr>
              <a:t>nder </a:t>
            </a:r>
            <a:r>
              <a:rPr lang="fr-FR" b="1" dirty="0" err="1">
                <a:solidFill>
                  <a:srgbClr val="FF0000"/>
                </a:solidFill>
              </a:rPr>
              <a:t>C</a:t>
            </a:r>
            <a:r>
              <a:rPr lang="fr-FR" b="1" dirty="0" err="1" smtClean="0">
                <a:solidFill>
                  <a:srgbClr val="FF0000"/>
                </a:solidFill>
              </a:rPr>
              <a:t>urve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9" name="Espace réservé du contenu 4"/>
          <p:cNvPicPr>
            <a:picLocks noChangeAspect="1"/>
          </p:cNvPicPr>
          <p:nvPr/>
        </p:nvPicPr>
        <p:blipFill>
          <a:blip r:embed="rId2"/>
          <a:srcRect l="-37349" r="-37349"/>
          <a:stretch>
            <a:fillRect/>
          </a:stretch>
        </p:blipFill>
        <p:spPr>
          <a:xfrm>
            <a:off x="1629306" y="2557086"/>
            <a:ext cx="6013659" cy="38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3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La définition du seuil</a:t>
            </a:r>
            <a:endParaRPr lang="fr-FR" dirty="0">
              <a:latin typeface="+mn-lt"/>
            </a:endParaRPr>
          </a:p>
        </p:txBody>
      </p:sp>
      <p:pic>
        <p:nvPicPr>
          <p:cNvPr id="7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rcRect l="-9089" r="-9089"/>
          <a:stretch>
            <a:fillRect/>
          </a:stretch>
        </p:blipFill>
        <p:spPr>
          <a:xfrm>
            <a:off x="782601" y="2239795"/>
            <a:ext cx="6696813" cy="4242058"/>
          </a:xfrm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628650" y="644896"/>
            <a:ext cx="7886700" cy="4995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 smtClean="0"/>
          </a:p>
          <a:p>
            <a:r>
              <a:rPr lang="fr-FR" dirty="0" smtClean="0"/>
              <a:t>Meilleur seuil= point le plus proche de l’idéal (le plus loin de la diagonal)</a:t>
            </a:r>
          </a:p>
          <a:p>
            <a:r>
              <a:rPr lang="fr-FR" dirty="0" smtClean="0"/>
              <a:t>Mais peut varier en fonction de l’objectif (limiter les FN ou le FP)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18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00" name="Espace réservé du contenu 2"/>
          <p:cNvSpPr txBox="1">
            <a:spLocks/>
          </p:cNvSpPr>
          <p:nvPr/>
        </p:nvSpPr>
        <p:spPr bwMode="auto">
          <a:xfrm>
            <a:off x="173039" y="882275"/>
            <a:ext cx="87852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CA" sz="2800" dirty="0">
                <a:latin typeface="+mn-lt"/>
                <a:cs typeface="Arial" charset="0"/>
              </a:rPr>
              <a:t>ΔQT – 11 </a:t>
            </a:r>
            <a:r>
              <a:rPr lang="en-CA" sz="2800" dirty="0" err="1">
                <a:latin typeface="+mn-lt"/>
                <a:cs typeface="Arial" charset="0"/>
              </a:rPr>
              <a:t>ms</a:t>
            </a:r>
            <a:endParaRPr lang="en-CA" sz="2800" dirty="0">
              <a:latin typeface="+mn-lt"/>
              <a:cs typeface="Arial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CA" sz="2800" dirty="0">
                <a:latin typeface="+mn-lt"/>
                <a:cs typeface="Arial" charset="0"/>
              </a:rPr>
              <a:t>97% Sensitivity and Specificity</a:t>
            </a:r>
          </a:p>
        </p:txBody>
      </p:sp>
      <p:sp>
        <p:nvSpPr>
          <p:cNvPr id="8" name="Text Box 1028"/>
          <p:cNvSpPr txBox="1">
            <a:spLocks noChangeArrowheads="1"/>
          </p:cNvSpPr>
          <p:nvPr/>
        </p:nvSpPr>
        <p:spPr bwMode="auto">
          <a:xfrm>
            <a:off x="1953497" y="6411748"/>
            <a:ext cx="1938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fr-FR" sz="1400" dirty="0" smtClean="0">
                <a:latin typeface="+mn-lt"/>
                <a:cs typeface="Calibri" pitchFamily="34" charset="0"/>
              </a:rPr>
              <a:t>Etienne, Europace 2018</a:t>
            </a:r>
            <a:endParaRPr lang="en-US" altLang="fr-FR" sz="1400" dirty="0">
              <a:latin typeface="+mn-lt"/>
              <a:cs typeface="Calibri" pitchFamily="34" charset="0"/>
            </a:endParaRPr>
          </a:p>
          <a:p>
            <a:endParaRPr lang="en-US" altLang="fr-FR" sz="1400" dirty="0">
              <a:latin typeface="+mn-lt"/>
              <a:cs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71" y="2642502"/>
            <a:ext cx="5325693" cy="28584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98" y="2185756"/>
            <a:ext cx="3090766" cy="22622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98" y="4435612"/>
            <a:ext cx="3090766" cy="228128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Résultats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1564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735744"/>
            <a:ext cx="7886700" cy="4995785"/>
          </a:xfrm>
        </p:spPr>
        <p:txBody>
          <a:bodyPr/>
          <a:lstStyle/>
          <a:p>
            <a:r>
              <a:rPr lang="fr-FR" dirty="0"/>
              <a:t>Vidéos sur </a:t>
            </a:r>
            <a:r>
              <a:rPr lang="fr-FR" dirty="0" err="1"/>
              <a:t>Youtube</a:t>
            </a:r>
            <a:r>
              <a:rPr lang="fr-FR" dirty="0"/>
              <a:t>: </a:t>
            </a:r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www.youtube.com</a:t>
            </a:r>
            <a:r>
              <a:rPr lang="fr-FR" dirty="0"/>
              <a:t>/</a:t>
            </a:r>
            <a:r>
              <a:rPr lang="fr-FR" dirty="0" err="1"/>
              <a:t>playlist?list</a:t>
            </a:r>
            <a:r>
              <a:rPr lang="fr-FR" dirty="0"/>
              <a:t>=PL525ZU55fXEwF_b7hxG3i5UDq1wj-JsHu</a:t>
            </a:r>
          </a:p>
          <a:p>
            <a:endParaRPr lang="fr-FR" dirty="0"/>
          </a:p>
          <a:p>
            <a:r>
              <a:rPr lang="fr-FR" dirty="0"/>
              <a:t>Sur MADOC: « vidéos sur la Lecture Critique d’Articles »</a:t>
            </a:r>
          </a:p>
          <a:p>
            <a:pPr marL="0" indent="0">
              <a:buNone/>
            </a:pPr>
            <a:r>
              <a:rPr lang="fr-FR" dirty="0" smtClean="0"/>
              <a:t>(</a:t>
            </a:r>
            <a:r>
              <a:rPr lang="fr-FR" dirty="0"/>
              <a:t>auteure : Joëlle </a:t>
            </a:r>
            <a:r>
              <a:rPr lang="fr-FR" dirty="0" err="1"/>
              <a:t>Gaschet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Anglais médical: http://</a:t>
            </a:r>
            <a:r>
              <a:rPr lang="fr-FR" dirty="0" err="1"/>
              <a:t>medicalenglish.univ-nantes.fr</a:t>
            </a:r>
            <a:r>
              <a:rPr lang="fr-FR" dirty="0"/>
              <a:t>/ 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(</a:t>
            </a:r>
            <a:r>
              <a:rPr lang="fr-FR" dirty="0"/>
              <a:t>auteur : Pierre-Antoine Gourraud)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Autres ressources </a:t>
            </a:r>
            <a:r>
              <a:rPr lang="fr-FR" dirty="0" smtClean="0"/>
              <a:t>numériques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576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87529" y="1519060"/>
            <a:ext cx="7886700" cy="4995785"/>
          </a:xfrm>
        </p:spPr>
        <p:txBody>
          <a:bodyPr/>
          <a:lstStyle/>
          <a:p>
            <a:r>
              <a:rPr lang="fr-FR" dirty="0" smtClean="0"/>
              <a:t>Interprétation du test </a:t>
            </a:r>
          </a:p>
          <a:p>
            <a:r>
              <a:rPr lang="fr-FR" dirty="0" smtClean="0"/>
              <a:t>Nombre limité de patient (puissance statistique)</a:t>
            </a:r>
          </a:p>
          <a:p>
            <a:r>
              <a:rPr lang="fr-FR" dirty="0" smtClean="0"/>
              <a:t>Reproductibilité dans une autre population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+mn-lt"/>
              </a:rPr>
              <a:t>Limites </a:t>
            </a:r>
            <a:endParaRPr lang="fr-FR" dirty="0">
              <a:latin typeface="+mn-lt"/>
            </a:endParaRPr>
          </a:p>
        </p:txBody>
      </p:sp>
      <p:pic>
        <p:nvPicPr>
          <p:cNvPr id="5" name="Image 5" descr="figur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3716340"/>
            <a:ext cx="8856662" cy="2352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/>
          <p:cNvSpPr>
            <a:spLocks noGrp="1"/>
          </p:cNvSpPr>
          <p:nvPr>
            <p:ph type="title"/>
          </p:nvPr>
        </p:nvSpPr>
        <p:spPr>
          <a:xfrm>
            <a:off x="457200" y="131123"/>
            <a:ext cx="8229600" cy="804862"/>
          </a:xfrm>
        </p:spPr>
        <p:txBody>
          <a:bodyPr/>
          <a:lstStyle/>
          <a:p>
            <a:pPr eaLnBrk="1" hangingPunct="1"/>
            <a:r>
              <a:rPr lang="en-CA" sz="3600" dirty="0" smtClean="0">
                <a:solidFill>
                  <a:srgbClr val="FF0000"/>
                </a:solidFill>
                <a:latin typeface="+mn-lt"/>
              </a:rPr>
              <a:t>Perspective: </a:t>
            </a:r>
            <a:br>
              <a:rPr lang="en-CA" sz="3600" dirty="0" smtClean="0">
                <a:solidFill>
                  <a:srgbClr val="FF0000"/>
                </a:solidFill>
                <a:latin typeface="+mn-lt"/>
              </a:rPr>
            </a:br>
            <a:r>
              <a:rPr lang="en-CA" sz="3600" dirty="0" err="1" smtClean="0">
                <a:solidFill>
                  <a:srgbClr val="FF0000"/>
                </a:solidFill>
                <a:latin typeface="+mn-lt"/>
              </a:rPr>
              <a:t>rô</a:t>
            </a:r>
            <a:r>
              <a:rPr lang="en-CA" sz="3600" b="1" dirty="0" err="1" smtClean="0">
                <a:solidFill>
                  <a:srgbClr val="FF0000"/>
                </a:solidFill>
                <a:latin typeface="+mn-lt"/>
              </a:rPr>
              <a:t>le</a:t>
            </a:r>
            <a:r>
              <a:rPr lang="en-CA" sz="3600" b="1" dirty="0" smtClean="0">
                <a:solidFill>
                  <a:srgbClr val="FF0000"/>
                </a:solidFill>
                <a:latin typeface="+mn-lt"/>
              </a:rPr>
              <a:t> des tests de provocation </a:t>
            </a:r>
            <a:r>
              <a:rPr lang="en-CA" sz="3600" b="1" dirty="0" err="1" smtClean="0">
                <a:solidFill>
                  <a:srgbClr val="FF0000"/>
                </a:solidFill>
                <a:latin typeface="+mn-lt"/>
              </a:rPr>
              <a:t>dans</a:t>
            </a:r>
            <a:r>
              <a:rPr lang="en-CA" sz="3600" b="1" dirty="0" smtClean="0">
                <a:solidFill>
                  <a:srgbClr val="FF0000"/>
                </a:solidFill>
                <a:latin typeface="+mn-lt"/>
              </a:rPr>
              <a:t> le LQTS</a:t>
            </a:r>
            <a:endParaRPr lang="en-CA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578" name="Espace réservé du contenu 2"/>
          <p:cNvSpPr>
            <a:spLocks noGrp="1"/>
          </p:cNvSpPr>
          <p:nvPr>
            <p:ph idx="1"/>
          </p:nvPr>
        </p:nvSpPr>
        <p:spPr>
          <a:xfrm>
            <a:off x="1384300" y="3448051"/>
            <a:ext cx="8229600" cy="485775"/>
          </a:xfrm>
        </p:spPr>
        <p:txBody>
          <a:bodyPr/>
          <a:lstStyle/>
          <a:p>
            <a:pPr eaLnBrk="1" hangingPunct="1">
              <a:buFont typeface="Wingdings" charset="0"/>
              <a:buChar char="Ø"/>
            </a:pPr>
            <a:r>
              <a:rPr lang="en-CA" sz="2400" dirty="0"/>
              <a:t>Exercise test ?    </a:t>
            </a:r>
            <a:endParaRPr lang="en-CA" sz="1200" dirty="0"/>
          </a:p>
        </p:txBody>
      </p:sp>
      <p:pic>
        <p:nvPicPr>
          <p:cNvPr id="2457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/>
          <a:stretch>
            <a:fillRect/>
          </a:stretch>
        </p:blipFill>
        <p:spPr bwMode="auto">
          <a:xfrm>
            <a:off x="6928683" y="1765300"/>
            <a:ext cx="16986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ZoneTexte 9"/>
          <p:cNvSpPr txBox="1">
            <a:spLocks noChangeArrowheads="1"/>
          </p:cNvSpPr>
          <p:nvPr/>
        </p:nvSpPr>
        <p:spPr bwMode="auto">
          <a:xfrm>
            <a:off x="3286088" y="4238136"/>
            <a:ext cx="7029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CA" sz="2400" dirty="0">
                <a:solidFill>
                  <a:srgbClr val="000000"/>
                </a:solidFill>
                <a:latin typeface="+mn-lt"/>
                <a:cs typeface="Arial" charset="0"/>
              </a:rPr>
              <a:t>Epinephrine infusion ?    </a:t>
            </a:r>
            <a:endParaRPr lang="en-CA" sz="12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4581" name="ZoneTexte 10"/>
          <p:cNvSpPr txBox="1">
            <a:spLocks noChangeArrowheads="1"/>
          </p:cNvSpPr>
          <p:nvPr/>
        </p:nvSpPr>
        <p:spPr bwMode="auto">
          <a:xfrm>
            <a:off x="2978150" y="2688432"/>
            <a:ext cx="605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CA" sz="2400" dirty="0">
                <a:solidFill>
                  <a:srgbClr val="000000"/>
                </a:solidFill>
                <a:latin typeface="+mn-lt"/>
                <a:cs typeface="Arial" charset="0"/>
              </a:rPr>
              <a:t>Quick standing test ?    </a:t>
            </a:r>
            <a:endParaRPr lang="en-CA" sz="12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pic>
        <p:nvPicPr>
          <p:cNvPr id="2458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369595"/>
            <a:ext cx="1789112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ZoneTexte 12"/>
          <p:cNvSpPr txBox="1">
            <a:spLocks noChangeArrowheads="1"/>
          </p:cNvSpPr>
          <p:nvPr/>
        </p:nvSpPr>
        <p:spPr bwMode="auto">
          <a:xfrm>
            <a:off x="1384300" y="1963738"/>
            <a:ext cx="605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CA" sz="2400">
                <a:solidFill>
                  <a:srgbClr val="000000"/>
                </a:solidFill>
                <a:latin typeface="+mn-lt"/>
                <a:cs typeface="Arial" charset="0"/>
              </a:rPr>
              <a:t> Holter-ECG ?     </a:t>
            </a:r>
            <a:endParaRPr lang="en-CA" sz="120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  <p:sp>
        <p:nvSpPr>
          <p:cNvPr id="24584" name="Espace réservé du contenu 2"/>
          <p:cNvSpPr txBox="1">
            <a:spLocks/>
          </p:cNvSpPr>
          <p:nvPr/>
        </p:nvSpPr>
        <p:spPr bwMode="auto">
          <a:xfrm>
            <a:off x="250826" y="1125540"/>
            <a:ext cx="87852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fr-CA" dirty="0" smtClean="0">
                <a:solidFill>
                  <a:srgbClr val="2D2D8A"/>
                </a:solidFill>
                <a:latin typeface="+mn-lt"/>
                <a:cs typeface="Arial" charset="0"/>
              </a:rPr>
              <a:t>Réponse paradoxale de l’intervalle QT</a:t>
            </a:r>
            <a:endParaRPr lang="fr-CA" dirty="0">
              <a:solidFill>
                <a:srgbClr val="2D2D8A"/>
              </a:solidFill>
              <a:latin typeface="+mn-lt"/>
              <a:cs typeface="Arial" charset="0"/>
            </a:endParaRPr>
          </a:p>
        </p:txBody>
      </p:sp>
      <p:sp>
        <p:nvSpPr>
          <p:cNvPr id="24585" name="Rectangle 1"/>
          <p:cNvSpPr>
            <a:spLocks noChangeArrowheads="1"/>
          </p:cNvSpPr>
          <p:nvPr/>
        </p:nvSpPr>
        <p:spPr bwMode="auto">
          <a:xfrm>
            <a:off x="3168650" y="5981700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CA" sz="1200">
                <a:solidFill>
                  <a:srgbClr val="000000"/>
                </a:solidFill>
                <a:cs typeface="Arial" charset="0"/>
              </a:rPr>
              <a:t>Eggeling et al </a:t>
            </a:r>
            <a:r>
              <a:rPr lang="en-CA" sz="1200" i="1">
                <a:solidFill>
                  <a:srgbClr val="000000"/>
                </a:solidFill>
                <a:cs typeface="Arial" charset="0"/>
              </a:rPr>
              <a:t>Cardiology</a:t>
            </a:r>
            <a:r>
              <a:rPr lang="en-CA" sz="1200">
                <a:solidFill>
                  <a:srgbClr val="000000"/>
                </a:solidFill>
                <a:cs typeface="Arial" charset="0"/>
              </a:rPr>
              <a:t> 1992</a:t>
            </a:r>
          </a:p>
          <a:p>
            <a:r>
              <a:rPr lang="en-CA" sz="1200">
                <a:solidFill>
                  <a:srgbClr val="000000"/>
                </a:solidFill>
                <a:cs typeface="Arial" charset="0"/>
              </a:rPr>
              <a:t>Viskin et al. </a:t>
            </a:r>
            <a:r>
              <a:rPr lang="en-CA" sz="1200" i="1">
                <a:solidFill>
                  <a:srgbClr val="000000"/>
                </a:solidFill>
                <a:cs typeface="Arial" charset="0"/>
              </a:rPr>
              <a:t>J. Am. Coll. Cardiol.</a:t>
            </a:r>
            <a:r>
              <a:rPr lang="en-CA" sz="1200">
                <a:solidFill>
                  <a:srgbClr val="000000"/>
                </a:solidFill>
                <a:cs typeface="Arial" charset="0"/>
              </a:rPr>
              <a:t> 2010 </a:t>
            </a:r>
          </a:p>
          <a:p>
            <a:r>
              <a:rPr lang="en-CA" sz="1200">
                <a:cs typeface="Arial" charset="0"/>
              </a:rPr>
              <a:t>Sy et al </a:t>
            </a:r>
            <a:r>
              <a:rPr lang="en-CA" sz="1200" i="1">
                <a:cs typeface="Arial" charset="0"/>
              </a:rPr>
              <a:t>Circulation</a:t>
            </a:r>
            <a:r>
              <a:rPr lang="en-CA" sz="1200">
                <a:cs typeface="Arial" charset="0"/>
              </a:rPr>
              <a:t>. 2011</a:t>
            </a:r>
          </a:p>
          <a:p>
            <a:r>
              <a:rPr lang="en-CA" sz="1200">
                <a:solidFill>
                  <a:srgbClr val="000000"/>
                </a:solidFill>
                <a:cs typeface="Arial" charset="0"/>
              </a:rPr>
              <a:t>Ackerman et al </a:t>
            </a:r>
            <a:r>
              <a:rPr lang="en-CA" sz="1200" i="1">
                <a:solidFill>
                  <a:srgbClr val="000000"/>
                </a:solidFill>
                <a:cs typeface="Arial" charset="0"/>
              </a:rPr>
              <a:t>Mayo Clin. Proc.</a:t>
            </a:r>
            <a:r>
              <a:rPr lang="en-CA" sz="1200">
                <a:solidFill>
                  <a:srgbClr val="000000"/>
                </a:solidFill>
                <a:cs typeface="Arial" charset="0"/>
              </a:rPr>
              <a:t> 2002 </a:t>
            </a:r>
            <a:r>
              <a:rPr lang="en-CA" sz="1200">
                <a:cs typeface="Arial" charset="0"/>
              </a:rPr>
              <a:t> </a:t>
            </a:r>
            <a:endParaRPr lang="en-CA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ZoneTexte 9"/>
          <p:cNvSpPr txBox="1">
            <a:spLocks noChangeArrowheads="1"/>
          </p:cNvSpPr>
          <p:nvPr/>
        </p:nvSpPr>
        <p:spPr bwMode="auto">
          <a:xfrm>
            <a:off x="2584450" y="5225256"/>
            <a:ext cx="7029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</a:pPr>
            <a:r>
              <a:rPr lang="en-CA" sz="2400" dirty="0" smtClean="0">
                <a:solidFill>
                  <a:srgbClr val="000000"/>
                </a:solidFill>
                <a:latin typeface="+mn-lt"/>
                <a:cs typeface="Arial" charset="0"/>
              </a:rPr>
              <a:t>MST?</a:t>
            </a:r>
            <a:endParaRPr lang="en-CA" sz="1200" dirty="0">
              <a:solidFill>
                <a:srgbClr val="000000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80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 smtClean="0">
                <a:solidFill>
                  <a:srgbClr val="3366FF"/>
                </a:solidFill>
                <a:latin typeface="+mn-lt"/>
              </a:rPr>
              <a:t>Rôle</a:t>
            </a:r>
            <a:r>
              <a:rPr lang="en-CA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lang="en-CA" dirty="0">
                <a:solidFill>
                  <a:srgbClr val="3366FF"/>
                </a:solidFill>
                <a:latin typeface="+mn-lt"/>
              </a:rPr>
              <a:t>des tests de provocation </a:t>
            </a:r>
            <a:r>
              <a:rPr lang="en-CA" dirty="0" err="1">
                <a:solidFill>
                  <a:srgbClr val="3366FF"/>
                </a:solidFill>
                <a:latin typeface="+mn-lt"/>
              </a:rPr>
              <a:t>dans</a:t>
            </a:r>
            <a:r>
              <a:rPr lang="en-CA" dirty="0">
                <a:solidFill>
                  <a:srgbClr val="3366FF"/>
                </a:solidFill>
                <a:latin typeface="+mn-lt"/>
              </a:rPr>
              <a:t> le LQTS</a:t>
            </a:r>
            <a:endParaRPr lang="fr-FR" dirty="0">
              <a:solidFill>
                <a:srgbClr val="3366FF"/>
              </a:solidFill>
              <a:latin typeface="+mn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98" y="644898"/>
            <a:ext cx="4658546" cy="27007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477" y="3345615"/>
            <a:ext cx="73279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0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7283"/>
            <a:ext cx="4420822" cy="268122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790" y="2294994"/>
            <a:ext cx="4524211" cy="2218266"/>
          </a:xfrm>
          <a:prstGeom prst="rect">
            <a:avLst/>
          </a:prstGeom>
        </p:spPr>
      </p:pic>
      <p:sp>
        <p:nvSpPr>
          <p:cNvPr id="9" name="Titre 3"/>
          <p:cNvSpPr txBox="1">
            <a:spLocks/>
          </p:cNvSpPr>
          <p:nvPr/>
        </p:nvSpPr>
        <p:spPr>
          <a:xfrm>
            <a:off x="478350" y="144683"/>
            <a:ext cx="8665650" cy="537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err="1" smtClean="0">
                <a:solidFill>
                  <a:srgbClr val="3366FF"/>
                </a:solidFill>
                <a:latin typeface="+mn-lt"/>
              </a:rPr>
              <a:t>Rôle</a:t>
            </a:r>
            <a:r>
              <a:rPr lang="en-CA" dirty="0" smtClean="0">
                <a:solidFill>
                  <a:srgbClr val="3366FF"/>
                </a:solidFill>
                <a:latin typeface="+mn-lt"/>
              </a:rPr>
              <a:t> des tests de provocation </a:t>
            </a:r>
            <a:r>
              <a:rPr lang="en-CA" dirty="0" err="1" smtClean="0">
                <a:solidFill>
                  <a:srgbClr val="3366FF"/>
                </a:solidFill>
                <a:latin typeface="+mn-lt"/>
              </a:rPr>
              <a:t>dans</a:t>
            </a:r>
            <a:r>
              <a:rPr lang="en-CA" dirty="0" smtClean="0">
                <a:solidFill>
                  <a:srgbClr val="3366FF"/>
                </a:solidFill>
                <a:latin typeface="+mn-lt"/>
              </a:rPr>
              <a:t> le LQTS</a:t>
            </a:r>
            <a:endParaRPr lang="fr-FR" dirty="0">
              <a:solidFill>
                <a:srgbClr val="3366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423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Différentes formes de présentation mais toujours les m</a:t>
            </a:r>
            <a:r>
              <a:rPr lang="fr-FR" dirty="0" smtClean="0"/>
              <a:t>êmes informations</a:t>
            </a:r>
          </a:p>
          <a:p>
            <a:r>
              <a:rPr lang="fr-FR" dirty="0" smtClean="0"/>
              <a:t>Non exhaustif ++ </a:t>
            </a:r>
          </a:p>
          <a:p>
            <a:r>
              <a:rPr lang="fr-FR" dirty="0" smtClean="0"/>
              <a:t>Demande une interprétation des résultats et une sélection de l’informations</a:t>
            </a:r>
          </a:p>
          <a:p>
            <a:endParaRPr lang="fr-FR" dirty="0"/>
          </a:p>
          <a:p>
            <a:r>
              <a:rPr lang="fr-FR" dirty="0" smtClean="0"/>
              <a:t>Structure commune:</a:t>
            </a:r>
          </a:p>
          <a:p>
            <a:pPr lvl="1"/>
            <a:r>
              <a:rPr lang="fr-FR" dirty="0" smtClean="0"/>
              <a:t>Introduction: contexte, problématique</a:t>
            </a:r>
          </a:p>
          <a:p>
            <a:pPr lvl="1"/>
            <a:r>
              <a:rPr lang="fr-FR" dirty="0" smtClean="0"/>
              <a:t>Méthodes / population: découle de la problématique</a:t>
            </a:r>
          </a:p>
          <a:p>
            <a:pPr lvl="1"/>
            <a:r>
              <a:rPr lang="fr-FR" dirty="0" smtClean="0"/>
              <a:t>Résultats (sélectionnés) populations puis tests</a:t>
            </a:r>
          </a:p>
          <a:p>
            <a:pPr lvl="1"/>
            <a:r>
              <a:rPr lang="fr-FR" dirty="0" smtClean="0"/>
              <a:t>Conclusion: réponse à la problématique, perspective.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résumé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1017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b="1" dirty="0"/>
              <a:t>Abstract </a:t>
            </a:r>
          </a:p>
          <a:p>
            <a:r>
              <a:rPr lang="fr-FR" b="1" dirty="0" smtClean="0"/>
              <a:t>Introduction: </a:t>
            </a:r>
            <a:r>
              <a:rPr lang="fr-FR" dirty="0"/>
              <a:t>QT prolongation </a:t>
            </a:r>
            <a:r>
              <a:rPr lang="fr-FR" dirty="0" err="1"/>
              <a:t>during</a:t>
            </a:r>
            <a:r>
              <a:rPr lang="fr-FR" dirty="0"/>
              <a:t> mental stress test (MST) has been associated with familial </a:t>
            </a:r>
            <a:r>
              <a:rPr lang="fr-FR" dirty="0" err="1"/>
              <a:t>idiopathic</a:t>
            </a:r>
            <a:r>
              <a:rPr lang="fr-FR" dirty="0"/>
              <a:t> ventricular fibrillation. In long QT syndrome (LQTS), up to 30% of mutation carriers have normal QT duration. </a:t>
            </a:r>
            <a:endParaRPr lang="fr-FR" dirty="0" smtClean="0"/>
          </a:p>
          <a:p>
            <a:r>
              <a:rPr lang="fr-FR" b="1" dirty="0" err="1" smtClean="0"/>
              <a:t>Aims</a:t>
            </a:r>
            <a:r>
              <a:rPr lang="fr-FR" dirty="0" smtClean="0"/>
              <a:t>: Our </a:t>
            </a:r>
            <a:r>
              <a:rPr lang="fr-FR" dirty="0" err="1"/>
              <a:t>aim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to </a:t>
            </a:r>
            <a:r>
              <a:rPr lang="fr-FR" dirty="0" err="1"/>
              <a:t>assess</a:t>
            </a:r>
            <a:r>
              <a:rPr lang="fr-FR" dirty="0"/>
              <a:t> the QT </a:t>
            </a:r>
            <a:r>
              <a:rPr lang="fr-FR" dirty="0" err="1"/>
              <a:t>response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MST,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accuracy</a:t>
            </a:r>
            <a:r>
              <a:rPr lang="fr-FR" dirty="0"/>
              <a:t> in the </a:t>
            </a:r>
            <a:r>
              <a:rPr lang="fr-FR" dirty="0" err="1"/>
              <a:t>diagnosis</a:t>
            </a:r>
            <a:r>
              <a:rPr lang="fr-FR" dirty="0"/>
              <a:t> of </a:t>
            </a:r>
            <a:r>
              <a:rPr lang="fr-FR" dirty="0" err="1"/>
              <a:t>concealed</a:t>
            </a:r>
            <a:r>
              <a:rPr lang="fr-FR" dirty="0"/>
              <a:t> LQTS. </a:t>
            </a:r>
          </a:p>
          <a:p>
            <a:r>
              <a:rPr lang="fr-FR" b="1" dirty="0" err="1"/>
              <a:t>Methods</a:t>
            </a:r>
            <a:r>
              <a:rPr lang="fr-FR" b="1" dirty="0"/>
              <a:t> </a:t>
            </a:r>
            <a:r>
              <a:rPr lang="fr-FR" b="1" dirty="0" smtClean="0"/>
              <a:t>: </a:t>
            </a:r>
            <a:r>
              <a:rPr lang="fr-FR" dirty="0"/>
              <a:t>All patients </a:t>
            </a:r>
            <a:r>
              <a:rPr lang="fr-FR" dirty="0" err="1"/>
              <a:t>who</a:t>
            </a:r>
            <a:r>
              <a:rPr lang="fr-FR" dirty="0"/>
              <a:t> are carrier of a KCNQ1 or KCNH2 mutations </a:t>
            </a:r>
            <a:r>
              <a:rPr lang="fr-FR" dirty="0" err="1"/>
              <a:t>without</a:t>
            </a:r>
            <a:r>
              <a:rPr lang="fr-FR" dirty="0"/>
              <a:t> QT prolongation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enrolled</a:t>
            </a:r>
            <a:r>
              <a:rPr lang="fr-FR" dirty="0"/>
              <a:t>. A control group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constituted</a:t>
            </a:r>
            <a:r>
              <a:rPr lang="fr-FR" dirty="0"/>
              <a:t> of patients with </a:t>
            </a:r>
            <a:r>
              <a:rPr lang="fr-FR" dirty="0" err="1"/>
              <a:t>negative</a:t>
            </a:r>
            <a:r>
              <a:rPr lang="fr-FR" dirty="0"/>
              <a:t> </a:t>
            </a:r>
            <a:r>
              <a:rPr lang="fr-FR" dirty="0" err="1"/>
              <a:t>exercise</a:t>
            </a:r>
            <a:r>
              <a:rPr lang="fr-FR" dirty="0"/>
              <a:t> and </a:t>
            </a:r>
            <a:r>
              <a:rPr lang="fr-FR" dirty="0" err="1"/>
              <a:t>epinephrine</a:t>
            </a:r>
            <a:r>
              <a:rPr lang="fr-FR" dirty="0"/>
              <a:t> tests. </a:t>
            </a:r>
            <a:r>
              <a:rPr lang="fr-FR" dirty="0" err="1"/>
              <a:t>Electrocardiogram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recorded</a:t>
            </a:r>
            <a:r>
              <a:rPr lang="fr-FR" dirty="0"/>
              <a:t> at </a:t>
            </a:r>
            <a:r>
              <a:rPr lang="fr-FR" dirty="0" err="1"/>
              <a:t>rest</a:t>
            </a:r>
            <a:r>
              <a:rPr lang="fr-FR" dirty="0"/>
              <a:t> and at the maximum heart rate </a:t>
            </a:r>
            <a:r>
              <a:rPr lang="fr-FR" dirty="0" err="1"/>
              <a:t>during</a:t>
            </a:r>
            <a:r>
              <a:rPr lang="fr-FR" dirty="0"/>
              <a:t> MST and </a:t>
            </a:r>
            <a:r>
              <a:rPr lang="fr-FR" dirty="0" err="1"/>
              <a:t>reviewed</a:t>
            </a:r>
            <a:r>
              <a:rPr lang="fr-FR" dirty="0"/>
              <a:t> by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physicians</a:t>
            </a:r>
            <a:r>
              <a:rPr lang="fr-FR" dirty="0"/>
              <a:t>. </a:t>
            </a:r>
            <a:endParaRPr lang="fr-FR" dirty="0" smtClean="0"/>
          </a:p>
          <a:p>
            <a:r>
              <a:rPr lang="fr-FR" b="1" dirty="0" err="1" smtClean="0"/>
              <a:t>Results</a:t>
            </a:r>
            <a:r>
              <a:rPr lang="fr-FR" b="1" dirty="0" smtClean="0"/>
              <a:t>: </a:t>
            </a:r>
            <a:r>
              <a:rPr lang="fr-FR" dirty="0" err="1" smtClean="0"/>
              <a:t>Among</a:t>
            </a:r>
            <a:r>
              <a:rPr lang="fr-FR" dirty="0" smtClean="0"/>
              <a:t> </a:t>
            </a:r>
            <a:r>
              <a:rPr lang="fr-FR" dirty="0"/>
              <a:t>the 70 patients </a:t>
            </a:r>
            <a:r>
              <a:rPr lang="fr-FR" dirty="0" err="1"/>
              <a:t>enrolled</a:t>
            </a:r>
            <a:r>
              <a:rPr lang="fr-FR" dirty="0"/>
              <a:t> (</a:t>
            </a:r>
            <a:r>
              <a:rPr lang="fr-FR" dirty="0" err="1"/>
              <a:t>median</a:t>
            </a:r>
            <a:r>
              <a:rPr lang="fr-FR" dirty="0"/>
              <a:t> age 41±2.1 years, 46% male), 36 </a:t>
            </a:r>
            <a:r>
              <a:rPr lang="fr-FR" dirty="0" err="1"/>
              <a:t>were</a:t>
            </a:r>
            <a:r>
              <a:rPr lang="fr-FR" dirty="0"/>
              <a:t> mutation carrier for LQTS (20 KCNQ1 and 16 KCNH2), and 34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controls</a:t>
            </a:r>
            <a:r>
              <a:rPr lang="fr-FR" dirty="0"/>
              <a:t>. KCNQ1 and KCNH2 mutation carriers </a:t>
            </a:r>
            <a:r>
              <a:rPr lang="fr-FR" dirty="0" err="1"/>
              <a:t>presented</a:t>
            </a:r>
            <a:r>
              <a:rPr lang="fr-FR" dirty="0"/>
              <a:t> a longer QT </a:t>
            </a:r>
            <a:r>
              <a:rPr lang="fr-FR" dirty="0" err="1"/>
              <a:t>interval</a:t>
            </a:r>
            <a:r>
              <a:rPr lang="fr-FR" dirty="0"/>
              <a:t> at </a:t>
            </a:r>
            <a:r>
              <a:rPr lang="fr-FR" dirty="0" err="1"/>
              <a:t>baseline</a:t>
            </a:r>
            <a:r>
              <a:rPr lang="fr-FR" dirty="0"/>
              <a:t> [405(389; 416) and 421 (394; 434) ms, </a:t>
            </a:r>
            <a:r>
              <a:rPr lang="fr-FR" dirty="0" err="1"/>
              <a:t>respectively</a:t>
            </a:r>
            <a:r>
              <a:rPr lang="fr-FR" dirty="0"/>
              <a:t>] </a:t>
            </a:r>
            <a:r>
              <a:rPr lang="fr-FR" dirty="0" err="1"/>
              <a:t>compared</a:t>
            </a:r>
            <a:r>
              <a:rPr lang="fr-FR" dirty="0"/>
              <a:t> with the </a:t>
            </a:r>
            <a:r>
              <a:rPr lang="fr-FR" dirty="0" err="1"/>
              <a:t>controls</a:t>
            </a:r>
            <a:r>
              <a:rPr lang="fr-FR" dirty="0"/>
              <a:t> [361(338; 375)ms; P &lt; 0.0001]. QT duration </a:t>
            </a:r>
            <a:r>
              <a:rPr lang="fr-FR" dirty="0" err="1"/>
              <a:t>during</a:t>
            </a:r>
            <a:r>
              <a:rPr lang="fr-FR" dirty="0"/>
              <a:t> MST </a:t>
            </a:r>
            <a:r>
              <a:rPr lang="fr-FR" dirty="0" err="1"/>
              <a:t>varied</a:t>
            </a:r>
            <a:r>
              <a:rPr lang="fr-FR" dirty="0"/>
              <a:t> by 9 (4; 18) ms in KCNQ1, 3 (-6; 16) ms in KCNH2, and by -22 (-29; -17) ms in </a:t>
            </a:r>
            <a:r>
              <a:rPr lang="fr-FR" dirty="0" err="1"/>
              <a:t>controls</a:t>
            </a:r>
            <a:r>
              <a:rPr lang="fr-FR" dirty="0"/>
              <a:t> (P &lt; 0.0001). </a:t>
            </a:r>
            <a:r>
              <a:rPr lang="fr-FR" dirty="0" err="1"/>
              <a:t>These</a:t>
            </a:r>
            <a:r>
              <a:rPr lang="fr-FR" dirty="0"/>
              <a:t> QT variations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independent</a:t>
            </a:r>
            <a:r>
              <a:rPr lang="fr-FR" dirty="0"/>
              <a:t> of heart rate (P &lt; 0.3751). </a:t>
            </a:r>
            <a:r>
              <a:rPr lang="fr-FR" dirty="0" err="1"/>
              <a:t>Receiver</a:t>
            </a:r>
            <a:r>
              <a:rPr lang="fr-FR" dirty="0"/>
              <a:t> operating </a:t>
            </a:r>
            <a:r>
              <a:rPr lang="fr-FR" dirty="0" err="1"/>
              <a:t>characteristic</a:t>
            </a:r>
            <a:r>
              <a:rPr lang="fr-FR" dirty="0"/>
              <a:t> </a:t>
            </a:r>
            <a:r>
              <a:rPr lang="fr-FR" dirty="0" err="1"/>
              <a:t>curve</a:t>
            </a:r>
            <a:r>
              <a:rPr lang="fr-FR" dirty="0"/>
              <a:t> analysis </a:t>
            </a:r>
            <a:r>
              <a:rPr lang="fr-FR" dirty="0" err="1"/>
              <a:t>identified</a:t>
            </a:r>
            <a:r>
              <a:rPr lang="fr-FR" dirty="0"/>
              <a:t> a </a:t>
            </a:r>
            <a:r>
              <a:rPr lang="fr-FR" dirty="0" err="1"/>
              <a:t>cut</a:t>
            </a:r>
            <a:r>
              <a:rPr lang="fr-FR" dirty="0"/>
              <a:t>-off value of QT variation </a:t>
            </a:r>
            <a:r>
              <a:rPr lang="fr-FR" dirty="0" err="1"/>
              <a:t>superior</a:t>
            </a:r>
            <a:r>
              <a:rPr lang="fr-FR" dirty="0"/>
              <a:t> to -11 ms as best </a:t>
            </a:r>
            <a:r>
              <a:rPr lang="fr-FR" dirty="0" err="1"/>
              <a:t>predictor</a:t>
            </a:r>
            <a:r>
              <a:rPr lang="fr-FR" dirty="0"/>
              <a:t> of LQTS. It </a:t>
            </a:r>
            <a:r>
              <a:rPr lang="fr-FR" dirty="0" err="1"/>
              <a:t>provided</a:t>
            </a:r>
            <a:r>
              <a:rPr lang="fr-FR" dirty="0"/>
              <a:t> 97% </a:t>
            </a:r>
            <a:r>
              <a:rPr lang="fr-FR" dirty="0" err="1"/>
              <a:t>sensitivity</a:t>
            </a:r>
            <a:r>
              <a:rPr lang="fr-FR" dirty="0"/>
              <a:t> and 97% </a:t>
            </a:r>
            <a:r>
              <a:rPr lang="fr-FR" dirty="0" err="1"/>
              <a:t>specificity</a:t>
            </a:r>
            <a:r>
              <a:rPr lang="fr-FR" dirty="0"/>
              <a:t> of QT prolongation in the </a:t>
            </a:r>
            <a:r>
              <a:rPr lang="fr-FR" dirty="0" err="1"/>
              <a:t>diagnosis</a:t>
            </a:r>
            <a:r>
              <a:rPr lang="fr-FR" dirty="0"/>
              <a:t> of LQTS. </a:t>
            </a:r>
          </a:p>
          <a:p>
            <a:r>
              <a:rPr lang="fr-FR" b="1" dirty="0"/>
              <a:t>Conclusion: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identified</a:t>
            </a:r>
            <a:r>
              <a:rPr lang="fr-FR" dirty="0"/>
              <a:t> a </a:t>
            </a:r>
            <a:r>
              <a:rPr lang="fr-FR" dirty="0" err="1"/>
              <a:t>paradoxical</a:t>
            </a:r>
            <a:r>
              <a:rPr lang="fr-FR" dirty="0"/>
              <a:t> </a:t>
            </a:r>
            <a:r>
              <a:rPr lang="fr-FR" dirty="0" err="1"/>
              <a:t>response</a:t>
            </a:r>
            <a:r>
              <a:rPr lang="fr-FR" dirty="0"/>
              <a:t> of the QT </a:t>
            </a:r>
            <a:r>
              <a:rPr lang="fr-FR" dirty="0" err="1"/>
              <a:t>interval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MST in LQTS. </a:t>
            </a:r>
            <a:r>
              <a:rPr lang="fr-FR" dirty="0" err="1"/>
              <a:t>Easy</a:t>
            </a:r>
            <a:r>
              <a:rPr lang="fr-FR" dirty="0"/>
              <a:t> to </a:t>
            </a:r>
            <a:r>
              <a:rPr lang="fr-FR" dirty="0" err="1"/>
              <a:t>assess</a:t>
            </a:r>
            <a:r>
              <a:rPr lang="fr-FR" dirty="0"/>
              <a:t>, MST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efficient to </a:t>
            </a:r>
            <a:r>
              <a:rPr lang="fr-FR" dirty="0" err="1"/>
              <a:t>unmask</a:t>
            </a:r>
            <a:r>
              <a:rPr lang="fr-FR" dirty="0"/>
              <a:t> </a:t>
            </a:r>
            <a:r>
              <a:rPr lang="fr-FR" dirty="0" err="1"/>
              <a:t>concealed</a:t>
            </a:r>
            <a:r>
              <a:rPr lang="fr-FR" dirty="0"/>
              <a:t> LQTS in patients at risk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pathology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Résumé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4331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0"/>
          </p:nvPr>
        </p:nvSpPr>
        <p:spPr>
          <a:xfrm>
            <a:off x="372048" y="945589"/>
            <a:ext cx="8624836" cy="2951289"/>
          </a:xfrm>
        </p:spPr>
        <p:txBody>
          <a:bodyPr>
            <a:normAutofit/>
          </a:bodyPr>
          <a:lstStyle/>
          <a:p>
            <a:r>
              <a:rPr lang="fr-FR" sz="2800" dirty="0" smtClean="0">
                <a:cs typeface="Adobe Hebrew"/>
              </a:rPr>
              <a:t>Etude d’un nouveau test diagnostic dans le syndrome du QT long </a:t>
            </a:r>
          </a:p>
          <a:p>
            <a:r>
              <a:rPr lang="fr-FR" sz="2800" dirty="0" smtClean="0">
                <a:cs typeface="Adobe Hebrew"/>
              </a:rPr>
              <a:t>Définition générales des performance d’un test </a:t>
            </a:r>
          </a:p>
          <a:p>
            <a:pPr marL="0" indent="0">
              <a:buNone/>
            </a:pPr>
            <a:r>
              <a:rPr lang="fr-FR" sz="2800" dirty="0" smtClean="0">
                <a:cs typeface="Adobe Hebrew"/>
              </a:rPr>
              <a:t>(Se, </a:t>
            </a:r>
            <a:r>
              <a:rPr lang="fr-FR" sz="2800" dirty="0" err="1" smtClean="0">
                <a:cs typeface="Adobe Hebrew"/>
              </a:rPr>
              <a:t>Sp</a:t>
            </a:r>
            <a:r>
              <a:rPr lang="fr-FR" sz="2800" dirty="0" smtClean="0">
                <a:cs typeface="Adobe Hebrew"/>
              </a:rPr>
              <a:t>, VPP, VPN)</a:t>
            </a:r>
          </a:p>
          <a:p>
            <a:r>
              <a:rPr lang="fr-FR" sz="2800" dirty="0" smtClean="0">
                <a:cs typeface="Adobe Hebrew"/>
              </a:rPr>
              <a:t>Courbe ROC, AUC et seuil </a:t>
            </a:r>
          </a:p>
          <a:p>
            <a:endParaRPr lang="fr-FR" sz="2400" dirty="0">
              <a:cs typeface="Adobe Hebrew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fr-FR">
              <a:cs typeface="Adobe Hebrew"/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fr-FR">
              <a:cs typeface="Adobe Hebrew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236170" y="107732"/>
            <a:ext cx="8665650" cy="5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altLang="fr-FR" dirty="0" smtClean="0">
                <a:solidFill>
                  <a:srgbClr val="FF0000"/>
                </a:solidFill>
                <a:latin typeface="+mn-lt"/>
                <a:ea typeface="ＭＳ Ｐゴシック" pitchFamily="34" charset="-128"/>
                <a:cs typeface="Adobe Hebrew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69525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236850"/>
            <a:ext cx="7886700" cy="4995785"/>
          </a:xfrm>
        </p:spPr>
        <p:txBody>
          <a:bodyPr/>
          <a:lstStyle/>
          <a:p>
            <a:r>
              <a:rPr lang="fr-FR" dirty="0" smtClean="0"/>
              <a:t>Présence obligatoire aux enseignements</a:t>
            </a:r>
          </a:p>
          <a:p>
            <a:endParaRPr lang="fr-FR" dirty="0"/>
          </a:p>
          <a:p>
            <a:r>
              <a:rPr lang="fr-FR" dirty="0" smtClean="0"/>
              <a:t>Pas de piège</a:t>
            </a:r>
          </a:p>
          <a:p>
            <a:endParaRPr lang="fr-FR" dirty="0"/>
          </a:p>
          <a:p>
            <a:r>
              <a:rPr lang="fr-FR" dirty="0" smtClean="0"/>
              <a:t>Examen basé sur un article scientifique vu en cours (ou équivalent)</a:t>
            </a:r>
          </a:p>
          <a:p>
            <a:pPr lvl="1"/>
            <a:r>
              <a:rPr lang="fr-FR" dirty="0" smtClean="0"/>
              <a:t>Résumé</a:t>
            </a:r>
          </a:p>
          <a:p>
            <a:pPr lvl="1"/>
            <a:r>
              <a:rPr lang="fr-FR" dirty="0" smtClean="0"/>
              <a:t>Questions associées</a:t>
            </a:r>
          </a:p>
          <a:p>
            <a:pPr lvl="1"/>
            <a:endParaRPr lang="fr-FR" dirty="0"/>
          </a:p>
          <a:p>
            <a:r>
              <a:rPr lang="fr-FR" dirty="0"/>
              <a:t>Les articles présentés dans le parcours avancé peuvent être proposés à l’examen final+++ (= à lire et connaître comme les articles vus en cours)</a:t>
            </a:r>
          </a:p>
          <a:p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Modalités d’évaluation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015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recherche </a:t>
            </a:r>
            <a:r>
              <a:rPr lang="fr-FR" dirty="0" smtClean="0"/>
              <a:t>translationnelle l’institut </a:t>
            </a:r>
            <a:r>
              <a:rPr lang="fr-FR" dirty="0"/>
              <a:t>du </a:t>
            </a:r>
            <a:r>
              <a:rPr lang="fr-FR" dirty="0" smtClean="0"/>
              <a:t>thorax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54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Définition : </a:t>
            </a:r>
            <a:endParaRPr lang="fr-FR" dirty="0" smtClean="0"/>
          </a:p>
          <a:p>
            <a:pPr lvl="1"/>
            <a:r>
              <a:rPr lang="fr-FR" dirty="0" smtClean="0"/>
              <a:t>translation </a:t>
            </a:r>
            <a:r>
              <a:rPr lang="fr-FR" dirty="0"/>
              <a:t>= </a:t>
            </a:r>
            <a:r>
              <a:rPr lang="fr-FR" dirty="0" smtClean="0"/>
              <a:t>traduction</a:t>
            </a:r>
          </a:p>
          <a:p>
            <a:pPr lvl="1"/>
            <a:r>
              <a:rPr lang="fr-FR" dirty="0"/>
              <a:t>	du chercheur au lit du </a:t>
            </a:r>
            <a:r>
              <a:rPr lang="fr-FR" dirty="0" smtClean="0"/>
              <a:t>malade</a:t>
            </a:r>
          </a:p>
          <a:p>
            <a:pPr lvl="1"/>
            <a:r>
              <a:rPr lang="fr-FR" dirty="0" smtClean="0"/>
              <a:t>et inversement</a:t>
            </a:r>
          </a:p>
          <a:p>
            <a:pPr lvl="1"/>
            <a:r>
              <a:rPr lang="fr-FR" dirty="0" smtClean="0"/>
              <a:t>pour </a:t>
            </a:r>
            <a:r>
              <a:rPr lang="fr-FR" dirty="0"/>
              <a:t>le bénéfice de tous</a:t>
            </a:r>
          </a:p>
          <a:p>
            <a:r>
              <a:rPr lang="fr-FR" dirty="0" smtClean="0"/>
              <a:t>Elle définit finalement un pont </a:t>
            </a:r>
            <a:r>
              <a:rPr lang="fr-FR" dirty="0"/>
              <a:t>entre la recherche fondamentale et préclinique d’une part et la recherche clinique d’autre </a:t>
            </a:r>
            <a:r>
              <a:rPr lang="fr-FR" dirty="0" smtClean="0"/>
              <a:t>part.</a:t>
            </a:r>
            <a:endParaRPr lang="fr-FR" dirty="0"/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recherche translationnelle</a:t>
            </a:r>
            <a:endParaRPr lang="fr-FR" dirty="0"/>
          </a:p>
        </p:txBody>
      </p:sp>
      <p:pic>
        <p:nvPicPr>
          <p:cNvPr id="5" name="Picture 2" descr="from bench to bed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3776" r="5902" b="19681"/>
          <a:stretch>
            <a:fillRect/>
          </a:stretch>
        </p:blipFill>
        <p:spPr bwMode="auto">
          <a:xfrm>
            <a:off x="5862937" y="705662"/>
            <a:ext cx="3038884" cy="185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56" y="3322113"/>
            <a:ext cx="7027185" cy="3409416"/>
          </a:xfrm>
          <a:prstGeom prst="rect">
            <a:avLst/>
          </a:prstGeom>
        </p:spPr>
      </p:pic>
      <p:sp>
        <p:nvSpPr>
          <p:cNvPr id="70" name="Ellipse 69"/>
          <p:cNvSpPr/>
          <p:nvPr/>
        </p:nvSpPr>
        <p:spPr>
          <a:xfrm>
            <a:off x="962189" y="3322113"/>
            <a:ext cx="2463203" cy="3535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82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 Le patient est au centre de l’activité de l’Institut 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6171" y="376314"/>
            <a:ext cx="8665650" cy="537164"/>
          </a:xfrm>
        </p:spPr>
        <p:txBody>
          <a:bodyPr/>
          <a:lstStyle/>
          <a:p>
            <a:r>
              <a:rPr lang="fr-FR" dirty="0"/>
              <a:t>L’institut du thorax</a:t>
            </a:r>
            <a:br>
              <a:rPr lang="fr-FR" dirty="0"/>
            </a:br>
            <a:r>
              <a:rPr lang="fr-FR" dirty="0"/>
              <a:t>un modèle de recherche translationnelle</a:t>
            </a:r>
            <a:br>
              <a:rPr lang="fr-FR" dirty="0"/>
            </a:br>
            <a:endParaRPr lang="fr-FR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63443" y="1711325"/>
            <a:ext cx="7345362" cy="30765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25705" y="2916238"/>
            <a:ext cx="1620838" cy="5889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 dirty="0">
                <a:solidFill>
                  <a:srgbClr val="FF0000"/>
                </a:solidFill>
                <a:latin typeface="+mn-lt"/>
              </a:rPr>
              <a:t>Patient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695805" y="2000250"/>
            <a:ext cx="2203450" cy="588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 dirty="0">
                <a:latin typeface="+mn-lt"/>
              </a:rPr>
              <a:t>Recherche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681268" y="2327275"/>
            <a:ext cx="15097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305030" y="3927475"/>
            <a:ext cx="2260600" cy="588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>
                <a:latin typeface="+mn-lt"/>
              </a:rPr>
              <a:t>Formation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025380" y="2000250"/>
            <a:ext cx="1912938" cy="588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>
                <a:latin typeface="+mn-lt"/>
              </a:rPr>
              <a:t>Soins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5710093" y="2754313"/>
            <a:ext cx="1016000" cy="101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 flipV="1">
            <a:off x="2162030" y="2754313"/>
            <a:ext cx="1016000" cy="1016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Espace réservé du contenu 1"/>
          <p:cNvSpPr txBox="1">
            <a:spLocks/>
          </p:cNvSpPr>
          <p:nvPr/>
        </p:nvSpPr>
        <p:spPr>
          <a:xfrm>
            <a:off x="763443" y="5160590"/>
            <a:ext cx="7886700" cy="4995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Fusion </a:t>
            </a:r>
            <a:r>
              <a:rPr lang="fr-FR" dirty="0"/>
              <a:t>recherche-enseignement-soins</a:t>
            </a:r>
          </a:p>
          <a:p>
            <a:r>
              <a:rPr lang="fr-FR" dirty="0"/>
              <a:t>Développement de la recherche translationnelle</a:t>
            </a:r>
          </a:p>
        </p:txBody>
      </p:sp>
    </p:spTree>
    <p:extLst>
      <p:ext uri="{BB962C8B-B14F-4D97-AF65-F5344CB8AC3E}">
        <p14:creationId xmlns:p14="http://schemas.microsoft.com/office/powerpoint/2010/main" val="154718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L’institut du thorax : </a:t>
            </a:r>
          </a:p>
          <a:p>
            <a:endParaRPr lang="fr-FR" dirty="0"/>
          </a:p>
          <a:p>
            <a:r>
              <a:rPr lang="fr-FR" dirty="0" smtClean="0"/>
              <a:t>triple </a:t>
            </a:r>
            <a:r>
              <a:rPr lang="fr-FR" dirty="0"/>
              <a:t>tutelle : </a:t>
            </a:r>
            <a:r>
              <a:rPr lang="fr-FR" dirty="0" smtClean="0"/>
              <a:t>INSERM/CNRS, </a:t>
            </a:r>
            <a:r>
              <a:rPr lang="fr-FR" dirty="0"/>
              <a:t>Université, CHU</a:t>
            </a:r>
          </a:p>
          <a:p>
            <a:r>
              <a:rPr lang="fr-FR" dirty="0" smtClean="0"/>
              <a:t>triple </a:t>
            </a:r>
            <a:r>
              <a:rPr lang="fr-FR" dirty="0"/>
              <a:t>mission: enseignement, recherche, soins</a:t>
            </a:r>
          </a:p>
          <a:p>
            <a:r>
              <a:rPr lang="fr-FR" dirty="0" smtClean="0"/>
              <a:t>directoire</a:t>
            </a:r>
            <a:r>
              <a:rPr lang="fr-FR" dirty="0"/>
              <a:t>, conseil de gestion, </a:t>
            </a:r>
          </a:p>
          <a:p>
            <a:pPr lvl="1"/>
            <a:r>
              <a:rPr lang="fr-FR" dirty="0" smtClean="0"/>
              <a:t>conseil </a:t>
            </a:r>
            <a:r>
              <a:rPr lang="fr-FR" dirty="0"/>
              <a:t>du personnel, conseil scientifique</a:t>
            </a:r>
          </a:p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53709" y="338632"/>
            <a:ext cx="8665650" cy="537164"/>
          </a:xfrm>
        </p:spPr>
        <p:txBody>
          <a:bodyPr/>
          <a:lstStyle/>
          <a:p>
            <a:r>
              <a:rPr lang="fr-FR" dirty="0" smtClean="0"/>
              <a:t>L’institut </a:t>
            </a:r>
            <a:r>
              <a:rPr lang="fr-FR" dirty="0"/>
              <a:t>du </a:t>
            </a:r>
            <a:r>
              <a:rPr lang="fr-FR" dirty="0" smtClean="0"/>
              <a:t>thorax</a:t>
            </a:r>
            <a:br>
              <a:rPr lang="fr-FR" dirty="0" smtClean="0"/>
            </a:br>
            <a:r>
              <a:rPr lang="fr-FR" dirty="0" smtClean="0"/>
              <a:t>un modèle de recherche translationnelle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993033" y="4400470"/>
            <a:ext cx="7440612" cy="568325"/>
          </a:xfrm>
          <a:prstGeom prst="homePlate">
            <a:avLst>
              <a:gd name="adj" fmla="val 100495"/>
            </a:avLst>
          </a:prstGeom>
          <a:gradFill rotWithShape="0">
            <a:gsLst>
              <a:gs pos="0">
                <a:srgbClr val="7EC8EE"/>
              </a:gs>
              <a:gs pos="50000">
                <a:srgbClr val="FFFFFF"/>
              </a:gs>
              <a:gs pos="100000">
                <a:srgbClr val="7EC8E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fr-FR" sz="3200"/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213695" y="4486195"/>
            <a:ext cx="704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>
                <a:latin typeface="+mn-lt"/>
              </a:rPr>
              <a:t>1996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878733" y="3805157"/>
            <a:ext cx="11589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>
                <a:solidFill>
                  <a:srgbClr val="0066CC"/>
                </a:solidFill>
                <a:latin typeface="+mn-lt"/>
              </a:rPr>
              <a:t>CJF 96 01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671145" y="4486195"/>
            <a:ext cx="704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>
                <a:latin typeface="+mn-lt"/>
              </a:rPr>
              <a:t>2000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3475883" y="3805157"/>
            <a:ext cx="1110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>
                <a:solidFill>
                  <a:srgbClr val="0066CC"/>
                </a:solidFill>
                <a:latin typeface="+mn-lt"/>
              </a:rPr>
              <a:t>UMR533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2442420" y="4486195"/>
            <a:ext cx="704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>
                <a:latin typeface="+mn-lt"/>
              </a:rPr>
              <a:t>1998</a:t>
            </a:r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2197945" y="5184695"/>
            <a:ext cx="1123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 dirty="0">
                <a:solidFill>
                  <a:srgbClr val="0066CC"/>
                </a:solidFill>
                <a:latin typeface="+mn-lt"/>
              </a:rPr>
              <a:t>Pole TCV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4899870" y="4486195"/>
            <a:ext cx="704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>
                <a:latin typeface="+mn-lt"/>
              </a:rPr>
              <a:t>2002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256933" y="5184695"/>
            <a:ext cx="17807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>
                <a:solidFill>
                  <a:srgbClr val="0066CC"/>
                </a:solidFill>
                <a:latin typeface="+mn-lt"/>
              </a:rPr>
              <a:t>PE CHU Nantes</a:t>
            </a: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6128595" y="4486195"/>
            <a:ext cx="7046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000" b="1">
                <a:latin typeface="+mn-lt"/>
              </a:rPr>
              <a:t>2004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936325" y="3674982"/>
            <a:ext cx="121797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sz="2000" b="1">
                <a:solidFill>
                  <a:srgbClr val="0066CC"/>
                </a:solidFill>
                <a:latin typeface="+mn-lt"/>
              </a:rPr>
              <a:t>institut </a:t>
            </a:r>
          </a:p>
          <a:p>
            <a:pPr algn="ctr"/>
            <a:r>
              <a:rPr lang="fr-FR" sz="2000" b="1">
                <a:solidFill>
                  <a:srgbClr val="0066CC"/>
                </a:solidFill>
                <a:latin typeface="+mn-lt"/>
              </a:rPr>
              <a:t>du thorax</a:t>
            </a:r>
          </a:p>
        </p:txBody>
      </p:sp>
    </p:spTree>
    <p:extLst>
      <p:ext uri="{BB962C8B-B14F-4D97-AF65-F5344CB8AC3E}">
        <p14:creationId xmlns:p14="http://schemas.microsoft.com/office/powerpoint/2010/main" val="219432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IT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5539D"/>
      </a:accent1>
      <a:accent2>
        <a:srgbClr val="E0133F"/>
      </a:accent2>
      <a:accent3>
        <a:srgbClr val="34ABD9"/>
      </a:accent3>
      <a:accent4>
        <a:srgbClr val="0D7DB9"/>
      </a:accent4>
      <a:accent5>
        <a:srgbClr val="C2202C"/>
      </a:accent5>
      <a:accent6>
        <a:srgbClr val="2B3381"/>
      </a:accent6>
      <a:hlink>
        <a:srgbClr val="7980FF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stit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institut">
    <a:majorFont>
      <a:latin typeface="Comic Sans MS"/>
      <a:ea typeface=""/>
      <a:cs typeface=""/>
    </a:majorFont>
    <a:minorFont>
      <a:latin typeface="Comic Sans M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9575</TotalTime>
  <Words>2044</Words>
  <Application>Microsoft Macintosh PowerPoint</Application>
  <PresentationFormat>Présentation à l'écran (4:3)</PresentationFormat>
  <Paragraphs>411</Paragraphs>
  <Slides>46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46</vt:i4>
      </vt:variant>
    </vt:vector>
  </HeadingPairs>
  <TitlesOfParts>
    <vt:vector size="49" baseType="lpstr">
      <vt:lpstr>1_Thème Office</vt:lpstr>
      <vt:lpstr>Image</vt:lpstr>
      <vt:lpstr>Photo Editor Photo</vt:lpstr>
      <vt:lpstr>Master 1 biologie santé</vt:lpstr>
      <vt:lpstr>Planning d’enseignement</vt:lpstr>
      <vt:lpstr>Ressources MOOC  « ouvrez les portes du laboratoire: cellules et cellules souches » </vt:lpstr>
      <vt:lpstr>Autres ressources numériques</vt:lpstr>
      <vt:lpstr>Modalités d’évaluation</vt:lpstr>
      <vt:lpstr>La recherche translationnelle l’institut du thorax</vt:lpstr>
      <vt:lpstr>La recherche translationnelle</vt:lpstr>
      <vt:lpstr>L’institut du thorax un modèle de recherche translationnelle </vt:lpstr>
      <vt:lpstr>L’institut du thorax un modèle de recherche translationnelle </vt:lpstr>
      <vt:lpstr>Présentation PowerPoint</vt:lpstr>
      <vt:lpstr>Présentation PowerPoint</vt:lpstr>
      <vt:lpstr>Présentation PowerPoint</vt:lpstr>
      <vt:lpstr>La mort subite en question </vt:lpstr>
      <vt:lpstr>Les morts subites cardiaques</vt:lpstr>
      <vt:lpstr>Les canalopathies</vt:lpstr>
      <vt:lpstr>Présentation PowerPoint</vt:lpstr>
      <vt:lpstr>Etiologies des morts subites familiales</vt:lpstr>
      <vt:lpstr>Présentation PowerPoint</vt:lpstr>
      <vt:lpstr>Test de stress mental</vt:lpstr>
      <vt:lpstr>Présentation PowerPoint</vt:lpstr>
      <vt:lpstr>SYNDROMES DU QT LONG  </vt:lpstr>
      <vt:lpstr>Les syndromes du QT Long </vt:lpstr>
      <vt:lpstr>Syndromes du QT Long  </vt:lpstr>
      <vt:lpstr>Présentation PowerPoint</vt:lpstr>
      <vt:lpstr>Syndromes du QT Long influence du gène muté </vt:lpstr>
      <vt:lpstr>Traitement</vt:lpstr>
      <vt:lpstr>Le syndrome du QT long  Le problème du diagnostic</vt:lpstr>
      <vt:lpstr>rôle des tests de provocation dans le LQTS</vt:lpstr>
      <vt:lpstr>Test à l’adrénaline dans le QT long</vt:lpstr>
      <vt:lpstr>Test à l’adrénaline  dans le QT long  valeur predictive</vt:lpstr>
      <vt:lpstr>Présentation PowerPoint</vt:lpstr>
      <vt:lpstr>Présentation PowerPoint</vt:lpstr>
      <vt:lpstr>Description de la population</vt:lpstr>
      <vt:lpstr>Résultats</vt:lpstr>
      <vt:lpstr>Résultats</vt:lpstr>
      <vt:lpstr>L’évaluation des performances d’un test</vt:lpstr>
      <vt:lpstr>Le test idéal</vt:lpstr>
      <vt:lpstr>La définition du seuil</vt:lpstr>
      <vt:lpstr>Résultats</vt:lpstr>
      <vt:lpstr>Limites </vt:lpstr>
      <vt:lpstr>Perspective:  rôle des tests de provocation dans le LQTS</vt:lpstr>
      <vt:lpstr>Rôle des tests de provocation dans le LQTS</vt:lpstr>
      <vt:lpstr>Présentation PowerPoint</vt:lpstr>
      <vt:lpstr>Le résumé </vt:lpstr>
      <vt:lpstr>Résumé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Stephanie Chatel</dc:creator>
  <cp:lastModifiedBy>jb gourraud</cp:lastModifiedBy>
  <cp:revision>67</cp:revision>
  <dcterms:created xsi:type="dcterms:W3CDTF">2018-02-08T13:28:49Z</dcterms:created>
  <dcterms:modified xsi:type="dcterms:W3CDTF">2023-09-14T07:58:34Z</dcterms:modified>
</cp:coreProperties>
</file>