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7" r:id="rId9"/>
    <p:sldId id="264" r:id="rId10"/>
    <p:sldId id="278" r:id="rId11"/>
    <p:sldId id="265" r:id="rId12"/>
    <p:sldId id="267" r:id="rId13"/>
    <p:sldId id="276" r:id="rId14"/>
    <p:sldId id="273" r:id="rId15"/>
    <p:sldId id="272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9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8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2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4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3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8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03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7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7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7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53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C9482-AFCA-4E02-964B-DB699CCBC4D0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B5153-D38B-4B22-986F-9260F7E29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1901" y="2472612"/>
            <a:ext cx="39533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XLP6CU020 :</a:t>
            </a:r>
          </a:p>
          <a:p>
            <a:pPr algn="ctr"/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Tuteuré LP MCN</a:t>
            </a:r>
          </a:p>
          <a:p>
            <a:pPr algn="ctr"/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2024-2025</a:t>
            </a:r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5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953" y="1033451"/>
            <a:ext cx="7490012" cy="445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annexes (elles ne doivent pas servir à la lecture du rapport !). Terminer les annexes par le GANTT et les gabarits de réunion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les tableaux sont numérotés en chiffres romains (I, II, III, </a:t>
            </a:r>
            <a:r>
              <a:rPr lang="fr-FR" sz="22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etc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) au dessus avec leur titre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les figures sont numérotées en chiffres arabes (1, 2, 3, </a:t>
            </a:r>
            <a:r>
              <a:rPr lang="fr-FR" sz="22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etc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) en dessous avec leur légende. Pas de graphique, photos, schéma, etc. Ce sont des figures !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391" y="897767"/>
            <a:ext cx="7556149" cy="5031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on 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n’écrit pas comme on parle 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</a:p>
          <a:p>
            <a:pPr>
              <a:lnSpc>
                <a:spcPct val="114000"/>
              </a:lnSpc>
            </a:pPr>
            <a:endParaRPr lang="fr-FR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682625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pas de « je »  sauf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bilan personnel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, voire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intro et conclusion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682625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pas de « on 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»,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tournez votre phrase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autrement  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 utilisez le passif</a:t>
            </a:r>
            <a:endParaRPr lang="fr-FR" sz="2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631825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pas de « et encore », « et donc »,, « et aussi », « ou encore », « ou bien », « ainsi », « donc », </a:t>
            </a:r>
            <a:r>
              <a:rPr lang="fr-FR" sz="22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etc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, etc. </a:t>
            </a:r>
            <a:endParaRPr lang="fr-FR" sz="2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427038">
              <a:lnSpc>
                <a:spcPct val="114000"/>
              </a:lnSpc>
              <a:spcBef>
                <a:spcPts val="600"/>
              </a:spcBef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on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écrit au présent, passé composé (parfois imparfait) ou futur simple – pas de passé simple !</a:t>
            </a:r>
          </a:p>
          <a:p>
            <a:pPr marL="682625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1156287"/>
            <a:ext cx="8108577" cy="418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 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rédaction se fait en times 12 points, interligne 1,5 avec 2 cm de marge partout, texte justifié à droite et à 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gauche</a:t>
            </a:r>
          </a:p>
          <a:p>
            <a:pPr marL="884238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fr-FR" sz="22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pas de sommaire automatique (trop galère à rectifier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</a:p>
          <a:p>
            <a:pPr marL="884238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mettre les figures autant que possible en habillage « aligné sur le texte » avec sa légende (texte)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dessous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889" y="985769"/>
            <a:ext cx="7520475" cy="310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 ponctuation :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pas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de « : » dans les titres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les ponctuations doubles (ex :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; ! </a:t>
            </a:r>
            <a:r>
              <a:rPr lang="fr-FR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ont un espace avant et après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les ponctuations simples (ex , .) ont un espace après, pas avant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pas d’espace entre les parenthèses, ex. (xx xxx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693" y="879768"/>
            <a:ext cx="7732059" cy="379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Les chiffres :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les 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chiffres dans le texte sont en toutes lettres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(ex. </a:t>
            </a:r>
            <a:r>
              <a:rPr lang="fr-F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trois employés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) ; pas si ce sont de trop grands nombres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les chiffres avec unité s’écrivent en chiffre et unité en sigle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, ex. </a:t>
            </a:r>
            <a:r>
              <a:rPr lang="fr-F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3 L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, et non trois litres ou 3 litres (espace entre le chiffre et l’unité)</a:t>
            </a:r>
          </a:p>
          <a:p>
            <a:pPr marL="884238" indent="-3429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le séparateur des chiffres est la virgule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(le point est en anglais)</a:t>
            </a:r>
          </a:p>
        </p:txBody>
      </p:sp>
    </p:spTree>
    <p:extLst>
      <p:ext uri="{BB962C8B-B14F-4D97-AF65-F5344CB8AC3E}">
        <p14:creationId xmlns:p14="http://schemas.microsoft.com/office/powerpoint/2010/main" val="40541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0401" y="2529711"/>
            <a:ext cx="7352523" cy="44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Au moindre doute, demandez !!!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2355" y="3306879"/>
            <a:ext cx="5543505" cy="12501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Corrigez ou faites corriger vos fautes !</a:t>
            </a:r>
          </a:p>
          <a:p>
            <a:pPr algn="ctr">
              <a:lnSpc>
                <a:spcPct val="114000"/>
              </a:lnSpc>
            </a:pP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Orthographe, conjugaison, grammaire,</a:t>
            </a:r>
          </a:p>
          <a:p>
            <a:pPr algn="ctr">
              <a:lnSpc>
                <a:spcPct val="114000"/>
              </a:lnSpc>
            </a:pP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rédaction (style), </a:t>
            </a:r>
            <a:r>
              <a:rPr lang="fr-FR" sz="2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etc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etc.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806823" y="1156161"/>
            <a:ext cx="724796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Toutes ces consignes démarrent dès les CR de conférences et visites de sites ;</a:t>
            </a:r>
          </a:p>
          <a:p>
            <a:pPr algn="ctr">
              <a:lnSpc>
                <a:spcPct val="114000"/>
              </a:lnSpc>
            </a:pPr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cela demande un certain entrainement</a:t>
            </a:r>
          </a:p>
        </p:txBody>
      </p:sp>
    </p:spTree>
    <p:extLst>
      <p:ext uri="{BB962C8B-B14F-4D97-AF65-F5344CB8AC3E}">
        <p14:creationId xmlns:p14="http://schemas.microsoft.com/office/powerpoint/2010/main" val="27330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07973" y="812217"/>
            <a:ext cx="7784698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RAPPELS</a:t>
            </a:r>
            <a:endParaRPr lang="fr-FR" altLang="fr-FR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Travail progressif de rédaction scientifique</a:t>
            </a:r>
            <a:endParaRPr lang="fr-FR" altLang="fr-FR" sz="22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1/ </a:t>
            </a:r>
            <a:r>
              <a:rPr lang="fr-FR" altLang="fr-FR" sz="2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compte-rendus</a:t>
            </a: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de conférences et visites de sites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2/ rapport de projet tuteuré – 25 pages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3/ rapport d’apprentissage – 30 pages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2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Travail progressif d’expression orale</a:t>
            </a:r>
            <a:endParaRPr lang="fr-FR" altLang="fr-FR" sz="2200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1/ exposés oraux en CTDI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2/ soutenance de projet tuteuré</a:t>
            </a:r>
            <a:r>
              <a:rPr lang="fr-FR" altLang="fr-FR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(</a:t>
            </a:r>
            <a:r>
              <a:rPr lang="fr-FR" altLang="fr-FR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semaine 9)</a:t>
            </a:r>
            <a:endParaRPr lang="fr-FR" altLang="fr-FR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3/ soutenance à mi-parcours</a:t>
            </a:r>
            <a:r>
              <a:rPr lang="fr-FR" altLang="fr-FR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(semaine 22)</a:t>
            </a:r>
            <a:endParaRPr lang="fr-FR" altLang="fr-FR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4/ soutenance d’apprentissage</a:t>
            </a:r>
            <a:r>
              <a:rPr lang="fr-FR" altLang="fr-FR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(semaine 36)</a:t>
            </a:r>
            <a:endParaRPr lang="fr-FR" altLang="fr-FR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51" y="550506"/>
            <a:ext cx="4822387" cy="57289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90" y="4796518"/>
            <a:ext cx="4753154" cy="1482984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715251" y="4613910"/>
            <a:ext cx="48223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890261" y="922020"/>
            <a:ext cx="1569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Trame de CR de conférence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CR à rendre sous 48h</a:t>
            </a:r>
          </a:p>
        </p:txBody>
      </p:sp>
    </p:spTree>
    <p:extLst>
      <p:ext uri="{BB962C8B-B14F-4D97-AF65-F5344CB8AC3E}">
        <p14:creationId xmlns:p14="http://schemas.microsoft.com/office/powerpoint/2010/main" val="4968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94" y="557047"/>
            <a:ext cx="4960011" cy="5798034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  <a:stCxn id="10" idx="1"/>
            <a:endCxn id="10" idx="3"/>
          </p:cNvCxnSpPr>
          <p:nvPr/>
        </p:nvCxnSpPr>
        <p:spPr>
          <a:xfrm>
            <a:off x="724194" y="3456064"/>
            <a:ext cx="49600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08954" y="4294264"/>
            <a:ext cx="49600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890261" y="922020"/>
            <a:ext cx="156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Trame de CR de visites de </a:t>
            </a:r>
            <a:r>
              <a:rPr lang="fr-FR" sz="1400" b="1" dirty="0" smtClean="0"/>
              <a:t>sites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93697" y="3963274"/>
            <a:ext cx="263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Ne pas confondre l’entreprise et le site visité !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890261" y="922020"/>
            <a:ext cx="1729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Exemple de couverture pour le rapport d’apprentissage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Équivalent pour le projet tuteuré (sans le logo entreprise et avec les auteurs rangés par ordre alphabétique)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0D23D72E-4785-4819-BABF-2A453C17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89" y="582155"/>
            <a:ext cx="4023085" cy="56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09127" y="1129653"/>
            <a:ext cx="7753738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RAPPEL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Le projet tuteuré est un travail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	en petit groupe </a:t>
            </a:r>
            <a:r>
              <a:rPr lang="fr-FR" altLang="fr-FR" sz="2200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estimé à </a:t>
            </a:r>
            <a:r>
              <a:rPr lang="fr-FR" altLang="fr-FR" sz="2200" b="1" u="sng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env</a:t>
            </a:r>
            <a:r>
              <a:rPr lang="fr-FR" altLang="fr-FR" sz="2200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 150h par personne</a:t>
            </a: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avec rédaction d'un rapport et une soutenance orale 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(</a:t>
            </a:r>
            <a:r>
              <a:rPr lang="fr-FR" alt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alt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9)</a:t>
            </a:r>
            <a:endParaRPr lang="fr-FR" alt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          encadré et contrôlé par un enseignant universitaire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(prendre contact régulièrement / livrables à fournir)</a:t>
            </a:r>
            <a:endParaRPr lang="fr-FR" altLang="fr-FR" sz="22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          6h formation d'initiation à la recherche documentaire assurée par du personnel de la BU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	+ 2 créneaux spécifiques (</a:t>
            </a:r>
            <a:r>
              <a:rPr lang="fr-FR" altLang="fr-FR" sz="22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sem</a:t>
            </a: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37 et 38) pour présenter nos attentes</a:t>
            </a:r>
          </a:p>
        </p:txBody>
      </p:sp>
    </p:spTree>
    <p:extLst>
      <p:ext uri="{BB962C8B-B14F-4D97-AF65-F5344CB8AC3E}">
        <p14:creationId xmlns:p14="http://schemas.microsoft.com/office/powerpoint/2010/main" val="32602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99246" y="637224"/>
            <a:ext cx="801444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Sujets proposés :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dirty="0">
                <a:latin typeface="Comic Sans MS" panose="030F0702030302020204" pitchFamily="66" charset="0"/>
              </a:rPr>
              <a:t>Etat des lieux et devenir des déchets radioactifs immergés dans les 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mers </a:t>
            </a:r>
            <a:r>
              <a:rPr lang="fr-FR" altLang="fr-FR" sz="2400" smtClean="0">
                <a:latin typeface="Comic Sans MS" panose="030F0702030302020204" pitchFamily="66" charset="0"/>
              </a:rPr>
              <a:t>et océans</a:t>
            </a:r>
            <a:endParaRPr lang="fr-FR" altLang="fr-FR" sz="16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dirty="0">
                <a:latin typeface="Comic Sans MS" panose="030F0702030302020204" pitchFamily="66" charset="0"/>
              </a:rPr>
              <a:t>Détermination de l’indice de protection solaire d’une crème par spectroscopie visible-proche 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infrarouge</a:t>
            </a:r>
            <a:endParaRPr lang="fr-FR" altLang="fr-FR" sz="2200" b="1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Comparaison des techniques d'analyse de la </a:t>
            </a:r>
            <a:r>
              <a:rPr lang="fr-FR" sz="2400" dirty="0" err="1" smtClean="0">
                <a:latin typeface="Comic Sans MS" panose="030F0702030302020204" pitchFamily="66" charset="0"/>
              </a:rPr>
              <a:t>radio-activité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naturelle et artificielle pour l'évaluation de la qualité de l'eau </a:t>
            </a:r>
            <a:r>
              <a:rPr lang="fr-FR" sz="2400" dirty="0" smtClean="0">
                <a:latin typeface="Comic Sans MS" panose="030F0702030302020204" pitchFamily="66" charset="0"/>
              </a:rPr>
              <a:t>potable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400" dirty="0">
                <a:latin typeface="Comic Sans MS" panose="030F0702030302020204" pitchFamily="66" charset="0"/>
              </a:rPr>
              <a:t>Analyses physico-chimiques de </a:t>
            </a:r>
            <a:r>
              <a:rPr lang="fr-FR" sz="2400" dirty="0" err="1">
                <a:latin typeface="Comic Sans MS" panose="030F0702030302020204" pitchFamily="66" charset="0"/>
              </a:rPr>
              <a:t>microplastiques</a:t>
            </a:r>
            <a:r>
              <a:rPr lang="fr-FR" sz="2400" dirty="0">
                <a:latin typeface="Comic Sans MS" panose="030F0702030302020204" pitchFamily="66" charset="0"/>
              </a:rPr>
              <a:t> trouvés dans l'environnement : application </a:t>
            </a:r>
            <a:r>
              <a:rPr lang="fr-FR" sz="2400" dirty="0" smtClean="0">
                <a:latin typeface="Comic Sans MS" panose="030F0702030302020204" pitchFamily="66" charset="0"/>
              </a:rPr>
              <a:t>de la spectroscopie </a:t>
            </a:r>
            <a:r>
              <a:rPr lang="fr-FR" sz="2400" dirty="0">
                <a:latin typeface="Comic Sans MS" panose="030F0702030302020204" pitchFamily="66" charset="0"/>
              </a:rPr>
              <a:t>optique à l'ingestion potentielle par des organismes vivants en milieu aquatique dans les zones intertidales côtières</a:t>
            </a:r>
            <a:endParaRPr lang="fr-FR" altLang="fr-FR" sz="22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8107" y="1599099"/>
            <a:ext cx="23666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®"/>
            </a:pP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O. </a:t>
            </a:r>
            <a:r>
              <a:rPr lang="fr-F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Peron</a:t>
            </a: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M. Le Guennec</a:t>
            </a: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sz="9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AL. </a:t>
            </a:r>
            <a:r>
              <a:rPr lang="fr-F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Nivesse</a:t>
            </a: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®"/>
            </a:pPr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B. Humbert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54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241" y="901349"/>
            <a:ext cx="7778932" cy="4318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Créneaux avec salle dégagés toutes les semaines pour le travail en groupe 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(30 à 35h d’ici Noël + </a:t>
            </a:r>
            <a:r>
              <a:rPr lang="fr-FR" altLang="fr-FR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fr-FR" altLang="fr-FR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Ajouter du temps personnel de recherche </a:t>
            </a:r>
            <a:r>
              <a:rPr lang="fr-FR" sz="22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bibliogra-phique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, de rédaction, de préparation d’oral, </a:t>
            </a:r>
            <a:r>
              <a:rPr lang="fr-FR" sz="22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etc</a:t>
            </a:r>
            <a:endParaRPr lang="fr-FR" sz="22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endParaRPr lang="fr-FR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Semaine 37 : CTDI (2h) spécifique par S. </a:t>
            </a:r>
            <a:r>
              <a:rPr lang="fr-FR" sz="22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Huclier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38 : CTDI (2h) spécifique par M. Le 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Guennec</a:t>
            </a:r>
            <a:endParaRPr lang="fr-FR" sz="22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endParaRPr lang="fr-FR" sz="22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Semaines 39, 43 et 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45 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: Initiation à la recherche bibliographique (3* 2h) à la BU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790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46" y="1020719"/>
            <a:ext cx="7476565" cy="504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i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Restitution des LIVRABLES</a:t>
            </a:r>
            <a:r>
              <a:rPr lang="fr-FR" sz="2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(dates sur </a:t>
            </a:r>
            <a:r>
              <a:rPr lang="fr-FR" sz="2200" i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edt</a:t>
            </a:r>
            <a:r>
              <a:rPr lang="fr-FR" sz="2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fr-FR" sz="2200" i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1600" b="1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alt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alt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43 / Me 23 </a:t>
            </a:r>
            <a:r>
              <a:rPr lang="fr-FR" altLang="fr-FR" sz="2200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oct</a:t>
            </a:r>
            <a:r>
              <a:rPr lang="fr-FR" alt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: GANTT de début de projet</a:t>
            </a:r>
            <a:endParaRPr lang="fr-FR" altLang="fr-FR" sz="2200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endParaRPr lang="fr-FR" altLang="fr-FR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49 / Me 4 </a:t>
            </a:r>
            <a:r>
              <a:rPr lang="fr-FR" sz="2200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déc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: Gabarits 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de </a:t>
            </a: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réunions</a:t>
            </a:r>
          </a:p>
          <a:p>
            <a:endParaRPr lang="fr-FR" b="1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3 / Me 15 </a:t>
            </a:r>
            <a:r>
              <a:rPr lang="fr-FR" sz="2200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janv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: Plan détaillé du rapport + GANTT ajusté </a:t>
            </a:r>
            <a:r>
              <a:rPr lang="fr-FR" sz="2200" i="1" dirty="0">
                <a:solidFill>
                  <a:srgbClr val="0000FF"/>
                </a:solidFill>
                <a:latin typeface="Century Gothic" panose="020B0502020202020204" pitchFamily="34" charset="0"/>
              </a:rPr>
              <a:t>si nécessaire</a:t>
            </a:r>
          </a:p>
          <a:p>
            <a:endParaRPr lang="fr-FR" sz="2200" b="1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Semaine 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8 / Me 19 </a:t>
            </a:r>
            <a:r>
              <a:rPr lang="fr-FR" sz="2200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fev</a:t>
            </a: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: Rapport écrit </a:t>
            </a:r>
            <a:r>
              <a:rPr lang="fr-FR" sz="2200" i="1" dirty="0">
                <a:solidFill>
                  <a:srgbClr val="0000FF"/>
                </a:solidFill>
                <a:latin typeface="Century Gothic" panose="020B0502020202020204" pitchFamily="34" charset="0"/>
              </a:rPr>
              <a:t>(consignes ci-après)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endParaRPr lang="fr-FR" sz="2200" b="1" i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r>
              <a:rPr lang="fr-FR" sz="2200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Semaine 9 </a:t>
            </a:r>
            <a:r>
              <a:rPr lang="fr-FR" sz="2200" b="1" i="1" dirty="0">
                <a:solidFill>
                  <a:srgbClr val="0000FF"/>
                </a:solidFill>
                <a:latin typeface="Century Gothic" panose="020B0502020202020204" pitchFamily="34" charset="0"/>
              </a:rPr>
              <a:t>: Présentation orale </a:t>
            </a:r>
            <a:r>
              <a:rPr lang="fr-FR" sz="2200" i="1" dirty="0">
                <a:solidFill>
                  <a:srgbClr val="0000FF"/>
                </a:solidFill>
                <a:latin typeface="Century Gothic" panose="020B0502020202020204" pitchFamily="34" charset="0"/>
              </a:rPr>
              <a:t>(consignes sur MADOC)</a:t>
            </a:r>
          </a:p>
        </p:txBody>
      </p:sp>
    </p:spTree>
    <p:extLst>
      <p:ext uri="{BB962C8B-B14F-4D97-AF65-F5344CB8AC3E}">
        <p14:creationId xmlns:p14="http://schemas.microsoft.com/office/powerpoint/2010/main" val="21854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390" y="997116"/>
            <a:ext cx="735252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200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Vous êtes encadrés par un tuteur universitaire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Il est là pour vous aider,</a:t>
            </a:r>
          </a:p>
          <a:p>
            <a:pPr>
              <a:lnSpc>
                <a:spcPct val="150000"/>
              </a:lnSpc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	   vous cadrer,</a:t>
            </a:r>
          </a:p>
          <a:p>
            <a:pPr>
              <a:lnSpc>
                <a:spcPct val="150000"/>
              </a:lnSpc>
            </a:pP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	   vous </a:t>
            </a:r>
            <a:r>
              <a:rPr lang="fr-FR" altLang="fr-FR" sz="2200" b="1" dirty="0" err="1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re-cadrer</a:t>
            </a: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si nécessaire</a:t>
            </a:r>
          </a:p>
          <a:p>
            <a:pPr>
              <a:lnSpc>
                <a:spcPct val="150000"/>
              </a:lnSpc>
            </a:pPr>
            <a:r>
              <a:rPr lang="fr-FR" altLang="fr-FR" sz="2200" b="1" dirty="0">
                <a:solidFill>
                  <a:srgbClr val="7030A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</a:t>
            </a:r>
            <a:r>
              <a:rPr lang="fr-FR" altLang="fr-FR" sz="2800" b="1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Garder un contact </a:t>
            </a:r>
            <a:r>
              <a:rPr lang="fr-FR" altLang="fr-FR" sz="2800" b="1" u="sng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régulier</a:t>
            </a:r>
            <a:r>
              <a:rPr lang="fr-FR" altLang="fr-FR" sz="2800" b="1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avec </a:t>
            </a:r>
            <a:r>
              <a:rPr lang="fr-FR" altLang="fr-FR" sz="2800" b="1" dirty="0" smtClean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lui !</a:t>
            </a:r>
            <a:endParaRPr lang="fr-FR" altLang="fr-FR" sz="2800" b="1" dirty="0">
              <a:solidFill>
                <a:srgbClr val="7030A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altLang="fr-FR" sz="2200" b="1" dirty="0">
              <a:solidFill>
                <a:srgbClr val="0000FF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Utilisez aussi ce que vous apprenez avec L. </a:t>
            </a:r>
            <a:r>
              <a:rPr lang="fr-FR" altLang="fr-FR" sz="2200" b="1" dirty="0" err="1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Labbé</a:t>
            </a:r>
            <a:r>
              <a:rPr lang="fr-FR" altLang="fr-FR" sz="2200" b="1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(Gestion de projets)</a:t>
            </a:r>
          </a:p>
          <a:p>
            <a:pPr>
              <a:lnSpc>
                <a:spcPct val="150000"/>
              </a:lnSpc>
            </a:pPr>
            <a:endParaRPr lang="fr-FR" altLang="fr-FR" sz="2200" b="1" dirty="0">
              <a:solidFill>
                <a:srgbClr val="0000FF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fr-FR" altLang="fr-FR" sz="22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Seul le travail rendu (écrit, oral) est noté !</a:t>
            </a:r>
            <a:r>
              <a:rPr lang="fr-FR" altLang="fr-FR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731" y="826697"/>
            <a:ext cx="7492482" cy="492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Le Rapport </a:t>
            </a:r>
            <a:r>
              <a:rPr lang="fr-FR" sz="22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(relié !)</a:t>
            </a:r>
            <a:r>
              <a:rPr lang="fr-FR" sz="2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 :</a:t>
            </a:r>
            <a:endParaRPr lang="fr-FR" sz="2200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fr-FR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p 1 de couverture (</a:t>
            </a:r>
            <a:r>
              <a:rPr lang="fr-FR" altLang="fr-FR" sz="22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cf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modèle </a:t>
            </a:r>
            <a:r>
              <a:rPr lang="fr-FR" altLang="fr-FR" sz="22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madoc</a:t>
            </a: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, les auteurs se rangent dans l’ordre alphabétique pour le projet tuteuré)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p 2 et 3 de couverture vierges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p 4 de couverture avec titre, résumé et 4-5 mots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clés,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en français </a:t>
            </a:r>
            <a:r>
              <a:rPr lang="fr-FR" sz="2200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et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anglais</a:t>
            </a:r>
          </a:p>
          <a:p>
            <a:pPr>
              <a:lnSpc>
                <a:spcPct val="114000"/>
              </a:lnSpc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page de garde (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identique à la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 1 de couverture) si couverture initiale cartonnée, inutile si plastique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transparent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46" y="586275"/>
            <a:ext cx="7597589" cy="58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remerciements (inutile pour projet tuteuré, obligatoire pour rapport apprentissage, merci de penser à votre tuteur et vos enseignants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!)</a:t>
            </a:r>
          </a:p>
          <a:p>
            <a:pPr>
              <a:lnSpc>
                <a:spcPct val="114000"/>
              </a:lnSpc>
            </a:pPr>
            <a:endParaRPr lang="fr-FR" sz="2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sommaire (1 page max, ne pas sur-détailler)</a:t>
            </a:r>
            <a:endParaRPr lang="fr-FR" alt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alt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glossaire si besoin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liste tableaux et figures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facultatif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F"/>
            </a:pP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le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développement (25 pages projet tuteuré, 30 pages rapport apprentissage) :</a:t>
            </a:r>
          </a:p>
          <a:p>
            <a:pPr marL="342900" indent="3762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introduction (1 page)</a:t>
            </a:r>
          </a:p>
          <a:p>
            <a:pPr marL="342900" indent="3762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présentation entreprise si rapport apprentissage</a:t>
            </a:r>
          </a:p>
          <a:p>
            <a:pPr marL="342900" indent="3762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chapitres 1, 2 , 3</a:t>
            </a:r>
          </a:p>
          <a:p>
            <a:pPr marL="342900" indent="3762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conclusion (1 page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  <a:endParaRPr lang="fr-FR" sz="2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806" y="563795"/>
            <a:ext cx="7802311" cy="164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363538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bilan personnel (si rapport apprentissage ; 1 page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endParaRPr lang="fr-FR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F"/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bibliographie (numérotée et avec retours dans le texte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  <a:endParaRPr lang="fr-FR" sz="2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729" y="2072211"/>
            <a:ext cx="8283388" cy="402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354013">
              <a:lnSpc>
                <a:spcPct val="114000"/>
              </a:lnSpc>
            </a:pP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référence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1 se note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(1)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ou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[1</a:t>
            </a:r>
            <a:r>
              <a:rPr lang="fr-FR" sz="2200" b="1" baseline="300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]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,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en gras et exposant</a:t>
            </a:r>
          </a:p>
          <a:p>
            <a:pPr marL="1912938" lvl="3">
              <a:lnSpc>
                <a:spcPct val="114000"/>
              </a:lnSpc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   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et 3 se note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(1, 3)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ou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[1, 3]</a:t>
            </a:r>
          </a:p>
          <a:p>
            <a:pPr marL="1912938" lvl="3">
              <a:lnSpc>
                <a:spcPct val="114000"/>
              </a:lnSpc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   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à 3 se note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(1-3)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ou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[1-3]</a:t>
            </a:r>
          </a:p>
          <a:p>
            <a:pPr marL="0" lvl="3">
              <a:lnSpc>
                <a:spcPct val="114000"/>
              </a:lnSpc>
            </a:pP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        </a:t>
            </a:r>
            <a:r>
              <a:rPr lang="fr-FR" sz="22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		    </a:t>
            </a:r>
            <a:r>
              <a:rPr lang="fr-FR" sz="22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à 3 et 5 se note 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(1-3, 5)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 ou </a:t>
            </a:r>
            <a:r>
              <a:rPr lang="fr-FR" sz="22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[1-3, 5]</a:t>
            </a:r>
          </a:p>
          <a:p>
            <a:pPr marL="541338">
              <a:lnSpc>
                <a:spcPct val="114000"/>
              </a:lnSpc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	Restez 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homogène, détail des références vu par S. </a:t>
            </a:r>
            <a:r>
              <a:rPr lang="fr-FR" sz="2200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Huclier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et JF </a:t>
            </a:r>
            <a:r>
              <a:rPr lang="fr-FR" sz="2200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Savang</a:t>
            </a:r>
            <a:endParaRPr lang="fr-FR" sz="2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541338">
              <a:lnSpc>
                <a:spcPct val="114000"/>
              </a:lnSpc>
            </a:pP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	</a:t>
            </a:r>
            <a:r>
              <a:rPr lang="fr-FR" sz="2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pas </a:t>
            </a:r>
            <a:r>
              <a:rPr lang="fr-FR" sz="2200" dirty="0">
                <a:solidFill>
                  <a:srgbClr val="0000FF"/>
                </a:solidFill>
                <a:latin typeface="Century Gothic" panose="020B0502020202020204" pitchFamily="34" charset="0"/>
              </a:rPr>
              <a:t>de référence dans les titres</a:t>
            </a:r>
          </a:p>
          <a:p>
            <a:pPr marL="541338">
              <a:lnSpc>
                <a:spcPct val="114000"/>
              </a:lnSpc>
              <a:spcBef>
                <a:spcPts val="600"/>
              </a:spcBef>
            </a:pP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Tout 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ce qui n’est pas fait par vous doit être 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référencé, sinon plagiat 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contrôlé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et a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u-delà </a:t>
            </a:r>
            <a:r>
              <a:rPr lang="fr-F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 10%, c’est sanctionné</a:t>
            </a:r>
            <a:r>
              <a:rPr lang="fr-F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fr-FR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484</TotalTime>
  <Words>817</Words>
  <Application>Microsoft Office PowerPoint</Application>
  <PresentationFormat>Affichage à l'écran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Comic Sans MS</vt:lpstr>
      <vt:lpstr>Symbol</vt:lpstr>
      <vt:lpstr>Times New Roman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leguennec-m</dc:creator>
  <cp:lastModifiedBy>Utilisateur</cp:lastModifiedBy>
  <cp:revision>79</cp:revision>
  <dcterms:created xsi:type="dcterms:W3CDTF">2023-07-04T13:56:57Z</dcterms:created>
  <dcterms:modified xsi:type="dcterms:W3CDTF">2024-09-20T09:53:27Z</dcterms:modified>
</cp:coreProperties>
</file>