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71" r:id="rId13"/>
    <p:sldId id="273" r:id="rId14"/>
    <p:sldId id="274" r:id="rId15"/>
    <p:sldId id="272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22D0142-1765-4630-94D2-9258F5FE794D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5"/>
            <p14:sldId id="266"/>
            <p14:sldId id="269"/>
          </p14:sldIdLst>
        </p14:section>
        <p14:section name="Section sans titre" id="{B46BBF81-26EA-4D9A-8FAC-8EAF5284AE36}">
          <p14:sldIdLst>
            <p14:sldId id="270"/>
            <p14:sldId id="271"/>
            <p14:sldId id="273"/>
            <p14:sldId id="274"/>
            <p14:sldId id="272"/>
            <p14:sldId id="275"/>
          </p14:sldIdLst>
        </p14:section>
        <p14:section name="Section sans titre" id="{6BFE1552-F775-4F03-A0BA-F671B57CDC1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0" autoAdjust="0"/>
  </p:normalViewPr>
  <p:slideViewPr>
    <p:cSldViewPr>
      <p:cViewPr varScale="1">
        <p:scale>
          <a:sx n="78" d="100"/>
          <a:sy n="78" d="100"/>
        </p:scale>
        <p:origin x="-5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5EB72-88B1-4B6D-AE01-EDC3A0FFA1AB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C07A6-E52C-477E-B1AA-84C01FA39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1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C07A6-E52C-477E-B1AA-84C01FA3937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7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5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57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8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3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7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0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4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5A32-1034-4C9C-A4DC-AE9939781E37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D66B-E11F-433C-895F-C42F9F95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4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83768" y="2276872"/>
            <a:ext cx="388760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UE MRCE</a:t>
            </a:r>
            <a:endParaRPr lang="fr-FR" sz="6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1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86270"/>
              </p:ext>
            </p:extLst>
          </p:nvPr>
        </p:nvGraphicFramePr>
        <p:xfrm>
          <a:off x="1042988" y="1484313"/>
          <a:ext cx="6604000" cy="40008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1825"/>
                <a:gridCol w="687387"/>
                <a:gridCol w="782638"/>
                <a:gridCol w="2525712"/>
                <a:gridCol w="1976438"/>
              </a:tblGrid>
              <a:tr h="752475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Causes </a:t>
                      </a:r>
                      <a:r>
                        <a:rPr kumimoji="0" lang="en-US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nécessaires</a:t>
                      </a:r>
                      <a:endParaRPr kumimoji="0" lang="en-US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Nb de personnes présentant ces expos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Probabilité</a:t>
                      </a: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M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2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sym typeface="Zapf Dingbats" charset="2"/>
                        </a:rPr>
                        <a:t>?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12534" y="5875972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P(M|X) = 10 / (10 + 8 + 11 + 9) = 10 / (38) = 26,3 %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1880" y="465313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Tabac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2420887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Gill Sans MT" panose="020B0502020104020203" pitchFamily="34" charset="0"/>
              </a:rPr>
              <a:t>Kc</a:t>
            </a:r>
            <a:r>
              <a:rPr lang="fr-FR" sz="3200" dirty="0" smtClean="0">
                <a:latin typeface="Gill Sans MT" panose="020B0502020104020203" pitchFamily="34" charset="0"/>
              </a:rPr>
              <a:t> de l’œsophage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624" y="242088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Café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267744" y="2780928"/>
            <a:ext cx="25202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355976" y="3005664"/>
            <a:ext cx="1368152" cy="1647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835696" y="3005662"/>
            <a:ext cx="1656184" cy="1647474"/>
          </a:xfrm>
          <a:prstGeom prst="straightConnector1">
            <a:avLst/>
          </a:prstGeom>
          <a:ln>
            <a:headEnd type="arrow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1880" y="465313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Tabac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2420887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Gill Sans MT" panose="020B0502020104020203" pitchFamily="34" charset="0"/>
              </a:rPr>
              <a:t>Kc</a:t>
            </a:r>
            <a:r>
              <a:rPr lang="fr-FR" sz="3200" dirty="0" smtClean="0">
                <a:latin typeface="Gill Sans MT" panose="020B0502020104020203" pitchFamily="34" charset="0"/>
              </a:rPr>
              <a:t> de l’œsophage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624" y="242088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Café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267744" y="2780928"/>
            <a:ext cx="25202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355976" y="3005664"/>
            <a:ext cx="1368152" cy="1647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827584" y="4365104"/>
            <a:ext cx="1639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Propension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consommation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d’excitants</a:t>
            </a:r>
          </a:p>
        </p:txBody>
      </p:sp>
      <p:cxnSp>
        <p:nvCxnSpPr>
          <p:cNvPr id="10" name="Connecteur droit avec flèche 9"/>
          <p:cNvCxnSpPr>
            <a:endCxn id="6" idx="2"/>
          </p:cNvCxnSpPr>
          <p:nvPr/>
        </p:nvCxnSpPr>
        <p:spPr>
          <a:xfrm flipV="1">
            <a:off x="1583668" y="3005663"/>
            <a:ext cx="78606" cy="13594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3"/>
          </p:cNvCxnSpPr>
          <p:nvPr/>
        </p:nvCxnSpPr>
        <p:spPr>
          <a:xfrm>
            <a:off x="2466944" y="4826769"/>
            <a:ext cx="952928" cy="1187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324777" y="6126101"/>
            <a:ext cx="31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Variable latente (non observée)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1583668" y="5373216"/>
            <a:ext cx="1800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7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1880" y="4653136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Tabac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2420887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Gill Sans MT" panose="020B0502020104020203" pitchFamily="34" charset="0"/>
              </a:rPr>
              <a:t>Kc</a:t>
            </a:r>
            <a:r>
              <a:rPr lang="fr-FR" sz="3200" dirty="0" smtClean="0">
                <a:latin typeface="Gill Sans MT" panose="020B0502020104020203" pitchFamily="34" charset="0"/>
              </a:rPr>
              <a:t> de l’œsophage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624" y="242088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Café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267744" y="2780928"/>
            <a:ext cx="25202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355976" y="3005664"/>
            <a:ext cx="1368152" cy="1647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827584" y="4365104"/>
            <a:ext cx="1639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Propension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consommation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d’excitants</a:t>
            </a:r>
          </a:p>
        </p:txBody>
      </p:sp>
      <p:cxnSp>
        <p:nvCxnSpPr>
          <p:cNvPr id="10" name="Connecteur droit avec flèche 9"/>
          <p:cNvCxnSpPr>
            <a:endCxn id="6" idx="2"/>
          </p:cNvCxnSpPr>
          <p:nvPr/>
        </p:nvCxnSpPr>
        <p:spPr>
          <a:xfrm flipV="1">
            <a:off x="1583668" y="3005663"/>
            <a:ext cx="78606" cy="13594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3"/>
          </p:cNvCxnSpPr>
          <p:nvPr/>
        </p:nvCxnSpPr>
        <p:spPr>
          <a:xfrm>
            <a:off x="2466944" y="4826769"/>
            <a:ext cx="952928" cy="1187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979712" y="2420887"/>
            <a:ext cx="306034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11560" y="2991392"/>
            <a:ext cx="325214" cy="266985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11560" y="5661248"/>
            <a:ext cx="3960440" cy="144016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5" idx="2"/>
          </p:cNvCxnSpPr>
          <p:nvPr/>
        </p:nvCxnSpPr>
        <p:spPr>
          <a:xfrm flipV="1">
            <a:off x="4572000" y="3005662"/>
            <a:ext cx="1853525" cy="27996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724127" y="5103768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2 chemins causaux</a:t>
            </a:r>
            <a:endParaRPr lang="fr-FR" sz="2400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91880" y="4653136"/>
            <a:ext cx="113685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Tabac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60032" y="2420887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Gill Sans MT" panose="020B0502020104020203" pitchFamily="34" charset="0"/>
              </a:rPr>
              <a:t>Kc</a:t>
            </a:r>
            <a:r>
              <a:rPr lang="fr-FR" sz="3200" dirty="0" smtClean="0">
                <a:latin typeface="Gill Sans MT" panose="020B0502020104020203" pitchFamily="34" charset="0"/>
              </a:rPr>
              <a:t> de l’œsophage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624" y="242088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Gill Sans MT" panose="020B0502020104020203" pitchFamily="34" charset="0"/>
              </a:rPr>
              <a:t>Café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267744" y="2780928"/>
            <a:ext cx="252028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355976" y="3005664"/>
            <a:ext cx="1368152" cy="1647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827584" y="4365104"/>
            <a:ext cx="1639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Propension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consommation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d’excitants</a:t>
            </a:r>
          </a:p>
        </p:txBody>
      </p:sp>
      <p:cxnSp>
        <p:nvCxnSpPr>
          <p:cNvPr id="10" name="Connecteur droit avec flèche 9"/>
          <p:cNvCxnSpPr>
            <a:endCxn id="6" idx="2"/>
          </p:cNvCxnSpPr>
          <p:nvPr/>
        </p:nvCxnSpPr>
        <p:spPr>
          <a:xfrm flipV="1">
            <a:off x="1583668" y="3005663"/>
            <a:ext cx="78606" cy="13594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3"/>
          </p:cNvCxnSpPr>
          <p:nvPr/>
        </p:nvCxnSpPr>
        <p:spPr>
          <a:xfrm>
            <a:off x="2466944" y="4826769"/>
            <a:ext cx="952928" cy="1187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979712" y="2420887"/>
            <a:ext cx="306034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11560" y="2991392"/>
            <a:ext cx="325214" cy="26698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11560" y="5661248"/>
            <a:ext cx="3960440" cy="1440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5" idx="2"/>
          </p:cNvCxnSpPr>
          <p:nvPr/>
        </p:nvCxnSpPr>
        <p:spPr>
          <a:xfrm flipV="1">
            <a:off x="4572000" y="3005662"/>
            <a:ext cx="1853525" cy="279960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Interdiction 2"/>
          <p:cNvSpPr/>
          <p:nvPr/>
        </p:nvSpPr>
        <p:spPr>
          <a:xfrm>
            <a:off x="3635896" y="5337213"/>
            <a:ext cx="992834" cy="936104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95431" y="5235529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Ajustement sur le tabac</a:t>
            </a:r>
            <a:endParaRPr lang="fr-FR" sz="2000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7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850" y="260350"/>
            <a:ext cx="8064500" cy="61864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 b="1" dirty="0">
                <a:solidFill>
                  <a:schemeClr val="tx2"/>
                </a:solidFill>
              </a:rPr>
              <a:t>Exercice 1</a:t>
            </a:r>
          </a:p>
          <a:p>
            <a:pPr eaLnBrk="1" hangingPunct="1"/>
            <a:r>
              <a:rPr lang="fr-FR" altLang="fr-FR" sz="1800" dirty="0"/>
              <a:t>On cherche a étudier le lien entre le niveau d’éducation et le diabète de type II.</a:t>
            </a:r>
          </a:p>
          <a:p>
            <a:pPr eaLnBrk="1" hangingPunct="1"/>
            <a:r>
              <a:rPr lang="fr-FR" altLang="fr-FR" sz="1800" dirty="0"/>
              <a:t>Sachant que :</a:t>
            </a:r>
          </a:p>
          <a:p>
            <a:pPr eaLnBrk="1" hangingPunct="1">
              <a:buFontTx/>
              <a:buChar char="-"/>
            </a:pPr>
            <a:r>
              <a:rPr lang="fr-FR" altLang="fr-FR" sz="1800" dirty="0"/>
              <a:t>le niveau d’éducation </a:t>
            </a:r>
            <a:r>
              <a:rPr lang="fr-FR" altLang="fr-FR" sz="1800"/>
              <a:t>est </a:t>
            </a:r>
            <a:r>
              <a:rPr lang="fr-FR" altLang="fr-FR" sz="1800" smtClean="0"/>
              <a:t>dû </a:t>
            </a:r>
            <a:r>
              <a:rPr lang="fr-FR" altLang="fr-FR" sz="1800" dirty="0" smtClean="0"/>
              <a:t>au </a:t>
            </a:r>
            <a:r>
              <a:rPr lang="fr-FR" altLang="fr-FR" sz="1800" dirty="0"/>
              <a:t>revenu des parents durant l’enfance, </a:t>
            </a:r>
          </a:p>
          <a:p>
            <a:pPr eaLnBrk="1" hangingPunct="1">
              <a:buFontTx/>
              <a:buChar char="-"/>
            </a:pPr>
            <a:r>
              <a:rPr lang="fr-FR" altLang="fr-FR" sz="1800" dirty="0"/>
              <a:t>Le diabète est transmis via le patrimoine génétique de la mère,</a:t>
            </a:r>
          </a:p>
          <a:p>
            <a:pPr eaLnBrk="1" hangingPunct="1">
              <a:buFontTx/>
              <a:buChar char="-"/>
            </a:pPr>
            <a:r>
              <a:rPr lang="fr-FR" altLang="fr-FR" sz="1800" dirty="0"/>
              <a:t>L’antécédent maternel de diabète est </a:t>
            </a:r>
            <a:r>
              <a:rPr lang="fr-FR" altLang="fr-FR" sz="1800" dirty="0" smtClean="0"/>
              <a:t>dû au revenu </a:t>
            </a:r>
            <a:r>
              <a:rPr lang="fr-FR" altLang="fr-FR" sz="1800" dirty="0"/>
              <a:t>également mais aussi au patrimoine génétique de la mère,</a:t>
            </a:r>
          </a:p>
          <a:p>
            <a:pPr eaLnBrk="1" hangingPunct="1"/>
            <a:r>
              <a:rPr lang="fr-FR" altLang="fr-FR" sz="1800" dirty="0"/>
              <a:t>Construisez le GOA correspondant et déterminer les facteurs sur lesquels un ajustement est nécessaire.</a:t>
            </a:r>
          </a:p>
          <a:p>
            <a:pPr eaLnBrk="1" hangingPunct="1"/>
            <a:endParaRPr lang="fr-FR" altLang="fr-FR" sz="1800" dirty="0"/>
          </a:p>
          <a:p>
            <a:pPr eaLnBrk="1" hangingPunct="1"/>
            <a:endParaRPr lang="fr-FR" altLang="fr-FR" sz="1800" b="1" dirty="0"/>
          </a:p>
          <a:p>
            <a:pPr eaLnBrk="1" hangingPunct="1"/>
            <a:r>
              <a:rPr lang="fr-FR" altLang="fr-FR" sz="1800" b="1" dirty="0">
                <a:solidFill>
                  <a:srgbClr val="1F497D"/>
                </a:solidFill>
              </a:rPr>
              <a:t>Exercice 2</a:t>
            </a:r>
          </a:p>
          <a:p>
            <a:pPr eaLnBrk="1" hangingPunct="1"/>
            <a:r>
              <a:rPr lang="fr-FR" altLang="fr-FR" sz="1800" dirty="0"/>
              <a:t>On cherche à étudier le lien entre traitement antihistaminique et crises d’asthme. </a:t>
            </a:r>
          </a:p>
          <a:p>
            <a:pPr eaLnBrk="1" hangingPunct="1"/>
            <a:r>
              <a:rPr lang="fr-FR" altLang="fr-FR" sz="1800" dirty="0"/>
              <a:t>Sachant que :</a:t>
            </a:r>
          </a:p>
          <a:p>
            <a:pPr eaLnBrk="1" hangingPunct="1">
              <a:buFontTx/>
              <a:buChar char="-"/>
            </a:pPr>
            <a:r>
              <a:rPr lang="fr-FR" altLang="fr-FR" sz="1800" dirty="0"/>
              <a:t>La pollution aérienne entraîne la prise d’antihistaminique et diminue la réactivité bronchique,</a:t>
            </a:r>
          </a:p>
          <a:p>
            <a:pPr eaLnBrk="1" hangingPunct="1">
              <a:buFontTx/>
              <a:buChar char="-"/>
            </a:pPr>
            <a:r>
              <a:rPr lang="fr-FR" altLang="fr-FR" sz="1800" dirty="0"/>
              <a:t>Le sexe masculin entraîne une plus forte réactivité bronchique et entraîne aussi de façon indépendante plus de crises d’asthme,</a:t>
            </a:r>
          </a:p>
          <a:p>
            <a:pPr eaLnBrk="1" hangingPunct="1">
              <a:buFontTx/>
              <a:buChar char="-"/>
            </a:pPr>
            <a:r>
              <a:rPr lang="fr-FR" altLang="fr-FR" sz="1800" dirty="0"/>
              <a:t>La réactivité bronchique entraîne la prise d’antihistaminique et entraîne également des crises d’asthme,</a:t>
            </a:r>
          </a:p>
          <a:p>
            <a:pPr eaLnBrk="1" hangingPunct="1"/>
            <a:r>
              <a:rPr lang="fr-FR" altLang="fr-FR" sz="1800" dirty="0"/>
              <a:t>Construisez le GOA correspondant et déterminer les facteurs sur lesquels un ajustement est nécessaire.</a:t>
            </a:r>
          </a:p>
        </p:txBody>
      </p:sp>
    </p:spTree>
    <p:extLst>
      <p:ext uri="{BB962C8B-B14F-4D97-AF65-F5344CB8AC3E}">
        <p14:creationId xmlns:p14="http://schemas.microsoft.com/office/powerpoint/2010/main" val="22766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45493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 smtClean="0">
                <a:latin typeface="Gill Sans MT" panose="020B0502020104020203" pitchFamily="34" charset="0"/>
              </a:rPr>
              <a:t>« L’épidémiologie est une science dont le but est de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comprendre les causes et la distribution de la santé d’une population</a:t>
            </a:r>
            <a:r>
              <a:rPr lang="fr-FR" sz="3200" dirty="0" smtClean="0">
                <a:latin typeface="Gill Sans MT" panose="020B0502020104020203" pitchFamily="34" charset="0"/>
              </a:rPr>
              <a:t>, et ce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afin de prévenir les maladies et promouvoir la santé</a:t>
            </a:r>
            <a:r>
              <a:rPr lang="fr-FR" sz="3200" dirty="0" smtClean="0">
                <a:latin typeface="Gill Sans MT" panose="020B0502020104020203" pitchFamily="34" charset="0"/>
              </a:rPr>
              <a:t>. »</a:t>
            </a:r>
            <a:endParaRPr lang="fr-FR" sz="3200" dirty="0">
              <a:latin typeface="Gill Sans MT" panose="020B05020201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5436254"/>
            <a:ext cx="281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K M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Keyes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 &amp; S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t>Galea</a:t>
            </a:r>
            <a:endParaRPr lang="fr-FR" sz="24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9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och postul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971600" y="228609"/>
            <a:ext cx="7143750" cy="66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8908" y="921304"/>
            <a:ext cx="2272972" cy="576064"/>
          </a:xfrm>
          <a:prstGeom prst="rect">
            <a:avLst/>
          </a:prstGeom>
          <a:solidFill>
            <a:srgbClr val="D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18908" y="1073704"/>
            <a:ext cx="766091" cy="576064"/>
          </a:xfrm>
          <a:prstGeom prst="rect">
            <a:avLst/>
          </a:prstGeom>
          <a:solidFill>
            <a:srgbClr val="D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59633" y="88239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Gill Sans MT" panose="020B0502020104020203" pitchFamily="34" charset="0"/>
              </a:rPr>
              <a:t>Postulat 1</a:t>
            </a:r>
          </a:p>
          <a:p>
            <a:r>
              <a:rPr lang="fr-FR" sz="1200" dirty="0" smtClean="0">
                <a:latin typeface="Gill Sans MT" panose="020B0502020104020203" pitchFamily="34" charset="0"/>
              </a:rPr>
              <a:t>Les mêmes microorganismes sont présents dans tous les cas de la maladie.</a:t>
            </a:r>
            <a:endParaRPr lang="fr-FR" sz="1200" dirty="0"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3" y="2649496"/>
            <a:ext cx="1368151" cy="1008112"/>
          </a:xfrm>
          <a:prstGeom prst="rect">
            <a:avLst/>
          </a:prstGeom>
          <a:solidFill>
            <a:srgbClr val="D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31072" y="2649496"/>
            <a:ext cx="1368151" cy="720080"/>
          </a:xfrm>
          <a:prstGeom prst="rect">
            <a:avLst/>
          </a:prstGeom>
          <a:solidFill>
            <a:srgbClr val="D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59633" y="2636269"/>
            <a:ext cx="161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Gill Sans MT" panose="020B0502020104020203" pitchFamily="34" charset="0"/>
              </a:rPr>
              <a:t>Postulat 2</a:t>
            </a:r>
          </a:p>
          <a:p>
            <a:r>
              <a:rPr lang="fr-FR" sz="1200" dirty="0" smtClean="0">
                <a:latin typeface="Gill Sans MT" panose="020B0502020104020203" pitchFamily="34" charset="0"/>
              </a:rPr>
              <a:t>Les microorganismes sont isolés des tissus de l’animal mort et sont cultivés.</a:t>
            </a:r>
            <a:endParaRPr lang="fr-FR" sz="1200" dirty="0"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0129" y="5601824"/>
            <a:ext cx="1975803" cy="1080120"/>
          </a:xfrm>
          <a:prstGeom prst="rect">
            <a:avLst/>
          </a:prstGeom>
          <a:solidFill>
            <a:srgbClr val="D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63688" y="5632304"/>
            <a:ext cx="2012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Gill Sans MT" panose="020B0502020104020203" pitchFamily="34" charset="0"/>
              </a:rPr>
              <a:t>Postulat 3</a:t>
            </a:r>
          </a:p>
          <a:p>
            <a:r>
              <a:rPr lang="fr-FR" sz="1200" dirty="0" smtClean="0">
                <a:latin typeface="Gill Sans MT" panose="020B0502020104020203" pitchFamily="34" charset="0"/>
              </a:rPr>
              <a:t>Les microorganismes de la culture sont inoculés dans un animal sain et la maladie est reproduite.</a:t>
            </a:r>
            <a:endParaRPr lang="fr-FR" sz="1200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801624"/>
            <a:ext cx="1656184" cy="1152128"/>
          </a:xfrm>
          <a:prstGeom prst="rect">
            <a:avLst/>
          </a:prstGeom>
          <a:solidFill>
            <a:srgbClr val="D4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44008" y="380162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Gill Sans MT" panose="020B0502020104020203" pitchFamily="34" charset="0"/>
              </a:rPr>
              <a:t>Postulat 4</a:t>
            </a:r>
          </a:p>
          <a:p>
            <a:r>
              <a:rPr lang="fr-FR" sz="1200" dirty="0" smtClean="0">
                <a:latin typeface="Gill Sans MT" panose="020B0502020104020203" pitchFamily="34" charset="0"/>
              </a:rPr>
              <a:t>Les mêmes microorganismes sont isolés et </a:t>
            </a:r>
            <a:r>
              <a:rPr lang="fr-FR" sz="1200" dirty="0" err="1" smtClean="0">
                <a:latin typeface="Gill Sans MT" panose="020B0502020104020203" pitchFamily="34" charset="0"/>
              </a:rPr>
              <a:t>recultivés</a:t>
            </a:r>
            <a:r>
              <a:rPr lang="fr-FR" sz="1200" dirty="0" smtClean="0">
                <a:latin typeface="Gill Sans MT" panose="020B0502020104020203" pitchFamily="34" charset="0"/>
              </a:rPr>
              <a:t> depuis les tissus de l’animal inoculé.</a:t>
            </a:r>
            <a:endParaRPr lang="fr-FR" sz="1200" dirty="0">
              <a:latin typeface="Gill Sans MT" panose="020B0502020104020203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67544" y="-18511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Postulats d</a:t>
            </a:r>
            <a:r>
              <a:rPr lang="ja-JP" altLang="fr-FR" sz="40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’</a:t>
            </a:r>
            <a:r>
              <a:rPr lang="fr-FR" altLang="ja-JP" sz="4000" b="1" dirty="0" err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Henle</a:t>
            </a:r>
            <a:r>
              <a:rPr lang="fr-FR" altLang="ja-JP" sz="40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&amp; Koch </a:t>
            </a:r>
            <a:r>
              <a:rPr lang="fr-FR" altLang="ja-JP" sz="28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(19</a:t>
            </a:r>
            <a:r>
              <a:rPr lang="fr-FR" altLang="ja-JP" sz="2800" baseline="300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ème</a:t>
            </a:r>
            <a:r>
              <a:rPr lang="fr-FR" altLang="ja-JP" sz="28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)</a:t>
            </a:r>
            <a:endParaRPr lang="fr-FR" altLang="fr-FR" sz="2800" dirty="0" smtClean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9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Critères de Bradford Hill </a:t>
            </a:r>
            <a:r>
              <a:rPr lang="fr-FR" altLang="fr-FR" sz="3200" dirty="0" smtClean="0">
                <a:solidFill>
                  <a:schemeClr val="bg1">
                    <a:lumMod val="65000"/>
                  </a:schemeClr>
                </a:solidFill>
                <a:latin typeface="Rockwell" panose="02060603020205020403" pitchFamily="18" charset="0"/>
              </a:rPr>
              <a:t>(1965)</a:t>
            </a:r>
          </a:p>
        </p:txBody>
      </p:sp>
      <p:pic>
        <p:nvPicPr>
          <p:cNvPr id="1536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1" y="-11415"/>
            <a:ext cx="1268279" cy="162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rme libre 8"/>
          <p:cNvSpPr/>
          <p:nvPr/>
        </p:nvSpPr>
        <p:spPr>
          <a:xfrm>
            <a:off x="1402183" y="283369"/>
            <a:ext cx="1989138" cy="576263"/>
          </a:xfrm>
          <a:custGeom>
            <a:avLst/>
            <a:gdLst>
              <a:gd name="connsiteX0" fmla="*/ 87086 w 1750423"/>
              <a:gd name="connsiteY0" fmla="*/ 330926 h 542875"/>
              <a:gd name="connsiteX1" fmla="*/ 130629 w 1750423"/>
              <a:gd name="connsiteY1" fmla="*/ 287383 h 542875"/>
              <a:gd name="connsiteX2" fmla="*/ 148046 w 1750423"/>
              <a:gd name="connsiteY2" fmla="*/ 252549 h 542875"/>
              <a:gd name="connsiteX3" fmla="*/ 200297 w 1750423"/>
              <a:gd name="connsiteY3" fmla="*/ 174172 h 542875"/>
              <a:gd name="connsiteX4" fmla="*/ 261257 w 1750423"/>
              <a:gd name="connsiteY4" fmla="*/ 113212 h 542875"/>
              <a:gd name="connsiteX5" fmla="*/ 296092 w 1750423"/>
              <a:gd name="connsiteY5" fmla="*/ 78377 h 542875"/>
              <a:gd name="connsiteX6" fmla="*/ 322217 w 1750423"/>
              <a:gd name="connsiteY6" fmla="*/ 60960 h 542875"/>
              <a:gd name="connsiteX7" fmla="*/ 348343 w 1750423"/>
              <a:gd name="connsiteY7" fmla="*/ 26126 h 542875"/>
              <a:gd name="connsiteX8" fmla="*/ 374469 w 1750423"/>
              <a:gd name="connsiteY8" fmla="*/ 0 h 542875"/>
              <a:gd name="connsiteX9" fmla="*/ 365760 w 1750423"/>
              <a:gd name="connsiteY9" fmla="*/ 69669 h 542875"/>
              <a:gd name="connsiteX10" fmla="*/ 339635 w 1750423"/>
              <a:gd name="connsiteY10" fmla="*/ 113212 h 542875"/>
              <a:gd name="connsiteX11" fmla="*/ 252549 w 1750423"/>
              <a:gd name="connsiteY11" fmla="*/ 235132 h 542875"/>
              <a:gd name="connsiteX12" fmla="*/ 200297 w 1750423"/>
              <a:gd name="connsiteY12" fmla="*/ 348343 h 542875"/>
              <a:gd name="connsiteX13" fmla="*/ 165463 w 1750423"/>
              <a:gd name="connsiteY13" fmla="*/ 391886 h 542875"/>
              <a:gd name="connsiteX14" fmla="*/ 174172 w 1750423"/>
              <a:gd name="connsiteY14" fmla="*/ 357052 h 542875"/>
              <a:gd name="connsiteX15" fmla="*/ 191589 w 1750423"/>
              <a:gd name="connsiteY15" fmla="*/ 330926 h 542875"/>
              <a:gd name="connsiteX16" fmla="*/ 261257 w 1750423"/>
              <a:gd name="connsiteY16" fmla="*/ 243840 h 542875"/>
              <a:gd name="connsiteX17" fmla="*/ 322217 w 1750423"/>
              <a:gd name="connsiteY17" fmla="*/ 165463 h 542875"/>
              <a:gd name="connsiteX18" fmla="*/ 365760 w 1750423"/>
              <a:gd name="connsiteY18" fmla="*/ 113212 h 542875"/>
              <a:gd name="connsiteX19" fmla="*/ 444137 w 1750423"/>
              <a:gd name="connsiteY19" fmla="*/ 52252 h 542875"/>
              <a:gd name="connsiteX20" fmla="*/ 461555 w 1750423"/>
              <a:gd name="connsiteY20" fmla="*/ 26126 h 542875"/>
              <a:gd name="connsiteX21" fmla="*/ 452846 w 1750423"/>
              <a:gd name="connsiteY21" fmla="*/ 52252 h 542875"/>
              <a:gd name="connsiteX22" fmla="*/ 426720 w 1750423"/>
              <a:gd name="connsiteY22" fmla="*/ 121920 h 542875"/>
              <a:gd name="connsiteX23" fmla="*/ 409303 w 1750423"/>
              <a:gd name="connsiteY23" fmla="*/ 174172 h 542875"/>
              <a:gd name="connsiteX24" fmla="*/ 365760 w 1750423"/>
              <a:gd name="connsiteY24" fmla="*/ 322217 h 542875"/>
              <a:gd name="connsiteX25" fmla="*/ 339635 w 1750423"/>
              <a:gd name="connsiteY25" fmla="*/ 348343 h 542875"/>
              <a:gd name="connsiteX26" fmla="*/ 330926 w 1750423"/>
              <a:gd name="connsiteY26" fmla="*/ 391886 h 542875"/>
              <a:gd name="connsiteX27" fmla="*/ 322217 w 1750423"/>
              <a:gd name="connsiteY27" fmla="*/ 418012 h 542875"/>
              <a:gd name="connsiteX28" fmla="*/ 339635 w 1750423"/>
              <a:gd name="connsiteY28" fmla="*/ 391886 h 542875"/>
              <a:gd name="connsiteX29" fmla="*/ 357052 w 1750423"/>
              <a:gd name="connsiteY29" fmla="*/ 348343 h 542875"/>
              <a:gd name="connsiteX30" fmla="*/ 374469 w 1750423"/>
              <a:gd name="connsiteY30" fmla="*/ 322217 h 542875"/>
              <a:gd name="connsiteX31" fmla="*/ 391886 w 1750423"/>
              <a:gd name="connsiteY31" fmla="*/ 287383 h 542875"/>
              <a:gd name="connsiteX32" fmla="*/ 426720 w 1750423"/>
              <a:gd name="connsiteY32" fmla="*/ 243840 h 542875"/>
              <a:gd name="connsiteX33" fmla="*/ 487680 w 1750423"/>
              <a:gd name="connsiteY33" fmla="*/ 156754 h 542875"/>
              <a:gd name="connsiteX34" fmla="*/ 566057 w 1750423"/>
              <a:gd name="connsiteY34" fmla="*/ 87086 h 542875"/>
              <a:gd name="connsiteX35" fmla="*/ 618309 w 1750423"/>
              <a:gd name="connsiteY35" fmla="*/ 52252 h 542875"/>
              <a:gd name="connsiteX36" fmla="*/ 644435 w 1750423"/>
              <a:gd name="connsiteY36" fmla="*/ 78377 h 542875"/>
              <a:gd name="connsiteX37" fmla="*/ 627017 w 1750423"/>
              <a:gd name="connsiteY37" fmla="*/ 104503 h 542875"/>
              <a:gd name="connsiteX38" fmla="*/ 609600 w 1750423"/>
              <a:gd name="connsiteY38" fmla="*/ 148046 h 542875"/>
              <a:gd name="connsiteX39" fmla="*/ 583475 w 1750423"/>
              <a:gd name="connsiteY39" fmla="*/ 252549 h 542875"/>
              <a:gd name="connsiteX40" fmla="*/ 592183 w 1750423"/>
              <a:gd name="connsiteY40" fmla="*/ 322217 h 542875"/>
              <a:gd name="connsiteX41" fmla="*/ 618309 w 1750423"/>
              <a:gd name="connsiteY41" fmla="*/ 296092 h 542875"/>
              <a:gd name="connsiteX42" fmla="*/ 670560 w 1750423"/>
              <a:gd name="connsiteY42" fmla="*/ 209006 h 542875"/>
              <a:gd name="connsiteX43" fmla="*/ 740229 w 1750423"/>
              <a:gd name="connsiteY43" fmla="*/ 130629 h 542875"/>
              <a:gd name="connsiteX44" fmla="*/ 775063 w 1750423"/>
              <a:gd name="connsiteY44" fmla="*/ 104503 h 542875"/>
              <a:gd name="connsiteX45" fmla="*/ 757646 w 1750423"/>
              <a:gd name="connsiteY45" fmla="*/ 200297 h 542875"/>
              <a:gd name="connsiteX46" fmla="*/ 740229 w 1750423"/>
              <a:gd name="connsiteY46" fmla="*/ 269966 h 542875"/>
              <a:gd name="connsiteX47" fmla="*/ 705395 w 1750423"/>
              <a:gd name="connsiteY47" fmla="*/ 418012 h 542875"/>
              <a:gd name="connsiteX48" fmla="*/ 714103 w 1750423"/>
              <a:gd name="connsiteY48" fmla="*/ 539932 h 542875"/>
              <a:gd name="connsiteX49" fmla="*/ 740229 w 1750423"/>
              <a:gd name="connsiteY49" fmla="*/ 505097 h 542875"/>
              <a:gd name="connsiteX50" fmla="*/ 818606 w 1750423"/>
              <a:gd name="connsiteY50" fmla="*/ 418012 h 542875"/>
              <a:gd name="connsiteX51" fmla="*/ 870857 w 1750423"/>
              <a:gd name="connsiteY51" fmla="*/ 383177 h 542875"/>
              <a:gd name="connsiteX52" fmla="*/ 905692 w 1750423"/>
              <a:gd name="connsiteY52" fmla="*/ 348343 h 542875"/>
              <a:gd name="connsiteX53" fmla="*/ 1018903 w 1750423"/>
              <a:gd name="connsiteY53" fmla="*/ 278674 h 542875"/>
              <a:gd name="connsiteX54" fmla="*/ 992777 w 1750423"/>
              <a:gd name="connsiteY54" fmla="*/ 365760 h 542875"/>
              <a:gd name="connsiteX55" fmla="*/ 975360 w 1750423"/>
              <a:gd name="connsiteY55" fmla="*/ 418012 h 542875"/>
              <a:gd name="connsiteX56" fmla="*/ 992777 w 1750423"/>
              <a:gd name="connsiteY56" fmla="*/ 365760 h 542875"/>
              <a:gd name="connsiteX57" fmla="*/ 1036320 w 1750423"/>
              <a:gd name="connsiteY57" fmla="*/ 261257 h 542875"/>
              <a:gd name="connsiteX58" fmla="*/ 1079863 w 1750423"/>
              <a:gd name="connsiteY58" fmla="*/ 217714 h 542875"/>
              <a:gd name="connsiteX59" fmla="*/ 1105989 w 1750423"/>
              <a:gd name="connsiteY59" fmla="*/ 165463 h 542875"/>
              <a:gd name="connsiteX60" fmla="*/ 1149532 w 1750423"/>
              <a:gd name="connsiteY60" fmla="*/ 130629 h 542875"/>
              <a:gd name="connsiteX61" fmla="*/ 1193075 w 1750423"/>
              <a:gd name="connsiteY61" fmla="*/ 87086 h 542875"/>
              <a:gd name="connsiteX62" fmla="*/ 1201783 w 1750423"/>
              <a:gd name="connsiteY62" fmla="*/ 374469 h 542875"/>
              <a:gd name="connsiteX63" fmla="*/ 1236617 w 1750423"/>
              <a:gd name="connsiteY63" fmla="*/ 322217 h 542875"/>
              <a:gd name="connsiteX64" fmla="*/ 1262743 w 1750423"/>
              <a:gd name="connsiteY64" fmla="*/ 296092 h 542875"/>
              <a:gd name="connsiteX65" fmla="*/ 1306286 w 1750423"/>
              <a:gd name="connsiteY65" fmla="*/ 261257 h 542875"/>
              <a:gd name="connsiteX66" fmla="*/ 1367246 w 1750423"/>
              <a:gd name="connsiteY66" fmla="*/ 200297 h 542875"/>
              <a:gd name="connsiteX67" fmla="*/ 1384663 w 1750423"/>
              <a:gd name="connsiteY67" fmla="*/ 165463 h 542875"/>
              <a:gd name="connsiteX68" fmla="*/ 1402080 w 1750423"/>
              <a:gd name="connsiteY68" fmla="*/ 139337 h 542875"/>
              <a:gd name="connsiteX69" fmla="*/ 1393372 w 1750423"/>
              <a:gd name="connsiteY69" fmla="*/ 200297 h 542875"/>
              <a:gd name="connsiteX70" fmla="*/ 1314995 w 1750423"/>
              <a:gd name="connsiteY70" fmla="*/ 313509 h 542875"/>
              <a:gd name="connsiteX71" fmla="*/ 1306286 w 1750423"/>
              <a:gd name="connsiteY71" fmla="*/ 357052 h 542875"/>
              <a:gd name="connsiteX72" fmla="*/ 1288869 w 1750423"/>
              <a:gd name="connsiteY72" fmla="*/ 409303 h 542875"/>
              <a:gd name="connsiteX73" fmla="*/ 1332412 w 1750423"/>
              <a:gd name="connsiteY73" fmla="*/ 339634 h 542875"/>
              <a:gd name="connsiteX74" fmla="*/ 1358537 w 1750423"/>
              <a:gd name="connsiteY74" fmla="*/ 287383 h 542875"/>
              <a:gd name="connsiteX75" fmla="*/ 1384663 w 1750423"/>
              <a:gd name="connsiteY75" fmla="*/ 252549 h 542875"/>
              <a:gd name="connsiteX76" fmla="*/ 1410789 w 1750423"/>
              <a:gd name="connsiteY76" fmla="*/ 209006 h 542875"/>
              <a:gd name="connsiteX77" fmla="*/ 1445623 w 1750423"/>
              <a:gd name="connsiteY77" fmla="*/ 182880 h 542875"/>
              <a:gd name="connsiteX78" fmla="*/ 1489166 w 1750423"/>
              <a:gd name="connsiteY78" fmla="*/ 139337 h 542875"/>
              <a:gd name="connsiteX79" fmla="*/ 1497875 w 1750423"/>
              <a:gd name="connsiteY79" fmla="*/ 287383 h 542875"/>
              <a:gd name="connsiteX80" fmla="*/ 1489166 w 1750423"/>
              <a:gd name="connsiteY80" fmla="*/ 339634 h 542875"/>
              <a:gd name="connsiteX81" fmla="*/ 1480457 w 1750423"/>
              <a:gd name="connsiteY81" fmla="*/ 365760 h 542875"/>
              <a:gd name="connsiteX82" fmla="*/ 1515292 w 1750423"/>
              <a:gd name="connsiteY82" fmla="*/ 330926 h 542875"/>
              <a:gd name="connsiteX83" fmla="*/ 1541417 w 1750423"/>
              <a:gd name="connsiteY83" fmla="*/ 261257 h 542875"/>
              <a:gd name="connsiteX84" fmla="*/ 1602377 w 1750423"/>
              <a:gd name="connsiteY84" fmla="*/ 191589 h 542875"/>
              <a:gd name="connsiteX85" fmla="*/ 1628503 w 1750423"/>
              <a:gd name="connsiteY85" fmla="*/ 156754 h 542875"/>
              <a:gd name="connsiteX86" fmla="*/ 1637212 w 1750423"/>
              <a:gd name="connsiteY86" fmla="*/ 313509 h 542875"/>
              <a:gd name="connsiteX87" fmla="*/ 1628503 w 1750423"/>
              <a:gd name="connsiteY87" fmla="*/ 348343 h 542875"/>
              <a:gd name="connsiteX88" fmla="*/ 1619795 w 1750423"/>
              <a:gd name="connsiteY88" fmla="*/ 374469 h 542875"/>
              <a:gd name="connsiteX89" fmla="*/ 1663337 w 1750423"/>
              <a:gd name="connsiteY89" fmla="*/ 296092 h 542875"/>
              <a:gd name="connsiteX90" fmla="*/ 1715589 w 1750423"/>
              <a:gd name="connsiteY90" fmla="*/ 226423 h 542875"/>
              <a:gd name="connsiteX91" fmla="*/ 1733006 w 1750423"/>
              <a:gd name="connsiteY91" fmla="*/ 191589 h 542875"/>
              <a:gd name="connsiteX92" fmla="*/ 1750423 w 1750423"/>
              <a:gd name="connsiteY92" fmla="*/ 165463 h 542875"/>
              <a:gd name="connsiteX93" fmla="*/ 1741715 w 1750423"/>
              <a:gd name="connsiteY93" fmla="*/ 191589 h 542875"/>
              <a:gd name="connsiteX94" fmla="*/ 1724297 w 1750423"/>
              <a:gd name="connsiteY94" fmla="*/ 209006 h 542875"/>
              <a:gd name="connsiteX95" fmla="*/ 1715589 w 1750423"/>
              <a:gd name="connsiteY95" fmla="*/ 243840 h 542875"/>
              <a:gd name="connsiteX96" fmla="*/ 1680755 w 1750423"/>
              <a:gd name="connsiteY96" fmla="*/ 322217 h 542875"/>
              <a:gd name="connsiteX97" fmla="*/ 1663337 w 1750423"/>
              <a:gd name="connsiteY97" fmla="*/ 348343 h 542875"/>
              <a:gd name="connsiteX98" fmla="*/ 1654629 w 1750423"/>
              <a:gd name="connsiteY98" fmla="*/ 374469 h 542875"/>
              <a:gd name="connsiteX99" fmla="*/ 1645920 w 1750423"/>
              <a:gd name="connsiteY99" fmla="*/ 409303 h 542875"/>
              <a:gd name="connsiteX100" fmla="*/ 1663337 w 1750423"/>
              <a:gd name="connsiteY100" fmla="*/ 322217 h 542875"/>
              <a:gd name="connsiteX101" fmla="*/ 1698172 w 1750423"/>
              <a:gd name="connsiteY101" fmla="*/ 235132 h 542875"/>
              <a:gd name="connsiteX102" fmla="*/ 1706880 w 1750423"/>
              <a:gd name="connsiteY102" fmla="*/ 191589 h 542875"/>
              <a:gd name="connsiteX103" fmla="*/ 1698172 w 1750423"/>
              <a:gd name="connsiteY103" fmla="*/ 217714 h 542875"/>
              <a:gd name="connsiteX104" fmla="*/ 1672046 w 1750423"/>
              <a:gd name="connsiteY104" fmla="*/ 243840 h 542875"/>
              <a:gd name="connsiteX105" fmla="*/ 1645920 w 1750423"/>
              <a:gd name="connsiteY105" fmla="*/ 278674 h 542875"/>
              <a:gd name="connsiteX106" fmla="*/ 1602377 w 1750423"/>
              <a:gd name="connsiteY106" fmla="*/ 322217 h 542875"/>
              <a:gd name="connsiteX107" fmla="*/ 1567543 w 1750423"/>
              <a:gd name="connsiteY107" fmla="*/ 374469 h 542875"/>
              <a:gd name="connsiteX108" fmla="*/ 1497875 w 1750423"/>
              <a:gd name="connsiteY108" fmla="*/ 426720 h 542875"/>
              <a:gd name="connsiteX109" fmla="*/ 1480457 w 1750423"/>
              <a:gd name="connsiteY109" fmla="*/ 444137 h 542875"/>
              <a:gd name="connsiteX110" fmla="*/ 1497875 w 1750423"/>
              <a:gd name="connsiteY110" fmla="*/ 391886 h 542875"/>
              <a:gd name="connsiteX111" fmla="*/ 1515292 w 1750423"/>
              <a:gd name="connsiteY111" fmla="*/ 365760 h 542875"/>
              <a:gd name="connsiteX112" fmla="*/ 1532709 w 1750423"/>
              <a:gd name="connsiteY112" fmla="*/ 313509 h 542875"/>
              <a:gd name="connsiteX113" fmla="*/ 1584960 w 1750423"/>
              <a:gd name="connsiteY113" fmla="*/ 252549 h 542875"/>
              <a:gd name="connsiteX114" fmla="*/ 1602377 w 1750423"/>
              <a:gd name="connsiteY114" fmla="*/ 217714 h 542875"/>
              <a:gd name="connsiteX115" fmla="*/ 1628503 w 1750423"/>
              <a:gd name="connsiteY115" fmla="*/ 209006 h 542875"/>
              <a:gd name="connsiteX116" fmla="*/ 1593669 w 1750423"/>
              <a:gd name="connsiteY116" fmla="*/ 243840 h 542875"/>
              <a:gd name="connsiteX117" fmla="*/ 1532709 w 1750423"/>
              <a:gd name="connsiteY117" fmla="*/ 322217 h 542875"/>
              <a:gd name="connsiteX118" fmla="*/ 1428206 w 1750423"/>
              <a:gd name="connsiteY118" fmla="*/ 409303 h 542875"/>
              <a:gd name="connsiteX119" fmla="*/ 1445623 w 1750423"/>
              <a:gd name="connsiteY119" fmla="*/ 348343 h 542875"/>
              <a:gd name="connsiteX120" fmla="*/ 1463040 w 1750423"/>
              <a:gd name="connsiteY120" fmla="*/ 287383 h 542875"/>
              <a:gd name="connsiteX121" fmla="*/ 1506583 w 1750423"/>
              <a:gd name="connsiteY121" fmla="*/ 226423 h 542875"/>
              <a:gd name="connsiteX122" fmla="*/ 1532709 w 1750423"/>
              <a:gd name="connsiteY122" fmla="*/ 182880 h 542875"/>
              <a:gd name="connsiteX123" fmla="*/ 1593669 w 1750423"/>
              <a:gd name="connsiteY123" fmla="*/ 104503 h 542875"/>
              <a:gd name="connsiteX124" fmla="*/ 1515292 w 1750423"/>
              <a:gd name="connsiteY124" fmla="*/ 165463 h 542875"/>
              <a:gd name="connsiteX125" fmla="*/ 1480457 w 1750423"/>
              <a:gd name="connsiteY125" fmla="*/ 209006 h 542875"/>
              <a:gd name="connsiteX126" fmla="*/ 1428206 w 1750423"/>
              <a:gd name="connsiteY126" fmla="*/ 287383 h 542875"/>
              <a:gd name="connsiteX127" fmla="*/ 1306286 w 1750423"/>
              <a:gd name="connsiteY127" fmla="*/ 409303 h 542875"/>
              <a:gd name="connsiteX128" fmla="*/ 1271452 w 1750423"/>
              <a:gd name="connsiteY128" fmla="*/ 426720 h 542875"/>
              <a:gd name="connsiteX129" fmla="*/ 1219200 w 1750423"/>
              <a:gd name="connsiteY129" fmla="*/ 461554 h 542875"/>
              <a:gd name="connsiteX130" fmla="*/ 1227909 w 1750423"/>
              <a:gd name="connsiteY130" fmla="*/ 365760 h 542875"/>
              <a:gd name="connsiteX131" fmla="*/ 1297577 w 1750423"/>
              <a:gd name="connsiteY131" fmla="*/ 243840 h 542875"/>
              <a:gd name="connsiteX132" fmla="*/ 1358537 w 1750423"/>
              <a:gd name="connsiteY132" fmla="*/ 148046 h 542875"/>
              <a:gd name="connsiteX133" fmla="*/ 1375955 w 1750423"/>
              <a:gd name="connsiteY133" fmla="*/ 121920 h 542875"/>
              <a:gd name="connsiteX134" fmla="*/ 1349829 w 1750423"/>
              <a:gd name="connsiteY134" fmla="*/ 148046 h 542875"/>
              <a:gd name="connsiteX135" fmla="*/ 1341120 w 1750423"/>
              <a:gd name="connsiteY135" fmla="*/ 182880 h 542875"/>
              <a:gd name="connsiteX136" fmla="*/ 1280160 w 1750423"/>
              <a:gd name="connsiteY136" fmla="*/ 243840 h 542875"/>
              <a:gd name="connsiteX137" fmla="*/ 1236617 w 1750423"/>
              <a:gd name="connsiteY137" fmla="*/ 287383 h 542875"/>
              <a:gd name="connsiteX138" fmla="*/ 1193075 w 1750423"/>
              <a:gd name="connsiteY138" fmla="*/ 313509 h 542875"/>
              <a:gd name="connsiteX139" fmla="*/ 1132115 w 1750423"/>
              <a:gd name="connsiteY139" fmla="*/ 348343 h 542875"/>
              <a:gd name="connsiteX140" fmla="*/ 1114697 w 1750423"/>
              <a:gd name="connsiteY140" fmla="*/ 304800 h 542875"/>
              <a:gd name="connsiteX141" fmla="*/ 1140823 w 1750423"/>
              <a:gd name="connsiteY141" fmla="*/ 261257 h 542875"/>
              <a:gd name="connsiteX142" fmla="*/ 1193075 w 1750423"/>
              <a:gd name="connsiteY142" fmla="*/ 191589 h 542875"/>
              <a:gd name="connsiteX143" fmla="*/ 1227909 w 1750423"/>
              <a:gd name="connsiteY143" fmla="*/ 165463 h 542875"/>
              <a:gd name="connsiteX144" fmla="*/ 1262743 w 1750423"/>
              <a:gd name="connsiteY144" fmla="*/ 130629 h 542875"/>
              <a:gd name="connsiteX145" fmla="*/ 1201783 w 1750423"/>
              <a:gd name="connsiteY145" fmla="*/ 209006 h 542875"/>
              <a:gd name="connsiteX146" fmla="*/ 1166949 w 1750423"/>
              <a:gd name="connsiteY146" fmla="*/ 243840 h 542875"/>
              <a:gd name="connsiteX147" fmla="*/ 1053737 w 1750423"/>
              <a:gd name="connsiteY147" fmla="*/ 374469 h 542875"/>
              <a:gd name="connsiteX148" fmla="*/ 940526 w 1750423"/>
              <a:gd name="connsiteY148" fmla="*/ 444137 h 542875"/>
              <a:gd name="connsiteX149" fmla="*/ 914400 w 1750423"/>
              <a:gd name="connsiteY149" fmla="*/ 461554 h 542875"/>
              <a:gd name="connsiteX150" fmla="*/ 914400 w 1750423"/>
              <a:gd name="connsiteY150" fmla="*/ 339634 h 542875"/>
              <a:gd name="connsiteX151" fmla="*/ 949235 w 1750423"/>
              <a:gd name="connsiteY151" fmla="*/ 252549 h 542875"/>
              <a:gd name="connsiteX152" fmla="*/ 992777 w 1750423"/>
              <a:gd name="connsiteY152" fmla="*/ 191589 h 542875"/>
              <a:gd name="connsiteX153" fmla="*/ 1001486 w 1750423"/>
              <a:gd name="connsiteY153" fmla="*/ 217714 h 542875"/>
              <a:gd name="connsiteX154" fmla="*/ 992777 w 1750423"/>
              <a:gd name="connsiteY154" fmla="*/ 243840 h 542875"/>
              <a:gd name="connsiteX155" fmla="*/ 949235 w 1750423"/>
              <a:gd name="connsiteY155" fmla="*/ 304800 h 542875"/>
              <a:gd name="connsiteX156" fmla="*/ 923109 w 1750423"/>
              <a:gd name="connsiteY156" fmla="*/ 348343 h 542875"/>
              <a:gd name="connsiteX157" fmla="*/ 905692 w 1750423"/>
              <a:gd name="connsiteY157" fmla="*/ 391886 h 542875"/>
              <a:gd name="connsiteX158" fmla="*/ 862149 w 1750423"/>
              <a:gd name="connsiteY158" fmla="*/ 400594 h 542875"/>
              <a:gd name="connsiteX159" fmla="*/ 792480 w 1750423"/>
              <a:gd name="connsiteY159" fmla="*/ 409303 h 542875"/>
              <a:gd name="connsiteX160" fmla="*/ 862149 w 1750423"/>
              <a:gd name="connsiteY160" fmla="*/ 269966 h 542875"/>
              <a:gd name="connsiteX161" fmla="*/ 905692 w 1750423"/>
              <a:gd name="connsiteY161" fmla="*/ 209006 h 542875"/>
              <a:gd name="connsiteX162" fmla="*/ 940526 w 1750423"/>
              <a:gd name="connsiteY162" fmla="*/ 156754 h 542875"/>
              <a:gd name="connsiteX163" fmla="*/ 975360 w 1750423"/>
              <a:gd name="connsiteY163" fmla="*/ 113212 h 542875"/>
              <a:gd name="connsiteX164" fmla="*/ 992777 w 1750423"/>
              <a:gd name="connsiteY164" fmla="*/ 87086 h 542875"/>
              <a:gd name="connsiteX165" fmla="*/ 1027612 w 1750423"/>
              <a:gd name="connsiteY165" fmla="*/ 69669 h 542875"/>
              <a:gd name="connsiteX166" fmla="*/ 1010195 w 1750423"/>
              <a:gd name="connsiteY166" fmla="*/ 113212 h 542875"/>
              <a:gd name="connsiteX167" fmla="*/ 992777 w 1750423"/>
              <a:gd name="connsiteY167" fmla="*/ 139337 h 542875"/>
              <a:gd name="connsiteX168" fmla="*/ 957943 w 1750423"/>
              <a:gd name="connsiteY168" fmla="*/ 226423 h 542875"/>
              <a:gd name="connsiteX169" fmla="*/ 923109 w 1750423"/>
              <a:gd name="connsiteY169" fmla="*/ 243840 h 542875"/>
              <a:gd name="connsiteX170" fmla="*/ 870857 w 1750423"/>
              <a:gd name="connsiteY170" fmla="*/ 304800 h 542875"/>
              <a:gd name="connsiteX171" fmla="*/ 818606 w 1750423"/>
              <a:gd name="connsiteY171" fmla="*/ 339634 h 542875"/>
              <a:gd name="connsiteX172" fmla="*/ 844732 w 1750423"/>
              <a:gd name="connsiteY172" fmla="*/ 235132 h 542875"/>
              <a:gd name="connsiteX173" fmla="*/ 862149 w 1750423"/>
              <a:gd name="connsiteY173" fmla="*/ 200297 h 542875"/>
              <a:gd name="connsiteX174" fmla="*/ 923109 w 1750423"/>
              <a:gd name="connsiteY174" fmla="*/ 130629 h 542875"/>
              <a:gd name="connsiteX175" fmla="*/ 940526 w 1750423"/>
              <a:gd name="connsiteY175" fmla="*/ 95794 h 542875"/>
              <a:gd name="connsiteX176" fmla="*/ 949235 w 1750423"/>
              <a:gd name="connsiteY176" fmla="*/ 130629 h 542875"/>
              <a:gd name="connsiteX177" fmla="*/ 931817 w 1750423"/>
              <a:gd name="connsiteY177" fmla="*/ 174172 h 542875"/>
              <a:gd name="connsiteX178" fmla="*/ 818606 w 1750423"/>
              <a:gd name="connsiteY178" fmla="*/ 348343 h 542875"/>
              <a:gd name="connsiteX179" fmla="*/ 792480 w 1750423"/>
              <a:gd name="connsiteY179" fmla="*/ 391886 h 542875"/>
              <a:gd name="connsiteX180" fmla="*/ 757646 w 1750423"/>
              <a:gd name="connsiteY180" fmla="*/ 409303 h 542875"/>
              <a:gd name="connsiteX181" fmla="*/ 722812 w 1750423"/>
              <a:gd name="connsiteY181" fmla="*/ 435429 h 542875"/>
              <a:gd name="connsiteX182" fmla="*/ 731520 w 1750423"/>
              <a:gd name="connsiteY182" fmla="*/ 374469 h 542875"/>
              <a:gd name="connsiteX183" fmla="*/ 792480 w 1750423"/>
              <a:gd name="connsiteY183" fmla="*/ 261257 h 542875"/>
              <a:gd name="connsiteX184" fmla="*/ 818606 w 1750423"/>
              <a:gd name="connsiteY184" fmla="*/ 226423 h 542875"/>
              <a:gd name="connsiteX185" fmla="*/ 896983 w 1750423"/>
              <a:gd name="connsiteY185" fmla="*/ 156754 h 542875"/>
              <a:gd name="connsiteX186" fmla="*/ 905692 w 1750423"/>
              <a:gd name="connsiteY186" fmla="*/ 130629 h 542875"/>
              <a:gd name="connsiteX187" fmla="*/ 853440 w 1750423"/>
              <a:gd name="connsiteY187" fmla="*/ 217714 h 542875"/>
              <a:gd name="connsiteX188" fmla="*/ 827315 w 1750423"/>
              <a:gd name="connsiteY188" fmla="*/ 252549 h 542875"/>
              <a:gd name="connsiteX189" fmla="*/ 757646 w 1750423"/>
              <a:gd name="connsiteY189" fmla="*/ 339634 h 542875"/>
              <a:gd name="connsiteX190" fmla="*/ 722812 w 1750423"/>
              <a:gd name="connsiteY190" fmla="*/ 357052 h 542875"/>
              <a:gd name="connsiteX191" fmla="*/ 696686 w 1750423"/>
              <a:gd name="connsiteY191" fmla="*/ 391886 h 542875"/>
              <a:gd name="connsiteX192" fmla="*/ 635726 w 1750423"/>
              <a:gd name="connsiteY192" fmla="*/ 418012 h 542875"/>
              <a:gd name="connsiteX193" fmla="*/ 653143 w 1750423"/>
              <a:gd name="connsiteY193" fmla="*/ 304800 h 542875"/>
              <a:gd name="connsiteX194" fmla="*/ 696686 w 1750423"/>
              <a:gd name="connsiteY194" fmla="*/ 261257 h 542875"/>
              <a:gd name="connsiteX195" fmla="*/ 775063 w 1750423"/>
              <a:gd name="connsiteY195" fmla="*/ 200297 h 542875"/>
              <a:gd name="connsiteX196" fmla="*/ 809897 w 1750423"/>
              <a:gd name="connsiteY196" fmla="*/ 156754 h 542875"/>
              <a:gd name="connsiteX197" fmla="*/ 801189 w 1750423"/>
              <a:gd name="connsiteY197" fmla="*/ 182880 h 542875"/>
              <a:gd name="connsiteX198" fmla="*/ 722812 w 1750423"/>
              <a:gd name="connsiteY198" fmla="*/ 304800 h 542875"/>
              <a:gd name="connsiteX199" fmla="*/ 696686 w 1750423"/>
              <a:gd name="connsiteY199" fmla="*/ 330926 h 542875"/>
              <a:gd name="connsiteX200" fmla="*/ 618309 w 1750423"/>
              <a:gd name="connsiteY200" fmla="*/ 409303 h 542875"/>
              <a:gd name="connsiteX201" fmla="*/ 653143 w 1750423"/>
              <a:gd name="connsiteY201" fmla="*/ 252549 h 542875"/>
              <a:gd name="connsiteX202" fmla="*/ 714103 w 1750423"/>
              <a:gd name="connsiteY202" fmla="*/ 174172 h 542875"/>
              <a:gd name="connsiteX203" fmla="*/ 731520 w 1750423"/>
              <a:gd name="connsiteY203" fmla="*/ 148046 h 542875"/>
              <a:gd name="connsiteX204" fmla="*/ 740229 w 1750423"/>
              <a:gd name="connsiteY204" fmla="*/ 121920 h 542875"/>
              <a:gd name="connsiteX205" fmla="*/ 722812 w 1750423"/>
              <a:gd name="connsiteY205" fmla="*/ 148046 h 542875"/>
              <a:gd name="connsiteX206" fmla="*/ 670560 w 1750423"/>
              <a:gd name="connsiteY206" fmla="*/ 252549 h 542875"/>
              <a:gd name="connsiteX207" fmla="*/ 583475 w 1750423"/>
              <a:gd name="connsiteY207" fmla="*/ 348343 h 542875"/>
              <a:gd name="connsiteX208" fmla="*/ 539932 w 1750423"/>
              <a:gd name="connsiteY208" fmla="*/ 383177 h 542875"/>
              <a:gd name="connsiteX209" fmla="*/ 478972 w 1750423"/>
              <a:gd name="connsiteY209" fmla="*/ 444137 h 542875"/>
              <a:gd name="connsiteX210" fmla="*/ 478972 w 1750423"/>
              <a:gd name="connsiteY210" fmla="*/ 339634 h 542875"/>
              <a:gd name="connsiteX211" fmla="*/ 505097 w 1750423"/>
              <a:gd name="connsiteY211" fmla="*/ 304800 h 542875"/>
              <a:gd name="connsiteX212" fmla="*/ 531223 w 1750423"/>
              <a:gd name="connsiteY212" fmla="*/ 261257 h 542875"/>
              <a:gd name="connsiteX213" fmla="*/ 574766 w 1750423"/>
              <a:gd name="connsiteY213" fmla="*/ 174172 h 542875"/>
              <a:gd name="connsiteX214" fmla="*/ 609600 w 1750423"/>
              <a:gd name="connsiteY214" fmla="*/ 148046 h 542875"/>
              <a:gd name="connsiteX215" fmla="*/ 635726 w 1750423"/>
              <a:gd name="connsiteY215" fmla="*/ 113212 h 542875"/>
              <a:gd name="connsiteX216" fmla="*/ 653143 w 1750423"/>
              <a:gd name="connsiteY216" fmla="*/ 95794 h 542875"/>
              <a:gd name="connsiteX217" fmla="*/ 618309 w 1750423"/>
              <a:gd name="connsiteY217" fmla="*/ 200297 h 542875"/>
              <a:gd name="connsiteX218" fmla="*/ 609600 w 1750423"/>
              <a:gd name="connsiteY218" fmla="*/ 235132 h 542875"/>
              <a:gd name="connsiteX219" fmla="*/ 461555 w 1750423"/>
              <a:gd name="connsiteY219" fmla="*/ 418012 h 542875"/>
              <a:gd name="connsiteX220" fmla="*/ 426720 w 1750423"/>
              <a:gd name="connsiteY220" fmla="*/ 435429 h 542875"/>
              <a:gd name="connsiteX221" fmla="*/ 374469 w 1750423"/>
              <a:gd name="connsiteY221" fmla="*/ 435429 h 542875"/>
              <a:gd name="connsiteX222" fmla="*/ 383177 w 1750423"/>
              <a:gd name="connsiteY222" fmla="*/ 330926 h 542875"/>
              <a:gd name="connsiteX223" fmla="*/ 426720 w 1750423"/>
              <a:gd name="connsiteY223" fmla="*/ 226423 h 542875"/>
              <a:gd name="connsiteX224" fmla="*/ 444137 w 1750423"/>
              <a:gd name="connsiteY224" fmla="*/ 182880 h 542875"/>
              <a:gd name="connsiteX225" fmla="*/ 470263 w 1750423"/>
              <a:gd name="connsiteY225" fmla="*/ 156754 h 542875"/>
              <a:gd name="connsiteX226" fmla="*/ 513806 w 1750423"/>
              <a:gd name="connsiteY226" fmla="*/ 95794 h 542875"/>
              <a:gd name="connsiteX227" fmla="*/ 478972 w 1750423"/>
              <a:gd name="connsiteY227" fmla="*/ 200297 h 542875"/>
              <a:gd name="connsiteX228" fmla="*/ 461555 w 1750423"/>
              <a:gd name="connsiteY228" fmla="*/ 226423 h 542875"/>
              <a:gd name="connsiteX229" fmla="*/ 452846 w 1750423"/>
              <a:gd name="connsiteY229" fmla="*/ 252549 h 542875"/>
              <a:gd name="connsiteX230" fmla="*/ 418012 w 1750423"/>
              <a:gd name="connsiteY230" fmla="*/ 287383 h 542875"/>
              <a:gd name="connsiteX231" fmla="*/ 383177 w 1750423"/>
              <a:gd name="connsiteY231" fmla="*/ 339634 h 542875"/>
              <a:gd name="connsiteX232" fmla="*/ 365760 w 1750423"/>
              <a:gd name="connsiteY232" fmla="*/ 365760 h 542875"/>
              <a:gd name="connsiteX233" fmla="*/ 383177 w 1750423"/>
              <a:gd name="connsiteY233" fmla="*/ 287383 h 542875"/>
              <a:gd name="connsiteX234" fmla="*/ 452846 w 1750423"/>
              <a:gd name="connsiteY234" fmla="*/ 217714 h 542875"/>
              <a:gd name="connsiteX235" fmla="*/ 478972 w 1750423"/>
              <a:gd name="connsiteY235" fmla="*/ 182880 h 542875"/>
              <a:gd name="connsiteX236" fmla="*/ 557349 w 1750423"/>
              <a:gd name="connsiteY236" fmla="*/ 104503 h 542875"/>
              <a:gd name="connsiteX237" fmla="*/ 548640 w 1750423"/>
              <a:gd name="connsiteY237" fmla="*/ 156754 h 542875"/>
              <a:gd name="connsiteX238" fmla="*/ 531223 w 1750423"/>
              <a:gd name="connsiteY238" fmla="*/ 200297 h 542875"/>
              <a:gd name="connsiteX239" fmla="*/ 470263 w 1750423"/>
              <a:gd name="connsiteY239" fmla="*/ 287383 h 542875"/>
              <a:gd name="connsiteX240" fmla="*/ 409303 w 1750423"/>
              <a:gd name="connsiteY240" fmla="*/ 348343 h 542875"/>
              <a:gd name="connsiteX241" fmla="*/ 391886 w 1750423"/>
              <a:gd name="connsiteY241" fmla="*/ 304800 h 542875"/>
              <a:gd name="connsiteX242" fmla="*/ 418012 w 1750423"/>
              <a:gd name="connsiteY242" fmla="*/ 261257 h 542875"/>
              <a:gd name="connsiteX243" fmla="*/ 435429 w 1750423"/>
              <a:gd name="connsiteY243" fmla="*/ 226423 h 542875"/>
              <a:gd name="connsiteX244" fmla="*/ 452846 w 1750423"/>
              <a:gd name="connsiteY244" fmla="*/ 182880 h 542875"/>
              <a:gd name="connsiteX245" fmla="*/ 505097 w 1750423"/>
              <a:gd name="connsiteY245" fmla="*/ 121920 h 542875"/>
              <a:gd name="connsiteX246" fmla="*/ 635726 w 1750423"/>
              <a:gd name="connsiteY246" fmla="*/ 17417 h 542875"/>
              <a:gd name="connsiteX247" fmla="*/ 618309 w 1750423"/>
              <a:gd name="connsiteY247" fmla="*/ 95794 h 542875"/>
              <a:gd name="connsiteX248" fmla="*/ 600892 w 1750423"/>
              <a:gd name="connsiteY248" fmla="*/ 139337 h 542875"/>
              <a:gd name="connsiteX249" fmla="*/ 566057 w 1750423"/>
              <a:gd name="connsiteY249" fmla="*/ 165463 h 542875"/>
              <a:gd name="connsiteX250" fmla="*/ 531223 w 1750423"/>
              <a:gd name="connsiteY250" fmla="*/ 217714 h 542875"/>
              <a:gd name="connsiteX251" fmla="*/ 461555 w 1750423"/>
              <a:gd name="connsiteY251" fmla="*/ 330926 h 542875"/>
              <a:gd name="connsiteX252" fmla="*/ 426720 w 1750423"/>
              <a:gd name="connsiteY252" fmla="*/ 365760 h 542875"/>
              <a:gd name="connsiteX253" fmla="*/ 322217 w 1750423"/>
              <a:gd name="connsiteY253" fmla="*/ 418012 h 542875"/>
              <a:gd name="connsiteX254" fmla="*/ 296092 w 1750423"/>
              <a:gd name="connsiteY254" fmla="*/ 383177 h 542875"/>
              <a:gd name="connsiteX255" fmla="*/ 287383 w 1750423"/>
              <a:gd name="connsiteY255" fmla="*/ 313509 h 542875"/>
              <a:gd name="connsiteX256" fmla="*/ 269966 w 1750423"/>
              <a:gd name="connsiteY256" fmla="*/ 235132 h 542875"/>
              <a:gd name="connsiteX257" fmla="*/ 278675 w 1750423"/>
              <a:gd name="connsiteY257" fmla="*/ 113212 h 542875"/>
              <a:gd name="connsiteX258" fmla="*/ 287383 w 1750423"/>
              <a:gd name="connsiteY258" fmla="*/ 139337 h 542875"/>
              <a:gd name="connsiteX259" fmla="*/ 278675 w 1750423"/>
              <a:gd name="connsiteY259" fmla="*/ 243840 h 542875"/>
              <a:gd name="connsiteX260" fmla="*/ 252549 w 1750423"/>
              <a:gd name="connsiteY260" fmla="*/ 296092 h 542875"/>
              <a:gd name="connsiteX261" fmla="*/ 200297 w 1750423"/>
              <a:gd name="connsiteY261" fmla="*/ 365760 h 542875"/>
              <a:gd name="connsiteX262" fmla="*/ 182880 w 1750423"/>
              <a:gd name="connsiteY262" fmla="*/ 330926 h 542875"/>
              <a:gd name="connsiteX263" fmla="*/ 209006 w 1750423"/>
              <a:gd name="connsiteY263" fmla="*/ 261257 h 542875"/>
              <a:gd name="connsiteX264" fmla="*/ 296092 w 1750423"/>
              <a:gd name="connsiteY264" fmla="*/ 156754 h 542875"/>
              <a:gd name="connsiteX265" fmla="*/ 322217 w 1750423"/>
              <a:gd name="connsiteY265" fmla="*/ 139337 h 542875"/>
              <a:gd name="connsiteX266" fmla="*/ 304800 w 1750423"/>
              <a:gd name="connsiteY266" fmla="*/ 191589 h 542875"/>
              <a:gd name="connsiteX267" fmla="*/ 235132 w 1750423"/>
              <a:gd name="connsiteY267" fmla="*/ 287383 h 542875"/>
              <a:gd name="connsiteX268" fmla="*/ 200297 w 1750423"/>
              <a:gd name="connsiteY268" fmla="*/ 322217 h 542875"/>
              <a:gd name="connsiteX269" fmla="*/ 148046 w 1750423"/>
              <a:gd name="connsiteY269" fmla="*/ 374469 h 542875"/>
              <a:gd name="connsiteX270" fmla="*/ 139337 w 1750423"/>
              <a:gd name="connsiteY270" fmla="*/ 322217 h 542875"/>
              <a:gd name="connsiteX271" fmla="*/ 148046 w 1750423"/>
              <a:gd name="connsiteY271" fmla="*/ 287383 h 542875"/>
              <a:gd name="connsiteX272" fmla="*/ 182880 w 1750423"/>
              <a:gd name="connsiteY272" fmla="*/ 182880 h 542875"/>
              <a:gd name="connsiteX273" fmla="*/ 217715 w 1750423"/>
              <a:gd name="connsiteY273" fmla="*/ 139337 h 542875"/>
              <a:gd name="connsiteX274" fmla="*/ 269966 w 1750423"/>
              <a:gd name="connsiteY274" fmla="*/ 87086 h 542875"/>
              <a:gd name="connsiteX275" fmla="*/ 278675 w 1750423"/>
              <a:gd name="connsiteY275" fmla="*/ 121920 h 542875"/>
              <a:gd name="connsiteX276" fmla="*/ 243840 w 1750423"/>
              <a:gd name="connsiteY276" fmla="*/ 209006 h 542875"/>
              <a:gd name="connsiteX277" fmla="*/ 191589 w 1750423"/>
              <a:gd name="connsiteY277" fmla="*/ 304800 h 542875"/>
              <a:gd name="connsiteX278" fmla="*/ 174172 w 1750423"/>
              <a:gd name="connsiteY278" fmla="*/ 339634 h 542875"/>
              <a:gd name="connsiteX279" fmla="*/ 148046 w 1750423"/>
              <a:gd name="connsiteY279" fmla="*/ 357052 h 542875"/>
              <a:gd name="connsiteX280" fmla="*/ 121920 w 1750423"/>
              <a:gd name="connsiteY280" fmla="*/ 383177 h 542875"/>
              <a:gd name="connsiteX281" fmla="*/ 104503 w 1750423"/>
              <a:gd name="connsiteY281" fmla="*/ 348343 h 542875"/>
              <a:gd name="connsiteX282" fmla="*/ 130629 w 1750423"/>
              <a:gd name="connsiteY282" fmla="*/ 252549 h 542875"/>
              <a:gd name="connsiteX283" fmla="*/ 165463 w 1750423"/>
              <a:gd name="connsiteY283" fmla="*/ 191589 h 542875"/>
              <a:gd name="connsiteX284" fmla="*/ 191589 w 1750423"/>
              <a:gd name="connsiteY284" fmla="*/ 165463 h 542875"/>
              <a:gd name="connsiteX285" fmla="*/ 217715 w 1750423"/>
              <a:gd name="connsiteY285" fmla="*/ 130629 h 542875"/>
              <a:gd name="connsiteX286" fmla="*/ 182880 w 1750423"/>
              <a:gd name="connsiteY286" fmla="*/ 191589 h 542875"/>
              <a:gd name="connsiteX287" fmla="*/ 113212 w 1750423"/>
              <a:gd name="connsiteY287" fmla="*/ 269966 h 542875"/>
              <a:gd name="connsiteX288" fmla="*/ 52252 w 1750423"/>
              <a:gd name="connsiteY288" fmla="*/ 357052 h 542875"/>
              <a:gd name="connsiteX289" fmla="*/ 0 w 1750423"/>
              <a:gd name="connsiteY289" fmla="*/ 391886 h 542875"/>
              <a:gd name="connsiteX290" fmla="*/ 8709 w 1750423"/>
              <a:gd name="connsiteY290" fmla="*/ 322217 h 542875"/>
              <a:gd name="connsiteX291" fmla="*/ 34835 w 1750423"/>
              <a:gd name="connsiteY291" fmla="*/ 287383 h 542875"/>
              <a:gd name="connsiteX292" fmla="*/ 60960 w 1750423"/>
              <a:gd name="connsiteY292" fmla="*/ 243840 h 542875"/>
              <a:gd name="connsiteX293" fmla="*/ 95795 w 1750423"/>
              <a:gd name="connsiteY293" fmla="*/ 217714 h 542875"/>
              <a:gd name="connsiteX294" fmla="*/ 130629 w 1750423"/>
              <a:gd name="connsiteY294" fmla="*/ 174172 h 542875"/>
              <a:gd name="connsiteX295" fmla="*/ 148046 w 1750423"/>
              <a:gd name="connsiteY295" fmla="*/ 130629 h 542875"/>
              <a:gd name="connsiteX296" fmla="*/ 174172 w 1750423"/>
              <a:gd name="connsiteY296" fmla="*/ 113212 h 542875"/>
              <a:gd name="connsiteX297" fmla="*/ 165463 w 1750423"/>
              <a:gd name="connsiteY297" fmla="*/ 182880 h 542875"/>
              <a:gd name="connsiteX298" fmla="*/ 139337 w 1750423"/>
              <a:gd name="connsiteY298" fmla="*/ 243840 h 542875"/>
              <a:gd name="connsiteX299" fmla="*/ 121920 w 1750423"/>
              <a:gd name="connsiteY299" fmla="*/ 269966 h 542875"/>
              <a:gd name="connsiteX300" fmla="*/ 104503 w 1750423"/>
              <a:gd name="connsiteY300" fmla="*/ 304800 h 542875"/>
              <a:gd name="connsiteX301" fmla="*/ 78377 w 1750423"/>
              <a:gd name="connsiteY301" fmla="*/ 313509 h 542875"/>
              <a:gd name="connsiteX302" fmla="*/ 95795 w 1750423"/>
              <a:gd name="connsiteY302" fmla="*/ 287383 h 542875"/>
              <a:gd name="connsiteX303" fmla="*/ 261257 w 1750423"/>
              <a:gd name="connsiteY303" fmla="*/ 139337 h 542875"/>
              <a:gd name="connsiteX304" fmla="*/ 296092 w 1750423"/>
              <a:gd name="connsiteY304" fmla="*/ 113212 h 542875"/>
              <a:gd name="connsiteX305" fmla="*/ 313509 w 1750423"/>
              <a:gd name="connsiteY305" fmla="*/ 95794 h 542875"/>
              <a:gd name="connsiteX306" fmla="*/ 339635 w 1750423"/>
              <a:gd name="connsiteY306" fmla="*/ 78377 h 542875"/>
              <a:gd name="connsiteX307" fmla="*/ 304800 w 1750423"/>
              <a:gd name="connsiteY307" fmla="*/ 104503 h 542875"/>
              <a:gd name="connsiteX308" fmla="*/ 252549 w 1750423"/>
              <a:gd name="connsiteY308" fmla="*/ 226423 h 542875"/>
              <a:gd name="connsiteX309" fmla="*/ 235132 w 1750423"/>
              <a:gd name="connsiteY309" fmla="*/ 269966 h 542875"/>
              <a:gd name="connsiteX310" fmla="*/ 209006 w 1750423"/>
              <a:gd name="connsiteY310" fmla="*/ 304800 h 542875"/>
              <a:gd name="connsiteX311" fmla="*/ 226423 w 1750423"/>
              <a:gd name="connsiteY311" fmla="*/ 261257 h 542875"/>
              <a:gd name="connsiteX312" fmla="*/ 278675 w 1750423"/>
              <a:gd name="connsiteY312" fmla="*/ 200297 h 542875"/>
              <a:gd name="connsiteX313" fmla="*/ 330926 w 1750423"/>
              <a:gd name="connsiteY313" fmla="*/ 148046 h 542875"/>
              <a:gd name="connsiteX314" fmla="*/ 348343 w 1750423"/>
              <a:gd name="connsiteY314" fmla="*/ 113212 h 542875"/>
              <a:gd name="connsiteX315" fmla="*/ 348343 w 1750423"/>
              <a:gd name="connsiteY315" fmla="*/ 174172 h 542875"/>
              <a:gd name="connsiteX316" fmla="*/ 330926 w 1750423"/>
              <a:gd name="connsiteY316" fmla="*/ 200297 h 542875"/>
              <a:gd name="connsiteX317" fmla="*/ 313509 w 1750423"/>
              <a:gd name="connsiteY317" fmla="*/ 243840 h 542875"/>
              <a:gd name="connsiteX318" fmla="*/ 278675 w 1750423"/>
              <a:gd name="connsiteY318" fmla="*/ 304800 h 542875"/>
              <a:gd name="connsiteX319" fmla="*/ 287383 w 1750423"/>
              <a:gd name="connsiteY319" fmla="*/ 252549 h 542875"/>
              <a:gd name="connsiteX320" fmla="*/ 322217 w 1750423"/>
              <a:gd name="connsiteY320" fmla="*/ 217714 h 542875"/>
              <a:gd name="connsiteX321" fmla="*/ 409303 w 1750423"/>
              <a:gd name="connsiteY321" fmla="*/ 113212 h 542875"/>
              <a:gd name="connsiteX322" fmla="*/ 435429 w 1750423"/>
              <a:gd name="connsiteY322" fmla="*/ 95794 h 542875"/>
              <a:gd name="connsiteX323" fmla="*/ 418012 w 1750423"/>
              <a:gd name="connsiteY323" fmla="*/ 165463 h 542875"/>
              <a:gd name="connsiteX324" fmla="*/ 383177 w 1750423"/>
              <a:gd name="connsiteY324" fmla="*/ 217714 h 542875"/>
              <a:gd name="connsiteX325" fmla="*/ 357052 w 1750423"/>
              <a:gd name="connsiteY325" fmla="*/ 269966 h 542875"/>
              <a:gd name="connsiteX326" fmla="*/ 296092 w 1750423"/>
              <a:gd name="connsiteY326" fmla="*/ 383177 h 542875"/>
              <a:gd name="connsiteX327" fmla="*/ 278675 w 1750423"/>
              <a:gd name="connsiteY327" fmla="*/ 435429 h 542875"/>
              <a:gd name="connsiteX328" fmla="*/ 261257 w 1750423"/>
              <a:gd name="connsiteY328" fmla="*/ 461554 h 542875"/>
              <a:gd name="connsiteX329" fmla="*/ 269966 w 1750423"/>
              <a:gd name="connsiteY329" fmla="*/ 409303 h 542875"/>
              <a:gd name="connsiteX330" fmla="*/ 278675 w 1750423"/>
              <a:gd name="connsiteY330" fmla="*/ 365760 h 542875"/>
              <a:gd name="connsiteX331" fmla="*/ 348343 w 1750423"/>
              <a:gd name="connsiteY331" fmla="*/ 287383 h 542875"/>
              <a:gd name="connsiteX332" fmla="*/ 365760 w 1750423"/>
              <a:gd name="connsiteY332" fmla="*/ 252549 h 542875"/>
              <a:gd name="connsiteX333" fmla="*/ 383177 w 1750423"/>
              <a:gd name="connsiteY333" fmla="*/ 226423 h 542875"/>
              <a:gd name="connsiteX334" fmla="*/ 365760 w 1750423"/>
              <a:gd name="connsiteY334" fmla="*/ 296092 h 542875"/>
              <a:gd name="connsiteX335" fmla="*/ 339635 w 1750423"/>
              <a:gd name="connsiteY335" fmla="*/ 313509 h 5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1750423" h="542875">
                <a:moveTo>
                  <a:pt x="87086" y="330926"/>
                </a:moveTo>
                <a:cubicBezTo>
                  <a:pt x="101600" y="316412"/>
                  <a:pt x="118027" y="303586"/>
                  <a:pt x="130629" y="287383"/>
                </a:cubicBezTo>
                <a:cubicBezTo>
                  <a:pt x="138599" y="277136"/>
                  <a:pt x="141741" y="263897"/>
                  <a:pt x="148046" y="252549"/>
                </a:cubicBezTo>
                <a:cubicBezTo>
                  <a:pt x="161135" y="228989"/>
                  <a:pt x="181598" y="194741"/>
                  <a:pt x="200297" y="174172"/>
                </a:cubicBezTo>
                <a:cubicBezTo>
                  <a:pt x="219627" y="152908"/>
                  <a:pt x="240937" y="133532"/>
                  <a:pt x="261257" y="113212"/>
                </a:cubicBezTo>
                <a:cubicBezTo>
                  <a:pt x="272869" y="101600"/>
                  <a:pt x="282429" y="87486"/>
                  <a:pt x="296092" y="78377"/>
                </a:cubicBezTo>
                <a:cubicBezTo>
                  <a:pt x="304800" y="72571"/>
                  <a:pt x="314816" y="68361"/>
                  <a:pt x="322217" y="60960"/>
                </a:cubicBezTo>
                <a:cubicBezTo>
                  <a:pt x="332480" y="50697"/>
                  <a:pt x="338897" y="37146"/>
                  <a:pt x="348343" y="26126"/>
                </a:cubicBezTo>
                <a:cubicBezTo>
                  <a:pt x="356358" y="16775"/>
                  <a:pt x="365760" y="8709"/>
                  <a:pt x="374469" y="0"/>
                </a:cubicBezTo>
                <a:cubicBezTo>
                  <a:pt x="371566" y="23223"/>
                  <a:pt x="372643" y="47300"/>
                  <a:pt x="365760" y="69669"/>
                </a:cubicBezTo>
                <a:cubicBezTo>
                  <a:pt x="360782" y="85847"/>
                  <a:pt x="349473" y="99438"/>
                  <a:pt x="339635" y="113212"/>
                </a:cubicBezTo>
                <a:cubicBezTo>
                  <a:pt x="301571" y="166502"/>
                  <a:pt x="278680" y="182871"/>
                  <a:pt x="252549" y="235132"/>
                </a:cubicBezTo>
                <a:cubicBezTo>
                  <a:pt x="233349" y="273532"/>
                  <a:pt x="223453" y="311956"/>
                  <a:pt x="200297" y="348343"/>
                </a:cubicBezTo>
                <a:cubicBezTo>
                  <a:pt x="190318" y="364024"/>
                  <a:pt x="177074" y="377372"/>
                  <a:pt x="165463" y="391886"/>
                </a:cubicBezTo>
                <a:cubicBezTo>
                  <a:pt x="168366" y="380275"/>
                  <a:pt x="167533" y="367011"/>
                  <a:pt x="174172" y="357052"/>
                </a:cubicBezTo>
                <a:cubicBezTo>
                  <a:pt x="179978" y="348343"/>
                  <a:pt x="185208" y="339222"/>
                  <a:pt x="191589" y="330926"/>
                </a:cubicBezTo>
                <a:cubicBezTo>
                  <a:pt x="214255" y="301460"/>
                  <a:pt x="242131" y="275717"/>
                  <a:pt x="261257" y="243840"/>
                </a:cubicBezTo>
                <a:cubicBezTo>
                  <a:pt x="305480" y="170136"/>
                  <a:pt x="266054" y="227866"/>
                  <a:pt x="322217" y="165463"/>
                </a:cubicBezTo>
                <a:cubicBezTo>
                  <a:pt x="337384" y="148611"/>
                  <a:pt x="349146" y="128639"/>
                  <a:pt x="365760" y="113212"/>
                </a:cubicBezTo>
                <a:cubicBezTo>
                  <a:pt x="390014" y="90691"/>
                  <a:pt x="425777" y="79791"/>
                  <a:pt x="444137" y="52252"/>
                </a:cubicBezTo>
                <a:cubicBezTo>
                  <a:pt x="449943" y="43543"/>
                  <a:pt x="451088" y="26126"/>
                  <a:pt x="461555" y="26126"/>
                </a:cubicBezTo>
                <a:cubicBezTo>
                  <a:pt x="470735" y="26126"/>
                  <a:pt x="455368" y="43425"/>
                  <a:pt x="452846" y="52252"/>
                </a:cubicBezTo>
                <a:cubicBezTo>
                  <a:pt x="424560" y="151249"/>
                  <a:pt x="467309" y="20447"/>
                  <a:pt x="426720" y="121920"/>
                </a:cubicBezTo>
                <a:cubicBezTo>
                  <a:pt x="419902" y="138966"/>
                  <a:pt x="409303" y="174172"/>
                  <a:pt x="409303" y="174172"/>
                </a:cubicBezTo>
                <a:cubicBezTo>
                  <a:pt x="395704" y="255767"/>
                  <a:pt x="406892" y="267374"/>
                  <a:pt x="365760" y="322217"/>
                </a:cubicBezTo>
                <a:cubicBezTo>
                  <a:pt x="358371" y="332070"/>
                  <a:pt x="348343" y="339634"/>
                  <a:pt x="339635" y="348343"/>
                </a:cubicBezTo>
                <a:cubicBezTo>
                  <a:pt x="336732" y="362857"/>
                  <a:pt x="334516" y="377526"/>
                  <a:pt x="330926" y="391886"/>
                </a:cubicBezTo>
                <a:cubicBezTo>
                  <a:pt x="328699" y="400792"/>
                  <a:pt x="313037" y="418012"/>
                  <a:pt x="322217" y="418012"/>
                </a:cubicBezTo>
                <a:cubicBezTo>
                  <a:pt x="332684" y="418012"/>
                  <a:pt x="334954" y="401248"/>
                  <a:pt x="339635" y="391886"/>
                </a:cubicBezTo>
                <a:cubicBezTo>
                  <a:pt x="346626" y="377904"/>
                  <a:pt x="350061" y="362325"/>
                  <a:pt x="357052" y="348343"/>
                </a:cubicBezTo>
                <a:cubicBezTo>
                  <a:pt x="361733" y="338981"/>
                  <a:pt x="369276" y="331304"/>
                  <a:pt x="374469" y="322217"/>
                </a:cubicBezTo>
                <a:cubicBezTo>
                  <a:pt x="380910" y="310946"/>
                  <a:pt x="384685" y="298185"/>
                  <a:pt x="391886" y="287383"/>
                </a:cubicBezTo>
                <a:cubicBezTo>
                  <a:pt x="402196" y="271917"/>
                  <a:pt x="416061" y="259067"/>
                  <a:pt x="426720" y="243840"/>
                </a:cubicBezTo>
                <a:cubicBezTo>
                  <a:pt x="471080" y="180468"/>
                  <a:pt x="432750" y="217786"/>
                  <a:pt x="487680" y="156754"/>
                </a:cubicBezTo>
                <a:cubicBezTo>
                  <a:pt x="548521" y="89153"/>
                  <a:pt x="509828" y="135283"/>
                  <a:pt x="566057" y="87086"/>
                </a:cubicBezTo>
                <a:cubicBezTo>
                  <a:pt x="607568" y="51504"/>
                  <a:pt x="573870" y="67064"/>
                  <a:pt x="618309" y="52252"/>
                </a:cubicBezTo>
                <a:cubicBezTo>
                  <a:pt x="635561" y="34999"/>
                  <a:pt x="653280" y="7617"/>
                  <a:pt x="644435" y="78377"/>
                </a:cubicBezTo>
                <a:cubicBezTo>
                  <a:pt x="643137" y="88763"/>
                  <a:pt x="631698" y="95141"/>
                  <a:pt x="627017" y="104503"/>
                </a:cubicBezTo>
                <a:cubicBezTo>
                  <a:pt x="620026" y="118485"/>
                  <a:pt x="614011" y="133049"/>
                  <a:pt x="609600" y="148046"/>
                </a:cubicBezTo>
                <a:cubicBezTo>
                  <a:pt x="599469" y="182493"/>
                  <a:pt x="583475" y="252549"/>
                  <a:pt x="583475" y="252549"/>
                </a:cubicBezTo>
                <a:cubicBezTo>
                  <a:pt x="586378" y="275772"/>
                  <a:pt x="577563" y="303942"/>
                  <a:pt x="592183" y="322217"/>
                </a:cubicBezTo>
                <a:cubicBezTo>
                  <a:pt x="599876" y="331834"/>
                  <a:pt x="611299" y="306218"/>
                  <a:pt x="618309" y="296092"/>
                </a:cubicBezTo>
                <a:cubicBezTo>
                  <a:pt x="637578" y="268258"/>
                  <a:pt x="649412" y="235440"/>
                  <a:pt x="670560" y="209006"/>
                </a:cubicBezTo>
                <a:cubicBezTo>
                  <a:pt x="697550" y="175269"/>
                  <a:pt x="708244" y="158616"/>
                  <a:pt x="740229" y="130629"/>
                </a:cubicBezTo>
                <a:cubicBezTo>
                  <a:pt x="751152" y="121071"/>
                  <a:pt x="763452" y="113212"/>
                  <a:pt x="775063" y="104503"/>
                </a:cubicBezTo>
                <a:cubicBezTo>
                  <a:pt x="769257" y="136434"/>
                  <a:pt x="764332" y="168538"/>
                  <a:pt x="757646" y="200297"/>
                </a:cubicBezTo>
                <a:cubicBezTo>
                  <a:pt x="752715" y="223721"/>
                  <a:pt x="745712" y="246665"/>
                  <a:pt x="740229" y="269966"/>
                </a:cubicBezTo>
                <a:cubicBezTo>
                  <a:pt x="695009" y="462151"/>
                  <a:pt x="749526" y="241486"/>
                  <a:pt x="705395" y="418012"/>
                </a:cubicBezTo>
                <a:cubicBezTo>
                  <a:pt x="708298" y="458652"/>
                  <a:pt x="698971" y="502103"/>
                  <a:pt x="714103" y="539932"/>
                </a:cubicBezTo>
                <a:cubicBezTo>
                  <a:pt x="719494" y="553408"/>
                  <a:pt x="731793" y="516908"/>
                  <a:pt x="740229" y="505097"/>
                </a:cubicBezTo>
                <a:cubicBezTo>
                  <a:pt x="766818" y="467873"/>
                  <a:pt x="768831" y="451196"/>
                  <a:pt x="818606" y="418012"/>
                </a:cubicBezTo>
                <a:cubicBezTo>
                  <a:pt x="836023" y="406400"/>
                  <a:pt x="854511" y="396254"/>
                  <a:pt x="870857" y="383177"/>
                </a:cubicBezTo>
                <a:cubicBezTo>
                  <a:pt x="883680" y="372919"/>
                  <a:pt x="892676" y="358355"/>
                  <a:pt x="905692" y="348343"/>
                </a:cubicBezTo>
                <a:cubicBezTo>
                  <a:pt x="960895" y="305880"/>
                  <a:pt x="970032" y="303111"/>
                  <a:pt x="1018903" y="278674"/>
                </a:cubicBezTo>
                <a:cubicBezTo>
                  <a:pt x="1003142" y="373247"/>
                  <a:pt x="1021708" y="293433"/>
                  <a:pt x="992777" y="365760"/>
                </a:cubicBezTo>
                <a:cubicBezTo>
                  <a:pt x="985958" y="382806"/>
                  <a:pt x="975360" y="418012"/>
                  <a:pt x="975360" y="418012"/>
                </a:cubicBezTo>
                <a:cubicBezTo>
                  <a:pt x="975360" y="418012"/>
                  <a:pt x="985716" y="382707"/>
                  <a:pt x="992777" y="365760"/>
                </a:cubicBezTo>
                <a:cubicBezTo>
                  <a:pt x="1007291" y="330926"/>
                  <a:pt x="1009636" y="287941"/>
                  <a:pt x="1036320" y="261257"/>
                </a:cubicBezTo>
                <a:cubicBezTo>
                  <a:pt x="1050834" y="246743"/>
                  <a:pt x="1067790" y="234314"/>
                  <a:pt x="1079863" y="217714"/>
                </a:cubicBezTo>
                <a:cubicBezTo>
                  <a:pt x="1091316" y="201966"/>
                  <a:pt x="1093824" y="180669"/>
                  <a:pt x="1105989" y="165463"/>
                </a:cubicBezTo>
                <a:cubicBezTo>
                  <a:pt x="1117601" y="150949"/>
                  <a:pt x="1135716" y="143063"/>
                  <a:pt x="1149532" y="130629"/>
                </a:cubicBezTo>
                <a:cubicBezTo>
                  <a:pt x="1164789" y="116898"/>
                  <a:pt x="1193075" y="87086"/>
                  <a:pt x="1193075" y="87086"/>
                </a:cubicBezTo>
                <a:cubicBezTo>
                  <a:pt x="1195978" y="182880"/>
                  <a:pt x="1184332" y="280233"/>
                  <a:pt x="1201783" y="374469"/>
                </a:cubicBezTo>
                <a:cubicBezTo>
                  <a:pt x="1205595" y="395052"/>
                  <a:pt x="1221815" y="337019"/>
                  <a:pt x="1236617" y="322217"/>
                </a:cubicBezTo>
                <a:cubicBezTo>
                  <a:pt x="1245326" y="313509"/>
                  <a:pt x="1253474" y="304202"/>
                  <a:pt x="1262743" y="296092"/>
                </a:cubicBezTo>
                <a:cubicBezTo>
                  <a:pt x="1276732" y="283852"/>
                  <a:pt x="1293143" y="274400"/>
                  <a:pt x="1306286" y="261257"/>
                </a:cubicBezTo>
                <a:cubicBezTo>
                  <a:pt x="1387566" y="179977"/>
                  <a:pt x="1274355" y="269966"/>
                  <a:pt x="1367246" y="200297"/>
                </a:cubicBezTo>
                <a:cubicBezTo>
                  <a:pt x="1373052" y="188686"/>
                  <a:pt x="1378222" y="176734"/>
                  <a:pt x="1384663" y="165463"/>
                </a:cubicBezTo>
                <a:cubicBezTo>
                  <a:pt x="1389856" y="156376"/>
                  <a:pt x="1399541" y="129183"/>
                  <a:pt x="1402080" y="139337"/>
                </a:cubicBezTo>
                <a:cubicBezTo>
                  <a:pt x="1407059" y="159250"/>
                  <a:pt x="1401187" y="181317"/>
                  <a:pt x="1393372" y="200297"/>
                </a:cubicBezTo>
                <a:cubicBezTo>
                  <a:pt x="1366032" y="266694"/>
                  <a:pt x="1353689" y="274813"/>
                  <a:pt x="1314995" y="313509"/>
                </a:cubicBezTo>
                <a:cubicBezTo>
                  <a:pt x="1312092" y="328023"/>
                  <a:pt x="1310181" y="342772"/>
                  <a:pt x="1306286" y="357052"/>
                </a:cubicBezTo>
                <a:cubicBezTo>
                  <a:pt x="1301455" y="374764"/>
                  <a:pt x="1279139" y="424872"/>
                  <a:pt x="1288869" y="409303"/>
                </a:cubicBezTo>
                <a:cubicBezTo>
                  <a:pt x="1303383" y="386080"/>
                  <a:pt x="1320165" y="364129"/>
                  <a:pt x="1332412" y="339634"/>
                </a:cubicBezTo>
                <a:cubicBezTo>
                  <a:pt x="1341120" y="322217"/>
                  <a:pt x="1348518" y="304081"/>
                  <a:pt x="1358537" y="287383"/>
                </a:cubicBezTo>
                <a:cubicBezTo>
                  <a:pt x="1366005" y="274937"/>
                  <a:pt x="1376612" y="264626"/>
                  <a:pt x="1384663" y="252549"/>
                </a:cubicBezTo>
                <a:cubicBezTo>
                  <a:pt x="1394052" y="238465"/>
                  <a:pt x="1399643" y="221745"/>
                  <a:pt x="1410789" y="209006"/>
                </a:cubicBezTo>
                <a:cubicBezTo>
                  <a:pt x="1420347" y="198083"/>
                  <a:pt x="1435360" y="193143"/>
                  <a:pt x="1445623" y="182880"/>
                </a:cubicBezTo>
                <a:cubicBezTo>
                  <a:pt x="1503677" y="124825"/>
                  <a:pt x="1419500" y="185780"/>
                  <a:pt x="1489166" y="139337"/>
                </a:cubicBezTo>
                <a:cubicBezTo>
                  <a:pt x="1537816" y="66363"/>
                  <a:pt x="1512725" y="94330"/>
                  <a:pt x="1497875" y="287383"/>
                </a:cubicBezTo>
                <a:cubicBezTo>
                  <a:pt x="1496521" y="304988"/>
                  <a:pt x="1492997" y="322397"/>
                  <a:pt x="1489166" y="339634"/>
                </a:cubicBezTo>
                <a:cubicBezTo>
                  <a:pt x="1487175" y="348595"/>
                  <a:pt x="1471748" y="368663"/>
                  <a:pt x="1480457" y="365760"/>
                </a:cubicBezTo>
                <a:cubicBezTo>
                  <a:pt x="1496036" y="360568"/>
                  <a:pt x="1503680" y="342537"/>
                  <a:pt x="1515292" y="330926"/>
                </a:cubicBezTo>
                <a:cubicBezTo>
                  <a:pt x="1524000" y="307703"/>
                  <a:pt x="1530325" y="283441"/>
                  <a:pt x="1541417" y="261257"/>
                </a:cubicBezTo>
                <a:cubicBezTo>
                  <a:pt x="1556054" y="231982"/>
                  <a:pt x="1581424" y="215535"/>
                  <a:pt x="1602377" y="191589"/>
                </a:cubicBezTo>
                <a:cubicBezTo>
                  <a:pt x="1611935" y="180666"/>
                  <a:pt x="1619794" y="168366"/>
                  <a:pt x="1628503" y="156754"/>
                </a:cubicBezTo>
                <a:cubicBezTo>
                  <a:pt x="1655019" y="236303"/>
                  <a:pt x="1651166" y="201875"/>
                  <a:pt x="1637212" y="313509"/>
                </a:cubicBezTo>
                <a:cubicBezTo>
                  <a:pt x="1635727" y="325385"/>
                  <a:pt x="1631791" y="336835"/>
                  <a:pt x="1628503" y="348343"/>
                </a:cubicBezTo>
                <a:cubicBezTo>
                  <a:pt x="1625981" y="357169"/>
                  <a:pt x="1611585" y="378574"/>
                  <a:pt x="1619795" y="374469"/>
                </a:cubicBezTo>
                <a:cubicBezTo>
                  <a:pt x="1642632" y="363050"/>
                  <a:pt x="1654172" y="314422"/>
                  <a:pt x="1663337" y="296092"/>
                </a:cubicBezTo>
                <a:cubicBezTo>
                  <a:pt x="1674983" y="272800"/>
                  <a:pt x="1702777" y="245641"/>
                  <a:pt x="1715589" y="226423"/>
                </a:cubicBezTo>
                <a:cubicBezTo>
                  <a:pt x="1722790" y="215621"/>
                  <a:pt x="1726565" y="202860"/>
                  <a:pt x="1733006" y="191589"/>
                </a:cubicBezTo>
                <a:cubicBezTo>
                  <a:pt x="1738199" y="182502"/>
                  <a:pt x="1744617" y="174172"/>
                  <a:pt x="1750423" y="165463"/>
                </a:cubicBezTo>
                <a:cubicBezTo>
                  <a:pt x="1747520" y="174172"/>
                  <a:pt x="1746438" y="183718"/>
                  <a:pt x="1741715" y="191589"/>
                </a:cubicBezTo>
                <a:cubicBezTo>
                  <a:pt x="1737491" y="198630"/>
                  <a:pt x="1727969" y="201662"/>
                  <a:pt x="1724297" y="209006"/>
                </a:cubicBezTo>
                <a:cubicBezTo>
                  <a:pt x="1718944" y="219711"/>
                  <a:pt x="1719374" y="232486"/>
                  <a:pt x="1715589" y="243840"/>
                </a:cubicBezTo>
                <a:cubicBezTo>
                  <a:pt x="1708125" y="266234"/>
                  <a:pt x="1692894" y="300974"/>
                  <a:pt x="1680755" y="322217"/>
                </a:cubicBezTo>
                <a:cubicBezTo>
                  <a:pt x="1675562" y="331305"/>
                  <a:pt x="1669143" y="339634"/>
                  <a:pt x="1663337" y="348343"/>
                </a:cubicBezTo>
                <a:cubicBezTo>
                  <a:pt x="1660434" y="357052"/>
                  <a:pt x="1657151" y="365643"/>
                  <a:pt x="1654629" y="374469"/>
                </a:cubicBezTo>
                <a:cubicBezTo>
                  <a:pt x="1651341" y="385977"/>
                  <a:pt x="1645920" y="421272"/>
                  <a:pt x="1645920" y="409303"/>
                </a:cubicBezTo>
                <a:cubicBezTo>
                  <a:pt x="1645920" y="398144"/>
                  <a:pt x="1657584" y="338325"/>
                  <a:pt x="1663337" y="322217"/>
                </a:cubicBezTo>
                <a:cubicBezTo>
                  <a:pt x="1673852" y="292774"/>
                  <a:pt x="1698172" y="235132"/>
                  <a:pt x="1698172" y="235132"/>
                </a:cubicBezTo>
                <a:cubicBezTo>
                  <a:pt x="1701075" y="220618"/>
                  <a:pt x="1706880" y="206391"/>
                  <a:pt x="1706880" y="191589"/>
                </a:cubicBezTo>
                <a:cubicBezTo>
                  <a:pt x="1706880" y="182410"/>
                  <a:pt x="1703264" y="210076"/>
                  <a:pt x="1698172" y="217714"/>
                </a:cubicBezTo>
                <a:cubicBezTo>
                  <a:pt x="1691340" y="227961"/>
                  <a:pt x="1680061" y="234489"/>
                  <a:pt x="1672046" y="243840"/>
                </a:cubicBezTo>
                <a:cubicBezTo>
                  <a:pt x="1662600" y="254860"/>
                  <a:pt x="1655563" y="267826"/>
                  <a:pt x="1645920" y="278674"/>
                </a:cubicBezTo>
                <a:cubicBezTo>
                  <a:pt x="1632283" y="294016"/>
                  <a:pt x="1615375" y="306330"/>
                  <a:pt x="1602377" y="322217"/>
                </a:cubicBezTo>
                <a:cubicBezTo>
                  <a:pt x="1589122" y="338418"/>
                  <a:pt x="1582345" y="359667"/>
                  <a:pt x="1567543" y="374469"/>
                </a:cubicBezTo>
                <a:cubicBezTo>
                  <a:pt x="1547017" y="394995"/>
                  <a:pt x="1518402" y="406194"/>
                  <a:pt x="1497875" y="426720"/>
                </a:cubicBezTo>
                <a:lnTo>
                  <a:pt x="1480457" y="444137"/>
                </a:lnTo>
                <a:cubicBezTo>
                  <a:pt x="1486263" y="426720"/>
                  <a:pt x="1487691" y="407162"/>
                  <a:pt x="1497875" y="391886"/>
                </a:cubicBezTo>
                <a:cubicBezTo>
                  <a:pt x="1503681" y="383177"/>
                  <a:pt x="1511041" y="375324"/>
                  <a:pt x="1515292" y="365760"/>
                </a:cubicBezTo>
                <a:cubicBezTo>
                  <a:pt x="1522748" y="348983"/>
                  <a:pt x="1524499" y="329930"/>
                  <a:pt x="1532709" y="313509"/>
                </a:cubicBezTo>
                <a:cubicBezTo>
                  <a:pt x="1543881" y="291165"/>
                  <a:pt x="1567530" y="269979"/>
                  <a:pt x="1584960" y="252549"/>
                </a:cubicBezTo>
                <a:cubicBezTo>
                  <a:pt x="1590766" y="240937"/>
                  <a:pt x="1593197" y="226894"/>
                  <a:pt x="1602377" y="217714"/>
                </a:cubicBezTo>
                <a:cubicBezTo>
                  <a:pt x="1608868" y="211223"/>
                  <a:pt x="1631406" y="200297"/>
                  <a:pt x="1628503" y="209006"/>
                </a:cubicBezTo>
                <a:cubicBezTo>
                  <a:pt x="1623311" y="224584"/>
                  <a:pt x="1604276" y="231305"/>
                  <a:pt x="1593669" y="243840"/>
                </a:cubicBezTo>
                <a:cubicBezTo>
                  <a:pt x="1572290" y="269106"/>
                  <a:pt x="1558835" y="301897"/>
                  <a:pt x="1532709" y="322217"/>
                </a:cubicBezTo>
                <a:cubicBezTo>
                  <a:pt x="1444610" y="390738"/>
                  <a:pt x="1477736" y="359773"/>
                  <a:pt x="1428206" y="409303"/>
                </a:cubicBezTo>
                <a:cubicBezTo>
                  <a:pt x="1444894" y="359242"/>
                  <a:pt x="1429221" y="408485"/>
                  <a:pt x="1445623" y="348343"/>
                </a:cubicBezTo>
                <a:cubicBezTo>
                  <a:pt x="1451183" y="327955"/>
                  <a:pt x="1453589" y="306285"/>
                  <a:pt x="1463040" y="287383"/>
                </a:cubicBezTo>
                <a:cubicBezTo>
                  <a:pt x="1474208" y="265048"/>
                  <a:pt x="1492731" y="247200"/>
                  <a:pt x="1506583" y="226423"/>
                </a:cubicBezTo>
                <a:cubicBezTo>
                  <a:pt x="1515972" y="212339"/>
                  <a:pt x="1522871" y="196654"/>
                  <a:pt x="1532709" y="182880"/>
                </a:cubicBezTo>
                <a:cubicBezTo>
                  <a:pt x="1551947" y="155947"/>
                  <a:pt x="1617073" y="81099"/>
                  <a:pt x="1593669" y="104503"/>
                </a:cubicBezTo>
                <a:cubicBezTo>
                  <a:pt x="1546866" y="151306"/>
                  <a:pt x="1572916" y="130888"/>
                  <a:pt x="1515292" y="165463"/>
                </a:cubicBezTo>
                <a:cubicBezTo>
                  <a:pt x="1503680" y="179977"/>
                  <a:pt x="1491261" y="193881"/>
                  <a:pt x="1480457" y="209006"/>
                </a:cubicBezTo>
                <a:cubicBezTo>
                  <a:pt x="1462207" y="234556"/>
                  <a:pt x="1448809" y="263689"/>
                  <a:pt x="1428206" y="287383"/>
                </a:cubicBezTo>
                <a:cubicBezTo>
                  <a:pt x="1390493" y="330753"/>
                  <a:pt x="1357692" y="383600"/>
                  <a:pt x="1306286" y="409303"/>
                </a:cubicBezTo>
                <a:cubicBezTo>
                  <a:pt x="1294675" y="415109"/>
                  <a:pt x="1282016" y="419174"/>
                  <a:pt x="1271452" y="426720"/>
                </a:cubicBezTo>
                <a:cubicBezTo>
                  <a:pt x="1214374" y="467490"/>
                  <a:pt x="1275242" y="442875"/>
                  <a:pt x="1219200" y="461554"/>
                </a:cubicBezTo>
                <a:cubicBezTo>
                  <a:pt x="1222103" y="429623"/>
                  <a:pt x="1219749" y="396767"/>
                  <a:pt x="1227909" y="365760"/>
                </a:cubicBezTo>
                <a:cubicBezTo>
                  <a:pt x="1239038" y="323470"/>
                  <a:pt x="1275001" y="280527"/>
                  <a:pt x="1297577" y="243840"/>
                </a:cubicBezTo>
                <a:cubicBezTo>
                  <a:pt x="1382142" y="106423"/>
                  <a:pt x="1291995" y="241204"/>
                  <a:pt x="1358537" y="148046"/>
                </a:cubicBezTo>
                <a:cubicBezTo>
                  <a:pt x="1364621" y="139529"/>
                  <a:pt x="1386422" y="121920"/>
                  <a:pt x="1375955" y="121920"/>
                </a:cubicBezTo>
                <a:cubicBezTo>
                  <a:pt x="1363639" y="121920"/>
                  <a:pt x="1358538" y="139337"/>
                  <a:pt x="1349829" y="148046"/>
                </a:cubicBezTo>
                <a:cubicBezTo>
                  <a:pt x="1346926" y="159657"/>
                  <a:pt x="1345835" y="171879"/>
                  <a:pt x="1341120" y="182880"/>
                </a:cubicBezTo>
                <a:cubicBezTo>
                  <a:pt x="1327481" y="214705"/>
                  <a:pt x="1306857" y="219812"/>
                  <a:pt x="1280160" y="243840"/>
                </a:cubicBezTo>
                <a:cubicBezTo>
                  <a:pt x="1264903" y="257571"/>
                  <a:pt x="1252645" y="274560"/>
                  <a:pt x="1236617" y="287383"/>
                </a:cubicBezTo>
                <a:cubicBezTo>
                  <a:pt x="1223400" y="297957"/>
                  <a:pt x="1206616" y="303353"/>
                  <a:pt x="1193075" y="313509"/>
                </a:cubicBezTo>
                <a:cubicBezTo>
                  <a:pt x="1141193" y="352420"/>
                  <a:pt x="1195702" y="332445"/>
                  <a:pt x="1132115" y="348343"/>
                </a:cubicBezTo>
                <a:cubicBezTo>
                  <a:pt x="1097816" y="371208"/>
                  <a:pt x="1087042" y="387766"/>
                  <a:pt x="1114697" y="304800"/>
                </a:cubicBezTo>
                <a:cubicBezTo>
                  <a:pt x="1120050" y="288742"/>
                  <a:pt x="1131852" y="275611"/>
                  <a:pt x="1140823" y="261257"/>
                </a:cubicBezTo>
                <a:cubicBezTo>
                  <a:pt x="1154223" y="239818"/>
                  <a:pt x="1177148" y="207516"/>
                  <a:pt x="1193075" y="191589"/>
                </a:cubicBezTo>
                <a:cubicBezTo>
                  <a:pt x="1203338" y="181326"/>
                  <a:pt x="1216986" y="175021"/>
                  <a:pt x="1227909" y="165463"/>
                </a:cubicBezTo>
                <a:cubicBezTo>
                  <a:pt x="1240267" y="154650"/>
                  <a:pt x="1271192" y="116548"/>
                  <a:pt x="1262743" y="130629"/>
                </a:cubicBezTo>
                <a:cubicBezTo>
                  <a:pt x="1245714" y="159010"/>
                  <a:pt x="1225187" y="185602"/>
                  <a:pt x="1201783" y="209006"/>
                </a:cubicBezTo>
                <a:cubicBezTo>
                  <a:pt x="1190172" y="220617"/>
                  <a:pt x="1176607" y="230560"/>
                  <a:pt x="1166949" y="243840"/>
                </a:cubicBezTo>
                <a:cubicBezTo>
                  <a:pt x="1100580" y="335098"/>
                  <a:pt x="1170805" y="289329"/>
                  <a:pt x="1053737" y="374469"/>
                </a:cubicBezTo>
                <a:cubicBezTo>
                  <a:pt x="1017902" y="400531"/>
                  <a:pt x="977394" y="419559"/>
                  <a:pt x="940526" y="444137"/>
                </a:cubicBezTo>
                <a:lnTo>
                  <a:pt x="914400" y="461554"/>
                </a:lnTo>
                <a:cubicBezTo>
                  <a:pt x="896919" y="409108"/>
                  <a:pt x="900091" y="430260"/>
                  <a:pt x="914400" y="339634"/>
                </a:cubicBezTo>
                <a:cubicBezTo>
                  <a:pt x="925317" y="270491"/>
                  <a:pt x="917803" y="283979"/>
                  <a:pt x="949235" y="252549"/>
                </a:cubicBezTo>
                <a:cubicBezTo>
                  <a:pt x="953552" y="243915"/>
                  <a:pt x="975124" y="191589"/>
                  <a:pt x="992777" y="191589"/>
                </a:cubicBezTo>
                <a:cubicBezTo>
                  <a:pt x="1001956" y="191589"/>
                  <a:pt x="998583" y="209006"/>
                  <a:pt x="1001486" y="217714"/>
                </a:cubicBezTo>
                <a:cubicBezTo>
                  <a:pt x="998583" y="226423"/>
                  <a:pt x="996882" y="235629"/>
                  <a:pt x="992777" y="243840"/>
                </a:cubicBezTo>
                <a:cubicBezTo>
                  <a:pt x="984987" y="259419"/>
                  <a:pt x="957125" y="292965"/>
                  <a:pt x="949235" y="304800"/>
                </a:cubicBezTo>
                <a:cubicBezTo>
                  <a:pt x="939846" y="318884"/>
                  <a:pt x="930679" y="333203"/>
                  <a:pt x="923109" y="348343"/>
                </a:cubicBezTo>
                <a:cubicBezTo>
                  <a:pt x="916118" y="362325"/>
                  <a:pt x="917561" y="381713"/>
                  <a:pt x="905692" y="391886"/>
                </a:cubicBezTo>
                <a:cubicBezTo>
                  <a:pt x="894454" y="401519"/>
                  <a:pt x="876663" y="397691"/>
                  <a:pt x="862149" y="400594"/>
                </a:cubicBezTo>
                <a:cubicBezTo>
                  <a:pt x="798843" y="463900"/>
                  <a:pt x="819045" y="475716"/>
                  <a:pt x="792480" y="409303"/>
                </a:cubicBezTo>
                <a:cubicBezTo>
                  <a:pt x="808062" y="331396"/>
                  <a:pt x="794649" y="371216"/>
                  <a:pt x="862149" y="269966"/>
                </a:cubicBezTo>
                <a:cubicBezTo>
                  <a:pt x="876001" y="249189"/>
                  <a:pt x="891478" y="229537"/>
                  <a:pt x="905692" y="209006"/>
                </a:cubicBezTo>
                <a:cubicBezTo>
                  <a:pt x="917607" y="191795"/>
                  <a:pt x="927449" y="173100"/>
                  <a:pt x="940526" y="156754"/>
                </a:cubicBezTo>
                <a:cubicBezTo>
                  <a:pt x="952137" y="142240"/>
                  <a:pt x="964208" y="128082"/>
                  <a:pt x="975360" y="113212"/>
                </a:cubicBezTo>
                <a:cubicBezTo>
                  <a:pt x="981640" y="104839"/>
                  <a:pt x="984736" y="93786"/>
                  <a:pt x="992777" y="87086"/>
                </a:cubicBezTo>
                <a:cubicBezTo>
                  <a:pt x="1002750" y="78775"/>
                  <a:pt x="1016000" y="75475"/>
                  <a:pt x="1027612" y="69669"/>
                </a:cubicBezTo>
                <a:cubicBezTo>
                  <a:pt x="1021806" y="84183"/>
                  <a:pt x="1017186" y="99230"/>
                  <a:pt x="1010195" y="113212"/>
                </a:cubicBezTo>
                <a:cubicBezTo>
                  <a:pt x="1005514" y="122573"/>
                  <a:pt x="996452" y="129537"/>
                  <a:pt x="992777" y="139337"/>
                </a:cubicBezTo>
                <a:cubicBezTo>
                  <a:pt x="975711" y="184847"/>
                  <a:pt x="997447" y="186919"/>
                  <a:pt x="957943" y="226423"/>
                </a:cubicBezTo>
                <a:cubicBezTo>
                  <a:pt x="948763" y="235603"/>
                  <a:pt x="934720" y="238034"/>
                  <a:pt x="923109" y="243840"/>
                </a:cubicBezTo>
                <a:cubicBezTo>
                  <a:pt x="895409" y="299241"/>
                  <a:pt x="920318" y="262405"/>
                  <a:pt x="870857" y="304800"/>
                </a:cubicBezTo>
                <a:cubicBezTo>
                  <a:pt x="829345" y="340382"/>
                  <a:pt x="863047" y="324822"/>
                  <a:pt x="818606" y="339634"/>
                </a:cubicBezTo>
                <a:cubicBezTo>
                  <a:pt x="827315" y="304800"/>
                  <a:pt x="834022" y="269404"/>
                  <a:pt x="844732" y="235132"/>
                </a:cubicBezTo>
                <a:cubicBezTo>
                  <a:pt x="848604" y="222741"/>
                  <a:pt x="854948" y="211099"/>
                  <a:pt x="862149" y="200297"/>
                </a:cubicBezTo>
                <a:cubicBezTo>
                  <a:pt x="883414" y="168398"/>
                  <a:pt x="897927" y="155810"/>
                  <a:pt x="923109" y="130629"/>
                </a:cubicBezTo>
                <a:cubicBezTo>
                  <a:pt x="928915" y="119017"/>
                  <a:pt x="927544" y="95794"/>
                  <a:pt x="940526" y="95794"/>
                </a:cubicBezTo>
                <a:cubicBezTo>
                  <a:pt x="952495" y="95794"/>
                  <a:pt x="950557" y="118733"/>
                  <a:pt x="949235" y="130629"/>
                </a:cubicBezTo>
                <a:cubicBezTo>
                  <a:pt x="947509" y="146166"/>
                  <a:pt x="939098" y="160339"/>
                  <a:pt x="931817" y="174172"/>
                </a:cubicBezTo>
                <a:cubicBezTo>
                  <a:pt x="823430" y="380107"/>
                  <a:pt x="905420" y="228974"/>
                  <a:pt x="818606" y="348343"/>
                </a:cubicBezTo>
                <a:cubicBezTo>
                  <a:pt x="808650" y="362032"/>
                  <a:pt x="804449" y="379917"/>
                  <a:pt x="792480" y="391886"/>
                </a:cubicBezTo>
                <a:cubicBezTo>
                  <a:pt x="783300" y="401066"/>
                  <a:pt x="768655" y="402423"/>
                  <a:pt x="757646" y="409303"/>
                </a:cubicBezTo>
                <a:cubicBezTo>
                  <a:pt x="745338" y="416996"/>
                  <a:pt x="734423" y="426720"/>
                  <a:pt x="722812" y="435429"/>
                </a:cubicBezTo>
                <a:cubicBezTo>
                  <a:pt x="725715" y="415109"/>
                  <a:pt x="724689" y="393825"/>
                  <a:pt x="731520" y="374469"/>
                </a:cubicBezTo>
                <a:cubicBezTo>
                  <a:pt x="744041" y="338991"/>
                  <a:pt x="768574" y="294725"/>
                  <a:pt x="792480" y="261257"/>
                </a:cubicBezTo>
                <a:cubicBezTo>
                  <a:pt x="800916" y="249446"/>
                  <a:pt x="809048" y="237346"/>
                  <a:pt x="818606" y="226423"/>
                </a:cubicBezTo>
                <a:cubicBezTo>
                  <a:pt x="846593" y="194438"/>
                  <a:pt x="863246" y="183744"/>
                  <a:pt x="896983" y="156754"/>
                </a:cubicBezTo>
                <a:cubicBezTo>
                  <a:pt x="899886" y="148046"/>
                  <a:pt x="911027" y="123159"/>
                  <a:pt x="905692" y="130629"/>
                </a:cubicBezTo>
                <a:cubicBezTo>
                  <a:pt x="886015" y="158176"/>
                  <a:pt x="873751" y="190631"/>
                  <a:pt x="853440" y="217714"/>
                </a:cubicBezTo>
                <a:cubicBezTo>
                  <a:pt x="844732" y="229326"/>
                  <a:pt x="835638" y="240658"/>
                  <a:pt x="827315" y="252549"/>
                </a:cubicBezTo>
                <a:cubicBezTo>
                  <a:pt x="802059" y="288629"/>
                  <a:pt x="792622" y="313402"/>
                  <a:pt x="757646" y="339634"/>
                </a:cubicBezTo>
                <a:cubicBezTo>
                  <a:pt x="747260" y="347423"/>
                  <a:pt x="734423" y="351246"/>
                  <a:pt x="722812" y="357052"/>
                </a:cubicBezTo>
                <a:cubicBezTo>
                  <a:pt x="714103" y="368663"/>
                  <a:pt x="707706" y="382440"/>
                  <a:pt x="696686" y="391886"/>
                </a:cubicBezTo>
                <a:cubicBezTo>
                  <a:pt x="682991" y="403625"/>
                  <a:pt x="653414" y="412116"/>
                  <a:pt x="635726" y="418012"/>
                </a:cubicBezTo>
                <a:cubicBezTo>
                  <a:pt x="641532" y="380275"/>
                  <a:pt x="639304" y="340385"/>
                  <a:pt x="653143" y="304800"/>
                </a:cubicBezTo>
                <a:cubicBezTo>
                  <a:pt x="660583" y="285669"/>
                  <a:pt x="681101" y="274615"/>
                  <a:pt x="696686" y="261257"/>
                </a:cubicBezTo>
                <a:cubicBezTo>
                  <a:pt x="721816" y="239717"/>
                  <a:pt x="756703" y="227836"/>
                  <a:pt x="775063" y="200297"/>
                </a:cubicBezTo>
                <a:cubicBezTo>
                  <a:pt x="797035" y="167340"/>
                  <a:pt x="785080" y="181573"/>
                  <a:pt x="809897" y="156754"/>
                </a:cubicBezTo>
                <a:cubicBezTo>
                  <a:pt x="806994" y="165463"/>
                  <a:pt x="804805" y="174443"/>
                  <a:pt x="801189" y="182880"/>
                </a:cubicBezTo>
                <a:cubicBezTo>
                  <a:pt x="784298" y="222294"/>
                  <a:pt x="746529" y="281083"/>
                  <a:pt x="722812" y="304800"/>
                </a:cubicBezTo>
                <a:cubicBezTo>
                  <a:pt x="714103" y="313509"/>
                  <a:pt x="704796" y="321657"/>
                  <a:pt x="696686" y="330926"/>
                </a:cubicBezTo>
                <a:cubicBezTo>
                  <a:pt x="635726" y="400595"/>
                  <a:pt x="690881" y="351246"/>
                  <a:pt x="618309" y="409303"/>
                </a:cubicBezTo>
                <a:cubicBezTo>
                  <a:pt x="624634" y="339727"/>
                  <a:pt x="617410" y="309722"/>
                  <a:pt x="653143" y="252549"/>
                </a:cubicBezTo>
                <a:cubicBezTo>
                  <a:pt x="670685" y="224482"/>
                  <a:pt x="695744" y="201711"/>
                  <a:pt x="714103" y="174172"/>
                </a:cubicBezTo>
                <a:cubicBezTo>
                  <a:pt x="719909" y="165463"/>
                  <a:pt x="726839" y="157407"/>
                  <a:pt x="731520" y="148046"/>
                </a:cubicBezTo>
                <a:cubicBezTo>
                  <a:pt x="735625" y="139835"/>
                  <a:pt x="749409" y="121920"/>
                  <a:pt x="740229" y="121920"/>
                </a:cubicBezTo>
                <a:cubicBezTo>
                  <a:pt x="729763" y="121920"/>
                  <a:pt x="727063" y="138482"/>
                  <a:pt x="722812" y="148046"/>
                </a:cubicBezTo>
                <a:cubicBezTo>
                  <a:pt x="686289" y="230224"/>
                  <a:pt x="729816" y="173541"/>
                  <a:pt x="670560" y="252549"/>
                </a:cubicBezTo>
                <a:cubicBezTo>
                  <a:pt x="646507" y="284620"/>
                  <a:pt x="613507" y="321314"/>
                  <a:pt x="583475" y="348343"/>
                </a:cubicBezTo>
                <a:cubicBezTo>
                  <a:pt x="569659" y="360777"/>
                  <a:pt x="553634" y="370617"/>
                  <a:pt x="539932" y="383177"/>
                </a:cubicBezTo>
                <a:cubicBezTo>
                  <a:pt x="518748" y="402595"/>
                  <a:pt x="478972" y="444137"/>
                  <a:pt x="478972" y="444137"/>
                </a:cubicBezTo>
                <a:cubicBezTo>
                  <a:pt x="465073" y="402444"/>
                  <a:pt x="460305" y="400304"/>
                  <a:pt x="478972" y="339634"/>
                </a:cubicBezTo>
                <a:cubicBezTo>
                  <a:pt x="483240" y="325762"/>
                  <a:pt x="497046" y="316876"/>
                  <a:pt x="505097" y="304800"/>
                </a:cubicBezTo>
                <a:cubicBezTo>
                  <a:pt x="514486" y="290716"/>
                  <a:pt x="523653" y="276397"/>
                  <a:pt x="531223" y="261257"/>
                </a:cubicBezTo>
                <a:cubicBezTo>
                  <a:pt x="549471" y="224762"/>
                  <a:pt x="546504" y="206471"/>
                  <a:pt x="574766" y="174172"/>
                </a:cubicBezTo>
                <a:cubicBezTo>
                  <a:pt x="584324" y="163249"/>
                  <a:pt x="599337" y="158309"/>
                  <a:pt x="609600" y="148046"/>
                </a:cubicBezTo>
                <a:cubicBezTo>
                  <a:pt x="619863" y="137783"/>
                  <a:pt x="626434" y="124362"/>
                  <a:pt x="635726" y="113212"/>
                </a:cubicBezTo>
                <a:cubicBezTo>
                  <a:pt x="640982" y="106904"/>
                  <a:pt x="647337" y="101600"/>
                  <a:pt x="653143" y="95794"/>
                </a:cubicBezTo>
                <a:cubicBezTo>
                  <a:pt x="636138" y="180824"/>
                  <a:pt x="656183" y="96146"/>
                  <a:pt x="618309" y="200297"/>
                </a:cubicBezTo>
                <a:cubicBezTo>
                  <a:pt x="614219" y="211545"/>
                  <a:pt x="615669" y="224815"/>
                  <a:pt x="609600" y="235132"/>
                </a:cubicBezTo>
                <a:cubicBezTo>
                  <a:pt x="592671" y="263911"/>
                  <a:pt x="506333" y="395624"/>
                  <a:pt x="461555" y="418012"/>
                </a:cubicBezTo>
                <a:lnTo>
                  <a:pt x="426720" y="435429"/>
                </a:lnTo>
                <a:cubicBezTo>
                  <a:pt x="421624" y="443073"/>
                  <a:pt x="389425" y="510209"/>
                  <a:pt x="374469" y="435429"/>
                </a:cubicBezTo>
                <a:cubicBezTo>
                  <a:pt x="367614" y="401153"/>
                  <a:pt x="377725" y="365453"/>
                  <a:pt x="383177" y="330926"/>
                </a:cubicBezTo>
                <a:cubicBezTo>
                  <a:pt x="394368" y="260048"/>
                  <a:pt x="398434" y="282996"/>
                  <a:pt x="426720" y="226423"/>
                </a:cubicBezTo>
                <a:cubicBezTo>
                  <a:pt x="433711" y="212441"/>
                  <a:pt x="435852" y="196136"/>
                  <a:pt x="444137" y="182880"/>
                </a:cubicBezTo>
                <a:cubicBezTo>
                  <a:pt x="450664" y="172436"/>
                  <a:pt x="462248" y="166105"/>
                  <a:pt x="470263" y="156754"/>
                </a:cubicBezTo>
                <a:cubicBezTo>
                  <a:pt x="486469" y="137847"/>
                  <a:pt x="500020" y="116474"/>
                  <a:pt x="513806" y="95794"/>
                </a:cubicBezTo>
                <a:cubicBezTo>
                  <a:pt x="503480" y="131936"/>
                  <a:pt x="495816" y="166609"/>
                  <a:pt x="478972" y="200297"/>
                </a:cubicBezTo>
                <a:cubicBezTo>
                  <a:pt x="474291" y="209659"/>
                  <a:pt x="466236" y="217062"/>
                  <a:pt x="461555" y="226423"/>
                </a:cubicBezTo>
                <a:cubicBezTo>
                  <a:pt x="457450" y="234634"/>
                  <a:pt x="458182" y="245079"/>
                  <a:pt x="452846" y="252549"/>
                </a:cubicBezTo>
                <a:cubicBezTo>
                  <a:pt x="443302" y="265911"/>
                  <a:pt x="428270" y="274560"/>
                  <a:pt x="418012" y="287383"/>
                </a:cubicBezTo>
                <a:cubicBezTo>
                  <a:pt x="404935" y="303729"/>
                  <a:pt x="394789" y="322217"/>
                  <a:pt x="383177" y="339634"/>
                </a:cubicBezTo>
                <a:lnTo>
                  <a:pt x="365760" y="365760"/>
                </a:lnTo>
                <a:cubicBezTo>
                  <a:pt x="371566" y="339634"/>
                  <a:pt x="372634" y="311982"/>
                  <a:pt x="383177" y="287383"/>
                </a:cubicBezTo>
                <a:cubicBezTo>
                  <a:pt x="403343" y="240331"/>
                  <a:pt x="421677" y="248883"/>
                  <a:pt x="452846" y="217714"/>
                </a:cubicBezTo>
                <a:cubicBezTo>
                  <a:pt x="463109" y="207451"/>
                  <a:pt x="469127" y="193545"/>
                  <a:pt x="478972" y="182880"/>
                </a:cubicBezTo>
                <a:cubicBezTo>
                  <a:pt x="504033" y="155731"/>
                  <a:pt x="557349" y="104503"/>
                  <a:pt x="557349" y="104503"/>
                </a:cubicBezTo>
                <a:cubicBezTo>
                  <a:pt x="554446" y="121920"/>
                  <a:pt x="553286" y="139719"/>
                  <a:pt x="548640" y="156754"/>
                </a:cubicBezTo>
                <a:cubicBezTo>
                  <a:pt x="544527" y="171836"/>
                  <a:pt x="538214" y="186315"/>
                  <a:pt x="531223" y="200297"/>
                </a:cubicBezTo>
                <a:cubicBezTo>
                  <a:pt x="515857" y="231028"/>
                  <a:pt x="493353" y="262193"/>
                  <a:pt x="470263" y="287383"/>
                </a:cubicBezTo>
                <a:cubicBezTo>
                  <a:pt x="450845" y="308567"/>
                  <a:pt x="409303" y="348343"/>
                  <a:pt x="409303" y="348343"/>
                </a:cubicBezTo>
                <a:cubicBezTo>
                  <a:pt x="403497" y="333829"/>
                  <a:pt x="390330" y="320355"/>
                  <a:pt x="391886" y="304800"/>
                </a:cubicBezTo>
                <a:cubicBezTo>
                  <a:pt x="393570" y="287958"/>
                  <a:pt x="409792" y="276053"/>
                  <a:pt x="418012" y="261257"/>
                </a:cubicBezTo>
                <a:cubicBezTo>
                  <a:pt x="424317" y="249909"/>
                  <a:pt x="430157" y="238286"/>
                  <a:pt x="435429" y="226423"/>
                </a:cubicBezTo>
                <a:cubicBezTo>
                  <a:pt x="441778" y="212138"/>
                  <a:pt x="444175" y="195887"/>
                  <a:pt x="452846" y="182880"/>
                </a:cubicBezTo>
                <a:cubicBezTo>
                  <a:pt x="467691" y="160612"/>
                  <a:pt x="487194" y="141813"/>
                  <a:pt x="505097" y="121920"/>
                </a:cubicBezTo>
                <a:cubicBezTo>
                  <a:pt x="542600" y="80250"/>
                  <a:pt x="589333" y="48345"/>
                  <a:pt x="635726" y="17417"/>
                </a:cubicBezTo>
                <a:cubicBezTo>
                  <a:pt x="628258" y="62225"/>
                  <a:pt x="631171" y="61494"/>
                  <a:pt x="618309" y="95794"/>
                </a:cubicBezTo>
                <a:cubicBezTo>
                  <a:pt x="612820" y="110431"/>
                  <a:pt x="610271" y="126831"/>
                  <a:pt x="600892" y="139337"/>
                </a:cubicBezTo>
                <a:cubicBezTo>
                  <a:pt x="592183" y="150949"/>
                  <a:pt x="577669" y="156754"/>
                  <a:pt x="566057" y="165463"/>
                </a:cubicBezTo>
                <a:cubicBezTo>
                  <a:pt x="554446" y="182880"/>
                  <a:pt x="542194" y="199887"/>
                  <a:pt x="531223" y="217714"/>
                </a:cubicBezTo>
                <a:cubicBezTo>
                  <a:pt x="506573" y="257771"/>
                  <a:pt x="490973" y="294154"/>
                  <a:pt x="461555" y="330926"/>
                </a:cubicBezTo>
                <a:cubicBezTo>
                  <a:pt x="451297" y="343749"/>
                  <a:pt x="439543" y="355502"/>
                  <a:pt x="426720" y="365760"/>
                </a:cubicBezTo>
                <a:cubicBezTo>
                  <a:pt x="378486" y="404347"/>
                  <a:pt x="377406" y="399615"/>
                  <a:pt x="322217" y="418012"/>
                </a:cubicBezTo>
                <a:cubicBezTo>
                  <a:pt x="313509" y="406400"/>
                  <a:pt x="300682" y="396947"/>
                  <a:pt x="296092" y="383177"/>
                </a:cubicBezTo>
                <a:cubicBezTo>
                  <a:pt x="288691" y="360975"/>
                  <a:pt x="290693" y="336677"/>
                  <a:pt x="287383" y="313509"/>
                </a:cubicBezTo>
                <a:cubicBezTo>
                  <a:pt x="279719" y="259861"/>
                  <a:pt x="282932" y="274027"/>
                  <a:pt x="269966" y="235132"/>
                </a:cubicBezTo>
                <a:cubicBezTo>
                  <a:pt x="272869" y="194492"/>
                  <a:pt x="271387" y="153298"/>
                  <a:pt x="278675" y="113212"/>
                </a:cubicBezTo>
                <a:cubicBezTo>
                  <a:pt x="280317" y="104181"/>
                  <a:pt x="287383" y="130158"/>
                  <a:pt x="287383" y="139337"/>
                </a:cubicBezTo>
                <a:cubicBezTo>
                  <a:pt x="287383" y="174292"/>
                  <a:pt x="286258" y="209717"/>
                  <a:pt x="278675" y="243840"/>
                </a:cubicBezTo>
                <a:cubicBezTo>
                  <a:pt x="274451" y="262849"/>
                  <a:pt x="262361" y="279271"/>
                  <a:pt x="252549" y="296092"/>
                </a:cubicBezTo>
                <a:cubicBezTo>
                  <a:pt x="224976" y="343360"/>
                  <a:pt x="227882" y="338176"/>
                  <a:pt x="200297" y="365760"/>
                </a:cubicBezTo>
                <a:cubicBezTo>
                  <a:pt x="194491" y="354149"/>
                  <a:pt x="181802" y="343863"/>
                  <a:pt x="182880" y="330926"/>
                </a:cubicBezTo>
                <a:cubicBezTo>
                  <a:pt x="184940" y="306209"/>
                  <a:pt x="196431" y="282635"/>
                  <a:pt x="209006" y="261257"/>
                </a:cubicBezTo>
                <a:cubicBezTo>
                  <a:pt x="219176" y="243968"/>
                  <a:pt x="268275" y="179935"/>
                  <a:pt x="296092" y="156754"/>
                </a:cubicBezTo>
                <a:cubicBezTo>
                  <a:pt x="304132" y="150054"/>
                  <a:pt x="313509" y="145143"/>
                  <a:pt x="322217" y="139337"/>
                </a:cubicBezTo>
                <a:cubicBezTo>
                  <a:pt x="316411" y="156754"/>
                  <a:pt x="314984" y="176313"/>
                  <a:pt x="304800" y="191589"/>
                </a:cubicBezTo>
                <a:cubicBezTo>
                  <a:pt x="277644" y="232323"/>
                  <a:pt x="267070" y="251453"/>
                  <a:pt x="235132" y="287383"/>
                </a:cubicBezTo>
                <a:cubicBezTo>
                  <a:pt x="224222" y="299656"/>
                  <a:pt x="211110" y="309859"/>
                  <a:pt x="200297" y="322217"/>
                </a:cubicBezTo>
                <a:cubicBezTo>
                  <a:pt x="154927" y="374069"/>
                  <a:pt x="195598" y="342768"/>
                  <a:pt x="148046" y="374469"/>
                </a:cubicBezTo>
                <a:cubicBezTo>
                  <a:pt x="145143" y="357052"/>
                  <a:pt x="139337" y="339875"/>
                  <a:pt x="139337" y="322217"/>
                </a:cubicBezTo>
                <a:cubicBezTo>
                  <a:pt x="139337" y="310248"/>
                  <a:pt x="144476" y="298807"/>
                  <a:pt x="148046" y="287383"/>
                </a:cubicBezTo>
                <a:cubicBezTo>
                  <a:pt x="158998" y="252336"/>
                  <a:pt x="159942" y="211552"/>
                  <a:pt x="182880" y="182880"/>
                </a:cubicBezTo>
                <a:cubicBezTo>
                  <a:pt x="194492" y="168366"/>
                  <a:pt x="205212" y="153091"/>
                  <a:pt x="217715" y="139337"/>
                </a:cubicBezTo>
                <a:cubicBezTo>
                  <a:pt x="234284" y="121111"/>
                  <a:pt x="269966" y="87086"/>
                  <a:pt x="269966" y="87086"/>
                </a:cubicBezTo>
                <a:cubicBezTo>
                  <a:pt x="272869" y="98697"/>
                  <a:pt x="278675" y="109951"/>
                  <a:pt x="278675" y="121920"/>
                </a:cubicBezTo>
                <a:cubicBezTo>
                  <a:pt x="278675" y="151147"/>
                  <a:pt x="253464" y="185908"/>
                  <a:pt x="243840" y="209006"/>
                </a:cubicBezTo>
                <a:cubicBezTo>
                  <a:pt x="192311" y="332675"/>
                  <a:pt x="266477" y="192467"/>
                  <a:pt x="191589" y="304800"/>
                </a:cubicBezTo>
                <a:cubicBezTo>
                  <a:pt x="184388" y="315602"/>
                  <a:pt x="182483" y="329661"/>
                  <a:pt x="174172" y="339634"/>
                </a:cubicBezTo>
                <a:cubicBezTo>
                  <a:pt x="167471" y="347675"/>
                  <a:pt x="156087" y="350351"/>
                  <a:pt x="148046" y="357052"/>
                </a:cubicBezTo>
                <a:cubicBezTo>
                  <a:pt x="138585" y="364936"/>
                  <a:pt x="130629" y="374469"/>
                  <a:pt x="121920" y="383177"/>
                </a:cubicBezTo>
                <a:cubicBezTo>
                  <a:pt x="116114" y="371566"/>
                  <a:pt x="105581" y="361280"/>
                  <a:pt x="104503" y="348343"/>
                </a:cubicBezTo>
                <a:cubicBezTo>
                  <a:pt x="98719" y="278927"/>
                  <a:pt x="107292" y="293390"/>
                  <a:pt x="130629" y="252549"/>
                </a:cubicBezTo>
                <a:cubicBezTo>
                  <a:pt x="146118" y="225444"/>
                  <a:pt x="146173" y="214737"/>
                  <a:pt x="165463" y="191589"/>
                </a:cubicBezTo>
                <a:cubicBezTo>
                  <a:pt x="173348" y="182128"/>
                  <a:pt x="183574" y="174814"/>
                  <a:pt x="191589" y="165463"/>
                </a:cubicBezTo>
                <a:cubicBezTo>
                  <a:pt x="201035" y="154443"/>
                  <a:pt x="203201" y="130629"/>
                  <a:pt x="217715" y="130629"/>
                </a:cubicBezTo>
                <a:cubicBezTo>
                  <a:pt x="224773" y="130629"/>
                  <a:pt x="183991" y="190293"/>
                  <a:pt x="182880" y="191589"/>
                </a:cubicBezTo>
                <a:cubicBezTo>
                  <a:pt x="131530" y="251498"/>
                  <a:pt x="162122" y="200094"/>
                  <a:pt x="113212" y="269966"/>
                </a:cubicBezTo>
                <a:cubicBezTo>
                  <a:pt x="88830" y="304798"/>
                  <a:pt x="85243" y="327360"/>
                  <a:pt x="52252" y="357052"/>
                </a:cubicBezTo>
                <a:cubicBezTo>
                  <a:pt x="36693" y="371055"/>
                  <a:pt x="0" y="391886"/>
                  <a:pt x="0" y="391886"/>
                </a:cubicBezTo>
                <a:cubicBezTo>
                  <a:pt x="2903" y="368663"/>
                  <a:pt x="1308" y="344420"/>
                  <a:pt x="8709" y="322217"/>
                </a:cubicBezTo>
                <a:cubicBezTo>
                  <a:pt x="13299" y="308448"/>
                  <a:pt x="26784" y="299460"/>
                  <a:pt x="34835" y="287383"/>
                </a:cubicBezTo>
                <a:cubicBezTo>
                  <a:pt x="44224" y="273299"/>
                  <a:pt x="49814" y="256578"/>
                  <a:pt x="60960" y="243840"/>
                </a:cubicBezTo>
                <a:cubicBezTo>
                  <a:pt x="70518" y="232917"/>
                  <a:pt x="85532" y="227977"/>
                  <a:pt x="95795" y="217714"/>
                </a:cubicBezTo>
                <a:cubicBezTo>
                  <a:pt x="108938" y="204571"/>
                  <a:pt x="119018" y="188686"/>
                  <a:pt x="130629" y="174172"/>
                </a:cubicBezTo>
                <a:cubicBezTo>
                  <a:pt x="136435" y="159658"/>
                  <a:pt x="138960" y="143350"/>
                  <a:pt x="148046" y="130629"/>
                </a:cubicBezTo>
                <a:cubicBezTo>
                  <a:pt x="154130" y="122112"/>
                  <a:pt x="170862" y="103283"/>
                  <a:pt x="174172" y="113212"/>
                </a:cubicBezTo>
                <a:cubicBezTo>
                  <a:pt x="181573" y="135414"/>
                  <a:pt x="169650" y="159854"/>
                  <a:pt x="165463" y="182880"/>
                </a:cubicBezTo>
                <a:cubicBezTo>
                  <a:pt x="162205" y="200797"/>
                  <a:pt x="147347" y="229823"/>
                  <a:pt x="139337" y="243840"/>
                </a:cubicBezTo>
                <a:cubicBezTo>
                  <a:pt x="134144" y="252927"/>
                  <a:pt x="127113" y="260879"/>
                  <a:pt x="121920" y="269966"/>
                </a:cubicBezTo>
                <a:cubicBezTo>
                  <a:pt x="115479" y="281237"/>
                  <a:pt x="113683" y="295620"/>
                  <a:pt x="104503" y="304800"/>
                </a:cubicBezTo>
                <a:cubicBezTo>
                  <a:pt x="98012" y="311291"/>
                  <a:pt x="87086" y="310606"/>
                  <a:pt x="78377" y="313509"/>
                </a:cubicBezTo>
                <a:cubicBezTo>
                  <a:pt x="84183" y="304800"/>
                  <a:pt x="88793" y="295163"/>
                  <a:pt x="95795" y="287383"/>
                </a:cubicBezTo>
                <a:cubicBezTo>
                  <a:pt x="141679" y="236401"/>
                  <a:pt x="209060" y="178483"/>
                  <a:pt x="261257" y="139337"/>
                </a:cubicBezTo>
                <a:cubicBezTo>
                  <a:pt x="272869" y="130629"/>
                  <a:pt x="284942" y="122504"/>
                  <a:pt x="296092" y="113212"/>
                </a:cubicBezTo>
                <a:cubicBezTo>
                  <a:pt x="302400" y="107956"/>
                  <a:pt x="307098" y="100923"/>
                  <a:pt x="313509" y="95794"/>
                </a:cubicBezTo>
                <a:cubicBezTo>
                  <a:pt x="321682" y="89256"/>
                  <a:pt x="347036" y="70976"/>
                  <a:pt x="339635" y="78377"/>
                </a:cubicBezTo>
                <a:cubicBezTo>
                  <a:pt x="329372" y="88640"/>
                  <a:pt x="316412" y="95794"/>
                  <a:pt x="304800" y="104503"/>
                </a:cubicBezTo>
                <a:cubicBezTo>
                  <a:pt x="251524" y="246577"/>
                  <a:pt x="305716" y="109456"/>
                  <a:pt x="252549" y="226423"/>
                </a:cubicBezTo>
                <a:cubicBezTo>
                  <a:pt x="246080" y="240654"/>
                  <a:pt x="242724" y="256301"/>
                  <a:pt x="235132" y="269966"/>
                </a:cubicBezTo>
                <a:cubicBezTo>
                  <a:pt x="228083" y="282654"/>
                  <a:pt x="219269" y="315063"/>
                  <a:pt x="209006" y="304800"/>
                </a:cubicBezTo>
                <a:cubicBezTo>
                  <a:pt x="197952" y="293746"/>
                  <a:pt x="219432" y="275239"/>
                  <a:pt x="226423" y="261257"/>
                </a:cubicBezTo>
                <a:cubicBezTo>
                  <a:pt x="242416" y="229271"/>
                  <a:pt x="252966" y="230291"/>
                  <a:pt x="278675" y="200297"/>
                </a:cubicBezTo>
                <a:cubicBezTo>
                  <a:pt x="324518" y="146814"/>
                  <a:pt x="259464" y="201644"/>
                  <a:pt x="330926" y="148046"/>
                </a:cubicBezTo>
                <a:cubicBezTo>
                  <a:pt x="336732" y="136435"/>
                  <a:pt x="335361" y="113212"/>
                  <a:pt x="348343" y="113212"/>
                </a:cubicBezTo>
                <a:cubicBezTo>
                  <a:pt x="373004" y="113212"/>
                  <a:pt x="350310" y="170239"/>
                  <a:pt x="348343" y="174172"/>
                </a:cubicBezTo>
                <a:cubicBezTo>
                  <a:pt x="343662" y="183533"/>
                  <a:pt x="335607" y="190936"/>
                  <a:pt x="330926" y="200297"/>
                </a:cubicBezTo>
                <a:cubicBezTo>
                  <a:pt x="323935" y="214279"/>
                  <a:pt x="319858" y="229555"/>
                  <a:pt x="313509" y="243840"/>
                </a:cubicBezTo>
                <a:cubicBezTo>
                  <a:pt x="298778" y="276986"/>
                  <a:pt x="297354" y="276781"/>
                  <a:pt x="278675" y="304800"/>
                </a:cubicBezTo>
                <a:cubicBezTo>
                  <a:pt x="281578" y="287383"/>
                  <a:pt x="279487" y="268342"/>
                  <a:pt x="287383" y="252549"/>
                </a:cubicBezTo>
                <a:cubicBezTo>
                  <a:pt x="294727" y="237861"/>
                  <a:pt x="311610" y="230250"/>
                  <a:pt x="322217" y="217714"/>
                </a:cubicBezTo>
                <a:cubicBezTo>
                  <a:pt x="347518" y="187813"/>
                  <a:pt x="375855" y="141085"/>
                  <a:pt x="409303" y="113212"/>
                </a:cubicBezTo>
                <a:cubicBezTo>
                  <a:pt x="417344" y="106511"/>
                  <a:pt x="426720" y="101600"/>
                  <a:pt x="435429" y="95794"/>
                </a:cubicBezTo>
                <a:cubicBezTo>
                  <a:pt x="429623" y="119017"/>
                  <a:pt x="427442" y="143461"/>
                  <a:pt x="418012" y="165463"/>
                </a:cubicBezTo>
                <a:cubicBezTo>
                  <a:pt x="409766" y="184703"/>
                  <a:pt x="393724" y="199633"/>
                  <a:pt x="383177" y="217714"/>
                </a:cubicBezTo>
                <a:cubicBezTo>
                  <a:pt x="373365" y="234534"/>
                  <a:pt x="365287" y="252320"/>
                  <a:pt x="357052" y="269966"/>
                </a:cubicBezTo>
                <a:cubicBezTo>
                  <a:pt x="310934" y="368790"/>
                  <a:pt x="342106" y="321824"/>
                  <a:pt x="296092" y="383177"/>
                </a:cubicBezTo>
                <a:cubicBezTo>
                  <a:pt x="290286" y="400594"/>
                  <a:pt x="286132" y="418652"/>
                  <a:pt x="278675" y="435429"/>
                </a:cubicBezTo>
                <a:cubicBezTo>
                  <a:pt x="274424" y="444993"/>
                  <a:pt x="264567" y="471483"/>
                  <a:pt x="261257" y="461554"/>
                </a:cubicBezTo>
                <a:cubicBezTo>
                  <a:pt x="255673" y="444803"/>
                  <a:pt x="266807" y="426675"/>
                  <a:pt x="269966" y="409303"/>
                </a:cubicBezTo>
                <a:cubicBezTo>
                  <a:pt x="272614" y="394740"/>
                  <a:pt x="272550" y="379235"/>
                  <a:pt x="278675" y="365760"/>
                </a:cubicBezTo>
                <a:cubicBezTo>
                  <a:pt x="300857" y="316960"/>
                  <a:pt x="311118" y="315302"/>
                  <a:pt x="348343" y="287383"/>
                </a:cubicBezTo>
                <a:cubicBezTo>
                  <a:pt x="354149" y="275772"/>
                  <a:pt x="359319" y="263820"/>
                  <a:pt x="365760" y="252549"/>
                </a:cubicBezTo>
                <a:cubicBezTo>
                  <a:pt x="370953" y="243462"/>
                  <a:pt x="378496" y="217062"/>
                  <a:pt x="383177" y="226423"/>
                </a:cubicBezTo>
                <a:cubicBezTo>
                  <a:pt x="383678" y="227425"/>
                  <a:pt x="372322" y="287889"/>
                  <a:pt x="365760" y="296092"/>
                </a:cubicBezTo>
                <a:cubicBezTo>
                  <a:pt x="359222" y="304265"/>
                  <a:pt x="339635" y="313509"/>
                  <a:pt x="339635" y="313509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369094" y="-11415"/>
            <a:ext cx="2870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dirty="0">
                <a:solidFill>
                  <a:schemeClr val="accent2"/>
                </a:solidFill>
                <a:latin typeface="Segoe Script" panose="020B0504020000000003" pitchFamily="34" charset="0"/>
              </a:rPr>
              <a:t>Arguments</a:t>
            </a:r>
            <a:endParaRPr lang="fr-FR" altLang="fr-FR" sz="1800" dirty="0">
              <a:solidFill>
                <a:schemeClr val="accent2"/>
              </a:solidFill>
              <a:latin typeface="Segoe Script" panose="020B0504020000000003" pitchFamily="34" charset="0"/>
            </a:endParaRPr>
          </a:p>
        </p:txBody>
      </p:sp>
      <p:sp>
        <p:nvSpPr>
          <p:cNvPr id="15365" name="ZoneTexte 10"/>
          <p:cNvSpPr txBox="1">
            <a:spLocks noChangeArrowheads="1"/>
          </p:cNvSpPr>
          <p:nvPr/>
        </p:nvSpPr>
        <p:spPr bwMode="auto">
          <a:xfrm>
            <a:off x="202381" y="1412776"/>
            <a:ext cx="885055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Force de </a:t>
            </a:r>
            <a:r>
              <a:rPr lang="fr-FR" altLang="fr-FR" dirty="0" smtClean="0">
                <a:latin typeface="Gill Sans MT" panose="020B0502020104020203" pitchFamily="34" charset="0"/>
              </a:rPr>
              <a:t>l’</a:t>
            </a:r>
            <a:r>
              <a:rPr lang="fr-FR" altLang="ja-JP" dirty="0" smtClean="0">
                <a:latin typeface="Gill Sans MT" panose="020B0502020104020203" pitchFamily="34" charset="0"/>
              </a:rPr>
              <a:t>association </a:t>
            </a:r>
            <a:r>
              <a:rPr lang="fr-FR" altLang="ja-JP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le lien statistique est-il fort ?</a:t>
            </a:r>
            <a:endParaRPr lang="fr-FR" altLang="ja-JP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Stabilité de </a:t>
            </a:r>
            <a:r>
              <a:rPr lang="fr-FR" altLang="fr-FR" dirty="0" smtClean="0">
                <a:latin typeface="Gill Sans MT" panose="020B0502020104020203" pitchFamily="34" charset="0"/>
              </a:rPr>
              <a:t>l’</a:t>
            </a:r>
            <a:r>
              <a:rPr lang="fr-FR" altLang="ja-JP" dirty="0" smtClean="0">
                <a:latin typeface="Gill Sans MT" panose="020B0502020104020203" pitchFamily="34" charset="0"/>
              </a:rPr>
              <a:t>association </a:t>
            </a:r>
            <a:r>
              <a:rPr lang="fr-FR" altLang="ja-JP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le lien est-il retrouvé dans plusieurs études ?</a:t>
            </a:r>
            <a:endParaRPr lang="fr-FR" altLang="ja-JP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Spécificité de </a:t>
            </a:r>
            <a:r>
              <a:rPr lang="fr-FR" altLang="fr-FR" dirty="0" smtClean="0">
                <a:latin typeface="Gill Sans MT" panose="020B0502020104020203" pitchFamily="34" charset="0"/>
              </a:rPr>
              <a:t>l’</a:t>
            </a:r>
            <a:r>
              <a:rPr lang="fr-FR" altLang="ja-JP" dirty="0" smtClean="0">
                <a:latin typeface="Gill Sans MT" panose="020B0502020104020203" pitchFamily="34" charset="0"/>
              </a:rPr>
              <a:t>association </a:t>
            </a:r>
            <a:r>
              <a:rPr lang="fr-FR" altLang="ja-JP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le retrait de l’exposition diminue-t-il le risque ?</a:t>
            </a:r>
            <a:endParaRPr lang="fr-FR" altLang="ja-JP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Relation </a:t>
            </a:r>
            <a:r>
              <a:rPr lang="fr-FR" altLang="fr-FR" dirty="0" smtClean="0">
                <a:latin typeface="Gill Sans MT" panose="020B0502020104020203" pitchFamily="34" charset="0"/>
              </a:rPr>
              <a:t>temporelle 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l’exposition survient-elle avant la maladie ?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Relation </a:t>
            </a:r>
            <a:r>
              <a:rPr lang="fr-FR" altLang="fr-FR" dirty="0" smtClean="0">
                <a:latin typeface="Gill Sans MT" panose="020B0502020104020203" pitchFamily="34" charset="0"/>
              </a:rPr>
              <a:t>dose-effet 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l’augmentation de l’exposition augmente-elle le risque de maladie ?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Plausibilité </a:t>
            </a:r>
            <a:r>
              <a:rPr lang="fr-FR" altLang="fr-FR" dirty="0" smtClean="0">
                <a:latin typeface="Gill Sans MT" panose="020B0502020104020203" pitchFamily="34" charset="0"/>
              </a:rPr>
              <a:t>biologique 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existe-t-il un mécanisme biologique plausible ?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 smtClean="0">
                <a:latin typeface="Gill Sans MT" panose="020B0502020104020203" pitchFamily="34" charset="0"/>
              </a:rPr>
              <a:t>Cohérence 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la recherche biologique et expérimentale sont-elles en accord ?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latin typeface="Gill Sans MT" panose="020B0502020104020203" pitchFamily="34" charset="0"/>
              </a:rPr>
              <a:t>Preuve </a:t>
            </a:r>
            <a:r>
              <a:rPr lang="fr-FR" altLang="fr-FR" dirty="0" smtClean="0">
                <a:latin typeface="Gill Sans MT" panose="020B0502020104020203" pitchFamily="34" charset="0"/>
              </a:rPr>
              <a:t>expérimentale 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le lien </a:t>
            </a:r>
            <a:r>
              <a:rPr lang="fr-FR" altLang="fr-FR" sz="2000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a-t-il</a:t>
            </a: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 été montré dans une étude expérimentale ?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-18511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Causalité mécanique</a:t>
            </a:r>
            <a:endParaRPr lang="fr-FR" altLang="fr-FR" sz="2800" dirty="0" smtClean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4248" y="1817376"/>
            <a:ext cx="1860798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493540" y="3120664"/>
            <a:ext cx="247427" cy="247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539493" y="4797152"/>
            <a:ext cx="247427" cy="247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en angle 6"/>
          <p:cNvCxnSpPr/>
          <p:nvPr/>
        </p:nvCxnSpPr>
        <p:spPr>
          <a:xfrm>
            <a:off x="2843808" y="3244378"/>
            <a:ext cx="4608512" cy="1676488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/>
          <a:stretch/>
        </p:blipFill>
        <p:spPr bwMode="auto">
          <a:xfrm>
            <a:off x="1403648" y="2132856"/>
            <a:ext cx="869264" cy="20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-18511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Causalité mécanique</a:t>
            </a:r>
            <a:endParaRPr lang="fr-FR" altLang="fr-FR" sz="2800" dirty="0" smtClean="0">
              <a:solidFill>
                <a:schemeClr val="bg1">
                  <a:lumMod val="6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4248" y="1817376"/>
            <a:ext cx="1860798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493540" y="3120664"/>
            <a:ext cx="247427" cy="247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539493" y="4797152"/>
            <a:ext cx="247427" cy="247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en angle 6"/>
          <p:cNvCxnSpPr/>
          <p:nvPr/>
        </p:nvCxnSpPr>
        <p:spPr>
          <a:xfrm>
            <a:off x="2843808" y="3244378"/>
            <a:ext cx="4608512" cy="1676488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0" r="-4032"/>
          <a:stretch/>
        </p:blipFill>
        <p:spPr bwMode="auto">
          <a:xfrm>
            <a:off x="6693634" y="1818051"/>
            <a:ext cx="1992982" cy="279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/>
          <a:stretch/>
        </p:blipFill>
        <p:spPr bwMode="auto">
          <a:xfrm>
            <a:off x="1403648" y="2132856"/>
            <a:ext cx="869264" cy="20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49580"/>
          <a:stretch/>
        </p:blipFill>
        <p:spPr bwMode="auto">
          <a:xfrm>
            <a:off x="1389602" y="2132856"/>
            <a:ext cx="897356" cy="20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70" y="386680"/>
            <a:ext cx="740433" cy="10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7" y="479212"/>
            <a:ext cx="432048" cy="10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1384251" y="90516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384251" y="1250776"/>
            <a:ext cx="2880320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44" y="1898848"/>
            <a:ext cx="740433" cy="10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1" y="1991380"/>
            <a:ext cx="432048" cy="10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1349425" y="2417328"/>
            <a:ext cx="288032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349425" y="2762944"/>
            <a:ext cx="2880320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44" y="3339008"/>
            <a:ext cx="740433" cy="10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1" y="3431540"/>
            <a:ext cx="432048" cy="10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>
            <a:off x="1349425" y="3857488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349425" y="4203104"/>
            <a:ext cx="288032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98" y="4851176"/>
            <a:ext cx="740433" cy="10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" y="4943708"/>
            <a:ext cx="432048" cy="10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1348879" y="5369656"/>
            <a:ext cx="288032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348879" y="5715272"/>
            <a:ext cx="288032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7564" y="688820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1.</a:t>
            </a:r>
            <a:endParaRPr lang="fr-FR" sz="32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7563" y="2199862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2.</a:t>
            </a:r>
            <a:endParaRPr lang="fr-FR" sz="32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7562" y="3565100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3.</a:t>
            </a:r>
            <a:endParaRPr lang="fr-FR" sz="32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1601" y="5077268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4.</a:t>
            </a:r>
            <a:endParaRPr lang="fr-FR" sz="32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99112" y="626199"/>
            <a:ext cx="376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Cause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nécessaire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suffisante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ex : Syndrome de Down et trisomie 21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199112" y="2138306"/>
            <a:ext cx="40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Cause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nécessaire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non suffisante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ex : consommation d’alcool et alcoolisme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99112" y="3609244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Cause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non nécessaire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suffisante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ex :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orchidectomie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bilatérale et stérilité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199112" y="5121412"/>
            <a:ext cx="3877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Cause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non nécessaire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/>
              <a:t>et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non suffisante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ex : tabagisme et cancer du poumon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bonhomm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7" y="783227"/>
            <a:ext cx="10801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bonhomm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10801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bonhomm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68" y="829296"/>
            <a:ext cx="10801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35091" y="3065575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59190" y="3055847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386027" y="3055847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23507" y="3055847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413052" y="3069355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37151" y="305962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463988" y="3059627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001468" y="3059627"/>
            <a:ext cx="432048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770028" y="30762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294127" y="3066508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820964" y="3066508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221765" y="42210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221765" y="4725144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221765" y="5229200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229415" y="5733256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014125" y="449144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014125" y="4995500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014125" y="5499556"/>
            <a:ext cx="432048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12260" y="4252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Obésité 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712260" y="4756502"/>
            <a:ext cx="323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Antécédent familiale de diabète 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13721" y="5260558"/>
            <a:ext cx="117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Tabagisme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768403" y="5782359"/>
            <a:ext cx="218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Défaut de prévention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529150" y="4522802"/>
            <a:ext cx="33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Défaut d’éducation nutritionnelle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527611" y="5026858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Hypertension artérielle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517156" y="5548590"/>
            <a:ext cx="12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Gill Sans MT" panose="020B0502020104020203" pitchFamily="34" charset="0"/>
              </a:rPr>
              <a:t>Âge avancé</a:t>
            </a:r>
            <a:endParaRPr lang="fr-F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62981"/>
              </p:ext>
            </p:extLst>
          </p:nvPr>
        </p:nvGraphicFramePr>
        <p:xfrm>
          <a:off x="1042988" y="1484313"/>
          <a:ext cx="6604000" cy="39573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1825"/>
                <a:gridCol w="687387"/>
                <a:gridCol w="782638"/>
                <a:gridCol w="2525712"/>
                <a:gridCol w="1976438"/>
              </a:tblGrid>
              <a:tr h="752475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Causes </a:t>
                      </a:r>
                      <a:r>
                        <a:rPr kumimoji="0" lang="en-US" altLang="fr-FR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nécessaires</a:t>
                      </a:r>
                      <a:endParaRPr kumimoji="0" lang="en-US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Nb de personnes présentant ces expos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Probabilité</a:t>
                      </a: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M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endParaRPr kumimoji="0" lang="en-US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100 %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2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Zapf Dingbats" charset="2"/>
                        </a:rPr>
                        <a:t>✔</a:t>
                      </a:r>
                      <a:endParaRPr kumimoji="0" lang="en-US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520</Words>
  <Application>Microsoft Office PowerPoint</Application>
  <PresentationFormat>Affichage à l'écran (4:3)</PresentationFormat>
  <Paragraphs>155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Postulats d’Henle &amp; Koch (19ème)</vt:lpstr>
      <vt:lpstr>Critères de Bradford Hill (1965)</vt:lpstr>
      <vt:lpstr>Causalité mécanique</vt:lpstr>
      <vt:lpstr>Causalité mécanique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LECLERE Brice</dc:creator>
  <cp:lastModifiedBy>LECLERE Brice</cp:lastModifiedBy>
  <cp:revision>15</cp:revision>
  <dcterms:created xsi:type="dcterms:W3CDTF">2018-02-01T08:17:31Z</dcterms:created>
  <dcterms:modified xsi:type="dcterms:W3CDTF">2018-02-01T11:42:16Z</dcterms:modified>
</cp:coreProperties>
</file>