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62"/>
  </p:notesMasterIdLst>
  <p:sldIdLst>
    <p:sldId id="270" r:id="rId2"/>
    <p:sldId id="556" r:id="rId3"/>
    <p:sldId id="586" r:id="rId4"/>
    <p:sldId id="587" r:id="rId5"/>
    <p:sldId id="588" r:id="rId6"/>
    <p:sldId id="439" r:id="rId7"/>
    <p:sldId id="574" r:id="rId8"/>
    <p:sldId id="535" r:id="rId9"/>
    <p:sldId id="543" r:id="rId10"/>
    <p:sldId id="545" r:id="rId11"/>
    <p:sldId id="557" r:id="rId12"/>
    <p:sldId id="562" r:id="rId13"/>
    <p:sldId id="581" r:id="rId14"/>
    <p:sldId id="558" r:id="rId15"/>
    <p:sldId id="560" r:id="rId16"/>
    <p:sldId id="559" r:id="rId17"/>
    <p:sldId id="561" r:id="rId18"/>
    <p:sldId id="551" r:id="rId19"/>
    <p:sldId id="575" r:id="rId20"/>
    <p:sldId id="553" r:id="rId21"/>
    <p:sldId id="576" r:id="rId22"/>
    <p:sldId id="552" r:id="rId23"/>
    <p:sldId id="554" r:id="rId24"/>
    <p:sldId id="566" r:id="rId25"/>
    <p:sldId id="544" r:id="rId26"/>
    <p:sldId id="563" r:id="rId27"/>
    <p:sldId id="564" r:id="rId28"/>
    <p:sldId id="582" r:id="rId29"/>
    <p:sldId id="440" r:id="rId30"/>
    <p:sldId id="538" r:id="rId31"/>
    <p:sldId id="565" r:id="rId32"/>
    <p:sldId id="539" r:id="rId33"/>
    <p:sldId id="580" r:id="rId34"/>
    <p:sldId id="540" r:id="rId35"/>
    <p:sldId id="541" r:id="rId36"/>
    <p:sldId id="542" r:id="rId37"/>
    <p:sldId id="555" r:id="rId38"/>
    <p:sldId id="583" r:id="rId39"/>
    <p:sldId id="537" r:id="rId40"/>
    <p:sldId id="446" r:id="rId41"/>
    <p:sldId id="568" r:id="rId42"/>
    <p:sldId id="567" r:id="rId43"/>
    <p:sldId id="589" r:id="rId44"/>
    <p:sldId id="548" r:id="rId45"/>
    <p:sldId id="569" r:id="rId46"/>
    <p:sldId id="570" r:id="rId47"/>
    <p:sldId id="571" r:id="rId48"/>
    <p:sldId id="584" r:id="rId49"/>
    <p:sldId id="536" r:id="rId50"/>
    <p:sldId id="546" r:id="rId51"/>
    <p:sldId id="590" r:id="rId52"/>
    <p:sldId id="591" r:id="rId53"/>
    <p:sldId id="577" r:id="rId54"/>
    <p:sldId id="547" r:id="rId55"/>
    <p:sldId id="578" r:id="rId56"/>
    <p:sldId id="579" r:id="rId57"/>
    <p:sldId id="585" r:id="rId58"/>
    <p:sldId id="572" r:id="rId59"/>
    <p:sldId id="573" r:id="rId60"/>
    <p:sldId id="534" r:id="rId6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4" autoAdjust="0"/>
    <p:restoredTop sz="93661" autoAdjust="0"/>
  </p:normalViewPr>
  <p:slideViewPr>
    <p:cSldViewPr showGuides="1">
      <p:cViewPr varScale="1">
        <p:scale>
          <a:sx n="97" d="100"/>
          <a:sy n="97" d="100"/>
        </p:scale>
        <p:origin x="19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9296C3-1E6D-3A74-97F3-CD076F0C12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568408-5AC8-3F33-7FBC-5E2CE5418E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CA635-DF60-C64D-A833-8A0811DA54C0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D6F3E451-94D9-7F8E-AE74-733FE5B109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8EECDDE6-E34A-FEB7-E354-6F5C0E0F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353EA1-AE8D-175B-0692-B32967B3CF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311FAC-4C3F-4F78-CCB4-B6F57DBCD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3DEF75B-C273-3A41-9C3C-6A5D64051C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>
            <a:extLst>
              <a:ext uri="{FF2B5EF4-FFF2-40B4-BE49-F238E27FC236}">
                <a16:creationId xmlns:a16="http://schemas.microsoft.com/office/drawing/2014/main" id="{ACDB8869-A2B8-DC7F-585C-041F4C1B6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notes 2">
            <a:extLst>
              <a:ext uri="{FF2B5EF4-FFF2-40B4-BE49-F238E27FC236}">
                <a16:creationId xmlns:a16="http://schemas.microsoft.com/office/drawing/2014/main" id="{63103A16-0C99-A0BA-374B-FD1BE17E2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6387" name="Espace réservé du numéro de diapositive 3">
            <a:extLst>
              <a:ext uri="{FF2B5EF4-FFF2-40B4-BE49-F238E27FC236}">
                <a16:creationId xmlns:a16="http://schemas.microsoft.com/office/drawing/2014/main" id="{015986D3-4856-E87F-96D3-93763E4F3B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FC20E8-9016-0A48-B598-4B0DDD744BD7}" type="slidenum">
              <a:rPr lang="fr-FR" altLang="fr-FR" smtClean="0">
                <a:ea typeface="ＭＳ Ｐゴシック" panose="020B0600070205080204" pitchFamily="34" charset="-128"/>
              </a:rPr>
              <a:pPr/>
              <a:t>2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>
            <a:extLst>
              <a:ext uri="{FF2B5EF4-FFF2-40B4-BE49-F238E27FC236}">
                <a16:creationId xmlns:a16="http://schemas.microsoft.com/office/drawing/2014/main" id="{2B795214-5C50-402F-4720-EE278996B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notes 2">
            <a:extLst>
              <a:ext uri="{FF2B5EF4-FFF2-40B4-BE49-F238E27FC236}">
                <a16:creationId xmlns:a16="http://schemas.microsoft.com/office/drawing/2014/main" id="{14ED80F6-3C71-D12C-56AA-252088CC8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9699" name="Espace réservé du numéro de diapositive 3">
            <a:extLst>
              <a:ext uri="{FF2B5EF4-FFF2-40B4-BE49-F238E27FC236}">
                <a16:creationId xmlns:a16="http://schemas.microsoft.com/office/drawing/2014/main" id="{923F22E9-E462-6A7C-6118-F618102F89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B90E669-A009-4A43-8D06-C2850BDBF4BA}" type="slidenum">
              <a:rPr lang="fr-FR" altLang="fr-FR" smtClean="0">
                <a:ea typeface="ＭＳ Ｐゴシック" panose="020B0600070205080204" pitchFamily="34" charset="-128"/>
              </a:rPr>
              <a:pPr/>
              <a:t>12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>
            <a:extLst>
              <a:ext uri="{FF2B5EF4-FFF2-40B4-BE49-F238E27FC236}">
                <a16:creationId xmlns:a16="http://schemas.microsoft.com/office/drawing/2014/main" id="{14DBCCB4-F2FC-937D-3147-1AC1FF4137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Espace réservé des notes 2">
            <a:extLst>
              <a:ext uri="{FF2B5EF4-FFF2-40B4-BE49-F238E27FC236}">
                <a16:creationId xmlns:a16="http://schemas.microsoft.com/office/drawing/2014/main" id="{89A69389-DCAE-83DC-614C-215D6D4C1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1747" name="Espace réservé du numéro de diapositive 3">
            <a:extLst>
              <a:ext uri="{FF2B5EF4-FFF2-40B4-BE49-F238E27FC236}">
                <a16:creationId xmlns:a16="http://schemas.microsoft.com/office/drawing/2014/main" id="{5F1D2C56-464B-93FC-CC2C-823548248F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C4C7802-AAAB-7447-B6EF-97C6AD26B6BA}" type="slidenum">
              <a:rPr lang="fr-FR" altLang="fr-FR" smtClean="0">
                <a:ea typeface="ＭＳ Ｐゴシック" panose="020B0600070205080204" pitchFamily="34" charset="-128"/>
              </a:rPr>
              <a:pPr/>
              <a:t>13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>
            <a:extLst>
              <a:ext uri="{FF2B5EF4-FFF2-40B4-BE49-F238E27FC236}">
                <a16:creationId xmlns:a16="http://schemas.microsoft.com/office/drawing/2014/main" id="{EB061CA3-A50C-6490-BFEA-039D0759D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Espace réservé des notes 2">
            <a:extLst>
              <a:ext uri="{FF2B5EF4-FFF2-40B4-BE49-F238E27FC236}">
                <a16:creationId xmlns:a16="http://schemas.microsoft.com/office/drawing/2014/main" id="{2988B4BD-1678-6EEA-4D8E-314C2EA82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3795" name="Espace réservé du numéro de diapositive 3">
            <a:extLst>
              <a:ext uri="{FF2B5EF4-FFF2-40B4-BE49-F238E27FC236}">
                <a16:creationId xmlns:a16="http://schemas.microsoft.com/office/drawing/2014/main" id="{EE3FD639-CAC4-54EA-371D-DD9634D08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9FD1506-ED54-9F4E-A18D-D3CD60C999F6}" type="slidenum">
              <a:rPr lang="fr-FR" altLang="fr-FR" smtClean="0">
                <a:ea typeface="ＭＳ Ｐゴシック" panose="020B0600070205080204" pitchFamily="34" charset="-128"/>
              </a:rPr>
              <a:pPr/>
              <a:t>14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>
            <a:extLst>
              <a:ext uri="{FF2B5EF4-FFF2-40B4-BE49-F238E27FC236}">
                <a16:creationId xmlns:a16="http://schemas.microsoft.com/office/drawing/2014/main" id="{76152822-ED31-0ECD-8B76-B5BB70B56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Espace réservé des notes 2">
            <a:extLst>
              <a:ext uri="{FF2B5EF4-FFF2-40B4-BE49-F238E27FC236}">
                <a16:creationId xmlns:a16="http://schemas.microsoft.com/office/drawing/2014/main" id="{50E51BC9-8C68-7703-F3C6-3E1B8F743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5843" name="Espace réservé du numéro de diapositive 3">
            <a:extLst>
              <a:ext uri="{FF2B5EF4-FFF2-40B4-BE49-F238E27FC236}">
                <a16:creationId xmlns:a16="http://schemas.microsoft.com/office/drawing/2014/main" id="{DA157A48-AD2F-64FF-36DA-647070123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7B945C8-F4BC-A543-AD33-A44B4A410B7E}" type="slidenum">
              <a:rPr lang="fr-FR" altLang="fr-FR" smtClean="0">
                <a:ea typeface="ＭＳ Ｐゴシック" panose="020B0600070205080204" pitchFamily="34" charset="-128"/>
              </a:rPr>
              <a:pPr/>
              <a:t>15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>
            <a:extLst>
              <a:ext uri="{FF2B5EF4-FFF2-40B4-BE49-F238E27FC236}">
                <a16:creationId xmlns:a16="http://schemas.microsoft.com/office/drawing/2014/main" id="{CCF30E81-EE35-8ADE-8AE9-1522360FF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Espace réservé des notes 2">
            <a:extLst>
              <a:ext uri="{FF2B5EF4-FFF2-40B4-BE49-F238E27FC236}">
                <a16:creationId xmlns:a16="http://schemas.microsoft.com/office/drawing/2014/main" id="{D5F04CE7-F148-780C-40A7-514E8233C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7891" name="Espace réservé du numéro de diapositive 3">
            <a:extLst>
              <a:ext uri="{FF2B5EF4-FFF2-40B4-BE49-F238E27FC236}">
                <a16:creationId xmlns:a16="http://schemas.microsoft.com/office/drawing/2014/main" id="{17D31F8C-139F-276E-91F8-17B6A43F1A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F81E61F-6463-A64F-B3AC-D7A0B3A1EF70}" type="slidenum">
              <a:rPr lang="fr-FR" altLang="fr-FR" smtClean="0">
                <a:ea typeface="ＭＳ Ｐゴシック" panose="020B0600070205080204" pitchFamily="34" charset="-128"/>
              </a:rPr>
              <a:pPr/>
              <a:t>16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>
            <a:extLst>
              <a:ext uri="{FF2B5EF4-FFF2-40B4-BE49-F238E27FC236}">
                <a16:creationId xmlns:a16="http://schemas.microsoft.com/office/drawing/2014/main" id="{5FD8F0DB-1BDF-A040-652C-AA0BD7CBE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Espace réservé des notes 2">
            <a:extLst>
              <a:ext uri="{FF2B5EF4-FFF2-40B4-BE49-F238E27FC236}">
                <a16:creationId xmlns:a16="http://schemas.microsoft.com/office/drawing/2014/main" id="{C2832DCC-C8B2-4DA2-E3C9-19AF57CFA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39939" name="Espace réservé du numéro de diapositive 3">
            <a:extLst>
              <a:ext uri="{FF2B5EF4-FFF2-40B4-BE49-F238E27FC236}">
                <a16:creationId xmlns:a16="http://schemas.microsoft.com/office/drawing/2014/main" id="{7649B542-8AFB-7A83-F033-16F0A5BC86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4612AF5-C58F-8948-92B0-7B0B33AB8601}" type="slidenum">
              <a:rPr lang="fr-FR" altLang="fr-FR" smtClean="0">
                <a:ea typeface="ＭＳ Ｐゴシック" panose="020B0600070205080204" pitchFamily="34" charset="-128"/>
              </a:rPr>
              <a:pPr/>
              <a:t>17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>
            <a:extLst>
              <a:ext uri="{FF2B5EF4-FFF2-40B4-BE49-F238E27FC236}">
                <a16:creationId xmlns:a16="http://schemas.microsoft.com/office/drawing/2014/main" id="{C38BEB36-5231-A0A3-00E5-227778791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Espace réservé des notes 2">
            <a:extLst>
              <a:ext uri="{FF2B5EF4-FFF2-40B4-BE49-F238E27FC236}">
                <a16:creationId xmlns:a16="http://schemas.microsoft.com/office/drawing/2014/main" id="{064EB261-F597-8720-5F7F-88765DCF0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1987" name="Espace réservé du numéro de diapositive 3">
            <a:extLst>
              <a:ext uri="{FF2B5EF4-FFF2-40B4-BE49-F238E27FC236}">
                <a16:creationId xmlns:a16="http://schemas.microsoft.com/office/drawing/2014/main" id="{A76F8DEE-ED80-78A6-FDF6-044FE059D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F254666-B80F-CC4E-9448-B20BF9861734}" type="slidenum">
              <a:rPr lang="fr-FR" altLang="fr-FR" smtClean="0">
                <a:ea typeface="ＭＳ Ｐゴシック" panose="020B0600070205080204" pitchFamily="34" charset="-128"/>
              </a:rPr>
              <a:pPr/>
              <a:t>18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>
            <a:extLst>
              <a:ext uri="{FF2B5EF4-FFF2-40B4-BE49-F238E27FC236}">
                <a16:creationId xmlns:a16="http://schemas.microsoft.com/office/drawing/2014/main" id="{DEB8BA39-CBC4-8B0E-2D7C-EA2B43F20A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Espace réservé des notes 2">
            <a:extLst>
              <a:ext uri="{FF2B5EF4-FFF2-40B4-BE49-F238E27FC236}">
                <a16:creationId xmlns:a16="http://schemas.microsoft.com/office/drawing/2014/main" id="{4D969305-56A7-D4FF-3DD2-DE670D1BA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4035" name="Espace réservé du numéro de diapositive 3">
            <a:extLst>
              <a:ext uri="{FF2B5EF4-FFF2-40B4-BE49-F238E27FC236}">
                <a16:creationId xmlns:a16="http://schemas.microsoft.com/office/drawing/2014/main" id="{185AC072-760B-76B5-25B7-1D9F80C79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FB3F074-19C5-254A-B802-5B75280B2595}" type="slidenum">
              <a:rPr lang="fr-FR" altLang="fr-FR" smtClean="0">
                <a:ea typeface="ＭＳ Ｐゴシック" panose="020B0600070205080204" pitchFamily="34" charset="-128"/>
              </a:rPr>
              <a:pPr/>
              <a:t>19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e l'image des diapositives 1">
            <a:extLst>
              <a:ext uri="{FF2B5EF4-FFF2-40B4-BE49-F238E27FC236}">
                <a16:creationId xmlns:a16="http://schemas.microsoft.com/office/drawing/2014/main" id="{DFAAA42F-4CF1-4B49-5819-307865757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Espace réservé des notes 2">
            <a:extLst>
              <a:ext uri="{FF2B5EF4-FFF2-40B4-BE49-F238E27FC236}">
                <a16:creationId xmlns:a16="http://schemas.microsoft.com/office/drawing/2014/main" id="{820F15CA-DF48-8315-8586-DC0F0EC9F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>
                <a:ea typeface="ＭＳ Ｐゴシック" panose="020B0600070205080204" pitchFamily="34" charset="-128"/>
              </a:rPr>
              <a:t>Voies PI3Kinase et MAP pour insuline</a:t>
            </a:r>
          </a:p>
        </p:txBody>
      </p:sp>
      <p:sp>
        <p:nvSpPr>
          <p:cNvPr id="46083" name="Espace réservé du numéro de diapositive 3">
            <a:extLst>
              <a:ext uri="{FF2B5EF4-FFF2-40B4-BE49-F238E27FC236}">
                <a16:creationId xmlns:a16="http://schemas.microsoft.com/office/drawing/2014/main" id="{07A83949-A80D-8091-880A-FDA718700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E8EE4DB-74D9-E04C-AED3-9656AB16B7A8}" type="slidenum">
              <a:rPr lang="fr-FR" altLang="fr-FR" smtClean="0">
                <a:ea typeface="ＭＳ Ｐゴシック" panose="020B0600070205080204" pitchFamily="34" charset="-128"/>
              </a:rPr>
              <a:pPr/>
              <a:t>20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>
            <a:extLst>
              <a:ext uri="{FF2B5EF4-FFF2-40B4-BE49-F238E27FC236}">
                <a16:creationId xmlns:a16="http://schemas.microsoft.com/office/drawing/2014/main" id="{E07D9767-35C7-DBDE-F56F-08F2CB255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Espace réservé des notes 2">
            <a:extLst>
              <a:ext uri="{FF2B5EF4-FFF2-40B4-BE49-F238E27FC236}">
                <a16:creationId xmlns:a16="http://schemas.microsoft.com/office/drawing/2014/main" id="{3E028972-7D3C-0E77-3263-552095259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8131" name="Espace réservé du numéro de diapositive 3">
            <a:extLst>
              <a:ext uri="{FF2B5EF4-FFF2-40B4-BE49-F238E27FC236}">
                <a16:creationId xmlns:a16="http://schemas.microsoft.com/office/drawing/2014/main" id="{230EC318-FD1C-A5C3-BFDB-2819DD775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6F4931F-4363-9A43-9F6E-D6D7F9FEAF5A}" type="slidenum">
              <a:rPr lang="fr-FR" altLang="fr-FR" smtClean="0">
                <a:ea typeface="ＭＳ Ｐゴシック" panose="020B0600070205080204" pitchFamily="34" charset="-128"/>
              </a:rPr>
              <a:pPr/>
              <a:t>21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Espace réservé de l'image des diapositives 1">
            <a:extLst>
              <a:ext uri="{FF2B5EF4-FFF2-40B4-BE49-F238E27FC236}">
                <a16:creationId xmlns:a16="http://schemas.microsoft.com/office/drawing/2014/main" id="{3CAA4FE5-9C4C-B3DD-2D69-B41D9CA68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6" name="Espace réservé des notes 2">
            <a:extLst>
              <a:ext uri="{FF2B5EF4-FFF2-40B4-BE49-F238E27FC236}">
                <a16:creationId xmlns:a16="http://schemas.microsoft.com/office/drawing/2014/main" id="{F29279B0-A052-D902-7B34-A3C45568C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18787" name="Espace réservé du numéro de diapositive 3">
            <a:extLst>
              <a:ext uri="{FF2B5EF4-FFF2-40B4-BE49-F238E27FC236}">
                <a16:creationId xmlns:a16="http://schemas.microsoft.com/office/drawing/2014/main" id="{17F68118-06D4-FBB2-8DA2-B75602BCC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BE4FF7A-02CF-864F-B972-A39B1643764E}" type="slidenum">
              <a:rPr lang="fr-FR" altLang="fr-FR" smtClean="0">
                <a:ea typeface="ＭＳ Ｐゴシック" panose="020B0600070205080204" pitchFamily="34" charset="-128"/>
              </a:rPr>
              <a:pPr/>
              <a:t>3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>
            <a:extLst>
              <a:ext uri="{FF2B5EF4-FFF2-40B4-BE49-F238E27FC236}">
                <a16:creationId xmlns:a16="http://schemas.microsoft.com/office/drawing/2014/main" id="{3E79342E-877F-3C7B-FC35-E83E1DE7C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Espace réservé des notes 2">
            <a:extLst>
              <a:ext uri="{FF2B5EF4-FFF2-40B4-BE49-F238E27FC236}">
                <a16:creationId xmlns:a16="http://schemas.microsoft.com/office/drawing/2014/main" id="{8927222E-76C8-9B98-7A98-CDFB5181F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CA286776-8F64-8759-D629-1BBA07A0F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B83BFAD-7EAD-3A45-A311-8600E6710A5C}" type="slidenum">
              <a:rPr lang="fr-FR" altLang="fr-FR" smtClean="0">
                <a:ea typeface="ＭＳ Ｐゴシック" panose="020B0600070205080204" pitchFamily="34" charset="-128"/>
              </a:rPr>
              <a:pPr/>
              <a:t>22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e l'image des diapositives 1">
            <a:extLst>
              <a:ext uri="{FF2B5EF4-FFF2-40B4-BE49-F238E27FC236}">
                <a16:creationId xmlns:a16="http://schemas.microsoft.com/office/drawing/2014/main" id="{1D5C1C28-0A2A-5C1F-9A2F-9BC69BF30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Espace réservé des notes 2">
            <a:extLst>
              <a:ext uri="{FF2B5EF4-FFF2-40B4-BE49-F238E27FC236}">
                <a16:creationId xmlns:a16="http://schemas.microsoft.com/office/drawing/2014/main" id="{8717DAC2-4132-526C-29F0-856BDB1CD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augmentation du catabolisme </a:t>
            </a:r>
            <a:r>
              <a:rPr lang="fr-FR" altLang="fr-FR" dirty="0" err="1"/>
              <a:t>intra-vasculaire</a:t>
            </a:r>
            <a:r>
              <a:rPr lang="fr-FR" altLang="fr-FR" dirty="0"/>
              <a:t> des chylomicrons et des VLDL, et par inhibition de synthèse de l’apolipoprotéine C-III -&gt; qui augmente l’hydrolyse des triglycérides des VLDL -&gt; diminue synthèse hépatique triglycérides</a:t>
            </a:r>
          </a:p>
          <a:p>
            <a:r>
              <a:rPr lang="fr-FR" altLang="fr-FR" dirty="0">
                <a:ea typeface="ＭＳ Ｐゴシック" panose="020B0600070205080204" pitchFamily="34" charset="-128"/>
              </a:rPr>
              <a:t>HDL moins athérogènes</a:t>
            </a:r>
          </a:p>
        </p:txBody>
      </p:sp>
      <p:sp>
        <p:nvSpPr>
          <p:cNvPr id="52227" name="Espace réservé du numéro de diapositive 3">
            <a:extLst>
              <a:ext uri="{FF2B5EF4-FFF2-40B4-BE49-F238E27FC236}">
                <a16:creationId xmlns:a16="http://schemas.microsoft.com/office/drawing/2014/main" id="{23BCFF7C-C89B-D908-2DB9-16F9B585B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484F93-2520-8D44-9748-16D894DE51C5}" type="slidenum">
              <a:rPr lang="fr-FR" altLang="fr-FR" smtClean="0">
                <a:ea typeface="ＭＳ Ｐゴシック" panose="020B0600070205080204" pitchFamily="34" charset="-128"/>
              </a:rPr>
              <a:pPr/>
              <a:t>23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>
            <a:extLst>
              <a:ext uri="{FF2B5EF4-FFF2-40B4-BE49-F238E27FC236}">
                <a16:creationId xmlns:a16="http://schemas.microsoft.com/office/drawing/2014/main" id="{89EF48A4-BCEB-B92F-28E9-5786DE4B0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Espace réservé des notes 2">
            <a:extLst>
              <a:ext uri="{FF2B5EF4-FFF2-40B4-BE49-F238E27FC236}">
                <a16:creationId xmlns:a16="http://schemas.microsoft.com/office/drawing/2014/main" id="{B5154283-3371-A322-C0D5-066905FC7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4275" name="Espace réservé du numéro de diapositive 3">
            <a:extLst>
              <a:ext uri="{FF2B5EF4-FFF2-40B4-BE49-F238E27FC236}">
                <a16:creationId xmlns:a16="http://schemas.microsoft.com/office/drawing/2014/main" id="{73E03D90-294A-C35A-26A3-D0056B98C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E42034C-6FC9-EF49-9164-D192F09A04D6}" type="slidenum">
              <a:rPr lang="fr-FR" altLang="fr-FR" smtClean="0">
                <a:ea typeface="ＭＳ Ｐゴシック" panose="020B0600070205080204" pitchFamily="34" charset="-128"/>
              </a:rPr>
              <a:pPr/>
              <a:t>24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CBF0A84B-0E8E-27AD-9197-57BF7AEF74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F0ECD348-1691-BABE-5AF9-60A138944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18FCED8F-6F56-3877-3D97-80A6409DD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AB1CC15-0CE2-4C45-9995-9BE8EB3F720A}" type="slidenum">
              <a:rPr lang="fr-FR" altLang="fr-FR" smtClean="0">
                <a:ea typeface="ＭＳ Ｐゴシック" panose="020B0600070205080204" pitchFamily="34" charset="-128"/>
              </a:rPr>
              <a:pPr/>
              <a:t>25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>
            <a:extLst>
              <a:ext uri="{FF2B5EF4-FFF2-40B4-BE49-F238E27FC236}">
                <a16:creationId xmlns:a16="http://schemas.microsoft.com/office/drawing/2014/main" id="{9E5ED5E0-4F1F-9026-621D-39EC5F3BE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Espace réservé des notes 2">
            <a:extLst>
              <a:ext uri="{FF2B5EF4-FFF2-40B4-BE49-F238E27FC236}">
                <a16:creationId xmlns:a16="http://schemas.microsoft.com/office/drawing/2014/main" id="{ABE6E0A5-0F33-343D-EFFB-1C78D32EE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58371" name="Espace réservé du numéro de diapositive 3">
            <a:extLst>
              <a:ext uri="{FF2B5EF4-FFF2-40B4-BE49-F238E27FC236}">
                <a16:creationId xmlns:a16="http://schemas.microsoft.com/office/drawing/2014/main" id="{55907B44-F4C4-BD40-ED12-DD73D2433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0344F9E-EFA1-4F40-9D5E-578C7D70921D}" type="slidenum">
              <a:rPr lang="fr-FR" altLang="fr-FR" smtClean="0">
                <a:ea typeface="ＭＳ Ｐゴシック" panose="020B0600070205080204" pitchFamily="34" charset="-128"/>
              </a:rPr>
              <a:pPr/>
              <a:t>26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>
            <a:extLst>
              <a:ext uri="{FF2B5EF4-FFF2-40B4-BE49-F238E27FC236}">
                <a16:creationId xmlns:a16="http://schemas.microsoft.com/office/drawing/2014/main" id="{3AAC0104-85CD-8631-C9C8-6CD41C9C0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Espace réservé des notes 2">
            <a:extLst>
              <a:ext uri="{FF2B5EF4-FFF2-40B4-BE49-F238E27FC236}">
                <a16:creationId xmlns:a16="http://schemas.microsoft.com/office/drawing/2014/main" id="{4AC9D3ED-1F55-AC07-9DFE-1C01274F6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0419" name="Espace réservé du numéro de diapositive 3">
            <a:extLst>
              <a:ext uri="{FF2B5EF4-FFF2-40B4-BE49-F238E27FC236}">
                <a16:creationId xmlns:a16="http://schemas.microsoft.com/office/drawing/2014/main" id="{D2DE840B-FE16-D63B-1D13-278010F7D6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E32238E-547F-4040-B219-8F034129C441}" type="slidenum">
              <a:rPr lang="fr-FR" altLang="fr-FR" smtClean="0">
                <a:ea typeface="ＭＳ Ｐゴシック" panose="020B0600070205080204" pitchFamily="34" charset="-128"/>
              </a:rPr>
              <a:pPr/>
              <a:t>27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>
            <a:extLst>
              <a:ext uri="{FF2B5EF4-FFF2-40B4-BE49-F238E27FC236}">
                <a16:creationId xmlns:a16="http://schemas.microsoft.com/office/drawing/2014/main" id="{F3465932-8967-EC44-507C-81ABCA11F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Espace réservé des notes 2">
            <a:extLst>
              <a:ext uri="{FF2B5EF4-FFF2-40B4-BE49-F238E27FC236}">
                <a16:creationId xmlns:a16="http://schemas.microsoft.com/office/drawing/2014/main" id="{4330888A-7ABB-2C46-9ABA-EE297883A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2467" name="Espace réservé du numéro de diapositive 3">
            <a:extLst>
              <a:ext uri="{FF2B5EF4-FFF2-40B4-BE49-F238E27FC236}">
                <a16:creationId xmlns:a16="http://schemas.microsoft.com/office/drawing/2014/main" id="{8BA2E0DE-858E-26EE-C92C-60B7654C0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1104E09-B07C-004A-A837-BDE9E273FD5E}" type="slidenum">
              <a:rPr lang="fr-FR" altLang="fr-FR" smtClean="0">
                <a:ea typeface="ＭＳ Ｐゴシック" panose="020B0600070205080204" pitchFamily="34" charset="-128"/>
              </a:rPr>
              <a:pPr/>
              <a:t>28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e l'image des diapositives 1">
            <a:extLst>
              <a:ext uri="{FF2B5EF4-FFF2-40B4-BE49-F238E27FC236}">
                <a16:creationId xmlns:a16="http://schemas.microsoft.com/office/drawing/2014/main" id="{62B680BC-7EF9-844E-5BB7-F14EA396A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Espace réservé des notes 2">
            <a:extLst>
              <a:ext uri="{FF2B5EF4-FFF2-40B4-BE49-F238E27FC236}">
                <a16:creationId xmlns:a16="http://schemas.microsoft.com/office/drawing/2014/main" id="{77DFCC06-0066-B359-3CAD-112BFD671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5539" name="Espace réservé du numéro de diapositive 3">
            <a:extLst>
              <a:ext uri="{FF2B5EF4-FFF2-40B4-BE49-F238E27FC236}">
                <a16:creationId xmlns:a16="http://schemas.microsoft.com/office/drawing/2014/main" id="{3E102F26-D92C-A567-47D5-C8B5FAD5B7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5FC752E-49D2-4842-9C59-B8434C01F74D}" type="slidenum">
              <a:rPr lang="fr-FR" altLang="fr-FR" smtClean="0">
                <a:ea typeface="ＭＳ Ｐゴシック" panose="020B0600070205080204" pitchFamily="34" charset="-128"/>
              </a:rPr>
              <a:pPr/>
              <a:t>30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e l'image des diapositives 1">
            <a:extLst>
              <a:ext uri="{FF2B5EF4-FFF2-40B4-BE49-F238E27FC236}">
                <a16:creationId xmlns:a16="http://schemas.microsoft.com/office/drawing/2014/main" id="{5BCE4160-4771-6B79-7401-1073C3DE0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Espace réservé des notes 2">
            <a:extLst>
              <a:ext uri="{FF2B5EF4-FFF2-40B4-BE49-F238E27FC236}">
                <a16:creationId xmlns:a16="http://schemas.microsoft.com/office/drawing/2014/main" id="{4BF35BDD-3CD4-1B45-595B-4589C9CF4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7587" name="Espace réservé du numéro de diapositive 3">
            <a:extLst>
              <a:ext uri="{FF2B5EF4-FFF2-40B4-BE49-F238E27FC236}">
                <a16:creationId xmlns:a16="http://schemas.microsoft.com/office/drawing/2014/main" id="{8649C02D-6B59-5324-CF98-85414FAF9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D9ACDBF-9E87-4442-AF27-10801398BCAD}" type="slidenum">
              <a:rPr lang="fr-FR" altLang="fr-FR" smtClean="0">
                <a:ea typeface="ＭＳ Ｐゴシック" panose="020B0600070205080204" pitchFamily="34" charset="-128"/>
              </a:rPr>
              <a:pPr/>
              <a:t>31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ce réservé de l'image des diapositives 1">
            <a:extLst>
              <a:ext uri="{FF2B5EF4-FFF2-40B4-BE49-F238E27FC236}">
                <a16:creationId xmlns:a16="http://schemas.microsoft.com/office/drawing/2014/main" id="{61538250-C949-79E3-7B4E-F08CC69E9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Espace réservé des notes 2">
            <a:extLst>
              <a:ext uri="{FF2B5EF4-FFF2-40B4-BE49-F238E27FC236}">
                <a16:creationId xmlns:a16="http://schemas.microsoft.com/office/drawing/2014/main" id="{1FF06F29-3BCE-3B82-FC79-4E0496B20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69635" name="Espace réservé du numéro de diapositive 3">
            <a:extLst>
              <a:ext uri="{FF2B5EF4-FFF2-40B4-BE49-F238E27FC236}">
                <a16:creationId xmlns:a16="http://schemas.microsoft.com/office/drawing/2014/main" id="{4109D681-A00F-70B7-2572-0827ECCA89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5DC7A31-717F-E848-B169-1AB945BE546B}" type="slidenum">
              <a:rPr lang="fr-FR" altLang="fr-FR" smtClean="0">
                <a:ea typeface="ＭＳ Ｐゴシック" panose="020B0600070205080204" pitchFamily="34" charset="-128"/>
              </a:rPr>
              <a:pPr/>
              <a:t>32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Espace réservé de l'image des diapositives 1">
            <a:extLst>
              <a:ext uri="{FF2B5EF4-FFF2-40B4-BE49-F238E27FC236}">
                <a16:creationId xmlns:a16="http://schemas.microsoft.com/office/drawing/2014/main" id="{2C9643FB-9E25-4A21-B505-21B7D8FCA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4" name="Espace réservé des notes 2">
            <a:extLst>
              <a:ext uri="{FF2B5EF4-FFF2-40B4-BE49-F238E27FC236}">
                <a16:creationId xmlns:a16="http://schemas.microsoft.com/office/drawing/2014/main" id="{EA9337D4-A602-B314-E110-85C59EA1A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20835" name="Espace réservé du numéro de diapositive 3">
            <a:extLst>
              <a:ext uri="{FF2B5EF4-FFF2-40B4-BE49-F238E27FC236}">
                <a16:creationId xmlns:a16="http://schemas.microsoft.com/office/drawing/2014/main" id="{CAB4F8C5-1A27-9612-D140-402B8D8BE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63BAE94-7199-D64B-A01D-D4764883A18C}" type="slidenum">
              <a:rPr lang="fr-FR" altLang="fr-FR" smtClean="0">
                <a:ea typeface="ＭＳ Ｐゴシック" panose="020B0600070205080204" pitchFamily="34" charset="-128"/>
              </a:rPr>
              <a:pPr/>
              <a:t>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ce réservé de l'image des diapositives 1">
            <a:extLst>
              <a:ext uri="{FF2B5EF4-FFF2-40B4-BE49-F238E27FC236}">
                <a16:creationId xmlns:a16="http://schemas.microsoft.com/office/drawing/2014/main" id="{7677B613-21D8-21E4-6311-BC2237FA1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Espace réservé des notes 2">
            <a:extLst>
              <a:ext uri="{FF2B5EF4-FFF2-40B4-BE49-F238E27FC236}">
                <a16:creationId xmlns:a16="http://schemas.microsoft.com/office/drawing/2014/main" id="{17D0A6F5-4332-BEC6-FA9F-CFBA5A46C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71683" name="Espace réservé du numéro de diapositive 3">
            <a:extLst>
              <a:ext uri="{FF2B5EF4-FFF2-40B4-BE49-F238E27FC236}">
                <a16:creationId xmlns:a16="http://schemas.microsoft.com/office/drawing/2014/main" id="{AE3885CE-0B3B-3A8A-AC76-3BDAB1582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01FF2DA-EEE8-6E49-ABCE-4FAE339B1822}" type="slidenum">
              <a:rPr lang="fr-FR" altLang="fr-FR" smtClean="0">
                <a:ea typeface="ＭＳ Ｐゴシック" panose="020B0600070205080204" pitchFamily="34" charset="-128"/>
              </a:rPr>
              <a:pPr/>
              <a:t>33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ce réservé de l'image des diapositives 1">
            <a:extLst>
              <a:ext uri="{FF2B5EF4-FFF2-40B4-BE49-F238E27FC236}">
                <a16:creationId xmlns:a16="http://schemas.microsoft.com/office/drawing/2014/main" id="{B8E45E11-26E9-ADA8-46C9-AB275CEE0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Espace réservé des notes 2">
            <a:extLst>
              <a:ext uri="{FF2B5EF4-FFF2-40B4-BE49-F238E27FC236}">
                <a16:creationId xmlns:a16="http://schemas.microsoft.com/office/drawing/2014/main" id="{15F12A6A-B798-D450-332E-55E7274CB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73731" name="Espace réservé du numéro de diapositive 3">
            <a:extLst>
              <a:ext uri="{FF2B5EF4-FFF2-40B4-BE49-F238E27FC236}">
                <a16:creationId xmlns:a16="http://schemas.microsoft.com/office/drawing/2014/main" id="{BE7A0805-7B8E-C169-CB47-818AB5A2B2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3BC934E-D700-0C46-9131-0343015ABD52}" type="slidenum">
              <a:rPr lang="fr-FR" altLang="fr-FR" smtClean="0">
                <a:ea typeface="ＭＳ Ｐゴシック" panose="020B0600070205080204" pitchFamily="34" charset="-128"/>
              </a:rPr>
              <a:pPr/>
              <a:t>34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Espace réservé de l'image des diapositives 1">
            <a:extLst>
              <a:ext uri="{FF2B5EF4-FFF2-40B4-BE49-F238E27FC236}">
                <a16:creationId xmlns:a16="http://schemas.microsoft.com/office/drawing/2014/main" id="{B29F27C8-E3F1-3935-3C84-7AAFD573B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Espace réservé des notes 2">
            <a:extLst>
              <a:ext uri="{FF2B5EF4-FFF2-40B4-BE49-F238E27FC236}">
                <a16:creationId xmlns:a16="http://schemas.microsoft.com/office/drawing/2014/main" id="{92EC5A19-5171-E674-04A8-2284A3F3F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75779" name="Espace réservé du numéro de diapositive 3">
            <a:extLst>
              <a:ext uri="{FF2B5EF4-FFF2-40B4-BE49-F238E27FC236}">
                <a16:creationId xmlns:a16="http://schemas.microsoft.com/office/drawing/2014/main" id="{AD055D3E-4518-71FB-F1CA-5AAF407C1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9805514-B777-F944-AFEF-8EC57BEEA636}" type="slidenum">
              <a:rPr lang="fr-FR" altLang="fr-FR" smtClean="0">
                <a:ea typeface="ＭＳ Ｐゴシック" panose="020B0600070205080204" pitchFamily="34" charset="-128"/>
              </a:rPr>
              <a:pPr/>
              <a:t>35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Espace réservé de l'image des diapositives 1">
            <a:extLst>
              <a:ext uri="{FF2B5EF4-FFF2-40B4-BE49-F238E27FC236}">
                <a16:creationId xmlns:a16="http://schemas.microsoft.com/office/drawing/2014/main" id="{BA7F52CC-B564-C3FE-310E-93901D12B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Espace réservé des notes 2">
            <a:extLst>
              <a:ext uri="{FF2B5EF4-FFF2-40B4-BE49-F238E27FC236}">
                <a16:creationId xmlns:a16="http://schemas.microsoft.com/office/drawing/2014/main" id="{F6ACC4EF-2B85-62D9-D915-BAEFC8E33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77827" name="Espace réservé du numéro de diapositive 3">
            <a:extLst>
              <a:ext uri="{FF2B5EF4-FFF2-40B4-BE49-F238E27FC236}">
                <a16:creationId xmlns:a16="http://schemas.microsoft.com/office/drawing/2014/main" id="{28BD89A6-E7BB-A602-9649-2E04CDED48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81F52E9-1E5D-A447-81D3-3155C80270C9}" type="slidenum">
              <a:rPr lang="fr-FR" altLang="fr-FR" smtClean="0">
                <a:ea typeface="ＭＳ Ｐゴシック" panose="020B0600070205080204" pitchFamily="34" charset="-128"/>
              </a:rPr>
              <a:pPr/>
              <a:t>36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ce réservé de l'image des diapositives 1">
            <a:extLst>
              <a:ext uri="{FF2B5EF4-FFF2-40B4-BE49-F238E27FC236}">
                <a16:creationId xmlns:a16="http://schemas.microsoft.com/office/drawing/2014/main" id="{7B23F777-AFBD-8FEE-5291-C8E9D5864B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Espace réservé des notes 2">
            <a:extLst>
              <a:ext uri="{FF2B5EF4-FFF2-40B4-BE49-F238E27FC236}">
                <a16:creationId xmlns:a16="http://schemas.microsoft.com/office/drawing/2014/main" id="{2FBE181B-A5B6-EB5A-B73F-21DC7D51C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79875" name="Espace réservé du numéro de diapositive 3">
            <a:extLst>
              <a:ext uri="{FF2B5EF4-FFF2-40B4-BE49-F238E27FC236}">
                <a16:creationId xmlns:a16="http://schemas.microsoft.com/office/drawing/2014/main" id="{99265D97-3D0A-98FC-3376-FB7417BFA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086560D-CF0E-7B4F-B95E-46BDA82EA68C}" type="slidenum">
              <a:rPr lang="fr-FR" altLang="fr-FR" smtClean="0">
                <a:ea typeface="ＭＳ Ｐゴシック" panose="020B0600070205080204" pitchFamily="34" charset="-128"/>
              </a:rPr>
              <a:pPr/>
              <a:t>37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ce réservé de l'image des diapositives 1">
            <a:extLst>
              <a:ext uri="{FF2B5EF4-FFF2-40B4-BE49-F238E27FC236}">
                <a16:creationId xmlns:a16="http://schemas.microsoft.com/office/drawing/2014/main" id="{B55753ED-3B54-C163-A7C8-E99ED5C7B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Espace réservé des notes 2">
            <a:extLst>
              <a:ext uri="{FF2B5EF4-FFF2-40B4-BE49-F238E27FC236}">
                <a16:creationId xmlns:a16="http://schemas.microsoft.com/office/drawing/2014/main" id="{359B8B9F-0851-0E92-E4D4-0F54D16D7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81923" name="Espace réservé du numéro de diapositive 3">
            <a:extLst>
              <a:ext uri="{FF2B5EF4-FFF2-40B4-BE49-F238E27FC236}">
                <a16:creationId xmlns:a16="http://schemas.microsoft.com/office/drawing/2014/main" id="{5FFE3371-DDE3-2ACA-223E-6FDE45BFB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CBA0BF4-D3A4-9941-B15A-8085666E8499}" type="slidenum">
              <a:rPr lang="fr-FR" altLang="fr-FR" smtClean="0">
                <a:ea typeface="ＭＳ Ｐゴシック" panose="020B0600070205080204" pitchFamily="34" charset="-128"/>
              </a:rPr>
              <a:pPr/>
              <a:t>38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>
            <a:extLst>
              <a:ext uri="{FF2B5EF4-FFF2-40B4-BE49-F238E27FC236}">
                <a16:creationId xmlns:a16="http://schemas.microsoft.com/office/drawing/2014/main" id="{61F1F0E6-AEA1-2937-CCB4-D3DD83D64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Espace réservé des notes 2">
            <a:extLst>
              <a:ext uri="{FF2B5EF4-FFF2-40B4-BE49-F238E27FC236}">
                <a16:creationId xmlns:a16="http://schemas.microsoft.com/office/drawing/2014/main" id="{53468BDE-99D2-C8D2-C70C-6193404DF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84995" name="Espace réservé du numéro de diapositive 3">
            <a:extLst>
              <a:ext uri="{FF2B5EF4-FFF2-40B4-BE49-F238E27FC236}">
                <a16:creationId xmlns:a16="http://schemas.microsoft.com/office/drawing/2014/main" id="{B6F0A1E3-8399-906E-CC25-5DC4F1D068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2640799-C52D-1749-A4B3-D0E1550F1757}" type="slidenum">
              <a:rPr lang="fr-FR" altLang="fr-FR" smtClean="0">
                <a:ea typeface="ＭＳ Ｐゴシック" panose="020B0600070205080204" pitchFamily="34" charset="-128"/>
              </a:rPr>
              <a:pPr/>
              <a:t>40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ce réservé de l'image des diapositives 1">
            <a:extLst>
              <a:ext uri="{FF2B5EF4-FFF2-40B4-BE49-F238E27FC236}">
                <a16:creationId xmlns:a16="http://schemas.microsoft.com/office/drawing/2014/main" id="{FD952754-E83E-A553-2FBA-F8397D3E11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Espace réservé des notes 2">
            <a:extLst>
              <a:ext uri="{FF2B5EF4-FFF2-40B4-BE49-F238E27FC236}">
                <a16:creationId xmlns:a16="http://schemas.microsoft.com/office/drawing/2014/main" id="{D5C8556D-D254-98FB-838B-3A6EC2C74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87043" name="Espace réservé du numéro de diapositive 3">
            <a:extLst>
              <a:ext uri="{FF2B5EF4-FFF2-40B4-BE49-F238E27FC236}">
                <a16:creationId xmlns:a16="http://schemas.microsoft.com/office/drawing/2014/main" id="{F0286063-C734-303B-7AB2-C070DAFAB9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0354C76-317C-AF45-A50D-DDC7A733593F}" type="slidenum">
              <a:rPr lang="fr-FR" altLang="fr-FR" smtClean="0">
                <a:ea typeface="ＭＳ Ｐゴシック" panose="020B0600070205080204" pitchFamily="34" charset="-128"/>
              </a:rPr>
              <a:pPr/>
              <a:t>41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Espace réservé de l'image des diapositives 1">
            <a:extLst>
              <a:ext uri="{FF2B5EF4-FFF2-40B4-BE49-F238E27FC236}">
                <a16:creationId xmlns:a16="http://schemas.microsoft.com/office/drawing/2014/main" id="{70D3A0FA-CBC3-073C-F375-69D60CAD7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Espace réservé des notes 2">
            <a:extLst>
              <a:ext uri="{FF2B5EF4-FFF2-40B4-BE49-F238E27FC236}">
                <a16:creationId xmlns:a16="http://schemas.microsoft.com/office/drawing/2014/main" id="{19410384-AAB5-B5C0-B375-09BEAEF3F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89091" name="Espace réservé du numéro de diapositive 3">
            <a:extLst>
              <a:ext uri="{FF2B5EF4-FFF2-40B4-BE49-F238E27FC236}">
                <a16:creationId xmlns:a16="http://schemas.microsoft.com/office/drawing/2014/main" id="{8837C0A7-481F-50B5-6493-545BA22148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A9C854D-5597-964A-8011-51A80BC4FC09}" type="slidenum">
              <a:rPr lang="fr-FR" altLang="fr-FR" smtClean="0">
                <a:ea typeface="ＭＳ Ｐゴシック" panose="020B0600070205080204" pitchFamily="34" charset="-128"/>
              </a:rPr>
              <a:pPr/>
              <a:t>42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Espace réservé de l'image des diapositives 1">
            <a:extLst>
              <a:ext uri="{FF2B5EF4-FFF2-40B4-BE49-F238E27FC236}">
                <a16:creationId xmlns:a16="http://schemas.microsoft.com/office/drawing/2014/main" id="{01575586-CC1C-E248-7C38-907356787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Espace réservé des notes 2">
            <a:extLst>
              <a:ext uri="{FF2B5EF4-FFF2-40B4-BE49-F238E27FC236}">
                <a16:creationId xmlns:a16="http://schemas.microsoft.com/office/drawing/2014/main" id="{5D85F757-1C01-784F-7709-B27984500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24931" name="Espace réservé du numéro de diapositive 3">
            <a:extLst>
              <a:ext uri="{FF2B5EF4-FFF2-40B4-BE49-F238E27FC236}">
                <a16:creationId xmlns:a16="http://schemas.microsoft.com/office/drawing/2014/main" id="{8575926E-4980-F881-000F-0AB107FF16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A2A3D39-69E5-7143-A5CA-A9B8B2983638}" type="slidenum">
              <a:rPr lang="fr-FR" altLang="fr-FR" smtClean="0">
                <a:ea typeface="ＭＳ Ｐゴシック" panose="020B0600070205080204" pitchFamily="34" charset="-128"/>
              </a:rPr>
              <a:pPr/>
              <a:t>43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Espace réservé de l'image des diapositives 1">
            <a:extLst>
              <a:ext uri="{FF2B5EF4-FFF2-40B4-BE49-F238E27FC236}">
                <a16:creationId xmlns:a16="http://schemas.microsoft.com/office/drawing/2014/main" id="{BA58BBF0-10D8-A3D6-6B26-609AB171D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2" name="Espace réservé des notes 2">
            <a:extLst>
              <a:ext uri="{FF2B5EF4-FFF2-40B4-BE49-F238E27FC236}">
                <a16:creationId xmlns:a16="http://schemas.microsoft.com/office/drawing/2014/main" id="{E43742D5-F2A2-8FE0-0550-2AE40A5D6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22883" name="Espace réservé du numéro de diapositive 3">
            <a:extLst>
              <a:ext uri="{FF2B5EF4-FFF2-40B4-BE49-F238E27FC236}">
                <a16:creationId xmlns:a16="http://schemas.microsoft.com/office/drawing/2014/main" id="{0FE4C672-2936-3937-ABF8-4E0D5EFE6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AF22BBC-525F-1546-8E25-FE237BEDCC29}" type="slidenum">
              <a:rPr lang="fr-FR" altLang="fr-FR" smtClean="0">
                <a:ea typeface="ＭＳ Ｐゴシック" panose="020B0600070205080204" pitchFamily="34" charset="-128"/>
              </a:rPr>
              <a:pPr/>
              <a:t>5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>
            <a:extLst>
              <a:ext uri="{FF2B5EF4-FFF2-40B4-BE49-F238E27FC236}">
                <a16:creationId xmlns:a16="http://schemas.microsoft.com/office/drawing/2014/main" id="{C1926F41-D05A-6381-7CDA-42A5F6038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Espace réservé des notes 2">
            <a:extLst>
              <a:ext uri="{FF2B5EF4-FFF2-40B4-BE49-F238E27FC236}">
                <a16:creationId xmlns:a16="http://schemas.microsoft.com/office/drawing/2014/main" id="{ED0A9467-DB10-AEEC-DC85-511560F84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1139" name="Espace réservé du numéro de diapositive 3">
            <a:extLst>
              <a:ext uri="{FF2B5EF4-FFF2-40B4-BE49-F238E27FC236}">
                <a16:creationId xmlns:a16="http://schemas.microsoft.com/office/drawing/2014/main" id="{2A5AAA65-671A-F7BF-4238-41D7EC6A5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4BFA903-6465-A441-B438-E7D3FA3ECF5F}" type="slidenum">
              <a:rPr lang="fr-FR" altLang="fr-FR" smtClean="0">
                <a:ea typeface="ＭＳ Ｐゴシック" panose="020B0600070205080204" pitchFamily="34" charset="-128"/>
              </a:rPr>
              <a:pPr/>
              <a:t>44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Espace réservé de l'image des diapositives 1">
            <a:extLst>
              <a:ext uri="{FF2B5EF4-FFF2-40B4-BE49-F238E27FC236}">
                <a16:creationId xmlns:a16="http://schemas.microsoft.com/office/drawing/2014/main" id="{41A7EEE2-B611-E4FC-3A1A-F5D5FE408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Espace réservé des notes 2">
            <a:extLst>
              <a:ext uri="{FF2B5EF4-FFF2-40B4-BE49-F238E27FC236}">
                <a16:creationId xmlns:a16="http://schemas.microsoft.com/office/drawing/2014/main" id="{BC223F80-6304-96A3-6D5B-90DD880CF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3187" name="Espace réservé du numéro de diapositive 3">
            <a:extLst>
              <a:ext uri="{FF2B5EF4-FFF2-40B4-BE49-F238E27FC236}">
                <a16:creationId xmlns:a16="http://schemas.microsoft.com/office/drawing/2014/main" id="{DF23CE70-3F6A-C923-0318-6293E9377F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B82561B-6456-2742-BBDC-964DC692AFDE}" type="slidenum">
              <a:rPr lang="fr-FR" altLang="fr-FR" smtClean="0">
                <a:ea typeface="ＭＳ Ｐゴシック" panose="020B0600070205080204" pitchFamily="34" charset="-128"/>
              </a:rPr>
              <a:pPr/>
              <a:t>45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Espace réservé de l'image des diapositives 1">
            <a:extLst>
              <a:ext uri="{FF2B5EF4-FFF2-40B4-BE49-F238E27FC236}">
                <a16:creationId xmlns:a16="http://schemas.microsoft.com/office/drawing/2014/main" id="{A2DB5CC3-4E9A-8042-BC9E-0635B4C59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Espace réservé des notes 2">
            <a:extLst>
              <a:ext uri="{FF2B5EF4-FFF2-40B4-BE49-F238E27FC236}">
                <a16:creationId xmlns:a16="http://schemas.microsoft.com/office/drawing/2014/main" id="{957366E5-D2ED-EE58-1820-8856003EE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5235" name="Espace réservé du numéro de diapositive 3">
            <a:extLst>
              <a:ext uri="{FF2B5EF4-FFF2-40B4-BE49-F238E27FC236}">
                <a16:creationId xmlns:a16="http://schemas.microsoft.com/office/drawing/2014/main" id="{58F8F440-191C-EF05-37E7-C1EA25F9AF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44E660B-605D-AC4D-9266-C7B3BE82A2EB}" type="slidenum">
              <a:rPr lang="fr-FR" altLang="fr-FR" smtClean="0">
                <a:ea typeface="ＭＳ Ｐゴシック" panose="020B0600070205080204" pitchFamily="34" charset="-128"/>
              </a:rPr>
              <a:pPr/>
              <a:t>46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Espace réservé de l'image des diapositives 1">
            <a:extLst>
              <a:ext uri="{FF2B5EF4-FFF2-40B4-BE49-F238E27FC236}">
                <a16:creationId xmlns:a16="http://schemas.microsoft.com/office/drawing/2014/main" id="{2D486615-E3E2-99A1-78B6-4342E94238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Espace réservé des notes 2">
            <a:extLst>
              <a:ext uri="{FF2B5EF4-FFF2-40B4-BE49-F238E27FC236}">
                <a16:creationId xmlns:a16="http://schemas.microsoft.com/office/drawing/2014/main" id="{684B62A9-D21C-8C3C-400A-D8F088801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7283" name="Espace réservé du numéro de diapositive 3">
            <a:extLst>
              <a:ext uri="{FF2B5EF4-FFF2-40B4-BE49-F238E27FC236}">
                <a16:creationId xmlns:a16="http://schemas.microsoft.com/office/drawing/2014/main" id="{FB40D9FB-FC88-DE14-2BCE-3CBA114A3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5C3C32F-0D4C-214C-B0DD-BD65121FA813}" type="slidenum">
              <a:rPr lang="fr-FR" altLang="fr-FR" smtClean="0">
                <a:ea typeface="ＭＳ Ｐゴシック" panose="020B0600070205080204" pitchFamily="34" charset="-128"/>
              </a:rPr>
              <a:pPr/>
              <a:t>47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Espace réservé de l'image des diapositives 1">
            <a:extLst>
              <a:ext uri="{FF2B5EF4-FFF2-40B4-BE49-F238E27FC236}">
                <a16:creationId xmlns:a16="http://schemas.microsoft.com/office/drawing/2014/main" id="{6229334E-1093-576F-37CF-EEBFE0A05D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Espace réservé des notes 2">
            <a:extLst>
              <a:ext uri="{FF2B5EF4-FFF2-40B4-BE49-F238E27FC236}">
                <a16:creationId xmlns:a16="http://schemas.microsoft.com/office/drawing/2014/main" id="{18BED893-EA33-4BF1-0FDA-ED9BED0B5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99331" name="Espace réservé du numéro de diapositive 3">
            <a:extLst>
              <a:ext uri="{FF2B5EF4-FFF2-40B4-BE49-F238E27FC236}">
                <a16:creationId xmlns:a16="http://schemas.microsoft.com/office/drawing/2014/main" id="{24A9ADB8-F975-1C93-B22D-FDBADC135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3E2D3A7-4E62-A149-9585-0D68E1EF9880}" type="slidenum">
              <a:rPr lang="fr-FR" altLang="fr-FR" smtClean="0">
                <a:ea typeface="ＭＳ Ｐゴシック" panose="020B0600070205080204" pitchFamily="34" charset="-128"/>
              </a:rPr>
              <a:pPr/>
              <a:t>48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Espace réservé de l'image des diapositives 1">
            <a:extLst>
              <a:ext uri="{FF2B5EF4-FFF2-40B4-BE49-F238E27FC236}">
                <a16:creationId xmlns:a16="http://schemas.microsoft.com/office/drawing/2014/main" id="{7E4CCACA-A6B1-475F-19EE-4B910EB6A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2" name="Espace réservé des notes 2">
            <a:extLst>
              <a:ext uri="{FF2B5EF4-FFF2-40B4-BE49-F238E27FC236}">
                <a16:creationId xmlns:a16="http://schemas.microsoft.com/office/drawing/2014/main" id="{2E2A25DF-A95D-BB90-E318-1C3DCBB89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02403" name="Espace réservé du numéro de diapositive 3">
            <a:extLst>
              <a:ext uri="{FF2B5EF4-FFF2-40B4-BE49-F238E27FC236}">
                <a16:creationId xmlns:a16="http://schemas.microsoft.com/office/drawing/2014/main" id="{37EAFD2B-00A2-9AEA-A0F6-606F9AA3A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65F62FD-1DA4-6245-A25F-76CD4B817A6F}" type="slidenum">
              <a:rPr lang="fr-FR" altLang="fr-FR" smtClean="0">
                <a:ea typeface="ＭＳ Ｐゴシック" panose="020B0600070205080204" pitchFamily="34" charset="-128"/>
              </a:rPr>
              <a:pPr/>
              <a:t>50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Espace réservé de l'image des diapositives 1">
            <a:extLst>
              <a:ext uri="{FF2B5EF4-FFF2-40B4-BE49-F238E27FC236}">
                <a16:creationId xmlns:a16="http://schemas.microsoft.com/office/drawing/2014/main" id="{791B1775-4BB7-28F8-9B13-C47C881DB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8" name="Espace réservé des notes 2">
            <a:extLst>
              <a:ext uri="{FF2B5EF4-FFF2-40B4-BE49-F238E27FC236}">
                <a16:creationId xmlns:a16="http://schemas.microsoft.com/office/drawing/2014/main" id="{A85DAFB4-9141-CE8B-2C0D-5487C60E5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26979" name="Espace réservé du numéro de diapositive 3">
            <a:extLst>
              <a:ext uri="{FF2B5EF4-FFF2-40B4-BE49-F238E27FC236}">
                <a16:creationId xmlns:a16="http://schemas.microsoft.com/office/drawing/2014/main" id="{3C8E4618-CF49-492D-6F05-797D63C82E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370F658-ECE6-9A44-A01C-F7D2732EC69D}" type="slidenum">
              <a:rPr lang="fr-FR" altLang="fr-FR" smtClean="0">
                <a:ea typeface="ＭＳ Ｐゴシック" panose="020B0600070205080204" pitchFamily="34" charset="-128"/>
              </a:rPr>
              <a:pPr/>
              <a:t>51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Espace réservé de l'image des diapositives 1">
            <a:extLst>
              <a:ext uri="{FF2B5EF4-FFF2-40B4-BE49-F238E27FC236}">
                <a16:creationId xmlns:a16="http://schemas.microsoft.com/office/drawing/2014/main" id="{61401EAF-6116-7F0D-82C9-5AC246775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6" name="Espace réservé des notes 2">
            <a:extLst>
              <a:ext uri="{FF2B5EF4-FFF2-40B4-BE49-F238E27FC236}">
                <a16:creationId xmlns:a16="http://schemas.microsoft.com/office/drawing/2014/main" id="{A61CA419-A021-70D8-C571-455AD3E3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29027" name="Espace réservé du numéro de diapositive 3">
            <a:extLst>
              <a:ext uri="{FF2B5EF4-FFF2-40B4-BE49-F238E27FC236}">
                <a16:creationId xmlns:a16="http://schemas.microsoft.com/office/drawing/2014/main" id="{BFA82E0A-A360-45D9-0E29-7371C1B06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0BD4D46-1E59-B64C-81C8-0B7B6FC44746}" type="slidenum">
              <a:rPr lang="fr-FR" altLang="fr-FR" smtClean="0">
                <a:ea typeface="ＭＳ Ｐゴシック" panose="020B0600070205080204" pitchFamily="34" charset="-128"/>
              </a:rPr>
              <a:pPr/>
              <a:t>52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Espace réservé de l'image des diapositives 1">
            <a:extLst>
              <a:ext uri="{FF2B5EF4-FFF2-40B4-BE49-F238E27FC236}">
                <a16:creationId xmlns:a16="http://schemas.microsoft.com/office/drawing/2014/main" id="{24726B19-CD6A-B65F-7C66-D7FDB4E03D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Espace réservé des notes 2">
            <a:extLst>
              <a:ext uri="{FF2B5EF4-FFF2-40B4-BE49-F238E27FC236}">
                <a16:creationId xmlns:a16="http://schemas.microsoft.com/office/drawing/2014/main" id="{E098CC6E-4921-81BB-8D6A-056911809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04451" name="Espace réservé du numéro de diapositive 3">
            <a:extLst>
              <a:ext uri="{FF2B5EF4-FFF2-40B4-BE49-F238E27FC236}">
                <a16:creationId xmlns:a16="http://schemas.microsoft.com/office/drawing/2014/main" id="{E6F9373A-D21D-C990-794F-C381F0AA9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119023F-9F49-7D47-8C04-6B5556A5D61F}" type="slidenum">
              <a:rPr lang="fr-FR" altLang="fr-FR" smtClean="0">
                <a:ea typeface="ＭＳ Ｐゴシック" panose="020B0600070205080204" pitchFamily="34" charset="-128"/>
              </a:rPr>
              <a:pPr/>
              <a:t>53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Espace réservé de l'image des diapositives 1">
            <a:extLst>
              <a:ext uri="{FF2B5EF4-FFF2-40B4-BE49-F238E27FC236}">
                <a16:creationId xmlns:a16="http://schemas.microsoft.com/office/drawing/2014/main" id="{D887F838-65FD-1517-FE88-50DFBE902B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8" name="Espace réservé des notes 2">
            <a:extLst>
              <a:ext uri="{FF2B5EF4-FFF2-40B4-BE49-F238E27FC236}">
                <a16:creationId xmlns:a16="http://schemas.microsoft.com/office/drawing/2014/main" id="{94B4E742-0D10-B961-5AD6-22D7F5D93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06499" name="Espace réservé du numéro de diapositive 3">
            <a:extLst>
              <a:ext uri="{FF2B5EF4-FFF2-40B4-BE49-F238E27FC236}">
                <a16:creationId xmlns:a16="http://schemas.microsoft.com/office/drawing/2014/main" id="{FECB897E-1A58-A14F-EBFF-59B473C0F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75A2142-CBCF-3847-8042-1AD11015C33B}" type="slidenum">
              <a:rPr lang="fr-FR" altLang="fr-FR" smtClean="0">
                <a:ea typeface="ＭＳ Ｐゴシック" panose="020B0600070205080204" pitchFamily="34" charset="-128"/>
              </a:rPr>
              <a:pPr/>
              <a:t>54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>
            <a:extLst>
              <a:ext uri="{FF2B5EF4-FFF2-40B4-BE49-F238E27FC236}">
                <a16:creationId xmlns:a16="http://schemas.microsoft.com/office/drawing/2014/main" id="{818301E0-81C3-6230-4185-4C1C44BCF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ce réservé des notes 2">
            <a:extLst>
              <a:ext uri="{FF2B5EF4-FFF2-40B4-BE49-F238E27FC236}">
                <a16:creationId xmlns:a16="http://schemas.microsoft.com/office/drawing/2014/main" id="{B8078CB6-103F-13D7-73D3-4238D8A50F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2F09B758-9EE6-4CA1-5E63-38532404A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30F016-39C4-5343-9FF5-050F950EB375}" type="slidenum">
              <a:rPr lang="fr-FR" altLang="fr-FR" smtClean="0">
                <a:ea typeface="ＭＳ Ｐゴシック" panose="020B0600070205080204" pitchFamily="34" charset="-128"/>
              </a:rPr>
              <a:pPr/>
              <a:t>6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Espace réservé de l'image des diapositives 1">
            <a:extLst>
              <a:ext uri="{FF2B5EF4-FFF2-40B4-BE49-F238E27FC236}">
                <a16:creationId xmlns:a16="http://schemas.microsoft.com/office/drawing/2014/main" id="{02386BF0-3ADE-56A4-C444-ADB09B89C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6" name="Espace réservé des notes 2">
            <a:extLst>
              <a:ext uri="{FF2B5EF4-FFF2-40B4-BE49-F238E27FC236}">
                <a16:creationId xmlns:a16="http://schemas.microsoft.com/office/drawing/2014/main" id="{DE7F14EB-B253-61AF-70EB-E7297C5C9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08547" name="Espace réservé du numéro de diapositive 3">
            <a:extLst>
              <a:ext uri="{FF2B5EF4-FFF2-40B4-BE49-F238E27FC236}">
                <a16:creationId xmlns:a16="http://schemas.microsoft.com/office/drawing/2014/main" id="{0C1203A3-6D61-CA07-5DAA-6BAF86E9F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C5CD982-CFBE-6D4C-B9E0-DBBF45DE1CAB}" type="slidenum">
              <a:rPr lang="fr-FR" altLang="fr-FR" smtClean="0">
                <a:ea typeface="ＭＳ Ｐゴシック" panose="020B0600070205080204" pitchFamily="34" charset="-128"/>
              </a:rPr>
              <a:pPr/>
              <a:t>55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Espace réservé de l'image des diapositives 1">
            <a:extLst>
              <a:ext uri="{FF2B5EF4-FFF2-40B4-BE49-F238E27FC236}">
                <a16:creationId xmlns:a16="http://schemas.microsoft.com/office/drawing/2014/main" id="{D2D1CDC9-EB60-BC05-07DA-56936DD03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4" name="Espace réservé des notes 2">
            <a:extLst>
              <a:ext uri="{FF2B5EF4-FFF2-40B4-BE49-F238E27FC236}">
                <a16:creationId xmlns:a16="http://schemas.microsoft.com/office/drawing/2014/main" id="{09F40172-EEB4-AF71-3376-7393A5C17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10595" name="Espace réservé du numéro de diapositive 3">
            <a:extLst>
              <a:ext uri="{FF2B5EF4-FFF2-40B4-BE49-F238E27FC236}">
                <a16:creationId xmlns:a16="http://schemas.microsoft.com/office/drawing/2014/main" id="{B6698507-D434-960D-58C5-8F68604C3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96ED690-936C-FB46-A0BB-93AA676E2F66}" type="slidenum">
              <a:rPr lang="fr-FR" altLang="fr-FR" smtClean="0">
                <a:ea typeface="ＭＳ Ｐゴシック" panose="020B0600070205080204" pitchFamily="34" charset="-128"/>
              </a:rPr>
              <a:pPr/>
              <a:t>56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Espace réservé de l'image des diapositives 1">
            <a:extLst>
              <a:ext uri="{FF2B5EF4-FFF2-40B4-BE49-F238E27FC236}">
                <a16:creationId xmlns:a16="http://schemas.microsoft.com/office/drawing/2014/main" id="{54522D8E-AEC2-E4EC-4012-FFBEB93D5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2" name="Espace réservé des notes 2">
            <a:extLst>
              <a:ext uri="{FF2B5EF4-FFF2-40B4-BE49-F238E27FC236}">
                <a16:creationId xmlns:a16="http://schemas.microsoft.com/office/drawing/2014/main" id="{27F21D99-F2E3-284E-933C-AF2A7F281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12643" name="Espace réservé du numéro de diapositive 3">
            <a:extLst>
              <a:ext uri="{FF2B5EF4-FFF2-40B4-BE49-F238E27FC236}">
                <a16:creationId xmlns:a16="http://schemas.microsoft.com/office/drawing/2014/main" id="{02B03D58-B70C-D8E7-BE88-EDB2EA061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AF6C55D-5B8D-2D49-8BEA-E0808E4BC05A}" type="slidenum">
              <a:rPr lang="fr-FR" altLang="fr-FR" smtClean="0">
                <a:ea typeface="ＭＳ Ｐゴシック" panose="020B0600070205080204" pitchFamily="34" charset="-128"/>
              </a:rPr>
              <a:pPr/>
              <a:t>57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Espace réservé de l'image des diapositives 1">
            <a:extLst>
              <a:ext uri="{FF2B5EF4-FFF2-40B4-BE49-F238E27FC236}">
                <a16:creationId xmlns:a16="http://schemas.microsoft.com/office/drawing/2014/main" id="{DE65B9B3-6C6E-97CE-B702-6CA12D70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Espace réservé des notes 2">
            <a:extLst>
              <a:ext uri="{FF2B5EF4-FFF2-40B4-BE49-F238E27FC236}">
                <a16:creationId xmlns:a16="http://schemas.microsoft.com/office/drawing/2014/main" id="{7597C4B0-FA4F-734D-DDFD-547F0465B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15715" name="Espace réservé du numéro de diapositive 3">
            <a:extLst>
              <a:ext uri="{FF2B5EF4-FFF2-40B4-BE49-F238E27FC236}">
                <a16:creationId xmlns:a16="http://schemas.microsoft.com/office/drawing/2014/main" id="{192AC008-91E3-F0E0-A8FA-E85797C8A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786CEB7-6116-B047-BAE7-CED69C874562}" type="slidenum">
              <a:rPr lang="fr-FR" altLang="fr-FR" smtClean="0">
                <a:ea typeface="ＭＳ Ｐゴシック" panose="020B0600070205080204" pitchFamily="34" charset="-128"/>
              </a:rPr>
              <a:pPr/>
              <a:t>59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>
            <a:extLst>
              <a:ext uri="{FF2B5EF4-FFF2-40B4-BE49-F238E27FC236}">
                <a16:creationId xmlns:a16="http://schemas.microsoft.com/office/drawing/2014/main" id="{22AC2D9D-E616-9DC5-395D-DBDA916A7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Espace réservé des notes 2">
            <a:extLst>
              <a:ext uri="{FF2B5EF4-FFF2-40B4-BE49-F238E27FC236}">
                <a16:creationId xmlns:a16="http://schemas.microsoft.com/office/drawing/2014/main" id="{F82CA891-2E1C-8ABF-DC6F-ABB0C55F5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0483" name="Espace réservé du numéro de diapositive 3">
            <a:extLst>
              <a:ext uri="{FF2B5EF4-FFF2-40B4-BE49-F238E27FC236}">
                <a16:creationId xmlns:a16="http://schemas.microsoft.com/office/drawing/2014/main" id="{3A004C0D-2137-522F-62DF-16EDC455E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487B1C6-BD6E-8A4E-805E-E873EFD24391}" type="slidenum">
              <a:rPr lang="fr-FR" altLang="fr-FR" smtClean="0">
                <a:ea typeface="ＭＳ Ｐゴシック" panose="020B0600070205080204" pitchFamily="34" charset="-128"/>
              </a:rPr>
              <a:pPr/>
              <a:t>7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>
            <a:extLst>
              <a:ext uri="{FF2B5EF4-FFF2-40B4-BE49-F238E27FC236}">
                <a16:creationId xmlns:a16="http://schemas.microsoft.com/office/drawing/2014/main" id="{8A7742EC-A98D-1651-BC41-C4898BCFA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Espace réservé des notes 2">
            <a:extLst>
              <a:ext uri="{FF2B5EF4-FFF2-40B4-BE49-F238E27FC236}">
                <a16:creationId xmlns:a16="http://schemas.microsoft.com/office/drawing/2014/main" id="{BA83AC29-6F0C-6198-3A64-119C66239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3555" name="Espace réservé du numéro de diapositive 3">
            <a:extLst>
              <a:ext uri="{FF2B5EF4-FFF2-40B4-BE49-F238E27FC236}">
                <a16:creationId xmlns:a16="http://schemas.microsoft.com/office/drawing/2014/main" id="{02E1FE2B-E785-5CA8-8822-80B1CBEB0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AE1FDA9-3D3E-0045-8099-A6F39DF34517}" type="slidenum">
              <a:rPr lang="fr-FR" altLang="fr-FR" smtClean="0">
                <a:ea typeface="ＭＳ Ｐゴシック" panose="020B0600070205080204" pitchFamily="34" charset="-128"/>
              </a:rPr>
              <a:pPr/>
              <a:t>9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>
            <a:extLst>
              <a:ext uri="{FF2B5EF4-FFF2-40B4-BE49-F238E27FC236}">
                <a16:creationId xmlns:a16="http://schemas.microsoft.com/office/drawing/2014/main" id="{7C36FC2D-BF59-DCB2-6264-E2D3A3B69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Espace réservé des notes 2">
            <a:extLst>
              <a:ext uri="{FF2B5EF4-FFF2-40B4-BE49-F238E27FC236}">
                <a16:creationId xmlns:a16="http://schemas.microsoft.com/office/drawing/2014/main" id="{1F6049CE-76B8-66C6-07DE-5757B87B8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5603" name="Espace réservé du numéro de diapositive 3">
            <a:extLst>
              <a:ext uri="{FF2B5EF4-FFF2-40B4-BE49-F238E27FC236}">
                <a16:creationId xmlns:a16="http://schemas.microsoft.com/office/drawing/2014/main" id="{6812E14A-395C-0A17-20D2-78DB2829D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FD749F8-0F7A-1741-8CF9-2C4A8140251F}" type="slidenum">
              <a:rPr lang="fr-FR" altLang="fr-FR" smtClean="0">
                <a:ea typeface="ＭＳ Ｐゴシック" panose="020B0600070205080204" pitchFamily="34" charset="-128"/>
              </a:rPr>
              <a:pPr/>
              <a:t>10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>
            <a:extLst>
              <a:ext uri="{FF2B5EF4-FFF2-40B4-BE49-F238E27FC236}">
                <a16:creationId xmlns:a16="http://schemas.microsoft.com/office/drawing/2014/main" id="{AE2CF965-AF99-F1FE-AC68-23D900ACB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Espace réservé des notes 2">
            <a:extLst>
              <a:ext uri="{FF2B5EF4-FFF2-40B4-BE49-F238E27FC236}">
                <a16:creationId xmlns:a16="http://schemas.microsoft.com/office/drawing/2014/main" id="{3F509A74-1144-AB01-2225-A6FA9879D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27651" name="Espace réservé du numéro de diapositive 3">
            <a:extLst>
              <a:ext uri="{FF2B5EF4-FFF2-40B4-BE49-F238E27FC236}">
                <a16:creationId xmlns:a16="http://schemas.microsoft.com/office/drawing/2014/main" id="{D42CE8D3-A322-42C8-BD9E-7D35CAE1C1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20E2D9A-2ACC-EA49-B3BE-B3757DB325C2}" type="slidenum">
              <a:rPr lang="fr-FR" altLang="fr-FR" smtClean="0">
                <a:ea typeface="ＭＳ Ｐゴシック" panose="020B0600070205080204" pitchFamily="34" charset="-128"/>
              </a:rPr>
              <a:pPr/>
              <a:t>11</a:t>
            </a:fld>
            <a:endParaRPr lang="fr-FR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89F6F-6FCA-611B-6F52-17B174DB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8EF32-EB2C-7547-8C02-01ADBE1DA306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911EF0-F331-1F97-58FB-C9A9F6B2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8A8492-7181-3D33-3C53-99658CF1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8D95D-59FD-F44D-B485-F6AD39FC967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153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E4281F-998B-DD90-3BD3-EFA68C6B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3AEF9-A791-294E-AA04-DAE837C3F19C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CE5B7B-732E-5926-0ADE-D3C1872E7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7D9BDC-538B-1804-A9B4-AEE7067A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413B5-511C-074A-B90C-292897B2C0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213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81CAC4-A52B-6C4D-FF23-710470BA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FDFBB-3754-FF4C-BB39-EB8228454666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576ACD-D992-CDCC-C64F-157B66E2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3890EA-0ECC-F0DA-E9A0-58B2447B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8FB1-8955-2346-BB2F-90F7A94A35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120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D66D81-BD76-196C-9FF6-B14BCF60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37C81-A0A1-274C-BF39-649AC6DAC07C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A3FA96-679C-BB5B-32A6-9F56F3DF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77645E-DECA-EE7C-D8A2-26723D91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4E78E-6537-8543-851A-7889C6A9560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075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847B4A-355D-E4F4-100C-F1FD7F6E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413BF-CDA2-8E47-B92C-55C8B20B68BC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4D58EB-901D-B90D-A772-0FADE46E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A1EECA-6941-52D6-F93E-16B65B8C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95961-0CDA-854E-995A-F058C5F57B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663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30A7319-A48F-5EED-58D2-81A053A1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8597C-EAF0-C94B-9960-7DD6BD880657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7C3A613-8BED-A63D-5564-F23E645D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75B1FAD-6BF3-BC32-A44D-E0B11E64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3CD63-6E51-8344-962F-3587F9E7C67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482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645A7FDA-3623-27E1-A497-EAFC894D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3262-7307-3047-B798-6E583400F5D8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FA820A5-EF29-ACCA-616B-27680DE1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12B9BE6-7487-9BC7-14C1-FF10BC3D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23E5-3146-844D-9FD4-DF57F038EB3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909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7170EAE-E417-BFD2-CBC4-EA7185CC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F8F03-105B-9547-AE61-4B84D092A17E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6179636-80EF-6E21-FCD1-5EF9D121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5D56D2F2-27D2-C551-5026-58344158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7AD8-2322-CA42-A25A-2C4C53E9F4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49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C8594B7-0071-1271-693F-585C5A35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8C9F3-4411-8B44-BB5F-FA3D2ACC5EF0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AD39E56-5220-E9C5-E5CA-8F86FDD7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2A8BBD1-5E09-464D-38FF-1C31BB39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1A4E6-A0CC-404F-A038-0F2D8AC4A93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445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9AF26F5-49FD-259C-464C-398ED0CC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5F5F5-B9A6-6E44-84D2-F79A8267B435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2DD7C9F-95D7-6F81-673E-0B762751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051B81B-7E69-6641-E81A-529630A3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82322-8E75-B045-B468-DE506056F3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915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1CB0119-F70E-E6D8-E81C-B4CA9901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C350-EB33-514F-8E11-E8219295FB1D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476EA6C-9214-DD61-DE2D-8040A7BE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A9E5259-24AB-54F5-F2B1-A5A1535B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5062-8B2D-5F40-8A09-A9D533AD8E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551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33811A39-42DC-CA16-4D87-01896D3BE8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B3622EBC-9D6A-4A89-C35D-B318458C12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BDEEB3-0F2B-E9C5-5222-C7C7B8580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591FB4-B0CB-FC4B-8B1C-DFA20B7A48ED}" type="datetimeFigureOut">
              <a:rPr lang="fr-FR"/>
              <a:pPr>
                <a:defRPr/>
              </a:pPr>
              <a:t>08/01/2025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555A2F-F86D-52A4-8AC6-33753A373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505250-9AD8-0175-4594-4408A1ABE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C7EEB09-F54F-6644-B33E-E764F9E4D4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news-medical.net%2Fhealth%2FTypes-of-Ion-Channels-in-the-Body-(French).aspx&amp;psig=AOvVaw3bXKKpMu5GSJ1DDvj-WyNT&amp;ust=1609601146831000&amp;source=images&amp;cd=vfe&amp;ved=0CAIQjRxqFwoTCOibgPaF--0CFQAAAAAdAAAAABA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neurosciencenews.com%2Fneuropharmacology-decynium-22-ssri-serotonin-248%2F&amp;psig=AOvVaw2CFhDZcwwNnRdRazTMxgcP&amp;ust=1609608934801000&amp;source=images&amp;cd=vfe&amp;ved=0CAIQjRxqFwoTCIj849ii--0CFQAAAAAdAAAAABAh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C95FDD-D990-E0DF-2C9B-D9B347989B8B}"/>
              </a:ext>
            </a:extLst>
          </p:cNvPr>
          <p:cNvSpPr/>
          <p:nvPr/>
        </p:nvSpPr>
        <p:spPr>
          <a:xfrm>
            <a:off x="0" y="2659063"/>
            <a:ext cx="9144000" cy="1417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338" name="Titre 1">
            <a:extLst>
              <a:ext uri="{FF2B5EF4-FFF2-40B4-BE49-F238E27FC236}">
                <a16:creationId xmlns:a16="http://schemas.microsoft.com/office/drawing/2014/main" id="{8D56D23C-EC52-663C-9769-F2D54B164F66}"/>
              </a:ext>
            </a:extLst>
          </p:cNvPr>
          <p:cNvSpPr txBox="1">
            <a:spLocks/>
          </p:cNvSpPr>
          <p:nvPr/>
        </p:nvSpPr>
        <p:spPr bwMode="auto">
          <a:xfrm>
            <a:off x="0" y="2713038"/>
            <a:ext cx="914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FF"/>
                </a:solidFill>
                <a:ea typeface="ＭＳ Ｐゴシック" panose="020B0600070205080204" pitchFamily="34" charset="-128"/>
              </a:rPr>
              <a:t>Cibles des médicaments</a:t>
            </a: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E3DD1AFB-68CB-0A6C-8259-BBC08185F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A8CAE868-3DED-F415-9A2B-5DA5E339D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444625"/>
            <a:ext cx="8564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4341" name="Espace réservé du contenu 2">
            <a:extLst>
              <a:ext uri="{FF2B5EF4-FFF2-40B4-BE49-F238E27FC236}">
                <a16:creationId xmlns:a16="http://schemas.microsoft.com/office/drawing/2014/main" id="{613106AF-41D1-1BD9-5623-7D8846B41618}"/>
              </a:ext>
            </a:extLst>
          </p:cNvPr>
          <p:cNvSpPr txBox="1">
            <a:spLocks/>
          </p:cNvSpPr>
          <p:nvPr/>
        </p:nvSpPr>
        <p:spPr bwMode="auto">
          <a:xfrm>
            <a:off x="957263" y="5589588"/>
            <a:ext cx="815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ea typeface="ＭＳ Ｐゴシック" panose="020B0600070205080204" pitchFamily="34" charset="-128"/>
            </a:endParaRPr>
          </a:p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Dr Edouard-Jules Laforgue – Service de pharmacologie clinique</a:t>
            </a:r>
          </a:p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Service d’addictologie et de psychiatrie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4">
            <a:extLst>
              <a:ext uri="{FF2B5EF4-FFF2-40B4-BE49-F238E27FC236}">
                <a16:creationId xmlns:a16="http://schemas.microsoft.com/office/drawing/2014/main" id="{07707D07-C39D-5346-3DC1-A7A8FF2C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631950"/>
            <a:ext cx="40767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Espace réservé du numéro de diapositive 1">
            <a:extLst>
              <a:ext uri="{FF2B5EF4-FFF2-40B4-BE49-F238E27FC236}">
                <a16:creationId xmlns:a16="http://schemas.microsoft.com/office/drawing/2014/main" id="{06700464-2592-5433-C2EB-4EC9ABE3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A4117D-E024-CD44-81C0-1F9A9378A8F1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007A3B-14B0-079E-5380-EAF81D07F9CC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580" name="Titre 1">
            <a:extLst>
              <a:ext uri="{FF2B5EF4-FFF2-40B4-BE49-F238E27FC236}">
                <a16:creationId xmlns:a16="http://schemas.microsoft.com/office/drawing/2014/main" id="{3449C95B-A202-693C-AC41-4F62899C61FE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récepteurs protéine-canal</a:t>
            </a:r>
          </a:p>
        </p:txBody>
      </p:sp>
      <p:sp>
        <p:nvSpPr>
          <p:cNvPr id="24581" name="Rectangle 1">
            <a:extLst>
              <a:ext uri="{FF2B5EF4-FFF2-40B4-BE49-F238E27FC236}">
                <a16:creationId xmlns:a16="http://schemas.microsoft.com/office/drawing/2014/main" id="{B8611282-D558-D6B3-B351-876FA196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6630" name="ZoneTexte 1">
            <a:extLst>
              <a:ext uri="{FF2B5EF4-FFF2-40B4-BE49-F238E27FC236}">
                <a16:creationId xmlns:a16="http://schemas.microsoft.com/office/drawing/2014/main" id="{759F6C51-396F-2BD0-3B32-4EBE0E48E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5438" y="1454150"/>
            <a:ext cx="5905501" cy="522446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600" dirty="0"/>
              <a:t>Exemple du </a:t>
            </a:r>
            <a:r>
              <a:rPr lang="fr-FR" altLang="fr-FR" sz="1600" b="1" u="sng" dirty="0"/>
              <a:t>récepteur nicotinique à l’</a:t>
            </a:r>
            <a:r>
              <a:rPr lang="fr-FR" altLang="fr-FR" sz="1600" b="1" u="sng" dirty="0" err="1"/>
              <a:t>ACh</a:t>
            </a:r>
            <a:endParaRPr lang="fr-FR" altLang="fr-FR" sz="1600" b="1" u="sng" dirty="0"/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Présent à la </a:t>
            </a:r>
            <a:r>
              <a:rPr lang="fr-FR" altLang="fr-FR" sz="1600" b="1" dirty="0"/>
              <a:t>jonction neuromusculaire, SNC, 𝚺 et para 𝚺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Assemblement </a:t>
            </a:r>
            <a:r>
              <a:rPr lang="fr-FR" altLang="fr-FR" sz="1600" b="1" dirty="0" err="1"/>
              <a:t>pentamériques</a:t>
            </a:r>
            <a:r>
              <a:rPr lang="fr-FR" altLang="fr-FR" sz="1600" dirty="0"/>
              <a:t> de 4 types de SU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Chaque SU = </a:t>
            </a:r>
            <a:r>
              <a:rPr lang="fr-FR" altLang="fr-FR" sz="1600" b="1" dirty="0"/>
              <a:t>4 </a:t>
            </a:r>
            <a:r>
              <a:rPr lang="fr-FR" altLang="fr-FR" sz="1600" dirty="0"/>
              <a:t>hélices </a:t>
            </a:r>
            <a:r>
              <a:rPr lang="fr-FR" altLang="fr-FR" sz="1600" dirty="0" err="1"/>
              <a:t>trans-membranaires</a:t>
            </a:r>
            <a:r>
              <a:rPr lang="fr-FR" altLang="fr-FR" sz="1600" dirty="0"/>
              <a:t> (</a:t>
            </a:r>
            <a:r>
              <a:rPr lang="fr-FR" altLang="fr-FR" sz="1600" b="1" dirty="0"/>
              <a:t>HTM</a:t>
            </a:r>
            <a:r>
              <a:rPr lang="fr-FR" altLang="fr-FR" sz="1600" dirty="0"/>
              <a:t>)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b="1" dirty="0"/>
              <a:t>2</a:t>
            </a:r>
            <a:r>
              <a:rPr lang="fr-FR" altLang="fr-FR" sz="1600" dirty="0"/>
              <a:t> sites EC de </a:t>
            </a:r>
            <a:r>
              <a:rPr lang="fr-FR" altLang="fr-FR" sz="1600" b="1" dirty="0"/>
              <a:t>fixation</a:t>
            </a:r>
            <a:r>
              <a:rPr lang="fr-FR" altLang="fr-FR" sz="1600" dirty="0"/>
              <a:t> à l’</a:t>
            </a:r>
            <a:r>
              <a:rPr lang="fr-FR" altLang="fr-FR" sz="1600" dirty="0" err="1"/>
              <a:t>Ach</a:t>
            </a:r>
            <a:r>
              <a:rPr lang="fr-FR" altLang="fr-FR" sz="1600" dirty="0"/>
              <a:t>, </a:t>
            </a:r>
            <a:r>
              <a:rPr lang="fr-FR" altLang="fr-FR" sz="1600" u="sng" dirty="0"/>
              <a:t>les deux sites doivent fixer</a:t>
            </a:r>
            <a:r>
              <a:rPr lang="fr-FR" altLang="fr-FR" sz="1600" dirty="0"/>
              <a:t> pour que le canal s’active = changement de </a:t>
            </a:r>
            <a:r>
              <a:rPr lang="fr-FR" altLang="fr-FR" sz="1600" b="1" dirty="0"/>
              <a:t>conformation</a:t>
            </a:r>
            <a:r>
              <a:rPr lang="fr-FR" altLang="fr-FR" sz="1600" dirty="0"/>
              <a:t> membranaire = </a:t>
            </a:r>
            <a:r>
              <a:rPr lang="fr-FR" altLang="fr-FR" sz="1600" b="1" dirty="0"/>
              <a:t>ouverture</a:t>
            </a:r>
            <a:r>
              <a:rPr lang="fr-FR" altLang="fr-FR" sz="1600" dirty="0"/>
              <a:t> canal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A l’intérieur du canal : résidus anioniques = </a:t>
            </a:r>
            <a:r>
              <a:rPr lang="fr-FR" altLang="fr-FR" sz="1600" b="1" dirty="0"/>
              <a:t>perméabilité sélective aux cations </a:t>
            </a:r>
            <a:r>
              <a:rPr lang="fr-FR" altLang="fr-FR" sz="1600" dirty="0"/>
              <a:t>(Na</a:t>
            </a:r>
            <a:r>
              <a:rPr lang="fr-FR" altLang="fr-FR" sz="1600" baseline="30000" dirty="0"/>
              <a:t>+</a:t>
            </a:r>
            <a:r>
              <a:rPr lang="fr-FR" altLang="fr-FR" sz="1600" dirty="0"/>
              <a:t> +++, K</a:t>
            </a:r>
            <a:r>
              <a:rPr lang="fr-FR" altLang="fr-FR" sz="1600" baseline="30000" dirty="0"/>
              <a:t>+</a:t>
            </a:r>
            <a:r>
              <a:rPr lang="fr-FR" altLang="fr-FR" sz="1600" dirty="0"/>
              <a:t> +++, Ca</a:t>
            </a:r>
            <a:r>
              <a:rPr lang="fr-FR" altLang="fr-FR" sz="1600" baseline="30000" dirty="0"/>
              <a:t>2+</a:t>
            </a:r>
            <a:r>
              <a:rPr lang="fr-FR" altLang="fr-FR" sz="1600" dirty="0"/>
              <a:t> +) 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b="1" dirty="0"/>
              <a:t>Couplage direct ➔ </a:t>
            </a:r>
            <a:r>
              <a:rPr lang="fr-FR" altLang="fr-FR" sz="1600" dirty="0"/>
              <a:t>Phénomène </a:t>
            </a:r>
            <a:r>
              <a:rPr lang="fr-FR" altLang="fr-FR" sz="1600" b="1" dirty="0"/>
              <a:t>ultra-rapide</a:t>
            </a:r>
            <a:r>
              <a:rPr lang="fr-FR" altLang="fr-FR" sz="1600" dirty="0"/>
              <a:t> (fraction de </a:t>
            </a:r>
            <a:r>
              <a:rPr lang="fr-FR" altLang="fr-FR" sz="1600" dirty="0" err="1"/>
              <a:t>millisec</a:t>
            </a:r>
            <a:r>
              <a:rPr lang="fr-FR" altLang="fr-FR" sz="1600" dirty="0"/>
              <a:t>.) 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Récepteur post-synaptique membranaire augmentant la perméabilité aux cations de la membrane ➔</a:t>
            </a:r>
            <a:r>
              <a:rPr lang="fr-FR" altLang="fr-FR" sz="1600" b="1" dirty="0"/>
              <a:t>dépolarisation ➔ potentiel d’action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u numéro de diapositive 1">
            <a:extLst>
              <a:ext uri="{FF2B5EF4-FFF2-40B4-BE49-F238E27FC236}">
                <a16:creationId xmlns:a16="http://schemas.microsoft.com/office/drawing/2014/main" id="{6A5DEB43-8782-FF32-F8E2-0742BD14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FF3556-E434-294E-835A-524D56C3F869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1FDA8A-45C6-EC45-3173-543F0967CF9C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627" name="Titre 1">
            <a:extLst>
              <a:ext uri="{FF2B5EF4-FFF2-40B4-BE49-F238E27FC236}">
                <a16:creationId xmlns:a16="http://schemas.microsoft.com/office/drawing/2014/main" id="{2449933B-E0AD-8352-01E6-282E6FA1DA6D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métabotropes</a:t>
            </a:r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5EA550D4-9B3D-A40A-A494-DCCAD96A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6629" name="ZoneTexte 1">
            <a:extLst>
              <a:ext uri="{FF2B5EF4-FFF2-40B4-BE49-F238E27FC236}">
                <a16:creationId xmlns:a16="http://schemas.microsoft.com/office/drawing/2014/main" id="{B615EADA-E84F-3274-6247-63DF9477C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0688" y="1311275"/>
            <a:ext cx="499268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R. liés aux protéines G aussi appelés R. métabotropes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Famille très large (400) : </a:t>
            </a:r>
            <a:r>
              <a:rPr lang="fr-FR" altLang="fr-FR" sz="1400"/>
              <a:t>R. muscariniques à l’ACh, adrénorécepteurs, R Da, 5-HT, opioïdes, purines, ….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Grande variété mais </a:t>
            </a:r>
            <a:r>
              <a:rPr lang="fr-FR" altLang="fr-FR" sz="1600" b="1"/>
              <a:t>une caractéristique : 7 𝛂 HTM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Bcp de </a:t>
            </a:r>
            <a:r>
              <a:rPr lang="fr-FR" altLang="fr-FR" sz="1600" b="1">
                <a:solidFill>
                  <a:srgbClr val="FF0000"/>
                </a:solidFill>
              </a:rPr>
              <a:t>neurotransmetteurs </a:t>
            </a:r>
            <a:r>
              <a:rPr lang="fr-FR" altLang="fr-FR" sz="1600"/>
              <a:t>agissent avec R. </a:t>
            </a:r>
            <a:r>
              <a:rPr lang="fr-FR" altLang="fr-FR" sz="1600">
                <a:solidFill>
                  <a:srgbClr val="FF0000"/>
                </a:solidFill>
              </a:rPr>
              <a:t>ionotropes</a:t>
            </a:r>
            <a:r>
              <a:rPr lang="fr-FR" altLang="fr-FR" sz="1600"/>
              <a:t> (très rapides) et </a:t>
            </a:r>
            <a:r>
              <a:rPr lang="fr-FR" altLang="fr-FR" sz="1600">
                <a:solidFill>
                  <a:srgbClr val="FF0000"/>
                </a:solidFill>
              </a:rPr>
              <a:t>métabotropes</a:t>
            </a:r>
            <a:r>
              <a:rPr lang="fr-FR" altLang="fr-FR" sz="1600"/>
              <a:t> (plus lents) ; </a:t>
            </a:r>
            <a:r>
              <a:rPr lang="fr-FR" altLang="fr-FR" sz="1600" b="1">
                <a:solidFill>
                  <a:srgbClr val="00B050"/>
                </a:solidFill>
              </a:rPr>
              <a:t>hormones</a:t>
            </a:r>
            <a:r>
              <a:rPr lang="fr-FR" altLang="fr-FR" sz="1600"/>
              <a:t> : </a:t>
            </a:r>
            <a:r>
              <a:rPr lang="fr-FR" altLang="fr-FR" sz="1600">
                <a:solidFill>
                  <a:srgbClr val="00B050"/>
                </a:solidFill>
              </a:rPr>
              <a:t>R. métabotropes </a:t>
            </a:r>
            <a:r>
              <a:rPr lang="fr-FR" altLang="fr-FR" sz="1600"/>
              <a:t>ou à </a:t>
            </a:r>
            <a:r>
              <a:rPr lang="fr-FR" altLang="fr-FR" sz="1600">
                <a:solidFill>
                  <a:srgbClr val="00B050"/>
                </a:solidFill>
              </a:rPr>
              <a:t>prot. Kinases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u="sng"/>
              <a:t>Protéines G</a:t>
            </a:r>
            <a:r>
              <a:rPr lang="fr-FR" altLang="fr-FR" sz="1600"/>
              <a:t>  (pour guanine de GTP/GDP) : famille de protéines dont la fonction est (i) </a:t>
            </a:r>
            <a:r>
              <a:rPr lang="fr-FR" altLang="fr-FR" sz="1600" b="1"/>
              <a:t>de reconnaître les R. métabotropes activés</a:t>
            </a:r>
            <a:r>
              <a:rPr lang="fr-FR" altLang="fr-FR" sz="1600"/>
              <a:t> et (ii) de </a:t>
            </a:r>
            <a:r>
              <a:rPr lang="fr-FR" altLang="fr-FR" sz="1600" b="1"/>
              <a:t>transmettre le message à un système effecteur</a:t>
            </a:r>
            <a:r>
              <a:rPr lang="fr-FR" altLang="fr-FR" sz="1600"/>
              <a:t> ➔ donnera une </a:t>
            </a:r>
            <a:r>
              <a:rPr lang="fr-FR" altLang="fr-FR" sz="1600" b="1">
                <a:solidFill>
                  <a:srgbClr val="0070C0"/>
                </a:solidFill>
              </a:rPr>
              <a:t>réponse cellulaire </a:t>
            </a:r>
          </a:p>
        </p:txBody>
      </p:sp>
      <p:pic>
        <p:nvPicPr>
          <p:cNvPr id="26630" name="Image 3">
            <a:extLst>
              <a:ext uri="{FF2B5EF4-FFF2-40B4-BE49-F238E27FC236}">
                <a16:creationId xmlns:a16="http://schemas.microsoft.com/office/drawing/2014/main" id="{2E0C88EB-FC2D-F446-19AE-1E5D519D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92275"/>
            <a:ext cx="39084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 5">
            <a:extLst>
              <a:ext uri="{FF2B5EF4-FFF2-40B4-BE49-F238E27FC236}">
                <a16:creationId xmlns:a16="http://schemas.microsoft.com/office/drawing/2014/main" id="{1114BAAD-8A7D-F2D3-A0AC-0E7C35F3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33825"/>
            <a:ext cx="38576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u numéro de diapositive 1">
            <a:extLst>
              <a:ext uri="{FF2B5EF4-FFF2-40B4-BE49-F238E27FC236}">
                <a16:creationId xmlns:a16="http://schemas.microsoft.com/office/drawing/2014/main" id="{7F80EC92-93E5-B61A-16C1-CABD4998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CE7EB1-D138-EE4F-95CF-8D961531D672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9F160C-70D0-6595-A450-0A136C19D3DB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675" name="Titre 1">
            <a:extLst>
              <a:ext uri="{FF2B5EF4-FFF2-40B4-BE49-F238E27FC236}">
                <a16:creationId xmlns:a16="http://schemas.microsoft.com/office/drawing/2014/main" id="{69D40762-9CEA-42BE-9B4C-B69AA086925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métabotropes</a:t>
            </a:r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1D65B903-C7EE-9DA5-DFA6-4DA8DD83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8677" name="ZoneTexte 1">
            <a:extLst>
              <a:ext uri="{FF2B5EF4-FFF2-40B4-BE49-F238E27FC236}">
                <a16:creationId xmlns:a16="http://schemas.microsoft.com/office/drawing/2014/main" id="{223C12CA-EA29-92A3-D50D-A7F961C0E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770063"/>
            <a:ext cx="115252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Récepteur</a:t>
            </a:r>
          </a:p>
        </p:txBody>
      </p:sp>
      <p:sp>
        <p:nvSpPr>
          <p:cNvPr id="28678" name="ZoneTexte 9">
            <a:extLst>
              <a:ext uri="{FF2B5EF4-FFF2-40B4-BE49-F238E27FC236}">
                <a16:creationId xmlns:a16="http://schemas.microsoft.com/office/drawing/2014/main" id="{A94D7CEE-67CA-872C-3336-F92B52F63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0"/>
            <a:ext cx="144145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Transducteur</a:t>
            </a:r>
          </a:p>
        </p:txBody>
      </p:sp>
      <p:sp>
        <p:nvSpPr>
          <p:cNvPr id="28679" name="ZoneTexte 10">
            <a:extLst>
              <a:ext uri="{FF2B5EF4-FFF2-40B4-BE49-F238E27FC236}">
                <a16:creationId xmlns:a16="http://schemas.microsoft.com/office/drawing/2014/main" id="{6B2D72DF-749B-8703-5EA2-A090D32BA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5300663"/>
            <a:ext cx="10795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Effecteur</a:t>
            </a:r>
          </a:p>
        </p:txBody>
      </p:sp>
      <p:sp>
        <p:nvSpPr>
          <p:cNvPr id="28680" name="ZoneTexte 3">
            <a:extLst>
              <a:ext uri="{FF2B5EF4-FFF2-40B4-BE49-F238E27FC236}">
                <a16:creationId xmlns:a16="http://schemas.microsoft.com/office/drawing/2014/main" id="{EE85C1E4-3D1C-F0A7-37F3-D6EC155E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284538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Protéine G, tyrosine-kinases, …</a:t>
            </a:r>
          </a:p>
        </p:txBody>
      </p:sp>
      <p:sp>
        <p:nvSpPr>
          <p:cNvPr id="28681" name="ZoneTexte 12">
            <a:extLst>
              <a:ext uri="{FF2B5EF4-FFF2-40B4-BE49-F238E27FC236}">
                <a16:creationId xmlns:a16="http://schemas.microsoft.com/office/drawing/2014/main" id="{FCC34DF8-5295-0734-5A53-09B255C06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87950"/>
            <a:ext cx="388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Adenylyl cyclase, phospholipase C, …</a:t>
            </a:r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682151BB-E1E9-27DA-F307-BB8C5A3AB89A}"/>
              </a:ext>
            </a:extLst>
          </p:cNvPr>
          <p:cNvSpPr/>
          <p:nvPr/>
        </p:nvSpPr>
        <p:spPr>
          <a:xfrm>
            <a:off x="1476375" y="2349500"/>
            <a:ext cx="574675" cy="719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F75037F7-84D9-D232-87A4-B76DEE4EF2F6}"/>
              </a:ext>
            </a:extLst>
          </p:cNvPr>
          <p:cNvSpPr/>
          <p:nvPr/>
        </p:nvSpPr>
        <p:spPr>
          <a:xfrm>
            <a:off x="1476375" y="4221163"/>
            <a:ext cx="574675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numéro de diapositive 1">
            <a:extLst>
              <a:ext uri="{FF2B5EF4-FFF2-40B4-BE49-F238E27FC236}">
                <a16:creationId xmlns:a16="http://schemas.microsoft.com/office/drawing/2014/main" id="{318D29C3-9F9F-A865-01DB-00D45372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8374C0-0761-2444-A041-E77244A41C2E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E06934-2D73-CB6A-D803-8E1D44507F1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723" name="Titre 1">
            <a:extLst>
              <a:ext uri="{FF2B5EF4-FFF2-40B4-BE49-F238E27FC236}">
                <a16:creationId xmlns:a16="http://schemas.microsoft.com/office/drawing/2014/main" id="{D4F65097-3965-D5A3-AE76-EEDDBBF4078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métabotropes : complexité</a:t>
            </a: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id="{9B1ADAAA-92D7-2F95-AA1D-1B13EDC71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52229" name="ZoneTexte 3">
            <a:extLst>
              <a:ext uri="{FF2B5EF4-FFF2-40B4-BE49-F238E27FC236}">
                <a16:creationId xmlns:a16="http://schemas.microsoft.com/office/drawing/2014/main" id="{4B36AB37-572B-9202-D940-D1F8A361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1417638"/>
            <a:ext cx="2185987" cy="5878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400" dirty="0"/>
              <a:t>Certains récepteurs sont </a:t>
            </a:r>
            <a:r>
              <a:rPr lang="fr-FR" altLang="fr-FR" sz="1400" b="1" dirty="0"/>
              <a:t>actifs en l’absence d’agonistes</a:t>
            </a:r>
            <a:r>
              <a:rPr lang="fr-FR" altLang="fr-FR" sz="1400" dirty="0"/>
              <a:t> (mutés ou natifs)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altLang="fr-FR" sz="14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400" b="1" dirty="0"/>
              <a:t>1 </a:t>
            </a:r>
            <a:r>
              <a:rPr lang="fr-FR" altLang="fr-FR" sz="1400" dirty="0"/>
              <a:t>gène, par ≠ de transduction et édition de l’ARN, peut donner </a:t>
            </a:r>
            <a:r>
              <a:rPr lang="fr-FR" altLang="fr-FR" sz="1400" b="1" dirty="0"/>
              <a:t>&gt; 1 protéine-récepteur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altLang="fr-FR" sz="14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400" dirty="0"/>
              <a:t>Un récepteur </a:t>
            </a:r>
            <a:r>
              <a:rPr lang="fr-FR" altLang="fr-FR" sz="1400" dirty="0" err="1"/>
              <a:t>métabotrope</a:t>
            </a:r>
            <a:r>
              <a:rPr lang="fr-FR" altLang="fr-FR" sz="1400" dirty="0"/>
              <a:t> peut </a:t>
            </a:r>
            <a:r>
              <a:rPr lang="fr-FR" altLang="fr-FR" sz="1400" b="1" dirty="0"/>
              <a:t>s’associer</a:t>
            </a:r>
            <a:r>
              <a:rPr lang="fr-FR" altLang="fr-FR" sz="1400" dirty="0"/>
              <a:t> avec un autre R. </a:t>
            </a:r>
            <a:r>
              <a:rPr lang="fr-FR" altLang="fr-FR" sz="1400" dirty="0" err="1"/>
              <a:t>métabotrope</a:t>
            </a:r>
            <a:r>
              <a:rPr lang="fr-FR" altLang="fr-FR" sz="1400" dirty="0"/>
              <a:t> ou d’autres protéines pour produire </a:t>
            </a:r>
            <a:r>
              <a:rPr lang="fr-FR" altLang="fr-FR" sz="1400" b="1" dirty="0"/>
              <a:t>≠ récepteurs fonctionnels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altLang="fr-FR" sz="14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400" dirty="0"/>
              <a:t>≠ </a:t>
            </a:r>
            <a:r>
              <a:rPr lang="fr-FR" altLang="fr-FR" sz="1400" b="1" dirty="0"/>
              <a:t>agonistes</a:t>
            </a:r>
            <a:r>
              <a:rPr lang="fr-FR" altLang="fr-FR" sz="1400" dirty="0"/>
              <a:t> peuvent </a:t>
            </a:r>
            <a:r>
              <a:rPr lang="fr-FR" altLang="fr-FR" sz="1400" b="1" dirty="0"/>
              <a:t>activer</a:t>
            </a:r>
            <a:r>
              <a:rPr lang="fr-FR" altLang="fr-FR" sz="1400" dirty="0"/>
              <a:t> un récepteur de ≠ </a:t>
            </a:r>
            <a:r>
              <a:rPr lang="fr-FR" altLang="fr-FR" sz="1400" b="1" dirty="0"/>
              <a:t>façons</a:t>
            </a:r>
            <a:r>
              <a:rPr lang="fr-FR" altLang="fr-FR" sz="1400" dirty="0"/>
              <a:t> et donc conduire à </a:t>
            </a:r>
            <a:r>
              <a:rPr lang="fr-FR" altLang="fr-FR" sz="1400" b="1" dirty="0"/>
              <a:t>≠ effets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dirty="0"/>
          </a:p>
        </p:txBody>
      </p:sp>
      <p:pic>
        <p:nvPicPr>
          <p:cNvPr id="30726" name="Image 3">
            <a:extLst>
              <a:ext uri="{FF2B5EF4-FFF2-40B4-BE49-F238E27FC236}">
                <a16:creationId xmlns:a16="http://schemas.microsoft.com/office/drawing/2014/main" id="{5EDDA0D1-A165-B314-33BC-C6890982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698625"/>
            <a:ext cx="66595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numéro de diapositive 1">
            <a:extLst>
              <a:ext uri="{FF2B5EF4-FFF2-40B4-BE49-F238E27FC236}">
                <a16:creationId xmlns:a16="http://schemas.microsoft.com/office/drawing/2014/main" id="{ABD549E2-8D9D-A575-6195-CAF2A4E5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31EFCB-9B65-EE49-B04A-E4D050089BEE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63B7F-3E5D-6820-E546-EA99B6F0BE28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771" name="Titre 1">
            <a:extLst>
              <a:ext uri="{FF2B5EF4-FFF2-40B4-BE49-F238E27FC236}">
                <a16:creationId xmlns:a16="http://schemas.microsoft.com/office/drawing/2014/main" id="{8EA81E3A-F59B-4B42-CB5C-88094D9985B9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métabotropes</a:t>
            </a:r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20A1B6A0-74C3-40F6-04D9-8C12601BF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32773" name="ZoneTexte 1">
            <a:extLst>
              <a:ext uri="{FF2B5EF4-FFF2-40B4-BE49-F238E27FC236}">
                <a16:creationId xmlns:a16="http://schemas.microsoft.com/office/drawing/2014/main" id="{17D55207-EA20-E7D0-14DD-B4729AC7F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6538" y="1360488"/>
            <a:ext cx="8909051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Protéine G : protéine membranaire avec SU 𝛂𝛃𝛄, quand R. activé 𝛂 se fixe </a:t>
            </a:r>
            <a:r>
              <a:rPr lang="fr-FR" altLang="fr-FR" sz="1400" b="1"/>
              <a:t>au GTP </a:t>
            </a:r>
            <a:r>
              <a:rPr lang="fr-FR" altLang="fr-FR" sz="1400"/>
              <a:t>(50 millisec.) ➔ se dissocie de 𝛃𝛄 pour aller activer l’effecteur (</a:t>
            </a:r>
            <a:r>
              <a:rPr lang="fr-FR" altLang="fr-FR" sz="1400" b="1"/>
              <a:t>2</a:t>
            </a:r>
            <a:r>
              <a:rPr lang="fr-FR" altLang="fr-FR" sz="1400" b="1" baseline="30000"/>
              <a:t>nd</a:t>
            </a:r>
            <a:r>
              <a:rPr lang="fr-FR" altLang="fr-FR" sz="1400" b="1"/>
              <a:t> message</a:t>
            </a:r>
            <a:r>
              <a:rPr lang="fr-FR" altLang="fr-FR" sz="1400"/>
              <a:t>r)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Rôle de 𝛃𝛄 moins connu mais peut aussi activer effecteurs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 b="1"/>
              <a:t>Phénomène d’amplification</a:t>
            </a:r>
            <a:r>
              <a:rPr lang="fr-FR" altLang="fr-FR" sz="1400"/>
              <a:t> : un R. avec ligand va activer </a:t>
            </a:r>
            <a:r>
              <a:rPr lang="fr-FR" altLang="fr-FR" sz="1400" b="1"/>
              <a:t>plusieurs</a:t>
            </a:r>
            <a:r>
              <a:rPr lang="fr-FR" altLang="fr-FR" sz="1400"/>
              <a:t> prot. G.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Quand GTP hydrolysé ➔ fin de l’activation ➔ recombinaison 𝛂-GDP avec 𝛃𝛄 ➔ retour à l’état initial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 u="sng"/>
              <a:t>≠ récepteurs</a:t>
            </a:r>
            <a:r>
              <a:rPr lang="fr-FR" altLang="fr-FR" sz="1400" b="1"/>
              <a:t> </a:t>
            </a:r>
            <a:r>
              <a:rPr lang="fr-FR" altLang="fr-FR" sz="1400"/>
              <a:t>interagissent avec </a:t>
            </a:r>
            <a:r>
              <a:rPr lang="fr-FR" altLang="fr-FR" sz="1400" b="1"/>
              <a:t>≠ types de prot. G </a:t>
            </a:r>
            <a:r>
              <a:rPr lang="fr-FR" altLang="fr-FR" sz="1400"/>
              <a:t>agissant sur </a:t>
            </a:r>
            <a:r>
              <a:rPr lang="fr-FR" altLang="fr-FR" sz="1400" i="1"/>
              <a:t>≠ effecteurs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Par ex.: </a:t>
            </a:r>
            <a:r>
              <a:rPr lang="fr-FR" altLang="fr-FR" sz="1400" b="1"/>
              <a:t>G</a:t>
            </a:r>
            <a:r>
              <a:rPr lang="fr-FR" altLang="fr-FR" sz="1400" b="1">
                <a:solidFill>
                  <a:srgbClr val="FF0000"/>
                </a:solidFill>
              </a:rPr>
              <a:t>s stimule</a:t>
            </a:r>
            <a:r>
              <a:rPr lang="fr-FR" altLang="fr-FR" sz="1400" b="1"/>
              <a:t> </a:t>
            </a:r>
            <a:r>
              <a:rPr lang="fr-FR" altLang="fr-FR" sz="1400" i="1"/>
              <a:t>adenylylcyclase</a:t>
            </a:r>
            <a:r>
              <a:rPr lang="fr-FR" altLang="fr-FR" sz="1400"/>
              <a:t>, </a:t>
            </a:r>
            <a:r>
              <a:rPr lang="fr-FR" altLang="fr-FR" sz="1400" b="1"/>
              <a:t>G</a:t>
            </a:r>
            <a:r>
              <a:rPr lang="fr-FR" altLang="fr-FR" sz="1400" b="1">
                <a:solidFill>
                  <a:srgbClr val="0070C0"/>
                </a:solidFill>
              </a:rPr>
              <a:t>i</a:t>
            </a:r>
            <a:r>
              <a:rPr lang="fr-FR" altLang="fr-FR" sz="1400" b="1"/>
              <a:t> </a:t>
            </a:r>
            <a:r>
              <a:rPr lang="fr-FR" altLang="fr-FR" sz="1400" b="1">
                <a:solidFill>
                  <a:srgbClr val="0070C0"/>
                </a:solidFill>
              </a:rPr>
              <a:t>inhibe</a:t>
            </a:r>
            <a:r>
              <a:rPr lang="fr-FR" altLang="fr-FR" sz="1400" b="1"/>
              <a:t> </a:t>
            </a:r>
            <a:r>
              <a:rPr lang="fr-FR" altLang="fr-FR" sz="1400" i="1"/>
              <a:t>adenylylcyclase, </a:t>
            </a:r>
            <a:r>
              <a:rPr lang="fr-FR" altLang="fr-FR" sz="1400" b="1"/>
              <a:t>G</a:t>
            </a:r>
            <a:r>
              <a:rPr lang="fr-FR" altLang="fr-FR" sz="1400" b="1">
                <a:solidFill>
                  <a:srgbClr val="00B050"/>
                </a:solidFill>
              </a:rPr>
              <a:t>q</a:t>
            </a:r>
            <a:r>
              <a:rPr lang="fr-FR" altLang="fr-FR" sz="1400" b="1"/>
              <a:t> - active</a:t>
            </a:r>
            <a:r>
              <a:rPr lang="fr-FR" altLang="fr-FR" sz="1400" b="1" i="1"/>
              <a:t> </a:t>
            </a:r>
            <a:r>
              <a:rPr lang="fr-FR" altLang="fr-FR" sz="1400" i="1"/>
              <a:t>phospholipase C., </a:t>
            </a:r>
            <a:r>
              <a:rPr lang="fr-FR" altLang="fr-FR" sz="1400" b="1"/>
              <a:t>G</a:t>
            </a:r>
            <a:r>
              <a:rPr lang="fr-FR" altLang="fr-FR" sz="1400" b="1">
                <a:solidFill>
                  <a:srgbClr val="7030A0"/>
                </a:solidFill>
              </a:rPr>
              <a:t>o inhibe </a:t>
            </a:r>
            <a:r>
              <a:rPr lang="fr-FR" altLang="fr-FR" sz="1400" i="1"/>
              <a:t>courant calcique</a:t>
            </a:r>
            <a:endParaRPr lang="fr-FR" altLang="fr-FR" sz="1400"/>
          </a:p>
        </p:txBody>
      </p:sp>
      <p:pic>
        <p:nvPicPr>
          <p:cNvPr id="32774" name="Image 4">
            <a:extLst>
              <a:ext uri="{FF2B5EF4-FFF2-40B4-BE49-F238E27FC236}">
                <a16:creationId xmlns:a16="http://schemas.microsoft.com/office/drawing/2014/main" id="{E3F97D07-97D5-4D0C-EED1-44D3648B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4005263"/>
            <a:ext cx="54356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u numéro de diapositive 1">
            <a:extLst>
              <a:ext uri="{FF2B5EF4-FFF2-40B4-BE49-F238E27FC236}">
                <a16:creationId xmlns:a16="http://schemas.microsoft.com/office/drawing/2014/main" id="{57FD60B2-3575-E4DE-F6F1-E3A09375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9925" y="6356350"/>
            <a:ext cx="16668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7B0299-9155-FA4B-BED0-7630F6A0410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21E9AA-510F-2181-78C4-ADC1057EDA59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4819" name="Titre 1">
            <a:extLst>
              <a:ext uri="{FF2B5EF4-FFF2-40B4-BE49-F238E27FC236}">
                <a16:creationId xmlns:a16="http://schemas.microsoft.com/office/drawing/2014/main" id="{96F08FFF-5B54-BCFC-18D5-24ADCF5B4E1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métabotropes : adenylylcyclase / AMPc</a:t>
            </a:r>
          </a:p>
        </p:txBody>
      </p:sp>
      <p:sp>
        <p:nvSpPr>
          <p:cNvPr id="34820" name="Rectangle 1">
            <a:extLst>
              <a:ext uri="{FF2B5EF4-FFF2-40B4-BE49-F238E27FC236}">
                <a16:creationId xmlns:a16="http://schemas.microsoft.com/office/drawing/2014/main" id="{544A81C6-B091-33E7-C007-D7563C0F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34821" name="ZoneTexte 3">
            <a:extLst>
              <a:ext uri="{FF2B5EF4-FFF2-40B4-BE49-F238E27FC236}">
                <a16:creationId xmlns:a16="http://schemas.microsoft.com/office/drawing/2014/main" id="{BF0CAED0-1324-6314-003C-97126857D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03363"/>
            <a:ext cx="511016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/>
              <a:t>La découverte de l’adénosine monophosphate cyclique (AMPc) a introduit le concept de </a:t>
            </a:r>
            <a:r>
              <a:rPr lang="fr-FR" altLang="fr-FR" sz="1800" b="1"/>
              <a:t>second messager 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80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/>
              <a:t>ATP ➔ AMPc par </a:t>
            </a:r>
            <a:r>
              <a:rPr lang="fr-FR" altLang="fr-FR" sz="1800" b="1">
                <a:solidFill>
                  <a:srgbClr val="7030A0"/>
                </a:solidFill>
              </a:rPr>
              <a:t>enzyme</a:t>
            </a:r>
            <a:r>
              <a:rPr lang="fr-FR" altLang="fr-FR" sz="1800"/>
              <a:t> membranaire : </a:t>
            </a:r>
            <a:r>
              <a:rPr lang="fr-FR" altLang="fr-FR" sz="1800" b="1"/>
              <a:t>adénylylcyclase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80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 b="1"/>
              <a:t>AMPc régule</a:t>
            </a:r>
            <a:r>
              <a:rPr lang="fr-FR" altLang="fr-FR" sz="1800"/>
              <a:t> : métabolisme énergétique, division et différentiation cellulaire, transport ionique, cx ionique et protéine contractile dans muscle lisse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80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/>
              <a:t>AMPc hydrolysé par enzymes </a:t>
            </a:r>
            <a:r>
              <a:rPr lang="fr-FR" altLang="fr-FR" sz="1800" b="1"/>
              <a:t>phosphodiesterases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80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/>
              <a:t>Exemple de l’implication thérapeutique sur cible enzymatique  : </a:t>
            </a:r>
            <a:r>
              <a:rPr lang="fr-FR" altLang="fr-FR" sz="1800" b="1"/>
              <a:t>sildenafil = inhibiteur </a:t>
            </a:r>
            <a:r>
              <a:rPr lang="fr-FR" altLang="fr-FR" sz="1800"/>
              <a:t>des 5 phosphodiesterases :</a:t>
            </a:r>
            <a:r>
              <a:rPr lang="fr-FR" altLang="fr-FR" sz="1800" b="1"/>
              <a:t> maintien de l’effet vasodilatateur</a:t>
            </a:r>
            <a:r>
              <a:rPr lang="fr-FR" altLang="fr-FR" sz="1800"/>
              <a:t> médié par la prot G. correspondante</a:t>
            </a:r>
          </a:p>
        </p:txBody>
      </p:sp>
      <p:pic>
        <p:nvPicPr>
          <p:cNvPr id="34822" name="Image 5">
            <a:extLst>
              <a:ext uri="{FF2B5EF4-FFF2-40B4-BE49-F238E27FC236}">
                <a16:creationId xmlns:a16="http://schemas.microsoft.com/office/drawing/2014/main" id="{75C24355-DF1B-D688-94BD-D249B0CE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17638"/>
            <a:ext cx="29051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ZoneTexte 7">
            <a:extLst>
              <a:ext uri="{FF2B5EF4-FFF2-40B4-BE49-F238E27FC236}">
                <a16:creationId xmlns:a16="http://schemas.microsoft.com/office/drawing/2014/main" id="{894D32CA-B96E-D08E-E643-46909058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3751263"/>
            <a:ext cx="3001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Exemple : récepteur muscarinique cardiaque </a:t>
            </a:r>
          </a:p>
        </p:txBody>
      </p:sp>
      <p:pic>
        <p:nvPicPr>
          <p:cNvPr id="34824" name="Image 4">
            <a:extLst>
              <a:ext uri="{FF2B5EF4-FFF2-40B4-BE49-F238E27FC236}">
                <a16:creationId xmlns:a16="http://schemas.microsoft.com/office/drawing/2014/main" id="{EB8B38DC-3DE1-6457-2FB3-509A694F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0"/>
          <a:stretch>
            <a:fillRect/>
          </a:stretch>
        </p:blipFill>
        <p:spPr bwMode="auto">
          <a:xfrm>
            <a:off x="6000750" y="4044950"/>
            <a:ext cx="27051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6">
            <a:extLst>
              <a:ext uri="{FF2B5EF4-FFF2-40B4-BE49-F238E27FC236}">
                <a16:creationId xmlns:a16="http://schemas.microsoft.com/office/drawing/2014/main" id="{77282298-A65D-5162-5583-C0026F9A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6262688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Exemple : sildénafil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u numéro de diapositive 1">
            <a:extLst>
              <a:ext uri="{FF2B5EF4-FFF2-40B4-BE49-F238E27FC236}">
                <a16:creationId xmlns:a16="http://schemas.microsoft.com/office/drawing/2014/main" id="{C5C1BD71-6112-2016-2253-0BAB5037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F58A07-C2BC-7D4B-94D8-76655806F91F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1A68AC-814E-E08A-6041-9CB81021D43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867" name="Titre 1">
            <a:extLst>
              <a:ext uri="{FF2B5EF4-FFF2-40B4-BE49-F238E27FC236}">
                <a16:creationId xmlns:a16="http://schemas.microsoft.com/office/drawing/2014/main" id="{738BB8C5-94EC-2006-FE97-75F549728A2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métabotropes : phospholipase C / inositol phosphate</a:t>
            </a:r>
          </a:p>
        </p:txBody>
      </p:sp>
      <p:sp>
        <p:nvSpPr>
          <p:cNvPr id="36868" name="Rectangle 1">
            <a:extLst>
              <a:ext uri="{FF2B5EF4-FFF2-40B4-BE49-F238E27FC236}">
                <a16:creationId xmlns:a16="http://schemas.microsoft.com/office/drawing/2014/main" id="{63763CC3-F37B-BADF-1C18-F944CB19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48133" name="ZoneTexte 3">
            <a:extLst>
              <a:ext uri="{FF2B5EF4-FFF2-40B4-BE49-F238E27FC236}">
                <a16:creationId xmlns:a16="http://schemas.microsoft.com/office/drawing/2014/main" id="{10B96C37-3881-AD05-2E73-396E442B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697038"/>
            <a:ext cx="4095750" cy="4800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800" u="sng" dirty="0"/>
              <a:t>Phospholipase C</a:t>
            </a:r>
            <a:r>
              <a:rPr lang="fr-FR" altLang="fr-FR" sz="1800" dirty="0"/>
              <a:t> : </a:t>
            </a:r>
            <a:r>
              <a:rPr lang="fr-FR" altLang="fr-FR" sz="1800" b="1" dirty="0">
                <a:solidFill>
                  <a:srgbClr val="7030A0"/>
                </a:solidFill>
              </a:rPr>
              <a:t>enzyme </a:t>
            </a:r>
            <a:r>
              <a:rPr lang="fr-FR" altLang="fr-FR" sz="1800" dirty="0"/>
              <a:t>qui catalyse la formation d’inositol triphosphate (</a:t>
            </a:r>
            <a:r>
              <a:rPr lang="fr-FR" altLang="fr-FR" sz="1800" b="1" dirty="0"/>
              <a:t>IP3</a:t>
            </a:r>
            <a:r>
              <a:rPr lang="fr-FR" altLang="fr-FR" sz="1800" dirty="0"/>
              <a:t>) et de </a:t>
            </a:r>
            <a:r>
              <a:rPr lang="fr-FR" altLang="fr-FR" sz="1800" dirty="0" err="1"/>
              <a:t>diacylglycerol</a:t>
            </a:r>
            <a:r>
              <a:rPr lang="fr-FR" altLang="fr-FR" sz="1800" dirty="0"/>
              <a:t> (</a:t>
            </a:r>
            <a:r>
              <a:rPr lang="fr-FR" altLang="fr-FR" sz="1800" b="1" dirty="0"/>
              <a:t>DAG</a:t>
            </a:r>
            <a:r>
              <a:rPr lang="fr-FR" altLang="fr-FR" sz="1800" dirty="0"/>
              <a:t>)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18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800" b="1" dirty="0">
                <a:solidFill>
                  <a:srgbClr val="FF0000"/>
                </a:solidFill>
              </a:rPr>
              <a:t>IP3</a:t>
            </a:r>
            <a:r>
              <a:rPr lang="fr-FR" altLang="fr-FR" sz="1800" dirty="0"/>
              <a:t> : ⬈ Ca</a:t>
            </a:r>
            <a:r>
              <a:rPr lang="fr-FR" altLang="fr-FR" sz="1800" baseline="30000" dirty="0"/>
              <a:t>2+</a:t>
            </a:r>
            <a:r>
              <a:rPr lang="fr-FR" altLang="fr-FR" sz="1800" dirty="0"/>
              <a:t> libre </a:t>
            </a:r>
            <a:r>
              <a:rPr lang="fr-FR" altLang="fr-FR" sz="1800" dirty="0" err="1"/>
              <a:t>cytosolique</a:t>
            </a:r>
            <a:r>
              <a:rPr lang="fr-FR" altLang="fr-FR" sz="1800" dirty="0"/>
              <a:t> depuis compartiments </a:t>
            </a:r>
            <a:r>
              <a:rPr lang="fr-FR" altLang="fr-FR" sz="1800" i="1" dirty="0"/>
              <a:t>IC</a:t>
            </a:r>
            <a:r>
              <a:rPr lang="fr-FR" altLang="fr-FR" sz="1800" dirty="0"/>
              <a:t> ➔ contraction, sécrétion, activation enzymatique et hyperpolarisation membranaire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altLang="fr-FR" sz="18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800" b="1" dirty="0">
                <a:solidFill>
                  <a:srgbClr val="FF0000"/>
                </a:solidFill>
              </a:rPr>
              <a:t>DAG</a:t>
            </a:r>
            <a:r>
              <a:rPr lang="fr-FR" altLang="fr-FR" sz="1800" dirty="0"/>
              <a:t> : active </a:t>
            </a:r>
            <a:r>
              <a:rPr lang="fr-FR" altLang="fr-FR" sz="1800" dirty="0" err="1"/>
              <a:t>prot</a:t>
            </a:r>
            <a:r>
              <a:rPr lang="fr-FR" altLang="fr-FR" sz="1800" dirty="0"/>
              <a:t>. kinase C (</a:t>
            </a:r>
            <a:r>
              <a:rPr lang="fr-FR" altLang="fr-FR" sz="1800" b="1" dirty="0">
                <a:solidFill>
                  <a:srgbClr val="7030A0"/>
                </a:solidFill>
              </a:rPr>
              <a:t>PKC</a:t>
            </a:r>
            <a:r>
              <a:rPr lang="fr-FR" altLang="fr-FR" sz="1800" dirty="0"/>
              <a:t>) ➔ </a:t>
            </a:r>
            <a:r>
              <a:rPr lang="fr-FR" altLang="fr-FR" sz="1800" b="1" dirty="0"/>
              <a:t>phosphorylation</a:t>
            </a:r>
            <a:r>
              <a:rPr lang="fr-FR" altLang="fr-FR" sz="1800" dirty="0"/>
              <a:t> de protéines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altLang="fr-FR" sz="1800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800" u="sng" dirty="0"/>
              <a:t>Exemple de cible thérapeutique</a:t>
            </a:r>
            <a:r>
              <a:rPr lang="fr-FR" altLang="fr-FR" sz="1800" dirty="0"/>
              <a:t> : le lithium bloque la voie de recyclage de l’inositol phosphate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dirty="0"/>
          </a:p>
        </p:txBody>
      </p:sp>
      <p:pic>
        <p:nvPicPr>
          <p:cNvPr id="36870" name="Image 9">
            <a:extLst>
              <a:ext uri="{FF2B5EF4-FFF2-40B4-BE49-F238E27FC236}">
                <a16:creationId xmlns:a16="http://schemas.microsoft.com/office/drawing/2014/main" id="{45B3FE44-8777-CFEE-E7B2-4390B039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62213"/>
            <a:ext cx="4129087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numéro de diapositive 1">
            <a:extLst>
              <a:ext uri="{FF2B5EF4-FFF2-40B4-BE49-F238E27FC236}">
                <a16:creationId xmlns:a16="http://schemas.microsoft.com/office/drawing/2014/main" id="{EAAB7B8D-7ECD-D8E0-6656-84C27FD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F598DE-35DC-9044-9A14-6B78FB53A7D1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C49FD6-1057-8DA1-47F6-9B933A1D605A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915" name="Titre 1">
            <a:extLst>
              <a:ext uri="{FF2B5EF4-FFF2-40B4-BE49-F238E27FC236}">
                <a16:creationId xmlns:a16="http://schemas.microsoft.com/office/drawing/2014/main" id="{39D00712-DA34-0425-7779-D1123B2E54F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métabotropes : autres effecteurs</a:t>
            </a:r>
          </a:p>
        </p:txBody>
      </p:sp>
      <p:sp>
        <p:nvSpPr>
          <p:cNvPr id="38916" name="Rectangle 1">
            <a:extLst>
              <a:ext uri="{FF2B5EF4-FFF2-40B4-BE49-F238E27FC236}">
                <a16:creationId xmlns:a16="http://schemas.microsoft.com/office/drawing/2014/main" id="{4D7B06DB-E4E6-781C-174F-02F4A220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A74CE0-1CDF-29EB-C6BE-70911EC2D80E}"/>
              </a:ext>
            </a:extLst>
          </p:cNvPr>
          <p:cNvSpPr txBox="1"/>
          <p:nvPr/>
        </p:nvSpPr>
        <p:spPr>
          <a:xfrm>
            <a:off x="142875" y="1531938"/>
            <a:ext cx="4733925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u="sng" dirty="0"/>
              <a:t>Cx ioniques</a:t>
            </a:r>
            <a:r>
              <a:rPr lang="fr-FR" dirty="0"/>
              <a:t> : rôle de régulation des Cx par une </a:t>
            </a:r>
            <a:r>
              <a:rPr lang="fr-FR" dirty="0" err="1"/>
              <a:t>prot</a:t>
            </a:r>
            <a:r>
              <a:rPr lang="fr-FR" dirty="0"/>
              <a:t>. G sans l’intermédiaire de l’</a:t>
            </a:r>
            <a:r>
              <a:rPr lang="fr-FR" dirty="0" err="1"/>
              <a:t>AMPc</a:t>
            </a:r>
            <a:endParaRPr lang="fr-FR" dirty="0"/>
          </a:p>
          <a:p>
            <a:pPr marL="285750" indent="-285750">
              <a:buFontTx/>
              <a:buChar char="-"/>
              <a:defRPr/>
            </a:pPr>
            <a:r>
              <a:rPr lang="fr-FR" dirty="0"/>
              <a:t>Ouvre Cx K</a:t>
            </a:r>
            <a:r>
              <a:rPr lang="fr-FR" baseline="30000" dirty="0"/>
              <a:t>+</a:t>
            </a:r>
            <a:r>
              <a:rPr lang="fr-FR" dirty="0"/>
              <a:t> ➔ hyperpolarisation membranaire</a:t>
            </a:r>
          </a:p>
          <a:p>
            <a:pPr marL="285750" indent="-285750">
              <a:buFontTx/>
              <a:buChar char="-"/>
              <a:defRPr/>
            </a:pPr>
            <a:r>
              <a:rPr lang="fr-FR" dirty="0"/>
              <a:t>Ferme Cx Ca</a:t>
            </a:r>
            <a:r>
              <a:rPr lang="fr-FR" baseline="30000" dirty="0"/>
              <a:t>2+ </a:t>
            </a:r>
            <a:r>
              <a:rPr lang="fr-FR" dirty="0"/>
              <a:t>➔ réduction neurotransmission</a:t>
            </a:r>
          </a:p>
          <a:p>
            <a:pPr>
              <a:defRPr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u="sng" dirty="0"/>
              <a:t>Rho/Rho A kinase</a:t>
            </a:r>
            <a:r>
              <a:rPr lang="fr-FR" dirty="0"/>
              <a:t> : Rho activée en Rho-kinase par G-</a:t>
            </a:r>
            <a:r>
              <a:rPr lang="fr-FR" dirty="0" err="1"/>
              <a:t>prot</a:t>
            </a:r>
            <a:r>
              <a:rPr lang="fr-FR" dirty="0"/>
              <a:t> ➔ phosphoryle nb substrats ➔ régule activité de signalisation intracellulaire, croissance et prolifération cellulaire, contraction muscle lisse, angiogenèse, remodelage synaptique, …</a:t>
            </a:r>
          </a:p>
          <a:p>
            <a:pPr>
              <a:defRPr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u="sng" dirty="0" err="1"/>
              <a:t>Mitogen-activated</a:t>
            </a:r>
            <a:r>
              <a:rPr lang="fr-FR" u="sng" dirty="0"/>
              <a:t> </a:t>
            </a:r>
            <a:r>
              <a:rPr lang="fr-FR" u="sng" dirty="0" err="1"/>
              <a:t>protein</a:t>
            </a:r>
            <a:r>
              <a:rPr lang="fr-FR" dirty="0"/>
              <a:t> (MAP) kinase : </a:t>
            </a:r>
          </a:p>
          <a:p>
            <a:pPr marL="285750" indent="-285750">
              <a:buFontTx/>
              <a:buChar char="-"/>
              <a:defRPr/>
            </a:pPr>
            <a:r>
              <a:rPr lang="fr-FR" dirty="0"/>
              <a:t>fonctions cellulaires régulées, notamment division, apoptose, …</a:t>
            </a:r>
          </a:p>
          <a:p>
            <a:pPr marL="285750" indent="-285750">
              <a:buFontTx/>
              <a:buChar char="-"/>
              <a:defRPr/>
            </a:pPr>
            <a:r>
              <a:rPr lang="fr-FR" dirty="0"/>
              <a:t>Couplage à β</a:t>
            </a:r>
            <a:r>
              <a:rPr lang="fr-FR" i="1" dirty="0"/>
              <a:t>-</a:t>
            </a:r>
            <a:r>
              <a:rPr lang="fr-FR" i="1" dirty="0" err="1"/>
              <a:t>arrestine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38918" name="Image 4">
            <a:extLst>
              <a:ext uri="{FF2B5EF4-FFF2-40B4-BE49-F238E27FC236}">
                <a16:creationId xmlns:a16="http://schemas.microsoft.com/office/drawing/2014/main" id="{26440BE3-7A49-B45B-537C-8F7C4C08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7638"/>
            <a:ext cx="3810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4">
            <a:extLst>
              <a:ext uri="{FF2B5EF4-FFF2-40B4-BE49-F238E27FC236}">
                <a16:creationId xmlns:a16="http://schemas.microsoft.com/office/drawing/2014/main" id="{8B742985-9437-877A-E213-B150C777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5750"/>
            <a:ext cx="4484688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Espace réservé du numéro de diapositive 1">
            <a:extLst>
              <a:ext uri="{FF2B5EF4-FFF2-40B4-BE49-F238E27FC236}">
                <a16:creationId xmlns:a16="http://schemas.microsoft.com/office/drawing/2014/main" id="{316F87EC-7532-60D1-060C-50EA7A97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28A428-C7F4-7A4D-9D5B-DF5D832B1B93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21415-D51A-700E-7B2C-A06859BA392F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964" name="Titre 1">
            <a:extLst>
              <a:ext uri="{FF2B5EF4-FFF2-40B4-BE49-F238E27FC236}">
                <a16:creationId xmlns:a16="http://schemas.microsoft.com/office/drawing/2014/main" id="{4EC1A8AE-A55E-AA02-5579-4E53BC5CC713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Récepteurs: liés à prot. kinase</a:t>
            </a:r>
          </a:p>
        </p:txBody>
      </p:sp>
      <p:sp>
        <p:nvSpPr>
          <p:cNvPr id="40965" name="ZoneTexte 1">
            <a:extLst>
              <a:ext uri="{FF2B5EF4-FFF2-40B4-BE49-F238E27FC236}">
                <a16:creationId xmlns:a16="http://schemas.microsoft.com/office/drawing/2014/main" id="{C530BD6D-1C51-3335-DEBC-E74483B3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8313" y="1268413"/>
            <a:ext cx="50403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Activés par une variété de protéines médiatrices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200" b="1">
                <a:solidFill>
                  <a:srgbClr val="FF0000"/>
                </a:solidFill>
              </a:rPr>
              <a:t>Facteurs de croissances, </a:t>
            </a:r>
            <a:r>
              <a:rPr lang="fr-FR" altLang="fr-FR" sz="1200" b="1">
                <a:solidFill>
                  <a:srgbClr val="00B050"/>
                </a:solidFill>
              </a:rPr>
              <a:t>cytokines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200" b="1">
                <a:solidFill>
                  <a:srgbClr val="7030A0"/>
                </a:solidFill>
              </a:rPr>
              <a:t>Hormones</a:t>
            </a:r>
            <a:r>
              <a:rPr lang="fr-FR" altLang="fr-FR" sz="1200"/>
              <a:t> (insuline, leptine, …)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Large partie EC de fixation et </a:t>
            </a:r>
            <a:r>
              <a:rPr lang="fr-FR" altLang="fr-FR" sz="1400" b="1"/>
              <a:t>1 seule HTM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100</a:t>
            </a:r>
            <a:r>
              <a:rPr lang="fr-FR" altLang="fr-FR" sz="1400" baseline="30000"/>
              <a:t>aine</a:t>
            </a:r>
            <a:r>
              <a:rPr lang="fr-FR" altLang="fr-FR" sz="1400"/>
              <a:t> de variétés de répertoriées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 b="1"/>
              <a:t>Rôle</a:t>
            </a:r>
            <a:r>
              <a:rPr lang="fr-FR" altLang="fr-FR" sz="1400"/>
              <a:t> dans division </a:t>
            </a:r>
            <a:r>
              <a:rPr lang="fr-FR" altLang="fr-FR" sz="1400" b="1"/>
              <a:t>cellulaire, croissance, différentiation, inflammation, réparation cellulaire, réponse immunitaire, apoptose</a:t>
            </a:r>
            <a:r>
              <a:rPr lang="fr-FR" altLang="fr-FR" sz="1400"/>
              <a:t>, …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 </a:t>
            </a:r>
            <a:r>
              <a:rPr lang="fr-FR" altLang="fr-FR" sz="1400" b="1"/>
              <a:t>La transduction du signal </a:t>
            </a:r>
            <a:r>
              <a:rPr lang="fr-FR" altLang="fr-FR" sz="1400"/>
              <a:t>implique généralement une </a:t>
            </a:r>
            <a:r>
              <a:rPr lang="fr-FR" altLang="fr-FR" sz="1400" b="1">
                <a:solidFill>
                  <a:srgbClr val="7030A0"/>
                </a:solidFill>
              </a:rPr>
              <a:t>dimérisation</a:t>
            </a:r>
            <a:r>
              <a:rPr lang="fr-FR" altLang="fr-FR" sz="1400"/>
              <a:t> du récepteur puis une </a:t>
            </a:r>
            <a:r>
              <a:rPr lang="fr-FR" altLang="fr-FR" sz="1400" b="1">
                <a:solidFill>
                  <a:srgbClr val="7030A0"/>
                </a:solidFill>
              </a:rPr>
              <a:t>auto-phosphoryllation</a:t>
            </a:r>
            <a:r>
              <a:rPr lang="fr-FR" altLang="fr-FR" sz="1400"/>
              <a:t> des résidus de tyrosine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 u="sng"/>
              <a:t>2 voies effectrices</a:t>
            </a:r>
            <a:r>
              <a:rPr lang="fr-FR" altLang="fr-FR" sz="1400"/>
              <a:t> :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 b="1">
                <a:solidFill>
                  <a:srgbClr val="FF0000"/>
                </a:solidFill>
              </a:rPr>
              <a:t>Ras/Raf/mitogen-activated protein (MAP) kinase </a:t>
            </a:r>
            <a:r>
              <a:rPr lang="fr-FR" altLang="fr-FR" sz="1400"/>
              <a:t>: division cellulaire / croissance / différentiation - activée par </a:t>
            </a:r>
            <a:r>
              <a:rPr lang="fr-FR" altLang="fr-FR" sz="1400">
                <a:solidFill>
                  <a:srgbClr val="FF0000"/>
                </a:solidFill>
              </a:rPr>
              <a:t>facteurs de croissance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 b="1">
                <a:solidFill>
                  <a:srgbClr val="00B050"/>
                </a:solidFill>
              </a:rPr>
              <a:t>Jak/Stat</a:t>
            </a:r>
            <a:r>
              <a:rPr lang="fr-FR" altLang="fr-FR" sz="1400" b="1"/>
              <a:t> </a:t>
            </a:r>
            <a:r>
              <a:rPr lang="fr-FR" altLang="fr-FR" sz="1400"/>
              <a:t>: synthèse et relargage de facteurs inflammatoires – activée par </a:t>
            </a:r>
            <a:r>
              <a:rPr lang="fr-FR" altLang="fr-FR" sz="1400">
                <a:solidFill>
                  <a:srgbClr val="00B050"/>
                </a:solidFill>
              </a:rPr>
              <a:t>cytokines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400"/>
          </a:p>
        </p:txBody>
      </p:sp>
      <p:sp>
        <p:nvSpPr>
          <p:cNvPr id="40966" name="Rectangle 1">
            <a:extLst>
              <a:ext uri="{FF2B5EF4-FFF2-40B4-BE49-F238E27FC236}">
                <a16:creationId xmlns:a16="http://schemas.microsoft.com/office/drawing/2014/main" id="{33A55F15-D509-02C8-C8F7-02EFFF656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u numéro de diapositive 1">
            <a:extLst>
              <a:ext uri="{FF2B5EF4-FFF2-40B4-BE49-F238E27FC236}">
                <a16:creationId xmlns:a16="http://schemas.microsoft.com/office/drawing/2014/main" id="{9DA8E5E1-3263-29F9-279B-1193EB8E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9D8B8A-C925-8748-8F49-217F060C3329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29B0D0-0335-3CDA-F29F-8C3CC629908E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3011" name="Titre 1">
            <a:extLst>
              <a:ext uri="{FF2B5EF4-FFF2-40B4-BE49-F238E27FC236}">
                <a16:creationId xmlns:a16="http://schemas.microsoft.com/office/drawing/2014/main" id="{78A3DE40-5611-18A4-A52D-0FFAC4320FE0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Récepteurs: liés à prot. kinase</a:t>
            </a:r>
          </a:p>
        </p:txBody>
      </p:sp>
      <p:sp>
        <p:nvSpPr>
          <p:cNvPr id="43012" name="Rectangle 1">
            <a:extLst>
              <a:ext uri="{FF2B5EF4-FFF2-40B4-BE49-F238E27FC236}">
                <a16:creationId xmlns:a16="http://schemas.microsoft.com/office/drawing/2014/main" id="{304EE170-3F9B-5A58-A386-04DD7F076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43013" name="Shape 52">
            <a:extLst>
              <a:ext uri="{FF2B5EF4-FFF2-40B4-BE49-F238E27FC236}">
                <a16:creationId xmlns:a16="http://schemas.microsoft.com/office/drawing/2014/main" id="{145C406F-5F16-481B-6B38-5DD69842B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3130550"/>
            <a:ext cx="8001000" cy="381000"/>
          </a:xfrm>
          <a:prstGeom prst="rect">
            <a:avLst/>
          </a:prstGeom>
          <a:gradFill rotWithShape="0">
            <a:gsLst>
              <a:gs pos="0">
                <a:srgbClr val="253C57"/>
              </a:gs>
              <a:gs pos="50000">
                <a:srgbClr val="4F81BD"/>
              </a:gs>
              <a:gs pos="100000">
                <a:srgbClr val="253C57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/>
          </a:p>
        </p:txBody>
      </p:sp>
      <p:sp>
        <p:nvSpPr>
          <p:cNvPr id="43014" name="Shape 54">
            <a:extLst>
              <a:ext uri="{FF2B5EF4-FFF2-40B4-BE49-F238E27FC236}">
                <a16:creationId xmlns:a16="http://schemas.microsoft.com/office/drawing/2014/main" id="{0394DAFD-27CA-92C8-F7CE-F7CA9DF7BF93}"/>
              </a:ext>
            </a:extLst>
          </p:cNvPr>
          <p:cNvSpPr>
            <a:spLocks/>
          </p:cNvSpPr>
          <p:nvPr/>
        </p:nvSpPr>
        <p:spPr bwMode="auto">
          <a:xfrm>
            <a:off x="357188" y="2065338"/>
            <a:ext cx="717550" cy="2622550"/>
          </a:xfrm>
          <a:custGeom>
            <a:avLst/>
            <a:gdLst>
              <a:gd name="T0" fmla="*/ 2147483646 w 21344"/>
              <a:gd name="T1" fmla="*/ 2147483646 h 21482"/>
              <a:gd name="T2" fmla="*/ 2147483646 w 21344"/>
              <a:gd name="T3" fmla="*/ 2147483646 h 21482"/>
              <a:gd name="T4" fmla="*/ 2147483646 w 21344"/>
              <a:gd name="T5" fmla="*/ 2147483646 h 21482"/>
              <a:gd name="T6" fmla="*/ 2147483646 w 21344"/>
              <a:gd name="T7" fmla="*/ 2147483646 h 2148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44" h="21482" extrusionOk="0">
                <a:moveTo>
                  <a:pt x="2269" y="151"/>
                </a:moveTo>
                <a:cubicBezTo>
                  <a:pt x="1512" y="242"/>
                  <a:pt x="0" y="255"/>
                  <a:pt x="0" y="775"/>
                </a:cubicBezTo>
                <a:cubicBezTo>
                  <a:pt x="0" y="1295"/>
                  <a:pt x="1134" y="2648"/>
                  <a:pt x="2269" y="3272"/>
                </a:cubicBezTo>
                <a:cubicBezTo>
                  <a:pt x="3403" y="3896"/>
                  <a:pt x="5672" y="3896"/>
                  <a:pt x="6806" y="4520"/>
                </a:cubicBezTo>
                <a:cubicBezTo>
                  <a:pt x="7940" y="5145"/>
                  <a:pt x="8697" y="5353"/>
                  <a:pt x="9075" y="7017"/>
                </a:cubicBezTo>
                <a:cubicBezTo>
                  <a:pt x="9406" y="8669"/>
                  <a:pt x="9784" y="12752"/>
                  <a:pt x="9075" y="14508"/>
                </a:cubicBezTo>
                <a:cubicBezTo>
                  <a:pt x="8319" y="16250"/>
                  <a:pt x="5341" y="16666"/>
                  <a:pt x="4537" y="17525"/>
                </a:cubicBezTo>
                <a:cubicBezTo>
                  <a:pt x="3687" y="18370"/>
                  <a:pt x="3261" y="18942"/>
                  <a:pt x="4159" y="19605"/>
                </a:cubicBezTo>
                <a:cubicBezTo>
                  <a:pt x="5010" y="20256"/>
                  <a:pt x="7279" y="21400"/>
                  <a:pt x="9831" y="21478"/>
                </a:cubicBezTo>
                <a:cubicBezTo>
                  <a:pt x="12336" y="21543"/>
                  <a:pt x="17488" y="20659"/>
                  <a:pt x="19284" y="20022"/>
                </a:cubicBezTo>
                <a:cubicBezTo>
                  <a:pt x="21033" y="19371"/>
                  <a:pt x="20891" y="18474"/>
                  <a:pt x="20418" y="17629"/>
                </a:cubicBezTo>
                <a:cubicBezTo>
                  <a:pt x="19898" y="16770"/>
                  <a:pt x="16921" y="16770"/>
                  <a:pt x="16259" y="14924"/>
                </a:cubicBezTo>
                <a:cubicBezTo>
                  <a:pt x="15550" y="13064"/>
                  <a:pt x="15786" y="8214"/>
                  <a:pt x="16259" y="6497"/>
                </a:cubicBezTo>
                <a:cubicBezTo>
                  <a:pt x="16684" y="4781"/>
                  <a:pt x="18150" y="5041"/>
                  <a:pt x="18906" y="4625"/>
                </a:cubicBezTo>
                <a:cubicBezTo>
                  <a:pt x="19662" y="4208"/>
                  <a:pt x="20418" y="4273"/>
                  <a:pt x="20796" y="4000"/>
                </a:cubicBezTo>
                <a:cubicBezTo>
                  <a:pt x="21127" y="3714"/>
                  <a:pt x="21600" y="3220"/>
                  <a:pt x="21175" y="2960"/>
                </a:cubicBezTo>
                <a:cubicBezTo>
                  <a:pt x="20702" y="2700"/>
                  <a:pt x="18244" y="2687"/>
                  <a:pt x="18150" y="2440"/>
                </a:cubicBezTo>
                <a:cubicBezTo>
                  <a:pt x="18008" y="2180"/>
                  <a:pt x="19993" y="1777"/>
                  <a:pt x="20418" y="1399"/>
                </a:cubicBezTo>
                <a:cubicBezTo>
                  <a:pt x="20796" y="1009"/>
                  <a:pt x="21175" y="359"/>
                  <a:pt x="20418" y="151"/>
                </a:cubicBezTo>
                <a:cubicBezTo>
                  <a:pt x="19662" y="-57"/>
                  <a:pt x="17063" y="-44"/>
                  <a:pt x="15881" y="151"/>
                </a:cubicBezTo>
                <a:cubicBezTo>
                  <a:pt x="14652" y="333"/>
                  <a:pt x="14368" y="1087"/>
                  <a:pt x="13234" y="1295"/>
                </a:cubicBezTo>
                <a:cubicBezTo>
                  <a:pt x="12100" y="1504"/>
                  <a:pt x="10115" y="1477"/>
                  <a:pt x="9075" y="1399"/>
                </a:cubicBezTo>
                <a:cubicBezTo>
                  <a:pt x="7988" y="1308"/>
                  <a:pt x="7562" y="983"/>
                  <a:pt x="6806" y="775"/>
                </a:cubicBezTo>
                <a:cubicBezTo>
                  <a:pt x="6050" y="567"/>
                  <a:pt x="5246" y="242"/>
                  <a:pt x="4537" y="151"/>
                </a:cubicBezTo>
                <a:lnTo>
                  <a:pt x="2269" y="151"/>
                </a:lnTo>
                <a:close/>
              </a:path>
            </a:pathLst>
          </a:custGeom>
          <a:solidFill>
            <a:srgbClr val="C0504D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3015" name="Shape 55">
            <a:extLst>
              <a:ext uri="{FF2B5EF4-FFF2-40B4-BE49-F238E27FC236}">
                <a16:creationId xmlns:a16="http://schemas.microsoft.com/office/drawing/2014/main" id="{1B97E31A-D16A-CCE5-1CB9-D720499B3128}"/>
              </a:ext>
            </a:extLst>
          </p:cNvPr>
          <p:cNvSpPr>
            <a:spLocks/>
          </p:cNvSpPr>
          <p:nvPr/>
        </p:nvSpPr>
        <p:spPr bwMode="auto">
          <a:xfrm flipH="1">
            <a:off x="1865313" y="2065338"/>
            <a:ext cx="717550" cy="2622550"/>
          </a:xfrm>
          <a:custGeom>
            <a:avLst/>
            <a:gdLst>
              <a:gd name="T0" fmla="*/ 2147483646 w 21344"/>
              <a:gd name="T1" fmla="*/ 2147483646 h 21482"/>
              <a:gd name="T2" fmla="*/ 2147483646 w 21344"/>
              <a:gd name="T3" fmla="*/ 2147483646 h 21482"/>
              <a:gd name="T4" fmla="*/ 2147483646 w 21344"/>
              <a:gd name="T5" fmla="*/ 2147483646 h 21482"/>
              <a:gd name="T6" fmla="*/ 2147483646 w 21344"/>
              <a:gd name="T7" fmla="*/ 2147483646 h 2148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44" h="21482" extrusionOk="0">
                <a:moveTo>
                  <a:pt x="2269" y="151"/>
                </a:moveTo>
                <a:cubicBezTo>
                  <a:pt x="1512" y="242"/>
                  <a:pt x="0" y="255"/>
                  <a:pt x="0" y="775"/>
                </a:cubicBezTo>
                <a:cubicBezTo>
                  <a:pt x="0" y="1295"/>
                  <a:pt x="1134" y="2648"/>
                  <a:pt x="2269" y="3272"/>
                </a:cubicBezTo>
                <a:cubicBezTo>
                  <a:pt x="3403" y="3896"/>
                  <a:pt x="5672" y="3896"/>
                  <a:pt x="6806" y="4520"/>
                </a:cubicBezTo>
                <a:cubicBezTo>
                  <a:pt x="7940" y="5145"/>
                  <a:pt x="8697" y="5353"/>
                  <a:pt x="9075" y="7017"/>
                </a:cubicBezTo>
                <a:cubicBezTo>
                  <a:pt x="9406" y="8669"/>
                  <a:pt x="9784" y="12752"/>
                  <a:pt x="9075" y="14508"/>
                </a:cubicBezTo>
                <a:cubicBezTo>
                  <a:pt x="8319" y="16250"/>
                  <a:pt x="5341" y="16666"/>
                  <a:pt x="4537" y="17525"/>
                </a:cubicBezTo>
                <a:cubicBezTo>
                  <a:pt x="3687" y="18370"/>
                  <a:pt x="3261" y="18942"/>
                  <a:pt x="4159" y="19605"/>
                </a:cubicBezTo>
                <a:cubicBezTo>
                  <a:pt x="5010" y="20256"/>
                  <a:pt x="7279" y="21400"/>
                  <a:pt x="9831" y="21478"/>
                </a:cubicBezTo>
                <a:cubicBezTo>
                  <a:pt x="12336" y="21543"/>
                  <a:pt x="17488" y="20659"/>
                  <a:pt x="19284" y="20022"/>
                </a:cubicBezTo>
                <a:cubicBezTo>
                  <a:pt x="21033" y="19371"/>
                  <a:pt x="20891" y="18474"/>
                  <a:pt x="20418" y="17629"/>
                </a:cubicBezTo>
                <a:cubicBezTo>
                  <a:pt x="19898" y="16770"/>
                  <a:pt x="16921" y="16770"/>
                  <a:pt x="16259" y="14924"/>
                </a:cubicBezTo>
                <a:cubicBezTo>
                  <a:pt x="15550" y="13064"/>
                  <a:pt x="15786" y="8214"/>
                  <a:pt x="16259" y="6497"/>
                </a:cubicBezTo>
                <a:cubicBezTo>
                  <a:pt x="16684" y="4781"/>
                  <a:pt x="18150" y="5041"/>
                  <a:pt x="18906" y="4625"/>
                </a:cubicBezTo>
                <a:cubicBezTo>
                  <a:pt x="19662" y="4208"/>
                  <a:pt x="20418" y="4273"/>
                  <a:pt x="20796" y="4000"/>
                </a:cubicBezTo>
                <a:cubicBezTo>
                  <a:pt x="21127" y="3714"/>
                  <a:pt x="21600" y="3220"/>
                  <a:pt x="21175" y="2960"/>
                </a:cubicBezTo>
                <a:cubicBezTo>
                  <a:pt x="20702" y="2700"/>
                  <a:pt x="18244" y="2687"/>
                  <a:pt x="18150" y="2440"/>
                </a:cubicBezTo>
                <a:cubicBezTo>
                  <a:pt x="18008" y="2180"/>
                  <a:pt x="19993" y="1777"/>
                  <a:pt x="20418" y="1399"/>
                </a:cubicBezTo>
                <a:cubicBezTo>
                  <a:pt x="20796" y="1009"/>
                  <a:pt x="21175" y="359"/>
                  <a:pt x="20418" y="151"/>
                </a:cubicBezTo>
                <a:cubicBezTo>
                  <a:pt x="19662" y="-57"/>
                  <a:pt x="17063" y="-44"/>
                  <a:pt x="15881" y="151"/>
                </a:cubicBezTo>
                <a:cubicBezTo>
                  <a:pt x="14652" y="333"/>
                  <a:pt x="14368" y="1087"/>
                  <a:pt x="13234" y="1295"/>
                </a:cubicBezTo>
                <a:cubicBezTo>
                  <a:pt x="12100" y="1504"/>
                  <a:pt x="10115" y="1477"/>
                  <a:pt x="9075" y="1399"/>
                </a:cubicBezTo>
                <a:cubicBezTo>
                  <a:pt x="7988" y="1308"/>
                  <a:pt x="7562" y="983"/>
                  <a:pt x="6806" y="775"/>
                </a:cubicBezTo>
                <a:cubicBezTo>
                  <a:pt x="6050" y="567"/>
                  <a:pt x="5246" y="242"/>
                  <a:pt x="4537" y="151"/>
                </a:cubicBezTo>
                <a:lnTo>
                  <a:pt x="2269" y="151"/>
                </a:lnTo>
                <a:close/>
              </a:path>
            </a:pathLst>
          </a:custGeom>
          <a:solidFill>
            <a:srgbClr val="C0504D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3016" name="Shape 56">
            <a:extLst>
              <a:ext uri="{FF2B5EF4-FFF2-40B4-BE49-F238E27FC236}">
                <a16:creationId xmlns:a16="http://schemas.microsoft.com/office/drawing/2014/main" id="{BEECCB67-F108-776A-17AA-860638EBB597}"/>
              </a:ext>
            </a:extLst>
          </p:cNvPr>
          <p:cNvSpPr>
            <a:spLocks/>
          </p:cNvSpPr>
          <p:nvPr/>
        </p:nvSpPr>
        <p:spPr bwMode="auto">
          <a:xfrm>
            <a:off x="5000625" y="1987550"/>
            <a:ext cx="304800" cy="304800"/>
          </a:xfrm>
          <a:custGeom>
            <a:avLst/>
            <a:gdLst>
              <a:gd name="T0" fmla="*/ 2147483646 w 19679"/>
              <a:gd name="T1" fmla="*/ 2147483646 h 19679"/>
              <a:gd name="T2" fmla="*/ 2147483646 w 19679"/>
              <a:gd name="T3" fmla="*/ 2147483646 h 19679"/>
              <a:gd name="T4" fmla="*/ 2147483646 w 19679"/>
              <a:gd name="T5" fmla="*/ 2147483646 h 19679"/>
              <a:gd name="T6" fmla="*/ 2147483646 w 19679"/>
              <a:gd name="T7" fmla="*/ 2147483646 h 1967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3017" name="Shape 57">
            <a:extLst>
              <a:ext uri="{FF2B5EF4-FFF2-40B4-BE49-F238E27FC236}">
                <a16:creationId xmlns:a16="http://schemas.microsoft.com/office/drawing/2014/main" id="{464A8EBA-B198-498E-2A2F-0B65D2A615FF}"/>
              </a:ext>
            </a:extLst>
          </p:cNvPr>
          <p:cNvSpPr>
            <a:spLocks/>
          </p:cNvSpPr>
          <p:nvPr/>
        </p:nvSpPr>
        <p:spPr bwMode="auto">
          <a:xfrm>
            <a:off x="4214813" y="1987550"/>
            <a:ext cx="304800" cy="304800"/>
          </a:xfrm>
          <a:custGeom>
            <a:avLst/>
            <a:gdLst>
              <a:gd name="T0" fmla="*/ 2147483646 w 19679"/>
              <a:gd name="T1" fmla="*/ 2147483646 h 19679"/>
              <a:gd name="T2" fmla="*/ 2147483646 w 19679"/>
              <a:gd name="T3" fmla="*/ 2147483646 h 19679"/>
              <a:gd name="T4" fmla="*/ 2147483646 w 19679"/>
              <a:gd name="T5" fmla="*/ 2147483646 h 19679"/>
              <a:gd name="T6" fmla="*/ 2147483646 w 19679"/>
              <a:gd name="T7" fmla="*/ 2147483646 h 1967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3018" name="Shape 58">
            <a:extLst>
              <a:ext uri="{FF2B5EF4-FFF2-40B4-BE49-F238E27FC236}">
                <a16:creationId xmlns:a16="http://schemas.microsoft.com/office/drawing/2014/main" id="{C6266712-1EF7-6F38-73B1-30B2060864E5}"/>
              </a:ext>
            </a:extLst>
          </p:cNvPr>
          <p:cNvSpPr>
            <a:spLocks/>
          </p:cNvSpPr>
          <p:nvPr/>
        </p:nvSpPr>
        <p:spPr bwMode="auto">
          <a:xfrm>
            <a:off x="4000500" y="2208213"/>
            <a:ext cx="717550" cy="2622550"/>
          </a:xfrm>
          <a:custGeom>
            <a:avLst/>
            <a:gdLst>
              <a:gd name="T0" fmla="*/ 2147483646 w 21344"/>
              <a:gd name="T1" fmla="*/ 2147483646 h 21482"/>
              <a:gd name="T2" fmla="*/ 2147483646 w 21344"/>
              <a:gd name="T3" fmla="*/ 2147483646 h 21482"/>
              <a:gd name="T4" fmla="*/ 2147483646 w 21344"/>
              <a:gd name="T5" fmla="*/ 2147483646 h 21482"/>
              <a:gd name="T6" fmla="*/ 2147483646 w 21344"/>
              <a:gd name="T7" fmla="*/ 2147483646 h 2148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44" h="21482" extrusionOk="0">
                <a:moveTo>
                  <a:pt x="2269" y="151"/>
                </a:moveTo>
                <a:cubicBezTo>
                  <a:pt x="1512" y="242"/>
                  <a:pt x="0" y="255"/>
                  <a:pt x="0" y="775"/>
                </a:cubicBezTo>
                <a:cubicBezTo>
                  <a:pt x="0" y="1295"/>
                  <a:pt x="1134" y="2648"/>
                  <a:pt x="2269" y="3272"/>
                </a:cubicBezTo>
                <a:cubicBezTo>
                  <a:pt x="3403" y="3896"/>
                  <a:pt x="5672" y="3896"/>
                  <a:pt x="6806" y="4520"/>
                </a:cubicBezTo>
                <a:cubicBezTo>
                  <a:pt x="7940" y="5145"/>
                  <a:pt x="8697" y="5353"/>
                  <a:pt x="9075" y="7017"/>
                </a:cubicBezTo>
                <a:cubicBezTo>
                  <a:pt x="9406" y="8669"/>
                  <a:pt x="9784" y="12752"/>
                  <a:pt x="9075" y="14508"/>
                </a:cubicBezTo>
                <a:cubicBezTo>
                  <a:pt x="8319" y="16250"/>
                  <a:pt x="5341" y="16666"/>
                  <a:pt x="4537" y="17525"/>
                </a:cubicBezTo>
                <a:cubicBezTo>
                  <a:pt x="3687" y="18370"/>
                  <a:pt x="3261" y="18942"/>
                  <a:pt x="4159" y="19605"/>
                </a:cubicBezTo>
                <a:cubicBezTo>
                  <a:pt x="5010" y="20256"/>
                  <a:pt x="7279" y="21400"/>
                  <a:pt x="9831" y="21478"/>
                </a:cubicBezTo>
                <a:cubicBezTo>
                  <a:pt x="12336" y="21543"/>
                  <a:pt x="17488" y="20659"/>
                  <a:pt x="19284" y="20022"/>
                </a:cubicBezTo>
                <a:cubicBezTo>
                  <a:pt x="21033" y="19371"/>
                  <a:pt x="20891" y="18474"/>
                  <a:pt x="20418" y="17629"/>
                </a:cubicBezTo>
                <a:cubicBezTo>
                  <a:pt x="19898" y="16770"/>
                  <a:pt x="16921" y="16770"/>
                  <a:pt x="16259" y="14924"/>
                </a:cubicBezTo>
                <a:cubicBezTo>
                  <a:pt x="15550" y="13064"/>
                  <a:pt x="15786" y="8214"/>
                  <a:pt x="16259" y="6497"/>
                </a:cubicBezTo>
                <a:cubicBezTo>
                  <a:pt x="16684" y="4781"/>
                  <a:pt x="18150" y="5041"/>
                  <a:pt x="18906" y="4625"/>
                </a:cubicBezTo>
                <a:cubicBezTo>
                  <a:pt x="19662" y="4208"/>
                  <a:pt x="20418" y="4273"/>
                  <a:pt x="20796" y="4000"/>
                </a:cubicBezTo>
                <a:cubicBezTo>
                  <a:pt x="21127" y="3714"/>
                  <a:pt x="21600" y="3220"/>
                  <a:pt x="21175" y="2960"/>
                </a:cubicBezTo>
                <a:cubicBezTo>
                  <a:pt x="20702" y="2700"/>
                  <a:pt x="18244" y="2687"/>
                  <a:pt x="18150" y="2440"/>
                </a:cubicBezTo>
                <a:cubicBezTo>
                  <a:pt x="18008" y="2180"/>
                  <a:pt x="19993" y="1777"/>
                  <a:pt x="20418" y="1399"/>
                </a:cubicBezTo>
                <a:cubicBezTo>
                  <a:pt x="20796" y="1009"/>
                  <a:pt x="21175" y="359"/>
                  <a:pt x="20418" y="151"/>
                </a:cubicBezTo>
                <a:cubicBezTo>
                  <a:pt x="19662" y="-57"/>
                  <a:pt x="17063" y="-44"/>
                  <a:pt x="15881" y="151"/>
                </a:cubicBezTo>
                <a:cubicBezTo>
                  <a:pt x="14652" y="333"/>
                  <a:pt x="14368" y="1087"/>
                  <a:pt x="13234" y="1295"/>
                </a:cubicBezTo>
                <a:cubicBezTo>
                  <a:pt x="12100" y="1504"/>
                  <a:pt x="10115" y="1477"/>
                  <a:pt x="9075" y="1399"/>
                </a:cubicBezTo>
                <a:cubicBezTo>
                  <a:pt x="7988" y="1308"/>
                  <a:pt x="7562" y="983"/>
                  <a:pt x="6806" y="775"/>
                </a:cubicBezTo>
                <a:cubicBezTo>
                  <a:pt x="6050" y="567"/>
                  <a:pt x="5246" y="242"/>
                  <a:pt x="4537" y="151"/>
                </a:cubicBezTo>
                <a:lnTo>
                  <a:pt x="2269" y="151"/>
                </a:lnTo>
                <a:close/>
              </a:path>
            </a:pathLst>
          </a:custGeom>
          <a:solidFill>
            <a:srgbClr val="C0504D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43019" name="Shape 59">
            <a:extLst>
              <a:ext uri="{FF2B5EF4-FFF2-40B4-BE49-F238E27FC236}">
                <a16:creationId xmlns:a16="http://schemas.microsoft.com/office/drawing/2014/main" id="{CCC223FF-B610-2100-459B-4E39FFE95CAE}"/>
              </a:ext>
            </a:extLst>
          </p:cNvPr>
          <p:cNvSpPr>
            <a:spLocks/>
          </p:cNvSpPr>
          <p:nvPr/>
        </p:nvSpPr>
        <p:spPr bwMode="auto">
          <a:xfrm flipH="1">
            <a:off x="4794250" y="2208213"/>
            <a:ext cx="717550" cy="2622550"/>
          </a:xfrm>
          <a:custGeom>
            <a:avLst/>
            <a:gdLst>
              <a:gd name="T0" fmla="*/ 2147483646 w 21344"/>
              <a:gd name="T1" fmla="*/ 2147483646 h 21482"/>
              <a:gd name="T2" fmla="*/ 2147483646 w 21344"/>
              <a:gd name="T3" fmla="*/ 2147483646 h 21482"/>
              <a:gd name="T4" fmla="*/ 2147483646 w 21344"/>
              <a:gd name="T5" fmla="*/ 2147483646 h 21482"/>
              <a:gd name="T6" fmla="*/ 2147483646 w 21344"/>
              <a:gd name="T7" fmla="*/ 2147483646 h 2148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44" h="21482" extrusionOk="0">
                <a:moveTo>
                  <a:pt x="2269" y="151"/>
                </a:moveTo>
                <a:cubicBezTo>
                  <a:pt x="1512" y="242"/>
                  <a:pt x="0" y="255"/>
                  <a:pt x="0" y="775"/>
                </a:cubicBezTo>
                <a:cubicBezTo>
                  <a:pt x="0" y="1295"/>
                  <a:pt x="1134" y="2648"/>
                  <a:pt x="2269" y="3272"/>
                </a:cubicBezTo>
                <a:cubicBezTo>
                  <a:pt x="3403" y="3896"/>
                  <a:pt x="5672" y="3896"/>
                  <a:pt x="6806" y="4520"/>
                </a:cubicBezTo>
                <a:cubicBezTo>
                  <a:pt x="7940" y="5145"/>
                  <a:pt x="8697" y="5353"/>
                  <a:pt x="9075" y="7017"/>
                </a:cubicBezTo>
                <a:cubicBezTo>
                  <a:pt x="9406" y="8669"/>
                  <a:pt x="9784" y="12752"/>
                  <a:pt x="9075" y="14508"/>
                </a:cubicBezTo>
                <a:cubicBezTo>
                  <a:pt x="8319" y="16250"/>
                  <a:pt x="5341" y="16666"/>
                  <a:pt x="4537" y="17525"/>
                </a:cubicBezTo>
                <a:cubicBezTo>
                  <a:pt x="3687" y="18370"/>
                  <a:pt x="3261" y="18942"/>
                  <a:pt x="4159" y="19605"/>
                </a:cubicBezTo>
                <a:cubicBezTo>
                  <a:pt x="5010" y="20256"/>
                  <a:pt x="7279" y="21400"/>
                  <a:pt x="9831" y="21478"/>
                </a:cubicBezTo>
                <a:cubicBezTo>
                  <a:pt x="12336" y="21543"/>
                  <a:pt x="17488" y="20659"/>
                  <a:pt x="19284" y="20022"/>
                </a:cubicBezTo>
                <a:cubicBezTo>
                  <a:pt x="21033" y="19371"/>
                  <a:pt x="20891" y="18474"/>
                  <a:pt x="20418" y="17629"/>
                </a:cubicBezTo>
                <a:cubicBezTo>
                  <a:pt x="19898" y="16770"/>
                  <a:pt x="16921" y="16770"/>
                  <a:pt x="16259" y="14924"/>
                </a:cubicBezTo>
                <a:cubicBezTo>
                  <a:pt x="15550" y="13064"/>
                  <a:pt x="15786" y="8214"/>
                  <a:pt x="16259" y="6497"/>
                </a:cubicBezTo>
                <a:cubicBezTo>
                  <a:pt x="16684" y="4781"/>
                  <a:pt x="18150" y="5041"/>
                  <a:pt x="18906" y="4625"/>
                </a:cubicBezTo>
                <a:cubicBezTo>
                  <a:pt x="19662" y="4208"/>
                  <a:pt x="20418" y="4273"/>
                  <a:pt x="20796" y="4000"/>
                </a:cubicBezTo>
                <a:cubicBezTo>
                  <a:pt x="21127" y="3714"/>
                  <a:pt x="21600" y="3220"/>
                  <a:pt x="21175" y="2960"/>
                </a:cubicBezTo>
                <a:cubicBezTo>
                  <a:pt x="20702" y="2700"/>
                  <a:pt x="18244" y="2687"/>
                  <a:pt x="18150" y="2440"/>
                </a:cubicBezTo>
                <a:cubicBezTo>
                  <a:pt x="18008" y="2180"/>
                  <a:pt x="19993" y="1777"/>
                  <a:pt x="20418" y="1399"/>
                </a:cubicBezTo>
                <a:cubicBezTo>
                  <a:pt x="20796" y="1009"/>
                  <a:pt x="21175" y="359"/>
                  <a:pt x="20418" y="151"/>
                </a:cubicBezTo>
                <a:cubicBezTo>
                  <a:pt x="19662" y="-57"/>
                  <a:pt x="17063" y="-44"/>
                  <a:pt x="15881" y="151"/>
                </a:cubicBezTo>
                <a:cubicBezTo>
                  <a:pt x="14652" y="333"/>
                  <a:pt x="14368" y="1087"/>
                  <a:pt x="13234" y="1295"/>
                </a:cubicBezTo>
                <a:cubicBezTo>
                  <a:pt x="12100" y="1504"/>
                  <a:pt x="10115" y="1477"/>
                  <a:pt x="9075" y="1399"/>
                </a:cubicBezTo>
                <a:cubicBezTo>
                  <a:pt x="7988" y="1308"/>
                  <a:pt x="7562" y="983"/>
                  <a:pt x="6806" y="775"/>
                </a:cubicBezTo>
                <a:cubicBezTo>
                  <a:pt x="6050" y="567"/>
                  <a:pt x="5246" y="242"/>
                  <a:pt x="4537" y="151"/>
                </a:cubicBezTo>
                <a:lnTo>
                  <a:pt x="2269" y="151"/>
                </a:lnTo>
                <a:close/>
              </a:path>
            </a:pathLst>
          </a:custGeom>
          <a:solidFill>
            <a:srgbClr val="C0504D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5" name="Shape 60">
            <a:extLst>
              <a:ext uri="{FF2B5EF4-FFF2-40B4-BE49-F238E27FC236}">
                <a16:creationId xmlns:a16="http://schemas.microsoft.com/office/drawing/2014/main" id="{30E23217-B9D7-E8ED-7711-B462B169EC04}"/>
              </a:ext>
            </a:extLst>
          </p:cNvPr>
          <p:cNvSpPr/>
          <p:nvPr/>
        </p:nvSpPr>
        <p:spPr>
          <a:xfrm>
            <a:off x="3571875" y="4987925"/>
            <a:ext cx="2362200" cy="0"/>
          </a:xfrm>
          <a:prstGeom prst="line">
            <a:avLst/>
          </a:prstGeom>
          <a:ln>
            <a:solidFill/>
            <a:round/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6" name="Shape 61">
            <a:extLst>
              <a:ext uri="{FF2B5EF4-FFF2-40B4-BE49-F238E27FC236}">
                <a16:creationId xmlns:a16="http://schemas.microsoft.com/office/drawing/2014/main" id="{626F812F-FCBC-C064-0F6A-B07178F01469}"/>
              </a:ext>
            </a:extLst>
          </p:cNvPr>
          <p:cNvSpPr/>
          <p:nvPr/>
        </p:nvSpPr>
        <p:spPr>
          <a:xfrm>
            <a:off x="1285875" y="4773613"/>
            <a:ext cx="1871663" cy="3698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>
              <a:defRPr sz="1800">
                <a:uFillTx/>
              </a:defRPr>
            </a:pPr>
            <a:r>
              <a:rPr sz="1800" dirty="0" err="1">
                <a:uFill>
                  <a:solidFill/>
                </a:uFill>
              </a:rPr>
              <a:t>Protéine</a:t>
            </a:r>
            <a:r>
              <a:rPr sz="1800" dirty="0">
                <a:uFill>
                  <a:solidFill/>
                </a:uFill>
              </a:rPr>
              <a:t> </a:t>
            </a:r>
            <a:r>
              <a:rPr sz="1800" dirty="0" err="1">
                <a:uFill>
                  <a:solidFill/>
                </a:uFill>
              </a:rPr>
              <a:t>substrat</a:t>
            </a:r>
            <a:endParaRPr sz="1800" dirty="0">
              <a:uFill>
                <a:solidFill/>
              </a:uFill>
            </a:endParaRPr>
          </a:p>
        </p:txBody>
      </p:sp>
      <p:sp>
        <p:nvSpPr>
          <p:cNvPr id="17" name="Shape 62">
            <a:extLst>
              <a:ext uri="{FF2B5EF4-FFF2-40B4-BE49-F238E27FC236}">
                <a16:creationId xmlns:a16="http://schemas.microsoft.com/office/drawing/2014/main" id="{8D6F89FD-1282-7CB6-7F7B-C90500921807}"/>
              </a:ext>
            </a:extLst>
          </p:cNvPr>
          <p:cNvSpPr/>
          <p:nvPr/>
        </p:nvSpPr>
        <p:spPr>
          <a:xfrm>
            <a:off x="6000750" y="4702175"/>
            <a:ext cx="1825625" cy="3698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PS phosphorylée</a:t>
            </a:r>
          </a:p>
        </p:txBody>
      </p:sp>
      <p:sp>
        <p:nvSpPr>
          <p:cNvPr id="18" name="Shape 63">
            <a:extLst>
              <a:ext uri="{FF2B5EF4-FFF2-40B4-BE49-F238E27FC236}">
                <a16:creationId xmlns:a16="http://schemas.microsoft.com/office/drawing/2014/main" id="{D2D3E541-ED29-4171-348C-816D4E1FA79E}"/>
              </a:ext>
            </a:extLst>
          </p:cNvPr>
          <p:cNvSpPr/>
          <p:nvPr/>
        </p:nvSpPr>
        <p:spPr>
          <a:xfrm>
            <a:off x="3643313" y="5845175"/>
            <a:ext cx="561975" cy="3698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ATP</a:t>
            </a:r>
          </a:p>
        </p:txBody>
      </p:sp>
      <p:sp>
        <p:nvSpPr>
          <p:cNvPr id="19" name="Shape 64">
            <a:extLst>
              <a:ext uri="{FF2B5EF4-FFF2-40B4-BE49-F238E27FC236}">
                <a16:creationId xmlns:a16="http://schemas.microsoft.com/office/drawing/2014/main" id="{399C3AF5-39F5-BBE3-5F5A-21562388D8DF}"/>
              </a:ext>
            </a:extLst>
          </p:cNvPr>
          <p:cNvSpPr/>
          <p:nvPr/>
        </p:nvSpPr>
        <p:spPr>
          <a:xfrm>
            <a:off x="5000625" y="5845175"/>
            <a:ext cx="625475" cy="3698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ADP</a:t>
            </a:r>
          </a:p>
        </p:txBody>
      </p:sp>
      <p:grpSp>
        <p:nvGrpSpPr>
          <p:cNvPr id="43025" name="Group 68">
            <a:extLst>
              <a:ext uri="{FF2B5EF4-FFF2-40B4-BE49-F238E27FC236}">
                <a16:creationId xmlns:a16="http://schemas.microsoft.com/office/drawing/2014/main" id="{5C89A42F-FEFB-1171-D513-BEAC2F5BD908}"/>
              </a:ext>
            </a:extLst>
          </p:cNvPr>
          <p:cNvGrpSpPr>
            <a:grpSpLocks/>
          </p:cNvGrpSpPr>
          <p:nvPr/>
        </p:nvGrpSpPr>
        <p:grpSpPr bwMode="auto">
          <a:xfrm>
            <a:off x="4071938" y="5202238"/>
            <a:ext cx="1344612" cy="533400"/>
            <a:chOff x="0" y="0"/>
            <a:chExt cx="1344167" cy="533400"/>
          </a:xfrm>
        </p:grpSpPr>
        <p:sp>
          <p:nvSpPr>
            <p:cNvPr id="43042" name="Shape 65">
              <a:extLst>
                <a:ext uri="{FF2B5EF4-FFF2-40B4-BE49-F238E27FC236}">
                  <a16:creationId xmlns:a16="http://schemas.microsoft.com/office/drawing/2014/main" id="{1EE72D9F-C72A-D071-021E-BE49B1910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344168" cy="53340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3454" y="0"/>
                    <a:pt x="7714" y="0"/>
                  </a:cubicBezTo>
                  <a:lnTo>
                    <a:pt x="12122" y="0"/>
                  </a:lnTo>
                  <a:cubicBezTo>
                    <a:pt x="15392" y="0"/>
                    <a:pt x="18306" y="5770"/>
                    <a:pt x="19396" y="14400"/>
                  </a:cubicBezTo>
                  <a:lnTo>
                    <a:pt x="21600" y="14400"/>
                  </a:lnTo>
                  <a:lnTo>
                    <a:pt x="17633" y="21600"/>
                  </a:lnTo>
                  <a:lnTo>
                    <a:pt x="12784" y="14400"/>
                  </a:lnTo>
                  <a:lnTo>
                    <a:pt x="14987" y="14400"/>
                  </a:lnTo>
                  <a:cubicBezTo>
                    <a:pt x="14165" y="7890"/>
                    <a:pt x="12282" y="2873"/>
                    <a:pt x="9918" y="900"/>
                  </a:cubicBezTo>
                  <a:cubicBezTo>
                    <a:pt x="6649" y="3630"/>
                    <a:pt x="4408" y="12048"/>
                    <a:pt x="4408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CC00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43043" name="Shape 66">
              <a:extLst>
                <a:ext uri="{FF2B5EF4-FFF2-40B4-BE49-F238E27FC236}">
                  <a16:creationId xmlns:a16="http://schemas.microsoft.com/office/drawing/2014/main" id="{6937EA4A-2C66-0D44-655E-5797A6BAB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17223" cy="53340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7522" y="0"/>
                    <a:pt x="16800" y="0"/>
                  </a:cubicBezTo>
                  <a:cubicBezTo>
                    <a:pt x="18425" y="0"/>
                    <a:pt x="20042" y="303"/>
                    <a:pt x="21600" y="900"/>
                  </a:cubicBezTo>
                  <a:cubicBezTo>
                    <a:pt x="14480" y="3630"/>
                    <a:pt x="9600" y="12048"/>
                    <a:pt x="9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C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43044" name="Shape 67">
              <a:extLst>
                <a:ext uri="{FF2B5EF4-FFF2-40B4-BE49-F238E27FC236}">
                  <a16:creationId xmlns:a16="http://schemas.microsoft.com/office/drawing/2014/main" id="{4C04A70E-89A7-CBB6-204E-16B0C341B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59" y="0"/>
              <a:ext cx="137159" cy="22235"/>
            </a:xfrm>
            <a:custGeom>
              <a:avLst/>
              <a:gdLst>
                <a:gd name="T0" fmla="*/ 2147483646 w 21600"/>
                <a:gd name="T1" fmla="*/ 17170 h 21600"/>
                <a:gd name="T2" fmla="*/ 2147483646 w 21600"/>
                <a:gd name="T3" fmla="*/ 17170 h 21600"/>
                <a:gd name="T4" fmla="*/ 2147483646 w 21600"/>
                <a:gd name="T5" fmla="*/ 17170 h 21600"/>
                <a:gd name="T6" fmla="*/ 2147483646 w 21600"/>
                <a:gd name="T7" fmla="*/ 1717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315" y="0"/>
                    <a:pt x="14590" y="7276"/>
                    <a:pt x="2160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endParaRPr lang="fr-FR"/>
            </a:p>
          </p:txBody>
        </p:sp>
      </p:grpSp>
      <p:grpSp>
        <p:nvGrpSpPr>
          <p:cNvPr id="43026" name="Group 73">
            <a:extLst>
              <a:ext uri="{FF2B5EF4-FFF2-40B4-BE49-F238E27FC236}">
                <a16:creationId xmlns:a16="http://schemas.microsoft.com/office/drawing/2014/main" id="{5C9A3FE2-17AD-4CAC-ECC1-411AC666F2D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4376738"/>
            <a:ext cx="381000" cy="460375"/>
            <a:chOff x="0" y="0"/>
            <a:chExt cx="381000" cy="459740"/>
          </a:xfrm>
        </p:grpSpPr>
        <p:sp>
          <p:nvSpPr>
            <p:cNvPr id="43040" name="Shape 71">
              <a:extLst>
                <a:ext uri="{FF2B5EF4-FFF2-40B4-BE49-F238E27FC236}">
                  <a16:creationId xmlns:a16="http://schemas.microsoft.com/office/drawing/2014/main" id="{03A0A12B-F143-3EAB-FE24-18CABE052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9369"/>
              <a:ext cx="381000" cy="381001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4F81BD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26" name="Shape 72">
              <a:extLst>
                <a:ext uri="{FF2B5EF4-FFF2-40B4-BE49-F238E27FC236}">
                  <a16:creationId xmlns:a16="http://schemas.microsoft.com/office/drawing/2014/main" id="{480F8119-A80C-E062-AA4F-F9DEBF4FEF0A}"/>
                </a:ext>
              </a:extLst>
            </p:cNvPr>
            <p:cNvSpPr/>
            <p:nvPr/>
          </p:nvSpPr>
          <p:spPr>
            <a:xfrm>
              <a:off x="60325" y="0"/>
              <a:ext cx="260350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spAutoFit/>
            </a:bodyPr>
            <a:lstStyle>
              <a:lvl1pPr algn="ctr">
                <a:defRPr sz="2400"/>
              </a:lvl1pPr>
            </a:lstStyle>
            <a:p>
              <a:pPr>
                <a:defRPr sz="1800">
                  <a:uFillTx/>
                </a:defRPr>
              </a:pPr>
              <a:r>
                <a:rPr sz="1800">
                  <a:uFill>
                    <a:solidFill/>
                  </a:uFill>
                </a:rPr>
                <a:t>P</a:t>
              </a:r>
            </a:p>
          </p:txBody>
        </p:sp>
      </p:grpSp>
      <p:grpSp>
        <p:nvGrpSpPr>
          <p:cNvPr id="43027" name="Group 76">
            <a:extLst>
              <a:ext uri="{FF2B5EF4-FFF2-40B4-BE49-F238E27FC236}">
                <a16:creationId xmlns:a16="http://schemas.microsoft.com/office/drawing/2014/main" id="{8A808F42-4B8F-EDFF-27C6-C89D666973F0}"/>
              </a:ext>
            </a:extLst>
          </p:cNvPr>
          <p:cNvGrpSpPr>
            <a:grpSpLocks/>
          </p:cNvGrpSpPr>
          <p:nvPr/>
        </p:nvGrpSpPr>
        <p:grpSpPr bwMode="auto">
          <a:xfrm>
            <a:off x="5429250" y="4376738"/>
            <a:ext cx="381000" cy="460375"/>
            <a:chOff x="0" y="0"/>
            <a:chExt cx="381000" cy="459740"/>
          </a:xfrm>
        </p:grpSpPr>
        <p:sp>
          <p:nvSpPr>
            <p:cNvPr id="43038" name="Shape 74">
              <a:extLst>
                <a:ext uri="{FF2B5EF4-FFF2-40B4-BE49-F238E27FC236}">
                  <a16:creationId xmlns:a16="http://schemas.microsoft.com/office/drawing/2014/main" id="{B9F57320-D46D-F009-F343-AE5B51342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9369"/>
              <a:ext cx="381000" cy="381001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4F81BD"/>
            </a:solidFill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fr-FR"/>
            </a:p>
          </p:txBody>
        </p:sp>
        <p:sp>
          <p:nvSpPr>
            <p:cNvPr id="29" name="Shape 75">
              <a:extLst>
                <a:ext uri="{FF2B5EF4-FFF2-40B4-BE49-F238E27FC236}">
                  <a16:creationId xmlns:a16="http://schemas.microsoft.com/office/drawing/2014/main" id="{ADC6C607-B3C6-BB45-B374-DEDC69045229}"/>
                </a:ext>
              </a:extLst>
            </p:cNvPr>
            <p:cNvSpPr/>
            <p:nvPr/>
          </p:nvSpPr>
          <p:spPr>
            <a:xfrm>
              <a:off x="60325" y="0"/>
              <a:ext cx="260350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spAutoFit/>
            </a:bodyPr>
            <a:lstStyle>
              <a:lvl1pPr algn="ctr">
                <a:defRPr sz="2400"/>
              </a:lvl1pPr>
            </a:lstStyle>
            <a:p>
              <a:pPr>
                <a:defRPr sz="1800">
                  <a:uFillTx/>
                </a:defRPr>
              </a:pPr>
              <a:r>
                <a:rPr sz="1800">
                  <a:uFill>
                    <a:solidFill/>
                  </a:uFill>
                </a:rPr>
                <a:t>P</a:t>
              </a:r>
            </a:p>
          </p:txBody>
        </p:sp>
      </p:grpSp>
      <p:sp>
        <p:nvSpPr>
          <p:cNvPr id="30" name="Shape 77">
            <a:extLst>
              <a:ext uri="{FF2B5EF4-FFF2-40B4-BE49-F238E27FC236}">
                <a16:creationId xmlns:a16="http://schemas.microsoft.com/office/drawing/2014/main" id="{FDD28CFC-4DDD-BD1B-67A5-1602677B94E9}"/>
              </a:ext>
            </a:extLst>
          </p:cNvPr>
          <p:cNvSpPr/>
          <p:nvPr/>
        </p:nvSpPr>
        <p:spPr>
          <a:xfrm>
            <a:off x="5929313" y="5949950"/>
            <a:ext cx="2928937" cy="7080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>
                <a:uFillTx/>
              </a:defRPr>
            </a:pPr>
            <a:r>
              <a:rPr sz="2000" b="1" dirty="0" err="1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Effet</a:t>
            </a:r>
            <a:r>
              <a:rPr sz="2000" b="1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 </a:t>
            </a:r>
            <a:r>
              <a:rPr sz="2000" b="1" dirty="0" err="1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pharmacologique</a:t>
            </a:r>
            <a:r>
              <a:rPr sz="2000" b="1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 </a:t>
            </a:r>
          </a:p>
          <a:p>
            <a:pPr algn="ctr">
              <a:defRPr>
                <a:uFillTx/>
              </a:defRPr>
            </a:pPr>
            <a:r>
              <a:rPr sz="2000" b="1" dirty="0" err="1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Délai</a:t>
            </a:r>
            <a:r>
              <a:rPr sz="2000" b="1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 </a:t>
            </a:r>
            <a:r>
              <a:rPr sz="2000" b="1" dirty="0" err="1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d’effet</a:t>
            </a:r>
            <a:r>
              <a:rPr sz="2000" b="1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 : </a:t>
            </a:r>
            <a:r>
              <a:rPr sz="2000" b="1" dirty="0" err="1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qqs</a:t>
            </a:r>
            <a:r>
              <a:rPr sz="2000" b="1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</a:rPr>
              <a:t> sec</a:t>
            </a:r>
          </a:p>
        </p:txBody>
      </p:sp>
      <p:sp>
        <p:nvSpPr>
          <p:cNvPr id="43029" name="Shape 78">
            <a:extLst>
              <a:ext uri="{FF2B5EF4-FFF2-40B4-BE49-F238E27FC236}">
                <a16:creationId xmlns:a16="http://schemas.microsoft.com/office/drawing/2014/main" id="{BC36AE45-BC18-460F-4604-6AFAAC402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5013325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Cascade biochimique</a:t>
            </a:r>
          </a:p>
        </p:txBody>
      </p:sp>
      <p:sp>
        <p:nvSpPr>
          <p:cNvPr id="32" name="Shape 79">
            <a:extLst>
              <a:ext uri="{FF2B5EF4-FFF2-40B4-BE49-F238E27FC236}">
                <a16:creationId xmlns:a16="http://schemas.microsoft.com/office/drawing/2014/main" id="{293BB716-05FC-C230-49FC-7AFAF63A6334}"/>
              </a:ext>
            </a:extLst>
          </p:cNvPr>
          <p:cNvSpPr/>
          <p:nvPr/>
        </p:nvSpPr>
        <p:spPr>
          <a:xfrm>
            <a:off x="7143750" y="5378450"/>
            <a:ext cx="484188" cy="642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467"/>
                </a:moveTo>
                <a:lnTo>
                  <a:pt x="5400" y="13467"/>
                </a:lnTo>
                <a:lnTo>
                  <a:pt x="5400" y="0"/>
                </a:lnTo>
                <a:lnTo>
                  <a:pt x="16200" y="0"/>
                </a:lnTo>
                <a:lnTo>
                  <a:pt x="16200" y="13467"/>
                </a:lnTo>
                <a:lnTo>
                  <a:pt x="21600" y="1346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round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3" name="Shape 80">
            <a:extLst>
              <a:ext uri="{FF2B5EF4-FFF2-40B4-BE49-F238E27FC236}">
                <a16:creationId xmlns:a16="http://schemas.microsoft.com/office/drawing/2014/main" id="{D4845353-849E-9C18-6E00-8FBA28F3B386}"/>
              </a:ext>
            </a:extLst>
          </p:cNvPr>
          <p:cNvSpPr/>
          <p:nvPr/>
        </p:nvSpPr>
        <p:spPr>
          <a:xfrm>
            <a:off x="0" y="1558925"/>
            <a:ext cx="2854325" cy="3698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>
                <a:uFillTx/>
              </a:defRPr>
            </a:pPr>
            <a:r>
              <a:rPr dirty="0" err="1">
                <a:uFill>
                  <a:solidFill/>
                </a:uFill>
              </a:rPr>
              <a:t>Forme</a:t>
            </a:r>
            <a:r>
              <a:rPr dirty="0">
                <a:uFill>
                  <a:solidFill/>
                </a:uFill>
              </a:rPr>
              <a:t> </a:t>
            </a:r>
            <a:r>
              <a:rPr dirty="0" err="1">
                <a:uFill>
                  <a:solidFill/>
                </a:uFill>
              </a:rPr>
              <a:t>monomérique</a:t>
            </a:r>
            <a:r>
              <a:rPr dirty="0">
                <a:uFill>
                  <a:solidFill/>
                </a:uFill>
              </a:rPr>
              <a:t> inactive</a:t>
            </a:r>
          </a:p>
        </p:txBody>
      </p:sp>
      <p:sp>
        <p:nvSpPr>
          <p:cNvPr id="34" name="Shape 81">
            <a:extLst>
              <a:ext uri="{FF2B5EF4-FFF2-40B4-BE49-F238E27FC236}">
                <a16:creationId xmlns:a16="http://schemas.microsoft.com/office/drawing/2014/main" id="{A5526E10-D8C2-997C-683C-BCB34E5ECBA7}"/>
              </a:ext>
            </a:extLst>
          </p:cNvPr>
          <p:cNvSpPr/>
          <p:nvPr/>
        </p:nvSpPr>
        <p:spPr>
          <a:xfrm>
            <a:off x="3429000" y="1558925"/>
            <a:ext cx="2311400" cy="3698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>
                <a:uFillTx/>
              </a:defRPr>
            </a:pPr>
            <a:r>
              <a:rPr>
                <a:uFill>
                  <a:solidFill/>
                </a:uFill>
              </a:rPr>
              <a:t>Forme dimérique active</a:t>
            </a:r>
          </a:p>
        </p:txBody>
      </p:sp>
      <p:sp>
        <p:nvSpPr>
          <p:cNvPr id="43033" name="Shape 82">
            <a:extLst>
              <a:ext uri="{FF2B5EF4-FFF2-40B4-BE49-F238E27FC236}">
                <a16:creationId xmlns:a16="http://schemas.microsoft.com/office/drawing/2014/main" id="{752E69F9-CB8E-B07A-15A1-8A72C8CF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3630613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Autophosphorylation du récepteur</a:t>
            </a:r>
          </a:p>
        </p:txBody>
      </p:sp>
      <p:sp>
        <p:nvSpPr>
          <p:cNvPr id="36" name="Shape 83">
            <a:extLst>
              <a:ext uri="{FF2B5EF4-FFF2-40B4-BE49-F238E27FC236}">
                <a16:creationId xmlns:a16="http://schemas.microsoft.com/office/drawing/2014/main" id="{B77FA11D-FEBC-E706-9EBD-4DFDB16EBA39}"/>
              </a:ext>
            </a:extLst>
          </p:cNvPr>
          <p:cNvSpPr/>
          <p:nvPr/>
        </p:nvSpPr>
        <p:spPr>
          <a:xfrm>
            <a:off x="2571750" y="3630613"/>
            <a:ext cx="1571625" cy="9239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1400" b="1" i="1"/>
            </a:lvl1pPr>
          </a:lstStyle>
          <a:p>
            <a:pPr>
              <a:defRPr sz="1800" b="0" i="0">
                <a:uFillTx/>
              </a:defRPr>
            </a:pPr>
            <a:r>
              <a:rPr sz="1800" b="0" i="0">
                <a:uFill>
                  <a:solidFill/>
                </a:uFill>
              </a:rPr>
              <a:t>Site d’amarrage pour protéines intracellulaires</a:t>
            </a:r>
          </a:p>
        </p:txBody>
      </p:sp>
      <p:sp>
        <p:nvSpPr>
          <p:cNvPr id="37" name="Shape 60">
            <a:extLst>
              <a:ext uri="{FF2B5EF4-FFF2-40B4-BE49-F238E27FC236}">
                <a16:creationId xmlns:a16="http://schemas.microsoft.com/office/drawing/2014/main" id="{0D0B2EF9-CF4A-E6D0-87C3-E315AFD928DB}"/>
              </a:ext>
            </a:extLst>
          </p:cNvPr>
          <p:cNvSpPr/>
          <p:nvPr/>
        </p:nvSpPr>
        <p:spPr>
          <a:xfrm>
            <a:off x="3571875" y="4987925"/>
            <a:ext cx="2362200" cy="0"/>
          </a:xfrm>
          <a:prstGeom prst="line">
            <a:avLst/>
          </a:prstGeom>
          <a:ln>
            <a:solidFill/>
            <a:round/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8" name="Shape 69">
            <a:extLst>
              <a:ext uri="{FF2B5EF4-FFF2-40B4-BE49-F238E27FC236}">
                <a16:creationId xmlns:a16="http://schemas.microsoft.com/office/drawing/2014/main" id="{73D36340-070A-8E34-8145-373926E75E0A}"/>
              </a:ext>
            </a:extLst>
          </p:cNvPr>
          <p:cNvSpPr/>
          <p:nvPr/>
        </p:nvSpPr>
        <p:spPr>
          <a:xfrm>
            <a:off x="3857625" y="5130800"/>
            <a:ext cx="152400" cy="152400"/>
          </a:xfrm>
          <a:prstGeom prst="line">
            <a:avLst/>
          </a:prstGeom>
          <a:ln>
            <a:solidFill/>
            <a:round/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9" name="Shape 70">
            <a:extLst>
              <a:ext uri="{FF2B5EF4-FFF2-40B4-BE49-F238E27FC236}">
                <a16:creationId xmlns:a16="http://schemas.microsoft.com/office/drawing/2014/main" id="{8024B461-697D-EA2D-0F50-7DB87B57545C}"/>
              </a:ext>
            </a:extLst>
          </p:cNvPr>
          <p:cNvSpPr/>
          <p:nvPr/>
        </p:nvSpPr>
        <p:spPr>
          <a:xfrm flipH="1">
            <a:off x="5500688" y="5059363"/>
            <a:ext cx="152400" cy="152400"/>
          </a:xfrm>
          <a:prstGeom prst="line">
            <a:avLst/>
          </a:prstGeom>
          <a:ln>
            <a:solidFill/>
            <a:round/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u numéro de diapositive 1">
            <a:extLst>
              <a:ext uri="{FF2B5EF4-FFF2-40B4-BE49-F238E27FC236}">
                <a16:creationId xmlns:a16="http://schemas.microsoft.com/office/drawing/2014/main" id="{C1FD2AC6-DBC7-076D-612A-EF59ECED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797F0A-A8FB-B742-80DE-339AA37138E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3203F8-ACB0-C16F-C2DD-91E548B06FCE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363" name="Titre 1">
            <a:extLst>
              <a:ext uri="{FF2B5EF4-FFF2-40B4-BE49-F238E27FC236}">
                <a16:creationId xmlns:a16="http://schemas.microsoft.com/office/drawing/2014/main" id="{88CEB88B-35A6-6362-D44A-9BFDB0114A09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Introduction</a:t>
            </a: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5A938875-6AB7-650C-B1E0-DCB67C3E5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5365" name="ZoneTexte 1">
            <a:extLst>
              <a:ext uri="{FF2B5EF4-FFF2-40B4-BE49-F238E27FC236}">
                <a16:creationId xmlns:a16="http://schemas.microsoft.com/office/drawing/2014/main" id="{1F4DA0CE-4FE8-D619-69E0-38787DB56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4963" y="1557338"/>
            <a:ext cx="6430963" cy="46704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Pour </a:t>
            </a:r>
            <a:r>
              <a:rPr lang="fr-FR" altLang="fr-FR" sz="1600" b="1" dirty="0"/>
              <a:t>produire un effet</a:t>
            </a:r>
            <a:r>
              <a:rPr lang="fr-FR" altLang="fr-FR" sz="1600" dirty="0"/>
              <a:t>, une molécule d’un médicament doit </a:t>
            </a:r>
            <a:r>
              <a:rPr lang="fr-FR" altLang="fr-FR" sz="1600" b="1" dirty="0"/>
              <a:t>interagir avec un constituant </a:t>
            </a:r>
            <a:r>
              <a:rPr lang="fr-FR" altLang="fr-FR" sz="1600" dirty="0"/>
              <a:t>de la cellule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Les protéines qui sont des cibles des médicaments dans </a:t>
            </a:r>
            <a:r>
              <a:rPr lang="fr-FR" altLang="fr-FR" sz="1600" u="sng" dirty="0"/>
              <a:t>les cellules de mammifères</a:t>
            </a:r>
            <a:r>
              <a:rPr lang="fr-FR" altLang="fr-FR" sz="1600" dirty="0"/>
              <a:t> peuvent être divisés en </a:t>
            </a:r>
            <a:r>
              <a:rPr lang="fr-FR" altLang="fr-FR" sz="1600" b="1" dirty="0"/>
              <a:t>4 catégories</a:t>
            </a:r>
            <a:r>
              <a:rPr lang="fr-FR" altLang="fr-FR" sz="1600" dirty="0"/>
              <a:t> :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>
                <a:solidFill>
                  <a:srgbClr val="7030A0"/>
                </a:solidFill>
              </a:rPr>
              <a:t>Cx ioniques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Récepteurs 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>
                <a:solidFill>
                  <a:srgbClr val="00B050"/>
                </a:solidFill>
              </a:rPr>
              <a:t>Enzymes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>
                <a:solidFill>
                  <a:srgbClr val="FF0000"/>
                </a:solidFill>
              </a:rPr>
              <a:t>Transporteurs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b="1" dirty="0"/>
              <a:t>Problème parfois de terminologie – taxonomie</a:t>
            </a:r>
            <a:r>
              <a:rPr lang="fr-FR" altLang="fr-FR" sz="1600" dirty="0"/>
              <a:t> : recouvrement enzyme, protéine canal-récepteur, …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b="1" dirty="0">
                <a:solidFill>
                  <a:schemeClr val="accent5"/>
                </a:solidFill>
              </a:rPr>
              <a:t>Exceptions </a:t>
            </a:r>
            <a:r>
              <a:rPr lang="fr-FR" altLang="fr-FR" sz="1600" dirty="0"/>
              <a:t>: les </a:t>
            </a:r>
            <a:r>
              <a:rPr lang="fr-FR" altLang="fr-FR" sz="1600" b="1" dirty="0"/>
              <a:t>non-protéiniques</a:t>
            </a:r>
            <a:r>
              <a:rPr lang="fr-FR" altLang="fr-FR" sz="1600" dirty="0"/>
              <a:t> et les autres (colchicine qui cible la tubuline, anticorps thérapeutiques, immunosuppresseurs, agents anti-infectieux, …)</a:t>
            </a:r>
          </a:p>
        </p:txBody>
      </p:sp>
      <p:graphicFrame>
        <p:nvGraphicFramePr>
          <p:cNvPr id="15366" name="Chart 18">
            <a:extLst>
              <a:ext uri="{FF2B5EF4-FFF2-40B4-BE49-F238E27FC236}">
                <a16:creationId xmlns:a16="http://schemas.microsoft.com/office/drawing/2014/main" id="{80AE4ED4-FD22-7525-324D-F929ABABB4D7}"/>
              </a:ext>
            </a:extLst>
          </p:cNvPr>
          <p:cNvGraphicFramePr>
            <a:graphicFrameLocks/>
          </p:cNvGraphicFramePr>
          <p:nvPr/>
        </p:nvGraphicFramePr>
        <p:xfrm>
          <a:off x="3924300" y="2066925"/>
          <a:ext cx="52197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467600" imgH="4083050" progId="Excel.Chart.8">
                  <p:embed/>
                </p:oleObj>
              </mc:Choice>
              <mc:Fallback>
                <p:oleObj r:id="rId3" imgW="7467600" imgH="4083050" progId="Excel.Chart.8">
                  <p:embed/>
                  <p:pic>
                    <p:nvPicPr>
                      <p:cNvPr id="0" name="Chart 1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066925"/>
                        <a:ext cx="5219700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u numéro de diapositive 1">
            <a:extLst>
              <a:ext uri="{FF2B5EF4-FFF2-40B4-BE49-F238E27FC236}">
                <a16:creationId xmlns:a16="http://schemas.microsoft.com/office/drawing/2014/main" id="{AC744B16-D447-8B74-09CE-E519C960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9CA98-5A47-F443-AEB8-509F3F374D08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E85392-BC05-353A-C046-95B37AE68DD3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5059" name="Titre 1">
            <a:extLst>
              <a:ext uri="{FF2B5EF4-FFF2-40B4-BE49-F238E27FC236}">
                <a16:creationId xmlns:a16="http://schemas.microsoft.com/office/drawing/2014/main" id="{072DB9F5-E581-08AD-F5CF-DD9FA3B730CF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Récepteurs: liés à prot. kinase</a:t>
            </a:r>
          </a:p>
        </p:txBody>
      </p:sp>
      <p:sp>
        <p:nvSpPr>
          <p:cNvPr id="45060" name="Rectangle 1">
            <a:extLst>
              <a:ext uri="{FF2B5EF4-FFF2-40B4-BE49-F238E27FC236}">
                <a16:creationId xmlns:a16="http://schemas.microsoft.com/office/drawing/2014/main" id="{8602F238-6941-555E-B514-405D6147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45061" name="Insulin_Receptor_0.jpg" descr="http://www.npaci.edu/online/v6.25/Insulin_Receptor_0.jpg">
            <a:extLst>
              <a:ext uri="{FF2B5EF4-FFF2-40B4-BE49-F238E27FC236}">
                <a16:creationId xmlns:a16="http://schemas.microsoft.com/office/drawing/2014/main" id="{7C1DC4BA-D494-0E01-5582-7624FFA4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376713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5062" name="ZoneTexte 1">
            <a:extLst>
              <a:ext uri="{FF2B5EF4-FFF2-40B4-BE49-F238E27FC236}">
                <a16:creationId xmlns:a16="http://schemas.microsoft.com/office/drawing/2014/main" id="{A2878916-6FAE-D369-D902-AD47F0EBA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1701800"/>
            <a:ext cx="515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Implication de de la diabétologie … à la cancérologie</a:t>
            </a:r>
          </a:p>
        </p:txBody>
      </p:sp>
      <p:pic>
        <p:nvPicPr>
          <p:cNvPr id="45063" name="recept HER.jpg" descr="recept HER">
            <a:extLst>
              <a:ext uri="{FF2B5EF4-FFF2-40B4-BE49-F238E27FC236}">
                <a16:creationId xmlns:a16="http://schemas.microsoft.com/office/drawing/2014/main" id="{7E1564D4-D54B-2AC3-DB17-3743B060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12933" r="5174" b="3123"/>
          <a:stretch>
            <a:fillRect/>
          </a:stretch>
        </p:blipFill>
        <p:spPr bwMode="auto">
          <a:xfrm>
            <a:off x="4678363" y="2865438"/>
            <a:ext cx="4013200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u numéro de diapositive 1">
            <a:extLst>
              <a:ext uri="{FF2B5EF4-FFF2-40B4-BE49-F238E27FC236}">
                <a16:creationId xmlns:a16="http://schemas.microsoft.com/office/drawing/2014/main" id="{25BA0E5C-E5DE-DDBF-928A-B5192CCA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D4E80C-32EB-784B-AEA7-8B4342AA8678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C36E8-2D90-BFF9-D2B7-F44B49941733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7107" name="Titre 1">
            <a:extLst>
              <a:ext uri="{FF2B5EF4-FFF2-40B4-BE49-F238E27FC236}">
                <a16:creationId xmlns:a16="http://schemas.microsoft.com/office/drawing/2014/main" id="{867C0CCB-0631-90FD-99C0-C57B6AB1A939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Récepteurs: liés à prot. kinase</a:t>
            </a:r>
          </a:p>
        </p:txBody>
      </p:sp>
      <p:sp>
        <p:nvSpPr>
          <p:cNvPr id="47108" name="Rectangle 1">
            <a:extLst>
              <a:ext uri="{FF2B5EF4-FFF2-40B4-BE49-F238E27FC236}">
                <a16:creationId xmlns:a16="http://schemas.microsoft.com/office/drawing/2014/main" id="{5BE5FCBC-4A9A-F642-2B77-FC93A481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EB1457C4-FD54-5C99-6F2C-8C8B47D8B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1539875"/>
            <a:ext cx="4640262" cy="50911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Implication des tyrosines kinases (TK) dans la genèse et la croissance des cancers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b="1" dirty="0"/>
              <a:t>Chromosome de Philadelphie</a:t>
            </a:r>
            <a:r>
              <a:rPr lang="fr-FR" altLang="fr-FR" sz="1600" dirty="0"/>
              <a:t> dans les LMC : translocation 9 – 22 ➔ </a:t>
            </a:r>
            <a:r>
              <a:rPr lang="fr-FR" altLang="fr-FR" sz="1600" b="1" dirty="0"/>
              <a:t>activation anormale  d’une TK </a:t>
            </a:r>
            <a:r>
              <a:rPr lang="fr-FR" altLang="fr-FR" sz="1600" dirty="0"/>
              <a:t>➔ </a:t>
            </a:r>
            <a:r>
              <a:rPr lang="fr-FR" altLang="fr-FR" sz="1600" b="1" dirty="0"/>
              <a:t>facteurs de croissances excessifs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Intérêt des </a:t>
            </a:r>
            <a:r>
              <a:rPr lang="fr-FR" altLang="fr-FR" sz="1600" b="1" dirty="0"/>
              <a:t>inhibiteurs de TK </a:t>
            </a:r>
            <a:r>
              <a:rPr lang="fr-FR" altLang="fr-FR" sz="1600" dirty="0"/>
              <a:t>comme thérapeutique des cancers (limiter la prolifération, l’</a:t>
            </a:r>
            <a:r>
              <a:rPr lang="fr-FR" altLang="fr-FR" sz="1600" dirty="0" err="1"/>
              <a:t>angiogénèse</a:t>
            </a:r>
            <a:r>
              <a:rPr lang="fr-FR" altLang="fr-FR" sz="1600" dirty="0"/>
              <a:t> (VEGF, …), …)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Possibilité d’une </a:t>
            </a:r>
            <a:r>
              <a:rPr lang="fr-FR" altLang="fr-FR" sz="1600" b="1" dirty="0"/>
              <a:t>thérapie ciblée </a:t>
            </a:r>
            <a:r>
              <a:rPr lang="fr-FR" altLang="fr-FR" sz="1600" dirty="0"/>
              <a:t>sur un ou + évènement cellulaire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 </a:t>
            </a:r>
            <a:r>
              <a:rPr lang="fr-FR" altLang="fr-FR" sz="1600" u="sng" dirty="0"/>
              <a:t>Deux voies thérapeutiques</a:t>
            </a:r>
            <a:r>
              <a:rPr lang="fr-FR" altLang="fr-FR" sz="1600" dirty="0"/>
              <a:t> :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400" dirty="0"/>
              <a:t>- </a:t>
            </a:r>
            <a:r>
              <a:rPr lang="fr-FR" altLang="fr-FR" sz="1400" b="1" dirty="0">
                <a:solidFill>
                  <a:srgbClr val="00B050"/>
                </a:solidFill>
              </a:rPr>
              <a:t>Blocage du ligand EC </a:t>
            </a:r>
            <a:r>
              <a:rPr lang="fr-FR" altLang="fr-FR" sz="1400" dirty="0"/>
              <a:t>par un </a:t>
            </a:r>
            <a:r>
              <a:rPr lang="fr-FR" altLang="fr-FR" sz="1400" dirty="0" err="1"/>
              <a:t>Ac</a:t>
            </a:r>
            <a:r>
              <a:rPr lang="fr-FR" altLang="fr-FR" sz="1400" dirty="0"/>
              <a:t> monoclonal « mab »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400" dirty="0"/>
              <a:t>- </a:t>
            </a:r>
            <a:r>
              <a:rPr lang="fr-FR" altLang="fr-FR" sz="1400" b="1" dirty="0">
                <a:solidFill>
                  <a:schemeClr val="accent3"/>
                </a:solidFill>
              </a:rPr>
              <a:t>Blocage compétitif</a:t>
            </a:r>
            <a:r>
              <a:rPr lang="fr-FR" altLang="fr-FR" sz="1400" dirty="0"/>
              <a:t> </a:t>
            </a:r>
            <a:r>
              <a:rPr lang="fr-FR" altLang="fr-FR" sz="1400" b="1" dirty="0">
                <a:solidFill>
                  <a:schemeClr val="accent3"/>
                </a:solidFill>
              </a:rPr>
              <a:t>IC</a:t>
            </a:r>
            <a:r>
              <a:rPr lang="fr-FR" altLang="fr-FR" sz="1400" dirty="0"/>
              <a:t> du site kinase-ATP par un inhibiteur de TK « </a:t>
            </a:r>
            <a:r>
              <a:rPr lang="fr-FR" altLang="fr-FR" sz="1400" dirty="0" err="1"/>
              <a:t>tinib</a:t>
            </a:r>
            <a:r>
              <a:rPr lang="fr-FR" altLang="fr-FR" sz="1400" dirty="0"/>
              <a:t> »</a:t>
            </a:r>
          </a:p>
        </p:txBody>
      </p:sp>
      <p:pic>
        <p:nvPicPr>
          <p:cNvPr id="47110" name="cibles recept HER.jpg" descr="cibles recept HER">
            <a:extLst>
              <a:ext uri="{FF2B5EF4-FFF2-40B4-BE49-F238E27FC236}">
                <a16:creationId xmlns:a16="http://schemas.microsoft.com/office/drawing/2014/main" id="{F81E6B1C-3D5F-448E-4812-A21279C9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14844"/>
          <a:stretch>
            <a:fillRect/>
          </a:stretch>
        </p:blipFill>
        <p:spPr bwMode="auto">
          <a:xfrm>
            <a:off x="4570413" y="1692275"/>
            <a:ext cx="43307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u numéro de diapositive 1">
            <a:extLst>
              <a:ext uri="{FF2B5EF4-FFF2-40B4-BE49-F238E27FC236}">
                <a16:creationId xmlns:a16="http://schemas.microsoft.com/office/drawing/2014/main" id="{B42738DE-9BB5-BC6F-4611-7A8BA501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D4793D-56C6-3B43-A618-E10C35E7C38B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0B6FA-610A-48AC-AFC5-BAF9B12FFD6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9155" name="Titre 1">
            <a:extLst>
              <a:ext uri="{FF2B5EF4-FFF2-40B4-BE49-F238E27FC236}">
                <a16:creationId xmlns:a16="http://schemas.microsoft.com/office/drawing/2014/main" id="{DC94593F-7AA2-4661-858C-51655766D54D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R. nucléaires</a:t>
            </a:r>
          </a:p>
        </p:txBody>
      </p:sp>
      <p:sp>
        <p:nvSpPr>
          <p:cNvPr id="49156" name="Rectangle 1">
            <a:extLst>
              <a:ext uri="{FF2B5EF4-FFF2-40B4-BE49-F238E27FC236}">
                <a16:creationId xmlns:a16="http://schemas.microsoft.com/office/drawing/2014/main" id="{2A5715FB-B900-418F-03F9-A32EE812F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49157" name="ZoneTexte 1">
            <a:extLst>
              <a:ext uri="{FF2B5EF4-FFF2-40B4-BE49-F238E27FC236}">
                <a16:creationId xmlns:a16="http://schemas.microsoft.com/office/drawing/2014/main" id="{849B9433-21D7-6805-4A10-DEAA6536F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7525"/>
            <a:ext cx="9144000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dirty="0"/>
              <a:t>Famille de 48 protéines solubles, présentes </a:t>
            </a:r>
            <a:r>
              <a:rPr lang="fr-FR" altLang="fr-FR" sz="1600" b="1" dirty="0"/>
              <a:t>dans le cytoplasme</a:t>
            </a:r>
            <a:r>
              <a:rPr lang="fr-FR" altLang="fr-FR" sz="1600" dirty="0"/>
              <a:t> de la cellule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b="1" dirty="0"/>
              <a:t>Ligands</a:t>
            </a:r>
            <a:r>
              <a:rPr lang="fr-FR" altLang="fr-FR" sz="1600" dirty="0"/>
              <a:t> : hormones (</a:t>
            </a:r>
            <a:r>
              <a:rPr lang="fr-FR" altLang="fr-FR" sz="1600" dirty="0" err="1"/>
              <a:t>oestrogènes</a:t>
            </a:r>
            <a:r>
              <a:rPr lang="fr-FR" altLang="fr-FR" sz="1600" dirty="0"/>
              <a:t>, glucocorticoïdes, stéroïdes, …) hormones thyroïdiennes, vitamines A et D, lipides, xénobiotiques. Molécules </a:t>
            </a:r>
            <a:r>
              <a:rPr lang="fr-FR" altLang="fr-FR" sz="1600" b="1" u="sng" dirty="0"/>
              <a:t>hydrophobes</a:t>
            </a:r>
            <a:r>
              <a:rPr lang="fr-FR" altLang="fr-FR" sz="1600" dirty="0"/>
              <a:t> pouvant traverser les membranes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b="1" dirty="0"/>
              <a:t>Parfois ligands inconnus </a:t>
            </a:r>
            <a:r>
              <a:rPr lang="fr-FR" altLang="fr-FR" sz="1600" dirty="0"/>
              <a:t>« </a:t>
            </a:r>
            <a:r>
              <a:rPr lang="fr-FR" altLang="fr-FR" sz="1600" dirty="0" err="1"/>
              <a:t>orphans</a:t>
            </a:r>
            <a:r>
              <a:rPr lang="fr-FR" altLang="fr-FR" sz="1600" dirty="0"/>
              <a:t> » : pas encore découvert ou absence réelle ?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b="1" dirty="0"/>
              <a:t>Interaction directe avec l’ADN</a:t>
            </a:r>
            <a:r>
              <a:rPr lang="fr-FR" altLang="fr-FR" sz="1600" dirty="0"/>
              <a:t>, soit R. présent dans le noyau, soit le ligand active le déplacement du complexe dans le noyau ➔ </a:t>
            </a:r>
            <a:r>
              <a:rPr lang="fr-FR" altLang="fr-FR" sz="1600" b="1" dirty="0">
                <a:solidFill>
                  <a:srgbClr val="00B050"/>
                </a:solidFill>
              </a:rPr>
              <a:t>modulation directe de la transcription protéique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u="sng" dirty="0"/>
              <a:t>Classe I</a:t>
            </a:r>
            <a:r>
              <a:rPr lang="fr-FR" altLang="fr-FR" sz="1600" dirty="0"/>
              <a:t> : </a:t>
            </a:r>
            <a:r>
              <a:rPr lang="fr-FR" altLang="fr-FR" sz="1600" b="1" dirty="0">
                <a:solidFill>
                  <a:srgbClr val="7030A0"/>
                </a:solidFill>
              </a:rPr>
              <a:t>cytoplasmiques</a:t>
            </a:r>
            <a:r>
              <a:rPr lang="fr-FR" altLang="fr-FR" sz="1600" dirty="0"/>
              <a:t>, ligands = </a:t>
            </a:r>
            <a:r>
              <a:rPr lang="fr-FR" altLang="fr-FR" sz="1600" b="1" dirty="0"/>
              <a:t>stéroïdes endocrines</a:t>
            </a:r>
            <a:r>
              <a:rPr lang="fr-FR" altLang="fr-FR" sz="1600" dirty="0"/>
              <a:t> : généralement feedback négatif aux phénomènes biologiques, quand activés : </a:t>
            </a:r>
            <a:r>
              <a:rPr lang="fr-FR" altLang="fr-FR" sz="1600" b="1" dirty="0">
                <a:solidFill>
                  <a:srgbClr val="7030A0"/>
                </a:solidFill>
              </a:rPr>
              <a:t>transactivation ou </a:t>
            </a:r>
            <a:r>
              <a:rPr lang="fr-FR" altLang="fr-FR" sz="1600" b="1" dirty="0" err="1">
                <a:solidFill>
                  <a:srgbClr val="7030A0"/>
                </a:solidFill>
              </a:rPr>
              <a:t>transrépression</a:t>
            </a:r>
            <a:r>
              <a:rPr lang="fr-FR" altLang="fr-FR" sz="1600" dirty="0"/>
              <a:t>  de gènes (sur la partie HRE : hormone </a:t>
            </a:r>
            <a:r>
              <a:rPr lang="fr-FR" altLang="fr-FR" sz="1600" dirty="0" err="1"/>
              <a:t>response</a:t>
            </a:r>
            <a:r>
              <a:rPr lang="fr-FR" altLang="fr-FR" sz="1600" dirty="0"/>
              <a:t> </a:t>
            </a:r>
            <a:r>
              <a:rPr lang="fr-FR" altLang="fr-FR" sz="1600" dirty="0" err="1"/>
              <a:t>element</a:t>
            </a:r>
            <a:r>
              <a:rPr lang="fr-FR" altLang="fr-FR" sz="1600" dirty="0"/>
              <a:t>) + </a:t>
            </a:r>
            <a:r>
              <a:rPr lang="fr-FR" altLang="fr-FR" sz="1600" b="1" dirty="0">
                <a:solidFill>
                  <a:srgbClr val="7030A0"/>
                </a:solidFill>
              </a:rPr>
              <a:t>recrutement autres protéines pour promouvoir la transcription de multiples gènes</a:t>
            </a:r>
            <a:r>
              <a:rPr lang="fr-FR" altLang="fr-FR" sz="1600" dirty="0"/>
              <a:t>.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u="sng" dirty="0"/>
              <a:t>Classe II</a:t>
            </a:r>
            <a:r>
              <a:rPr lang="fr-FR" altLang="fr-FR" sz="1600" dirty="0"/>
              <a:t> : </a:t>
            </a:r>
            <a:r>
              <a:rPr lang="fr-FR" altLang="fr-FR" sz="1600" b="1" dirty="0">
                <a:solidFill>
                  <a:srgbClr val="FF0000"/>
                </a:solidFill>
              </a:rPr>
              <a:t>nucléaires</a:t>
            </a:r>
            <a:r>
              <a:rPr lang="fr-FR" altLang="fr-FR" sz="1600" dirty="0"/>
              <a:t> et forment un hétérodimère avec  le </a:t>
            </a:r>
            <a:r>
              <a:rPr lang="fr-FR" altLang="fr-FR" sz="1600" b="1" dirty="0"/>
              <a:t>rétinoïde X récepteur </a:t>
            </a:r>
            <a:r>
              <a:rPr lang="fr-FR" altLang="fr-FR" sz="1600" dirty="0"/>
              <a:t>(RXR), ligands = </a:t>
            </a:r>
            <a:r>
              <a:rPr lang="fr-FR" altLang="fr-FR" sz="1600" b="1" dirty="0"/>
              <a:t>lipides</a:t>
            </a:r>
            <a:r>
              <a:rPr lang="fr-FR" altLang="fr-FR" sz="1600" dirty="0"/>
              <a:t> (</a:t>
            </a:r>
            <a:r>
              <a:rPr lang="fr-FR" altLang="fr-FR" sz="1600" dirty="0" err="1"/>
              <a:t>ac</a:t>
            </a:r>
            <a:r>
              <a:rPr lang="fr-FR" altLang="fr-FR" sz="1600" dirty="0"/>
              <a:t>. gras +++)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 dirty="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u numéro de diapositive 1">
            <a:extLst>
              <a:ext uri="{FF2B5EF4-FFF2-40B4-BE49-F238E27FC236}">
                <a16:creationId xmlns:a16="http://schemas.microsoft.com/office/drawing/2014/main" id="{09416804-1CD0-D977-70C1-3DA958F4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34D329-5150-1E43-9DC2-7CAC82E976CB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000BD-C4A4-ECBD-3164-7FFE2C1A1CE2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1203" name="Titre 1">
            <a:extLst>
              <a:ext uri="{FF2B5EF4-FFF2-40B4-BE49-F238E27FC236}">
                <a16:creationId xmlns:a16="http://schemas.microsoft.com/office/drawing/2014/main" id="{11197C2F-7335-3699-7CE7-A23CFE4A14A8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R. nucléaires</a:t>
            </a:r>
          </a:p>
        </p:txBody>
      </p:sp>
      <p:sp>
        <p:nvSpPr>
          <p:cNvPr id="51204" name="Rectangle 1">
            <a:extLst>
              <a:ext uri="{FF2B5EF4-FFF2-40B4-BE49-F238E27FC236}">
                <a16:creationId xmlns:a16="http://schemas.microsoft.com/office/drawing/2014/main" id="{18342190-6F4D-3E26-6FFA-811135DD5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51205" name="Image 4">
            <a:extLst>
              <a:ext uri="{FF2B5EF4-FFF2-40B4-BE49-F238E27FC236}">
                <a16:creationId xmlns:a16="http://schemas.microsoft.com/office/drawing/2014/main" id="{EA13D694-A100-7D06-9095-5745D0CD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6197" r="3690" b="9422"/>
          <a:stretch>
            <a:fillRect/>
          </a:stretch>
        </p:blipFill>
        <p:spPr bwMode="auto">
          <a:xfrm>
            <a:off x="0" y="3260725"/>
            <a:ext cx="49164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ZoneTexte 5">
            <a:extLst>
              <a:ext uri="{FF2B5EF4-FFF2-40B4-BE49-F238E27FC236}">
                <a16:creationId xmlns:a16="http://schemas.microsoft.com/office/drawing/2014/main" id="{864D9911-28C9-BDA7-435E-426B88D62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1485900"/>
            <a:ext cx="38893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/>
              <a:t> ex : </a:t>
            </a:r>
            <a:r>
              <a:rPr lang="fr-FR" altLang="fr-FR" sz="1600" b="1" u="sng"/>
              <a:t>Glucocorticoïdes</a:t>
            </a:r>
            <a:r>
              <a:rPr lang="fr-FR" altLang="fr-FR" sz="1600"/>
              <a:t> (classe I)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6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La fixation d’un glucocorticoïde à son récepteur va le dissocier de l’heat schock protein (HSP) et de l’immunophiline, sous forme libre migre du cytosol au noyau et interagit avec l’ADN.</a:t>
            </a:r>
          </a:p>
        </p:txBody>
      </p:sp>
      <p:pic>
        <p:nvPicPr>
          <p:cNvPr id="51207" name="Image 7">
            <a:extLst>
              <a:ext uri="{FF2B5EF4-FFF2-40B4-BE49-F238E27FC236}">
                <a16:creationId xmlns:a16="http://schemas.microsoft.com/office/drawing/2014/main" id="{BC2E2304-E0FD-3524-C22C-BB1665D70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443288"/>
            <a:ext cx="41132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ZoneTexte 11">
            <a:extLst>
              <a:ext uri="{FF2B5EF4-FFF2-40B4-BE49-F238E27FC236}">
                <a16:creationId xmlns:a16="http://schemas.microsoft.com/office/drawing/2014/main" id="{0946AEFF-10D8-A378-775E-92E0FA2E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863" y="1485900"/>
            <a:ext cx="388937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/>
              <a:t>ex : </a:t>
            </a:r>
            <a:r>
              <a:rPr lang="fr-FR" altLang="fr-FR" sz="1600" b="1" u="sng"/>
              <a:t>Fibrates</a:t>
            </a:r>
            <a:r>
              <a:rPr lang="fr-FR" altLang="fr-FR" sz="1600"/>
              <a:t> (classe II)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Les PPAR</a:t>
            </a:r>
            <a:r>
              <a:rPr lang="el-GR" altLang="fr-FR" sz="1400"/>
              <a:t>α </a:t>
            </a:r>
            <a:r>
              <a:rPr lang="fr-FR" altLang="fr-FR" sz="1400"/>
              <a:t>activés par les fibrates s’associent avec un RXR. Le complexe PPAR/RXR activé se lie à des PPRE présents dans les promoteurs de nombreux gènes codant pour des protéines qui régulent le métabolisme des acides gras et stimulent leur transcription.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ce réservé du numéro de diapositive 1">
            <a:extLst>
              <a:ext uri="{FF2B5EF4-FFF2-40B4-BE49-F238E27FC236}">
                <a16:creationId xmlns:a16="http://schemas.microsoft.com/office/drawing/2014/main" id="{AA03978B-3DC0-A95A-47E0-B556C071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EF97DB-63B5-B24B-B708-9E65BAC24F92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B1F9B6-1813-017B-C84D-1385C7FA1F33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3251" name="Titre 1">
            <a:extLst>
              <a:ext uri="{FF2B5EF4-FFF2-40B4-BE49-F238E27FC236}">
                <a16:creationId xmlns:a16="http://schemas.microsoft.com/office/drawing/2014/main" id="{70DD936B-B8AD-0387-F046-5708EE6A9674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R. nucléaires</a:t>
            </a:r>
          </a:p>
        </p:txBody>
      </p:sp>
      <p:sp>
        <p:nvSpPr>
          <p:cNvPr id="53252" name="Rectangle 1">
            <a:extLst>
              <a:ext uri="{FF2B5EF4-FFF2-40B4-BE49-F238E27FC236}">
                <a16:creationId xmlns:a16="http://schemas.microsoft.com/office/drawing/2014/main" id="{5B424903-D1D3-4A85-5FC6-A0EF96813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53253" name="ZoneTexte 5">
            <a:extLst>
              <a:ext uri="{FF2B5EF4-FFF2-40B4-BE49-F238E27FC236}">
                <a16:creationId xmlns:a16="http://schemas.microsoft.com/office/drawing/2014/main" id="{7DAE3F9D-18D1-616D-0EAE-36D60820A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1485900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 u="sng"/>
              <a:t>Glucocorticoïdes</a:t>
            </a:r>
            <a:r>
              <a:rPr lang="fr-FR" altLang="fr-FR" sz="1600"/>
              <a:t> (classe I) </a:t>
            </a:r>
          </a:p>
        </p:txBody>
      </p:sp>
      <p:sp>
        <p:nvSpPr>
          <p:cNvPr id="53254" name="ZoneTexte 11">
            <a:extLst>
              <a:ext uri="{FF2B5EF4-FFF2-40B4-BE49-F238E27FC236}">
                <a16:creationId xmlns:a16="http://schemas.microsoft.com/office/drawing/2014/main" id="{2B5953FB-3415-4E55-BF13-4E3116432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863" y="1485900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 u="sng"/>
              <a:t>Fibrates</a:t>
            </a:r>
            <a:r>
              <a:rPr lang="fr-FR" altLang="fr-FR" sz="1600"/>
              <a:t> (classe II) </a:t>
            </a:r>
          </a:p>
        </p:txBody>
      </p:sp>
      <p:pic>
        <p:nvPicPr>
          <p:cNvPr id="53255" name="Picture 6">
            <a:extLst>
              <a:ext uri="{FF2B5EF4-FFF2-40B4-BE49-F238E27FC236}">
                <a16:creationId xmlns:a16="http://schemas.microsoft.com/office/drawing/2014/main" id="{66F148E0-7A20-2973-CD59-2FC2B68E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22438"/>
            <a:ext cx="2986087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86973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D0C06D-749C-A493-B4D9-09D152746988}"/>
              </a:ext>
            </a:extLst>
          </p:cNvPr>
          <p:cNvSpPr/>
          <p:nvPr/>
        </p:nvSpPr>
        <p:spPr>
          <a:xfrm>
            <a:off x="3736975" y="1485900"/>
            <a:ext cx="2160588" cy="2492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200" b="1" u="sng" dirty="0" err="1"/>
              <a:t>Transactivation</a:t>
            </a:r>
            <a:r>
              <a:rPr lang="fr-FR" sz="1200" dirty="0"/>
              <a:t> :</a:t>
            </a:r>
          </a:p>
          <a:p>
            <a:pPr>
              <a:defRPr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dirty="0" err="1"/>
              <a:t>Dimérisation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dirty="0"/>
              <a:t>Liaison à l’acide nucléique (HRE)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dirty="0"/>
              <a:t>Activation des facteurs de transcription par stabilisation du complexe de pré-initiation, réarrangement de la structure de la chromatine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dirty="0"/>
              <a:t>Activation de la transcription</a:t>
            </a:r>
          </a:p>
        </p:txBody>
      </p:sp>
      <p:pic>
        <p:nvPicPr>
          <p:cNvPr id="53257" name="Picture 6">
            <a:extLst>
              <a:ext uri="{FF2B5EF4-FFF2-40B4-BE49-F238E27FC236}">
                <a16:creationId xmlns:a16="http://schemas.microsoft.com/office/drawing/2014/main" id="{D3E02AC3-0EA7-417E-7BBE-B6D6828E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749800"/>
            <a:ext cx="3290887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86973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9E4BE7-E64F-BAB2-6006-3E9F8A90265D}"/>
              </a:ext>
            </a:extLst>
          </p:cNvPr>
          <p:cNvSpPr txBox="1"/>
          <p:nvPr/>
        </p:nvSpPr>
        <p:spPr>
          <a:xfrm>
            <a:off x="3736975" y="4795838"/>
            <a:ext cx="216058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b="1" u="sng" dirty="0"/>
              <a:t>Trans répression </a:t>
            </a:r>
            <a:r>
              <a:rPr lang="fr-FR" sz="12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200" dirty="0"/>
              <a:t>Les complexes HR monomériques lient des facteurs de transcription et inhibent leur liaison à l’ADN ou leur activité transcriptionnelle</a:t>
            </a:r>
          </a:p>
        </p:txBody>
      </p:sp>
      <p:pic>
        <p:nvPicPr>
          <p:cNvPr id="53259" name="Picture 2">
            <a:extLst>
              <a:ext uri="{FF2B5EF4-FFF2-40B4-BE49-F238E27FC236}">
                <a16:creationId xmlns:a16="http://schemas.microsoft.com/office/drawing/2014/main" id="{657B0F9A-CD4C-0BDC-6BE6-66F54D97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2749550"/>
            <a:ext cx="284162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ZoneTexte 4">
            <a:extLst>
              <a:ext uri="{FF2B5EF4-FFF2-40B4-BE49-F238E27FC236}">
                <a16:creationId xmlns:a16="http://schemas.microsoft.com/office/drawing/2014/main" id="{498FB52A-547D-345D-7462-52174F6D6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6445250"/>
            <a:ext cx="7989887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1200"/>
              <a:t>Les glucocorticoïdes transactivent la S. de facteurs anti-inflammatoires et trans-repriment la S. de facteurs pro-inflammatoires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ce réservé du numéro de diapositive 1">
            <a:extLst>
              <a:ext uri="{FF2B5EF4-FFF2-40B4-BE49-F238E27FC236}">
                <a16:creationId xmlns:a16="http://schemas.microsoft.com/office/drawing/2014/main" id="{3F1674EF-35E0-235E-7911-9353D732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55FF3D-06D1-0F45-949B-74B63B3C0BB3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5298" name="Rectangle 1">
            <a:extLst>
              <a:ext uri="{FF2B5EF4-FFF2-40B4-BE49-F238E27FC236}">
                <a16:creationId xmlns:a16="http://schemas.microsoft.com/office/drawing/2014/main" id="{9224CB86-000B-E323-12B9-24FEAA905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55299" name="Image 4">
            <a:extLst>
              <a:ext uri="{FF2B5EF4-FFF2-40B4-BE49-F238E27FC236}">
                <a16:creationId xmlns:a16="http://schemas.microsoft.com/office/drawing/2014/main" id="{8DE1D02C-21BD-B92C-AF93-701D70AB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433638"/>
            <a:ext cx="2271712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14198EC-C847-2272-6171-5419B428F034}"/>
              </a:ext>
            </a:extLst>
          </p:cNvPr>
          <p:cNvGraphicFramePr>
            <a:graphicFrameLocks noGrp="1"/>
          </p:cNvGraphicFramePr>
          <p:nvPr/>
        </p:nvGraphicFramePr>
        <p:xfrm>
          <a:off x="2930525" y="1398588"/>
          <a:ext cx="5673725" cy="543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2007"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localisation</a:t>
                      </a:r>
                    </a:p>
                  </a:txBody>
                  <a:tcPr marL="91439" marR="91439" marT="45726" marB="457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Effecteur</a:t>
                      </a:r>
                    </a:p>
                  </a:txBody>
                  <a:tcPr marL="91439" marR="91439" marT="45726" marB="457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Couplage</a:t>
                      </a:r>
                    </a:p>
                  </a:txBody>
                  <a:tcPr marL="91439" marR="91439" marT="45726" marB="457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Structure</a:t>
                      </a:r>
                    </a:p>
                  </a:txBody>
                  <a:tcPr marL="91439" marR="91439" marT="45726" marB="457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Exemple</a:t>
                      </a:r>
                    </a:p>
                  </a:txBody>
                  <a:tcPr marL="91439" marR="91439" marT="45726" marB="457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409"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membranaire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Cx ionique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Couplage direct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 HTM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R. Nicotinique à l’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Ach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, R. Gaba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344">
                <a:tc>
                  <a:txBody>
                    <a:bodyPr/>
                    <a:lstStyle/>
                    <a:p>
                      <a:r>
                        <a:rPr lang="fr-FR" sz="1200" dirty="0"/>
                        <a:t>membranaire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Enzyme ou canal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Via protéine G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7 HTM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R. Muscarinique à l’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Ach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adrenorécepteurs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007">
                <a:tc>
                  <a:txBody>
                    <a:bodyPr/>
                    <a:lstStyle/>
                    <a:p>
                      <a:r>
                        <a:rPr lang="fr-FR" sz="1200" dirty="0"/>
                        <a:t>membranaire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Protéine kinase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Couplage direct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 HTM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IGF, r.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cytokiniques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2007">
                <a:tc>
                  <a:txBody>
                    <a:bodyPr/>
                    <a:lstStyle/>
                    <a:p>
                      <a:r>
                        <a:rPr lang="fr-FR" sz="1200" dirty="0"/>
                        <a:t>intracellulaire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Transcription de gènes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Via ADN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Structure monomérique avec récepteur et site de liaison ADN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R. stéroïdes</a:t>
                      </a:r>
                    </a:p>
                  </a:txBody>
                  <a:tcPr marL="91439" marR="91439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5B4C44E-6F0B-F5AC-9359-E226FE03AC8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5339" name="Titre 1">
            <a:extLst>
              <a:ext uri="{FF2B5EF4-FFF2-40B4-BE49-F238E27FC236}">
                <a16:creationId xmlns:a16="http://schemas.microsoft.com/office/drawing/2014/main" id="{ABB26A8D-4AF6-B4D8-FBDA-1B8072F0AF04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synthèse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u numéro de diapositive 1">
            <a:extLst>
              <a:ext uri="{FF2B5EF4-FFF2-40B4-BE49-F238E27FC236}">
                <a16:creationId xmlns:a16="http://schemas.microsoft.com/office/drawing/2014/main" id="{323378B3-B3EE-82E5-0675-0194F6EAA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259F67-4B3B-B44F-8311-478C95AAEF19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A2AC8E-F07B-D5C1-ED02-CC8BEF96D291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7347" name="Titre 1">
            <a:extLst>
              <a:ext uri="{FF2B5EF4-FFF2-40B4-BE49-F238E27FC236}">
                <a16:creationId xmlns:a16="http://schemas.microsoft.com/office/drawing/2014/main" id="{D7E6C717-405E-02FD-CCA4-F0E0E3567AB6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contrôle expression</a:t>
            </a:r>
          </a:p>
        </p:txBody>
      </p:sp>
      <p:sp>
        <p:nvSpPr>
          <p:cNvPr id="57348" name="Rectangle 1">
            <a:extLst>
              <a:ext uri="{FF2B5EF4-FFF2-40B4-BE49-F238E27FC236}">
                <a16:creationId xmlns:a16="http://schemas.microsoft.com/office/drawing/2014/main" id="{85A123A9-4B08-2824-D7C5-195A3642F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A85F94-DCC6-561F-4318-6D3726318E91}"/>
              </a:ext>
            </a:extLst>
          </p:cNvPr>
          <p:cNvSpPr txBox="1"/>
          <p:nvPr/>
        </p:nvSpPr>
        <p:spPr>
          <a:xfrm>
            <a:off x="61913" y="2309813"/>
            <a:ext cx="4152900" cy="35004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u="sng" dirty="0"/>
              <a:t>Régulation des récepteurs à court terme </a:t>
            </a:r>
            <a:r>
              <a:rPr lang="fr-FR" sz="1600" dirty="0"/>
              <a:t>= </a:t>
            </a:r>
            <a:r>
              <a:rPr lang="fr-FR" sz="1600" b="1" dirty="0"/>
              <a:t>Désensibilisation</a:t>
            </a:r>
            <a:r>
              <a:rPr lang="fr-FR" sz="1600" dirty="0"/>
              <a:t> : </a:t>
            </a:r>
          </a:p>
          <a:p>
            <a:pPr marL="285750" indent="-285750">
              <a:buFontTx/>
              <a:buChar char="-"/>
              <a:defRPr/>
            </a:pPr>
            <a:r>
              <a:rPr lang="fr-FR" sz="1600" dirty="0"/>
              <a:t>Phosphorylation du récepteur</a:t>
            </a:r>
          </a:p>
          <a:p>
            <a:pPr marL="285750" indent="-285750">
              <a:buFontTx/>
              <a:buChar char="-"/>
              <a:defRPr/>
            </a:pPr>
            <a:r>
              <a:rPr lang="fr-FR" sz="1600" dirty="0"/>
              <a:t>Internalisation (endocytose – β</a:t>
            </a:r>
            <a:r>
              <a:rPr lang="fr-FR" sz="1600" i="1" dirty="0"/>
              <a:t> </a:t>
            </a:r>
            <a:r>
              <a:rPr lang="fr-FR" sz="1600" i="1" dirty="0" err="1"/>
              <a:t>arrestine</a:t>
            </a:r>
            <a:r>
              <a:rPr lang="fr-FR" sz="1600" dirty="0"/>
              <a:t>)</a:t>
            </a:r>
          </a:p>
          <a:p>
            <a:pPr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u="sng" dirty="0"/>
              <a:t>Régulation des récepteurs à long terme</a:t>
            </a:r>
            <a:r>
              <a:rPr lang="fr-FR" sz="1600" dirty="0"/>
              <a:t> :</a:t>
            </a:r>
            <a:br>
              <a:rPr lang="fr-FR" sz="1600" dirty="0"/>
            </a:br>
            <a:r>
              <a:rPr lang="fr-FR" sz="1600" dirty="0"/>
              <a:t>- </a:t>
            </a:r>
            <a:r>
              <a:rPr lang="fr-FR" sz="1600" b="1" dirty="0"/>
              <a:t>augmentation ou diminution </a:t>
            </a:r>
            <a:r>
              <a:rPr lang="fr-FR" sz="1600" dirty="0"/>
              <a:t>de l’expression des récepteurs</a:t>
            </a:r>
            <a:br>
              <a:rPr lang="fr-FR" sz="1600" dirty="0"/>
            </a:br>
            <a:r>
              <a:rPr lang="fr-FR" sz="1600" dirty="0"/>
              <a:t>- exemples : prolifération des R. post-synaptiques après dénervation / tolérance aux opiacés après traitement au long cours</a:t>
            </a:r>
          </a:p>
        </p:txBody>
      </p:sp>
      <p:pic>
        <p:nvPicPr>
          <p:cNvPr id="57350" name="Image 8">
            <a:extLst>
              <a:ext uri="{FF2B5EF4-FFF2-40B4-BE49-F238E27FC236}">
                <a16:creationId xmlns:a16="http://schemas.microsoft.com/office/drawing/2014/main" id="{6DECD49E-551E-1609-2755-70B55709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490788"/>
            <a:ext cx="46751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u numéro de diapositive 1">
            <a:extLst>
              <a:ext uri="{FF2B5EF4-FFF2-40B4-BE49-F238E27FC236}">
                <a16:creationId xmlns:a16="http://schemas.microsoft.com/office/drawing/2014/main" id="{4364D059-E4A2-DF31-E074-C2BF0A1C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62A054-DCE3-D042-88E2-2A6F2F1700D4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5638B-D7E4-5CEF-AAE9-056FDC60BD04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395" name="Titre 1">
            <a:extLst>
              <a:ext uri="{FF2B5EF4-FFF2-40B4-BE49-F238E27FC236}">
                <a16:creationId xmlns:a16="http://schemas.microsoft.com/office/drawing/2014/main" id="{E8BD390D-4C83-E90B-40E5-33FBC4DD3913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 : pathologies</a:t>
            </a:r>
          </a:p>
        </p:txBody>
      </p:sp>
      <p:sp>
        <p:nvSpPr>
          <p:cNvPr id="59396" name="Rectangle 1">
            <a:extLst>
              <a:ext uri="{FF2B5EF4-FFF2-40B4-BE49-F238E27FC236}">
                <a16:creationId xmlns:a16="http://schemas.microsoft.com/office/drawing/2014/main" id="{849B69F2-8C7A-2291-344B-36DA1BFCD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BFE732-49A9-A322-CAAB-D0A3DF2E62D5}"/>
              </a:ext>
            </a:extLst>
          </p:cNvPr>
          <p:cNvSpPr txBox="1"/>
          <p:nvPr/>
        </p:nvSpPr>
        <p:spPr>
          <a:xfrm>
            <a:off x="141288" y="1450975"/>
            <a:ext cx="4414837" cy="255428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1600" u="sng" dirty="0"/>
              <a:t>Mauvais fonctionnement des récepteurs</a:t>
            </a:r>
            <a:r>
              <a:rPr lang="fr-FR" sz="1600" dirty="0"/>
              <a:t> :</a:t>
            </a:r>
          </a:p>
          <a:p>
            <a:pPr>
              <a:defRPr/>
            </a:pPr>
            <a:r>
              <a:rPr lang="fr-FR" sz="1600" dirty="0"/>
              <a:t>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b="1" dirty="0"/>
              <a:t>auto anticorps dirigés </a:t>
            </a:r>
            <a:r>
              <a:rPr lang="fr-FR" sz="1600" dirty="0"/>
              <a:t>contre récepteurs (ex : </a:t>
            </a:r>
            <a:r>
              <a:rPr lang="fr-FR" sz="1600" b="1" dirty="0"/>
              <a:t>myasthénie</a:t>
            </a:r>
            <a:r>
              <a:rPr lang="fr-FR" sz="1600" dirty="0"/>
              <a:t> – </a:t>
            </a:r>
            <a:r>
              <a:rPr lang="fr-FR" sz="1600" dirty="0" err="1"/>
              <a:t>Ac</a:t>
            </a:r>
            <a:r>
              <a:rPr lang="fr-FR" sz="1600" dirty="0"/>
              <a:t> inactivant les R. </a:t>
            </a:r>
            <a:r>
              <a:rPr lang="fr-FR" sz="1600" dirty="0" err="1"/>
              <a:t>ACh</a:t>
            </a:r>
            <a:r>
              <a:rPr lang="fr-FR" sz="1600" dirty="0"/>
              <a:t> nicotiniques de la JNM)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fr-FR" sz="1600" dirty="0"/>
              <a:t>Mutations de gènes codant pour récepteurs ➔ </a:t>
            </a:r>
            <a:r>
              <a:rPr lang="fr-FR" sz="1600" b="1" dirty="0"/>
              <a:t>polymorphismes</a:t>
            </a:r>
            <a:r>
              <a:rPr lang="fr-FR" sz="1600" dirty="0"/>
              <a:t> expliquant mauvaise réponse au traitement ou pronostic grave de pathologies (récepteur β et asthme, insuffisance cardiaque, …)</a:t>
            </a:r>
          </a:p>
        </p:txBody>
      </p:sp>
      <p:pic>
        <p:nvPicPr>
          <p:cNvPr id="59398" name="Image 4">
            <a:extLst>
              <a:ext uri="{FF2B5EF4-FFF2-40B4-BE49-F238E27FC236}">
                <a16:creationId xmlns:a16="http://schemas.microsoft.com/office/drawing/2014/main" id="{DBA03BAF-599D-4A3F-6353-BC86B01C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087813"/>
            <a:ext cx="37719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Image 6">
            <a:extLst>
              <a:ext uri="{FF2B5EF4-FFF2-40B4-BE49-F238E27FC236}">
                <a16:creationId xmlns:a16="http://schemas.microsoft.com/office/drawing/2014/main" id="{D733F5FA-8ED9-E847-2B2E-F781D966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790700"/>
            <a:ext cx="29908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ZoneTexte 1">
            <a:extLst>
              <a:ext uri="{FF2B5EF4-FFF2-40B4-BE49-F238E27FC236}">
                <a16:creationId xmlns:a16="http://schemas.microsoft.com/office/drawing/2014/main" id="{10BBFA13-2550-03DE-88A9-869B002BB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941888"/>
            <a:ext cx="2219325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Toxine cholérique et protéine 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ce réservé du numéro de diapositive 1">
            <a:extLst>
              <a:ext uri="{FF2B5EF4-FFF2-40B4-BE49-F238E27FC236}">
                <a16:creationId xmlns:a16="http://schemas.microsoft.com/office/drawing/2014/main" id="{BC626B73-5B27-1D2C-B798-28ED2519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5B0592-541A-984C-9527-F2157AB1C973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76EA7A-250F-2978-D903-2BF0B2B6FD51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443" name="Titre 1">
            <a:extLst>
              <a:ext uri="{FF2B5EF4-FFF2-40B4-BE49-F238E27FC236}">
                <a16:creationId xmlns:a16="http://schemas.microsoft.com/office/drawing/2014/main" id="{0604045E-491A-802F-58E5-169E95F1C5F8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Plan</a:t>
            </a:r>
          </a:p>
        </p:txBody>
      </p:sp>
      <p:sp>
        <p:nvSpPr>
          <p:cNvPr id="61444" name="Rectangle 1">
            <a:extLst>
              <a:ext uri="{FF2B5EF4-FFF2-40B4-BE49-F238E27FC236}">
                <a16:creationId xmlns:a16="http://schemas.microsoft.com/office/drawing/2014/main" id="{FE7959CB-2605-7A08-BF86-E06E39A58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D881D89-7ABD-6F52-FD92-5AD49D5A2BDE}"/>
              </a:ext>
            </a:extLst>
          </p:cNvPr>
          <p:cNvGraphicFramePr>
            <a:graphicFrameLocks noGrp="1"/>
          </p:cNvGraphicFramePr>
          <p:nvPr/>
        </p:nvGraphicFramePr>
        <p:xfrm>
          <a:off x="166688" y="1608138"/>
          <a:ext cx="8582025" cy="44132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687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Canaux ioniques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Enzymes 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Systèmes de transport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Non protéiniques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Cx voltage-dépendants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Enzyme-récepteurs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R. couplé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G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Enzymes cibles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SLC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R. lié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Kinase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Cx libérateurs de Ca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Promédicaments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R. nucléaires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Cx « SOC »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Enzymes médicaments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388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Contrôle expression R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 et pathologies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ce réservé du numéro de diapositive 1">
            <a:extLst>
              <a:ext uri="{FF2B5EF4-FFF2-40B4-BE49-F238E27FC236}">
                <a16:creationId xmlns:a16="http://schemas.microsoft.com/office/drawing/2014/main" id="{5C2CB6C9-5F22-B9D6-0598-09EBE6AB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D0F5FF-3AA3-5D48-9EF8-991B4521E585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9C012F-1CAC-2B38-600A-561933E075FB}"/>
              </a:ext>
            </a:extLst>
          </p:cNvPr>
          <p:cNvSpPr/>
          <p:nvPr/>
        </p:nvSpPr>
        <p:spPr>
          <a:xfrm>
            <a:off x="0" y="2659063"/>
            <a:ext cx="9144000" cy="1417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3491" name="Titre 1">
            <a:extLst>
              <a:ext uri="{FF2B5EF4-FFF2-40B4-BE49-F238E27FC236}">
                <a16:creationId xmlns:a16="http://schemas.microsoft.com/office/drawing/2014/main" id="{BDA0D214-7BAB-C680-2DA2-65EF1D12E66A}"/>
              </a:ext>
            </a:extLst>
          </p:cNvPr>
          <p:cNvSpPr txBox="1">
            <a:spLocks/>
          </p:cNvSpPr>
          <p:nvPr/>
        </p:nvSpPr>
        <p:spPr bwMode="auto">
          <a:xfrm>
            <a:off x="0" y="2713038"/>
            <a:ext cx="914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</a:t>
            </a:r>
          </a:p>
        </p:txBody>
      </p:sp>
      <p:sp>
        <p:nvSpPr>
          <p:cNvPr id="63492" name="Rectangle 1">
            <a:extLst>
              <a:ext uri="{FF2B5EF4-FFF2-40B4-BE49-F238E27FC236}">
                <a16:creationId xmlns:a16="http://schemas.microsoft.com/office/drawing/2014/main" id="{B7095FA9-4E80-1F0A-DE8C-3A60A3FA5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B6538ACD-0BD3-404C-8E5E-62A3EF33C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444625"/>
            <a:ext cx="8564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63494" name="ZoneTexte 1">
            <a:extLst>
              <a:ext uri="{FF2B5EF4-FFF2-40B4-BE49-F238E27FC236}">
                <a16:creationId xmlns:a16="http://schemas.microsoft.com/office/drawing/2014/main" id="{8BD3232C-8055-3D3C-7C33-CE546E3DE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4652963"/>
            <a:ext cx="3335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Canaux voltage-dépendants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Récepteur protéine-canal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Canaux libérateurs de calcium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Canaux « SOC 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Espace réservé du numéro de diapositive 1">
            <a:extLst>
              <a:ext uri="{FF2B5EF4-FFF2-40B4-BE49-F238E27FC236}">
                <a16:creationId xmlns:a16="http://schemas.microsoft.com/office/drawing/2014/main" id="{67C9F040-65CA-EEAE-FCB5-91272627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96AB31-9B6E-1244-A7FA-B0DA68273DA3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6592ED-472A-E9C9-47DD-6B4840D4E39B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7763" name="Titre 1">
            <a:extLst>
              <a:ext uri="{FF2B5EF4-FFF2-40B4-BE49-F238E27FC236}">
                <a16:creationId xmlns:a16="http://schemas.microsoft.com/office/drawing/2014/main" id="{5463A706-0E63-48F7-8C0E-7E7CBEEF2E2F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Introduction</a:t>
            </a:r>
          </a:p>
        </p:txBody>
      </p:sp>
      <p:sp>
        <p:nvSpPr>
          <p:cNvPr id="117764" name="Rectangle 1">
            <a:extLst>
              <a:ext uri="{FF2B5EF4-FFF2-40B4-BE49-F238E27FC236}">
                <a16:creationId xmlns:a16="http://schemas.microsoft.com/office/drawing/2014/main" id="{0480B801-D721-FFB8-449A-010B3F3FF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117765" name="Image 3">
            <a:extLst>
              <a:ext uri="{FF2B5EF4-FFF2-40B4-BE49-F238E27FC236}">
                <a16:creationId xmlns:a16="http://schemas.microsoft.com/office/drawing/2014/main" id="{A2AB2266-C875-02EC-5C31-85B81D4C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150"/>
            <a:ext cx="77724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70F01D-EEA0-3C4A-82E3-D1213DBF44E9}"/>
              </a:ext>
            </a:extLst>
          </p:cNvPr>
          <p:cNvSpPr/>
          <p:nvPr/>
        </p:nvSpPr>
        <p:spPr>
          <a:xfrm>
            <a:off x="7308850" y="5557838"/>
            <a:ext cx="863600" cy="1025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7" descr="Types de canaux ioniques dans le fuselage">
            <a:hlinkClick r:id="rId3"/>
            <a:extLst>
              <a:ext uri="{FF2B5EF4-FFF2-40B4-BE49-F238E27FC236}">
                <a16:creationId xmlns:a16="http://schemas.microsoft.com/office/drawing/2014/main" id="{4E8E8DD6-DE32-9355-7AF2-233DFF2C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884613"/>
            <a:ext cx="3182938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Espace réservé du numéro de diapositive 1">
            <a:extLst>
              <a:ext uri="{FF2B5EF4-FFF2-40B4-BE49-F238E27FC236}">
                <a16:creationId xmlns:a16="http://schemas.microsoft.com/office/drawing/2014/main" id="{5D6D9397-D212-F707-E588-1B446FDD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D8E7EE-48BA-A645-8458-EFB544ABED49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E976C-1F62-00B3-6C7E-6D8F141C23DC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4516" name="Titre 1">
            <a:extLst>
              <a:ext uri="{FF2B5EF4-FFF2-40B4-BE49-F238E27FC236}">
                <a16:creationId xmlns:a16="http://schemas.microsoft.com/office/drawing/2014/main" id="{E28B79BF-4E7B-7162-17D4-4ACFBB193781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généralités</a:t>
            </a:r>
          </a:p>
        </p:txBody>
      </p:sp>
      <p:sp>
        <p:nvSpPr>
          <p:cNvPr id="64517" name="Rectangle 1">
            <a:extLst>
              <a:ext uri="{FF2B5EF4-FFF2-40B4-BE49-F238E27FC236}">
                <a16:creationId xmlns:a16="http://schemas.microsoft.com/office/drawing/2014/main" id="{1909F26A-DA59-0240-5886-6402172C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64518" name="ZoneTexte 1">
            <a:extLst>
              <a:ext uri="{FF2B5EF4-FFF2-40B4-BE49-F238E27FC236}">
                <a16:creationId xmlns:a16="http://schemas.microsoft.com/office/drawing/2014/main" id="{2177887D-95E7-6643-B399-EF86672C4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1163" y="1454150"/>
            <a:ext cx="6423026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73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Les ions sont </a:t>
            </a:r>
            <a:r>
              <a:rPr lang="fr-FR" altLang="fr-FR" sz="1600" b="1"/>
              <a:t>incapables de franchir seuls </a:t>
            </a:r>
            <a:r>
              <a:rPr lang="fr-FR" altLang="fr-FR" sz="1600"/>
              <a:t>la bicouche lipidique de la membrane cellulaire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b="1"/>
              <a:t>Cx ioniques : complexes protéiniques</a:t>
            </a:r>
            <a:r>
              <a:rPr lang="fr-FR" altLang="fr-FR" sz="1600"/>
              <a:t> dont l’architecture forme </a:t>
            </a:r>
            <a:r>
              <a:rPr lang="fr-FR" altLang="fr-FR" sz="1600" b="1"/>
              <a:t>pore rempli d’eau à travers la membrane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2 états : </a:t>
            </a:r>
            <a:r>
              <a:rPr lang="fr-FR" altLang="fr-FR" sz="1600" b="1"/>
              <a:t>ouvert / fermé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Le taux et la direction du mouvement ionique : </a:t>
            </a:r>
            <a:r>
              <a:rPr lang="fr-FR" altLang="fr-FR" sz="1600" b="1"/>
              <a:t>gradient électrochimique</a:t>
            </a:r>
            <a:r>
              <a:rPr lang="fr-FR" altLang="fr-FR" sz="1600"/>
              <a:t> de l’ion → dépendant de [X]</a:t>
            </a:r>
            <a:r>
              <a:rPr lang="fr-FR" altLang="fr-FR" sz="1600" baseline="-25000"/>
              <a:t>IC</a:t>
            </a:r>
            <a:r>
              <a:rPr lang="fr-FR" altLang="fr-FR" sz="1600"/>
              <a:t> et [X]</a:t>
            </a:r>
            <a:r>
              <a:rPr lang="fr-FR" altLang="fr-FR" sz="1600" baseline="-25000"/>
              <a:t>EC</a:t>
            </a:r>
            <a:r>
              <a:rPr lang="fr-FR" altLang="fr-FR" sz="1600"/>
              <a:t> ainsi que potentiel membranaire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Les </a:t>
            </a:r>
            <a:r>
              <a:rPr lang="fr-FR" altLang="fr-FR" sz="1600" u="sng"/>
              <a:t>Cx ioniques sont caractérisés par 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400" b="1"/>
              <a:t>Sélectivité</a:t>
            </a:r>
            <a:r>
              <a:rPr lang="fr-FR" altLang="fr-FR" sz="1400"/>
              <a:t> pour un type d’ion (taille du pore et « revêtement »)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200"/>
              <a:t>Cations : Na</a:t>
            </a:r>
            <a:r>
              <a:rPr lang="fr-FR" altLang="fr-FR" sz="1200" baseline="30000"/>
              <a:t>+</a:t>
            </a:r>
            <a:r>
              <a:rPr lang="fr-FR" altLang="fr-FR" sz="1200"/>
              <a:t>, K</a:t>
            </a:r>
            <a:r>
              <a:rPr lang="fr-FR" altLang="fr-FR" sz="1200" baseline="30000"/>
              <a:t>+</a:t>
            </a:r>
            <a:r>
              <a:rPr lang="fr-FR" altLang="fr-FR" sz="1200"/>
              <a:t>, Ca</a:t>
            </a:r>
            <a:r>
              <a:rPr lang="fr-FR" altLang="fr-FR" sz="1200" baseline="30000"/>
              <a:t>2+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200"/>
              <a:t>Anions : Cl</a:t>
            </a:r>
            <a:r>
              <a:rPr lang="fr-FR" altLang="fr-FR" sz="1200" baseline="30000"/>
              <a:t>-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400" b="1"/>
              <a:t>Propriété d’activation</a:t>
            </a:r>
            <a:r>
              <a:rPr lang="fr-FR" altLang="fr-FR" sz="1400"/>
              <a:t> (quel stimulus le fait changer d’état ?)</a:t>
            </a:r>
            <a:r>
              <a:rPr lang="fr-FR" altLang="fr-FR" sz="1400" b="1"/>
              <a:t>*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400" b="1"/>
              <a:t>Architecture moléculaire</a:t>
            </a:r>
            <a:r>
              <a:rPr lang="fr-FR" altLang="fr-FR" sz="1400"/>
              <a:t>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b="1">
                <a:solidFill>
                  <a:srgbClr val="00B050"/>
                </a:solidFill>
              </a:rPr>
              <a:t>Rôle</a:t>
            </a:r>
            <a:r>
              <a:rPr lang="fr-FR" altLang="fr-FR" sz="1600"/>
              <a:t> : couplage ⊄</a:t>
            </a:r>
            <a:r>
              <a:rPr lang="fr-FR" altLang="fr-FR" sz="1600" baseline="30000"/>
              <a:t>r</a:t>
            </a:r>
            <a:r>
              <a:rPr lang="fr-FR" altLang="fr-FR" sz="1600"/>
              <a:t> </a:t>
            </a:r>
            <a:r>
              <a:rPr lang="fr-FR" altLang="fr-FR" sz="1600" i="1"/>
              <a:t>excitation – contraction </a:t>
            </a:r>
            <a:r>
              <a:rPr lang="fr-FR" altLang="fr-FR" sz="1600"/>
              <a:t>et </a:t>
            </a:r>
            <a:r>
              <a:rPr lang="fr-FR" altLang="fr-FR" sz="1600" i="1"/>
              <a:t>excitation – secrétion  </a:t>
            </a:r>
            <a:endParaRPr lang="fr-FR" altLang="fr-FR" sz="1600"/>
          </a:p>
        </p:txBody>
      </p:sp>
      <p:pic>
        <p:nvPicPr>
          <p:cNvPr id="64519" name="Image 4">
            <a:extLst>
              <a:ext uri="{FF2B5EF4-FFF2-40B4-BE49-F238E27FC236}">
                <a16:creationId xmlns:a16="http://schemas.microsoft.com/office/drawing/2014/main" id="{AAA483D4-9260-CBCA-9F3E-35B1AC1D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473200"/>
            <a:ext cx="3027362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7D7E25B-F56E-11A6-1D22-93A8FF02B746}"/>
              </a:ext>
            </a:extLst>
          </p:cNvPr>
          <p:cNvSpPr txBox="1"/>
          <p:nvPr/>
        </p:nvSpPr>
        <p:spPr>
          <a:xfrm>
            <a:off x="7797800" y="2813050"/>
            <a:ext cx="9017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b="1" u="sng" dirty="0"/>
              <a:t>Patch clamp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 6">
            <a:extLst>
              <a:ext uri="{FF2B5EF4-FFF2-40B4-BE49-F238E27FC236}">
                <a16:creationId xmlns:a16="http://schemas.microsoft.com/office/drawing/2014/main" id="{48E684FF-7BBB-222C-6041-9AC6DBA9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313238"/>
            <a:ext cx="26828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Espace réservé du numéro de diapositive 1">
            <a:extLst>
              <a:ext uri="{FF2B5EF4-FFF2-40B4-BE49-F238E27FC236}">
                <a16:creationId xmlns:a16="http://schemas.microsoft.com/office/drawing/2014/main" id="{C35B477A-9BC6-7B6B-41AD-AF187DC4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1F6F23-7920-624A-B23C-DFC99290577C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970F1-3347-0677-DDFC-ABB27FE8A147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6564" name="Titre 1">
            <a:extLst>
              <a:ext uri="{FF2B5EF4-FFF2-40B4-BE49-F238E27FC236}">
                <a16:creationId xmlns:a16="http://schemas.microsoft.com/office/drawing/2014/main" id="{AA226A17-839E-F311-D838-B53F96C8D292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Cx voltage-dépendants</a:t>
            </a:r>
          </a:p>
        </p:txBody>
      </p:sp>
      <p:sp>
        <p:nvSpPr>
          <p:cNvPr id="66565" name="Rectangle 1">
            <a:extLst>
              <a:ext uri="{FF2B5EF4-FFF2-40B4-BE49-F238E27FC236}">
                <a16:creationId xmlns:a16="http://schemas.microsoft.com/office/drawing/2014/main" id="{29BE4274-6C7C-176E-9D3A-7FF04FB4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4D3F04-A81C-1ECD-837D-6AFDB0233D78}"/>
              </a:ext>
            </a:extLst>
          </p:cNvPr>
          <p:cNvSpPr txBox="1"/>
          <p:nvPr/>
        </p:nvSpPr>
        <p:spPr>
          <a:xfrm>
            <a:off x="-180975" y="1500188"/>
            <a:ext cx="4878388" cy="485616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Généralement ouverts quand membrane cellulaire </a:t>
            </a:r>
            <a:r>
              <a:rPr lang="fr-FR" sz="1600" b="1" dirty="0"/>
              <a:t>dépolarisée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Durée </a:t>
            </a:r>
            <a:r>
              <a:rPr lang="fr-FR" sz="1600" b="1" dirty="0"/>
              <a:t>d’action courte</a:t>
            </a:r>
            <a:r>
              <a:rPr lang="fr-FR" sz="1600" dirty="0"/>
              <a:t>, même si dépolarisation maintenue car processus d’inactivation automatique plus long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A la base du mécanisme d’</a:t>
            </a:r>
            <a:r>
              <a:rPr lang="fr-FR" sz="1600" b="1" dirty="0"/>
              <a:t>excitabilité membranaire</a:t>
            </a:r>
            <a:r>
              <a:rPr lang="fr-FR" sz="1600" dirty="0"/>
              <a:t> → genèse du </a:t>
            </a:r>
            <a:r>
              <a:rPr lang="fr-FR" sz="1600" b="1" dirty="0"/>
              <a:t>potentiel d’action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Surtout : Na</a:t>
            </a:r>
            <a:r>
              <a:rPr lang="fr-FR" sz="1600" baseline="30000" dirty="0"/>
              <a:t>+ </a:t>
            </a:r>
            <a:r>
              <a:rPr lang="fr-FR" sz="1600" dirty="0"/>
              <a:t>(entrée), K</a:t>
            </a:r>
            <a:r>
              <a:rPr lang="fr-FR" sz="1600" baseline="30000" dirty="0"/>
              <a:t>+ </a:t>
            </a:r>
            <a:r>
              <a:rPr lang="fr-FR" sz="1600" dirty="0"/>
              <a:t>(sortie), Ca</a:t>
            </a:r>
            <a:r>
              <a:rPr lang="fr-FR" sz="1600" baseline="30000" dirty="0"/>
              <a:t>2+</a:t>
            </a:r>
            <a:r>
              <a:rPr lang="fr-FR" sz="1600" dirty="0"/>
              <a:t>(entrée) </a:t>
            </a:r>
          </a:p>
          <a:p>
            <a:pPr lvl="1">
              <a:lnSpc>
                <a:spcPct val="150000"/>
              </a:lnSpc>
              <a:defRPr/>
            </a:pPr>
            <a:endParaRPr lang="fr-FR" sz="1600" dirty="0"/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fr-FR" sz="1600" b="1" dirty="0"/>
          </a:p>
          <a:p>
            <a:pPr marL="742950" lvl="1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</p:txBody>
      </p:sp>
      <p:pic>
        <p:nvPicPr>
          <p:cNvPr id="66567" name="Image 4">
            <a:extLst>
              <a:ext uri="{FF2B5EF4-FFF2-40B4-BE49-F238E27FC236}">
                <a16:creationId xmlns:a16="http://schemas.microsoft.com/office/drawing/2014/main" id="{7B9643B3-4D7F-EBD6-4D70-C51D34990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446213"/>
            <a:ext cx="2611437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>
            <a:extLst>
              <a:ext uri="{FF2B5EF4-FFF2-40B4-BE49-F238E27FC236}">
                <a16:creationId xmlns:a16="http://schemas.microsoft.com/office/drawing/2014/main" id="{2099BF90-5CCD-E9EC-6A2A-62754257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4803775"/>
            <a:ext cx="26098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u numéro de diapositive 1">
            <a:extLst>
              <a:ext uri="{FF2B5EF4-FFF2-40B4-BE49-F238E27FC236}">
                <a16:creationId xmlns:a16="http://schemas.microsoft.com/office/drawing/2014/main" id="{748F1C26-9806-D39E-09B3-45211B65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E46C-CDCD-5544-A878-243FC1962171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57C493-71B6-9318-BAEE-6BE04FBE1430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8611" name="Titre 1">
            <a:extLst>
              <a:ext uri="{FF2B5EF4-FFF2-40B4-BE49-F238E27FC236}">
                <a16:creationId xmlns:a16="http://schemas.microsoft.com/office/drawing/2014/main" id="{898C1082-FA2D-8364-C8CD-F14C49FE46BB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Cx voltage-dépendants</a:t>
            </a:r>
          </a:p>
        </p:txBody>
      </p:sp>
      <p:sp>
        <p:nvSpPr>
          <p:cNvPr id="68612" name="Rectangle 1">
            <a:extLst>
              <a:ext uri="{FF2B5EF4-FFF2-40B4-BE49-F238E27FC236}">
                <a16:creationId xmlns:a16="http://schemas.microsoft.com/office/drawing/2014/main" id="{DD577EB0-E5A8-6A8D-9DA8-F55E9C5D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540EF9D-D70B-25B9-286A-7743414EDDB7}"/>
              </a:ext>
            </a:extLst>
          </p:cNvPr>
          <p:cNvSpPr txBox="1"/>
          <p:nvPr/>
        </p:nvSpPr>
        <p:spPr>
          <a:xfrm>
            <a:off x="-107950" y="1614488"/>
            <a:ext cx="5429250" cy="59642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fr-FR" sz="1600" b="1" u="sng" dirty="0"/>
              <a:t>Médicaments</a:t>
            </a:r>
            <a:r>
              <a:rPr lang="fr-FR" sz="1600" dirty="0"/>
              <a:t> : bloquent ou maintiennent ouvert le canal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b="1" dirty="0">
                <a:solidFill>
                  <a:srgbClr val="00B050"/>
                </a:solidFill>
              </a:rPr>
              <a:t>anesthésiques locaux  </a:t>
            </a:r>
            <a:r>
              <a:rPr lang="fr-FR" sz="1600" dirty="0"/>
              <a:t>(</a:t>
            </a:r>
            <a:r>
              <a:rPr lang="fr-FR" sz="1600" dirty="0" err="1"/>
              <a:t>lydocaïne</a:t>
            </a:r>
            <a:r>
              <a:rPr lang="fr-FR" sz="1600" dirty="0"/>
              <a:t>, xylocaïne) </a:t>
            </a:r>
            <a:r>
              <a:rPr lang="fr-FR" sz="1600" b="1" dirty="0"/>
              <a:t>bloquent Cx Na-</a:t>
            </a:r>
            <a:r>
              <a:rPr lang="fr-FR" sz="1600" b="1" dirty="0" err="1"/>
              <a:t>V</a:t>
            </a:r>
            <a:r>
              <a:rPr lang="fr-FR" sz="1600" b="1" baseline="-25000" dirty="0" err="1"/>
              <a:t>dep</a:t>
            </a:r>
            <a:r>
              <a:rPr lang="fr-FR" sz="1600" dirty="0"/>
              <a:t> =  ∅ passage du courant Na</a:t>
            </a:r>
            <a:r>
              <a:rPr lang="fr-FR" sz="1600" baseline="30000" dirty="0"/>
              <a:t>+</a:t>
            </a:r>
            <a:r>
              <a:rPr lang="fr-FR" sz="1600" dirty="0"/>
              <a:t> → ∅ dépolarisation de mb </a:t>
            </a:r>
            <a:r>
              <a:rPr lang="fr-FR" altLang="fr-FR" sz="1600" dirty="0"/>
              <a:t>⊄</a:t>
            </a:r>
            <a:r>
              <a:rPr lang="fr-FR" altLang="fr-FR" sz="1600" baseline="30000" dirty="0"/>
              <a:t>r</a:t>
            </a:r>
            <a:r>
              <a:rPr lang="fr-FR" sz="1600" dirty="0"/>
              <a:t> bloquant ainsi la genèse ou la conduction de l’influx nerveux de la douleur → </a:t>
            </a:r>
            <a:r>
              <a:rPr lang="fr-FR" sz="1600" dirty="0">
                <a:solidFill>
                  <a:srgbClr val="00B050"/>
                </a:solidFill>
              </a:rPr>
              <a:t>anesthésie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b="1" dirty="0">
                <a:solidFill>
                  <a:srgbClr val="7030A0"/>
                </a:solidFill>
              </a:rPr>
              <a:t>Certains Antidiabétiques</a:t>
            </a:r>
            <a:r>
              <a:rPr lang="fr-FR" sz="1600" dirty="0"/>
              <a:t> : bloquent Cx K</a:t>
            </a:r>
            <a:r>
              <a:rPr lang="fr-FR" sz="1600" baseline="30000" dirty="0"/>
              <a:t>+</a:t>
            </a:r>
            <a:r>
              <a:rPr lang="fr-FR" sz="1600" dirty="0"/>
              <a:t> sur les ⊄ β du pancréas → dépolarisation prolongée = libération accrue d’insuline → </a:t>
            </a:r>
            <a:r>
              <a:rPr lang="fr-FR" sz="1600" dirty="0">
                <a:solidFill>
                  <a:srgbClr val="7030A0"/>
                </a:solidFill>
              </a:rPr>
              <a:t>stockage glucose</a:t>
            </a:r>
          </a:p>
          <a:p>
            <a:pPr lvl="2">
              <a:lnSpc>
                <a:spcPct val="150000"/>
              </a:lnSpc>
              <a:defRPr/>
            </a:pPr>
            <a:endParaRPr lang="fr-FR" sz="1600" b="1" dirty="0"/>
          </a:p>
          <a:p>
            <a:pPr lvl="2">
              <a:lnSpc>
                <a:spcPct val="150000"/>
              </a:lnSpc>
              <a:defRPr/>
            </a:pPr>
            <a:endParaRPr lang="fr-FR" sz="1600" b="1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b="1" dirty="0"/>
              <a:t>Modulation</a:t>
            </a:r>
            <a:r>
              <a:rPr lang="fr-FR" sz="1600" dirty="0"/>
              <a:t> physiologique indirecte par d’autres récepteurs comme des kinases</a:t>
            </a:r>
          </a:p>
          <a:p>
            <a:pPr lvl="1">
              <a:lnSpc>
                <a:spcPct val="150000"/>
              </a:lnSpc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</p:txBody>
      </p:sp>
      <p:pic>
        <p:nvPicPr>
          <p:cNvPr id="68614" name="Picture 2">
            <a:extLst>
              <a:ext uri="{FF2B5EF4-FFF2-40B4-BE49-F238E27FC236}">
                <a16:creationId xmlns:a16="http://schemas.microsoft.com/office/drawing/2014/main" id="{96FCB52F-1FBF-841E-BAAB-A70E2CD8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283200"/>
            <a:ext cx="39719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Image 6">
            <a:extLst>
              <a:ext uri="{FF2B5EF4-FFF2-40B4-BE49-F238E27FC236}">
                <a16:creationId xmlns:a16="http://schemas.microsoft.com/office/drawing/2014/main" id="{F8300C59-6591-7205-C994-019DDEE8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970088"/>
            <a:ext cx="26828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Espace réservé du numéro de diapositive 1">
            <a:extLst>
              <a:ext uri="{FF2B5EF4-FFF2-40B4-BE49-F238E27FC236}">
                <a16:creationId xmlns:a16="http://schemas.microsoft.com/office/drawing/2014/main" id="{DB60CE9A-E3D2-CF92-F6B4-A3779C6D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701883-E2EE-EC42-B3EA-8887DF4989A6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8640A8-3D6C-C7CB-E52D-09ADA503F4B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0659" name="Titre 1">
            <a:extLst>
              <a:ext uri="{FF2B5EF4-FFF2-40B4-BE49-F238E27FC236}">
                <a16:creationId xmlns:a16="http://schemas.microsoft.com/office/drawing/2014/main" id="{046FF2CD-CA1E-3438-D9E1-229AF8058E63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Récepteurs: protéine-canal</a:t>
            </a:r>
          </a:p>
        </p:txBody>
      </p:sp>
      <p:sp>
        <p:nvSpPr>
          <p:cNvPr id="70660" name="Rectangle 1">
            <a:extLst>
              <a:ext uri="{FF2B5EF4-FFF2-40B4-BE49-F238E27FC236}">
                <a16:creationId xmlns:a16="http://schemas.microsoft.com/office/drawing/2014/main" id="{9D824B8D-A62C-F4A5-0C31-FAD73BDB4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70661" name="ZoneTexte 1">
            <a:extLst>
              <a:ext uri="{FF2B5EF4-FFF2-40B4-BE49-F238E27FC236}">
                <a16:creationId xmlns:a16="http://schemas.microsoft.com/office/drawing/2014/main" id="{BCA59E0A-F403-722F-C04C-EFCB4F1E2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519238"/>
            <a:ext cx="48783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Cf. diapositives précédentes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u numéro de diapositive 1">
            <a:extLst>
              <a:ext uri="{FF2B5EF4-FFF2-40B4-BE49-F238E27FC236}">
                <a16:creationId xmlns:a16="http://schemas.microsoft.com/office/drawing/2014/main" id="{27181564-630F-30F9-D9D1-88482413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2D1E5F-BE90-7646-8521-AAE96B096028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64588E-5C52-BB79-AF75-08B043741F38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2707" name="Titre 1">
            <a:extLst>
              <a:ext uri="{FF2B5EF4-FFF2-40B4-BE49-F238E27FC236}">
                <a16:creationId xmlns:a16="http://schemas.microsoft.com/office/drawing/2014/main" id="{5DBD3166-E600-B15B-5E45-55E453A14694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Cx libérateurs de Ca</a:t>
            </a:r>
          </a:p>
        </p:txBody>
      </p:sp>
      <p:sp>
        <p:nvSpPr>
          <p:cNvPr id="72708" name="Rectangle 1">
            <a:extLst>
              <a:ext uri="{FF2B5EF4-FFF2-40B4-BE49-F238E27FC236}">
                <a16:creationId xmlns:a16="http://schemas.microsoft.com/office/drawing/2014/main" id="{3169B10F-EEEE-FD33-43AF-135F52D7B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3EDC26-332C-CB65-96AD-E1B2222A73EB}"/>
              </a:ext>
            </a:extLst>
          </p:cNvPr>
          <p:cNvSpPr txBox="1"/>
          <p:nvPr/>
        </p:nvSpPr>
        <p:spPr>
          <a:xfrm>
            <a:off x="-180975" y="1371600"/>
            <a:ext cx="4879975" cy="707231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Principaux : récepteurs à la </a:t>
            </a:r>
            <a:r>
              <a:rPr lang="fr-FR" sz="1600" b="1" dirty="0" err="1"/>
              <a:t>ryanodine</a:t>
            </a:r>
            <a:r>
              <a:rPr lang="fr-FR" sz="1600" b="1" dirty="0"/>
              <a:t> et à l’IP</a:t>
            </a:r>
            <a:r>
              <a:rPr lang="fr-FR" sz="1600" b="1" baseline="-25000" dirty="0"/>
              <a:t>3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Cas particuliers de récepteur protéine-canal permettant la </a:t>
            </a:r>
            <a:r>
              <a:rPr lang="fr-FR" sz="1600" b="1" dirty="0"/>
              <a:t>libération de Ca</a:t>
            </a:r>
            <a:r>
              <a:rPr lang="fr-FR" sz="1600" b="1" baseline="30000" dirty="0"/>
              <a:t>2+</a:t>
            </a:r>
            <a:r>
              <a:rPr lang="fr-FR" sz="1600" b="1" dirty="0"/>
              <a:t> depuis stocks </a:t>
            </a:r>
            <a:r>
              <a:rPr lang="fr-FR" sz="1600" b="1" baseline="-25000" dirty="0"/>
              <a:t>IC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Déclenchés par concentrations </a:t>
            </a:r>
            <a:r>
              <a:rPr lang="fr-FR" sz="1600" dirty="0" err="1"/>
              <a:t>micromolaires</a:t>
            </a:r>
            <a:r>
              <a:rPr lang="fr-FR" sz="1600" dirty="0"/>
              <a:t> de Ca</a:t>
            </a:r>
            <a:r>
              <a:rPr lang="fr-FR" sz="1600" baseline="30000" dirty="0"/>
              <a:t>2+</a:t>
            </a:r>
            <a:r>
              <a:rPr lang="fr-FR" sz="1600" dirty="0"/>
              <a:t>, mais aussi par </a:t>
            </a:r>
            <a:r>
              <a:rPr lang="fr-FR" sz="1600" dirty="0" err="1"/>
              <a:t>ryanodine</a:t>
            </a:r>
            <a:r>
              <a:rPr lang="fr-FR" sz="1600" dirty="0"/>
              <a:t> (absente chez les animaux) et IP</a:t>
            </a:r>
            <a:r>
              <a:rPr lang="fr-FR" sz="1600" baseline="-25000" dirty="0"/>
              <a:t>3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Présents majoritairement les </a:t>
            </a:r>
            <a:r>
              <a:rPr lang="fr-FR" sz="1600" b="1" dirty="0"/>
              <a:t>réticulums endoplasmiques et sarcoplasmiques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b="1" dirty="0"/>
              <a:t>Myocarde</a:t>
            </a:r>
            <a:r>
              <a:rPr lang="fr-FR" sz="1600" dirty="0"/>
              <a:t> (RYR et IP) ,Fibres musculaires striés et cerveau (RYR)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Mutations décrites avec pathologies associées (myopathies congénitales, tachycardies ventriculaires, …)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fr-FR" sz="1600" dirty="0"/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fr-FR" sz="1600" b="1" dirty="0"/>
          </a:p>
          <a:p>
            <a:pPr marL="742950" lvl="1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</p:txBody>
      </p:sp>
      <p:pic>
        <p:nvPicPr>
          <p:cNvPr id="72710" name="Image 4">
            <a:extLst>
              <a:ext uri="{FF2B5EF4-FFF2-40B4-BE49-F238E27FC236}">
                <a16:creationId xmlns:a16="http://schemas.microsoft.com/office/drawing/2014/main" id="{83EDF0EB-3D48-2143-B6B0-A8DE1384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830388"/>
            <a:ext cx="442595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ZoneTexte 5">
            <a:extLst>
              <a:ext uri="{FF2B5EF4-FFF2-40B4-BE49-F238E27FC236}">
                <a16:creationId xmlns:a16="http://schemas.microsoft.com/office/drawing/2014/main" id="{7C524AAE-B505-ECC5-6A87-8F6463029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3738563"/>
            <a:ext cx="2862263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/>
              <a:t>Canaux 𝛃4 (surtout vasculaires) sont sensibles aux </a:t>
            </a:r>
            <a:r>
              <a:rPr lang="fr-FR" altLang="fr-FR" sz="1800" b="1"/>
              <a:t>dihydropiridines</a:t>
            </a:r>
            <a:r>
              <a:rPr lang="fr-FR" altLang="fr-FR" sz="1800"/>
              <a:t> (Nifédipine, Vérapamil) =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/>
              <a:t>relaxant vasculaires = </a:t>
            </a:r>
            <a:r>
              <a:rPr lang="fr-FR" altLang="fr-FR" sz="1800" b="1">
                <a:solidFill>
                  <a:srgbClr val="00B050"/>
                </a:solidFill>
              </a:rPr>
              <a:t>antihypertenseurs appelés </a:t>
            </a:r>
            <a:r>
              <a:rPr lang="fr-FR" altLang="fr-FR" sz="1800" b="1"/>
              <a:t>inhibiteurs calciques</a:t>
            </a:r>
            <a:r>
              <a:rPr lang="fr-FR" altLang="fr-FR" sz="180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u numéro de diapositive 1">
            <a:extLst>
              <a:ext uri="{FF2B5EF4-FFF2-40B4-BE49-F238E27FC236}">
                <a16:creationId xmlns:a16="http://schemas.microsoft.com/office/drawing/2014/main" id="{48B989C2-6243-C5D7-75D4-52975940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FB167C-826D-8D44-B06A-041EB8755CD5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4A031-12AF-845E-33E1-619853B9433B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4755" name="Titre 1">
            <a:extLst>
              <a:ext uri="{FF2B5EF4-FFF2-40B4-BE49-F238E27FC236}">
                <a16:creationId xmlns:a16="http://schemas.microsoft.com/office/drawing/2014/main" id="{36123944-F4DA-C060-2F15-5DE3583314F0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Cx « SOC »</a:t>
            </a:r>
          </a:p>
        </p:txBody>
      </p:sp>
      <p:sp>
        <p:nvSpPr>
          <p:cNvPr id="74756" name="Rectangle 1">
            <a:extLst>
              <a:ext uri="{FF2B5EF4-FFF2-40B4-BE49-F238E27FC236}">
                <a16:creationId xmlns:a16="http://schemas.microsoft.com/office/drawing/2014/main" id="{ACBC3C24-C76B-9DF0-CADD-86DFBE03B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C47890-01CB-419F-BDF3-0015CD16DB3C}"/>
              </a:ext>
            </a:extLst>
          </p:cNvPr>
          <p:cNvSpPr txBox="1"/>
          <p:nvPr/>
        </p:nvSpPr>
        <p:spPr>
          <a:xfrm>
            <a:off x="-282575" y="1557338"/>
            <a:ext cx="4879975" cy="33782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Activés quand stocks de Ca</a:t>
            </a:r>
            <a:r>
              <a:rPr lang="fr-FR" sz="1600" baseline="30000" dirty="0"/>
              <a:t>2+</a:t>
            </a:r>
            <a:r>
              <a:rPr lang="fr-FR" sz="1600" baseline="-25000" dirty="0"/>
              <a:t>IC</a:t>
            </a:r>
            <a:r>
              <a:rPr lang="fr-FR" sz="1600" dirty="0"/>
              <a:t> faibles : ouverture des Cx Store </a:t>
            </a:r>
            <a:r>
              <a:rPr lang="fr-FR" sz="1600" dirty="0" err="1"/>
              <a:t>Operated</a:t>
            </a:r>
            <a:r>
              <a:rPr lang="fr-FR" sz="1600" dirty="0"/>
              <a:t> </a:t>
            </a:r>
            <a:r>
              <a:rPr lang="fr-FR" sz="1600" dirty="0" err="1"/>
              <a:t>Channels</a:t>
            </a:r>
            <a:r>
              <a:rPr lang="fr-FR" sz="1600" dirty="0"/>
              <a:t> (SOC), permet ainsi de conserver une [Ca</a:t>
            </a:r>
            <a:r>
              <a:rPr lang="fr-FR" sz="1600" baseline="30000" dirty="0"/>
              <a:t>2+</a:t>
            </a:r>
            <a:r>
              <a:rPr lang="fr-FR" sz="1600" dirty="0"/>
              <a:t>]</a:t>
            </a:r>
            <a:r>
              <a:rPr lang="fr-FR" sz="1600" baseline="-25000" dirty="0"/>
              <a:t>IC</a:t>
            </a:r>
            <a:r>
              <a:rPr lang="fr-FR" sz="1600" dirty="0"/>
              <a:t> élevée même quand le Ca</a:t>
            </a:r>
            <a:r>
              <a:rPr lang="fr-FR" sz="1600" baseline="30000" dirty="0"/>
              <a:t>2+</a:t>
            </a:r>
            <a:r>
              <a:rPr lang="fr-FR" sz="1600" baseline="-25000" dirty="0"/>
              <a:t>IC</a:t>
            </a:r>
            <a:r>
              <a:rPr lang="fr-FR" sz="1600" dirty="0"/>
              <a:t>  est très sollicité par des protéines G. 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fr-FR" sz="1600" b="1" dirty="0"/>
          </a:p>
          <a:p>
            <a:pPr marL="742950" lvl="1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</p:txBody>
      </p:sp>
      <p:pic>
        <p:nvPicPr>
          <p:cNvPr id="74758" name="Image 5">
            <a:extLst>
              <a:ext uri="{FF2B5EF4-FFF2-40B4-BE49-F238E27FC236}">
                <a16:creationId xmlns:a16="http://schemas.microsoft.com/office/drawing/2014/main" id="{24A486FB-03D8-1E1D-4E2B-11F78413B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57338"/>
            <a:ext cx="38941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 7">
            <a:extLst>
              <a:ext uri="{FF2B5EF4-FFF2-40B4-BE49-F238E27FC236}">
                <a16:creationId xmlns:a16="http://schemas.microsoft.com/office/drawing/2014/main" id="{F15ACB63-0120-FD7E-9E44-1565709D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4525"/>
            <a:ext cx="4405313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Espace réservé du numéro de diapositive 1">
            <a:extLst>
              <a:ext uri="{FF2B5EF4-FFF2-40B4-BE49-F238E27FC236}">
                <a16:creationId xmlns:a16="http://schemas.microsoft.com/office/drawing/2014/main" id="{829E19FA-2CC4-E06E-1B4E-72856EF7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872921-1214-2845-8B25-C5EC274CFFC4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96F653-FE65-EC17-2041-C0464440FF0F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6804" name="Titre 1">
            <a:extLst>
              <a:ext uri="{FF2B5EF4-FFF2-40B4-BE49-F238E27FC236}">
                <a16:creationId xmlns:a16="http://schemas.microsoft.com/office/drawing/2014/main" id="{9E8AE03E-7DAC-0756-07FD-E341FE0CABF8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pharmacologie</a:t>
            </a:r>
          </a:p>
        </p:txBody>
      </p:sp>
      <p:sp>
        <p:nvSpPr>
          <p:cNvPr id="76805" name="Rectangle 1">
            <a:extLst>
              <a:ext uri="{FF2B5EF4-FFF2-40B4-BE49-F238E27FC236}">
                <a16:creationId xmlns:a16="http://schemas.microsoft.com/office/drawing/2014/main" id="{815C4B46-6BA2-4E83-9255-18E19F3D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76806" name="ZoneTexte 1">
            <a:extLst>
              <a:ext uri="{FF2B5EF4-FFF2-40B4-BE49-F238E27FC236}">
                <a16:creationId xmlns:a16="http://schemas.microsoft.com/office/drawing/2014/main" id="{CA5637E2-638F-2F7A-7F9A-05C590683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413" y="1484313"/>
            <a:ext cx="4824413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Les canaux sont la cible de beaucoup de médicaments, toxines et médiateurs naturels :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400" b="1" u="sng"/>
              <a:t>Ligands qui vont se lier directement</a:t>
            </a:r>
            <a:r>
              <a:rPr lang="fr-FR" altLang="fr-FR" sz="1400"/>
              <a:t> à la protéine-canal : blocage du canal ou altérer l’activation, faciliter ou inhiber l’ouverture du canal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400" b="1" u="sng"/>
              <a:t>Médiateurs à actions indirectes</a:t>
            </a:r>
            <a:r>
              <a:rPr lang="fr-FR" altLang="fr-FR" sz="1400"/>
              <a:t> (via une protéine G +++) : modification de la phosphoryllation des AA de la partie IC du canal = faciliter ou inhiber l’ouverture du canal (2</a:t>
            </a:r>
            <a:r>
              <a:rPr lang="fr-FR" altLang="fr-FR" sz="1400" baseline="30000"/>
              <a:t>nd</a:t>
            </a:r>
            <a:r>
              <a:rPr lang="fr-FR" altLang="fr-FR" sz="1400"/>
              <a:t> messager activant protéines-kinases)</a:t>
            </a:r>
            <a:r>
              <a:rPr lang="fr-FR" altLang="fr-FR" sz="1400" b="1"/>
              <a:t> ou </a:t>
            </a:r>
            <a:r>
              <a:rPr lang="fr-FR" altLang="fr-FR" sz="1400" b="1" u="sng"/>
              <a:t>Signaux intra-cellulaires</a:t>
            </a:r>
            <a:r>
              <a:rPr lang="fr-FR" altLang="fr-FR" sz="1400"/>
              <a:t> : Ca, ATP, GTP, …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400" b="1" u="sng"/>
              <a:t>Régulation de l’expression des Cx à la surface cellulaire</a:t>
            </a:r>
            <a:r>
              <a:rPr lang="fr-FR" altLang="fr-FR" sz="1400"/>
              <a:t> : Gabapentine = baisse CxCa membranaire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Espace réservé du numéro de diapositive 1">
            <a:extLst>
              <a:ext uri="{FF2B5EF4-FFF2-40B4-BE49-F238E27FC236}">
                <a16:creationId xmlns:a16="http://schemas.microsoft.com/office/drawing/2014/main" id="{41ACEDB9-F17A-7030-2F34-9C55EB7F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8FBC29-EE7E-8540-AECE-66C04655935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BB570-84DC-611A-E4FB-974EC936EB7A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8851" name="Titre 1">
            <a:extLst>
              <a:ext uri="{FF2B5EF4-FFF2-40B4-BE49-F238E27FC236}">
                <a16:creationId xmlns:a16="http://schemas.microsoft.com/office/drawing/2014/main" id="{A6A10095-3703-3276-0CF2-C0CFD56B94AB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pharmacologie</a:t>
            </a:r>
          </a:p>
        </p:txBody>
      </p:sp>
      <p:sp>
        <p:nvSpPr>
          <p:cNvPr id="78852" name="Rectangle 1">
            <a:extLst>
              <a:ext uri="{FF2B5EF4-FFF2-40B4-BE49-F238E27FC236}">
                <a16:creationId xmlns:a16="http://schemas.microsoft.com/office/drawing/2014/main" id="{97FA09F9-F835-2786-6F45-6B98EF349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78853" name="ZoneTexte 1">
            <a:extLst>
              <a:ext uri="{FF2B5EF4-FFF2-40B4-BE49-F238E27FC236}">
                <a16:creationId xmlns:a16="http://schemas.microsoft.com/office/drawing/2014/main" id="{D7F4213B-4DB9-322F-8C65-1EC724456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3850" y="1876425"/>
            <a:ext cx="5165725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 b="1" u="sng"/>
              <a:t>Exemple du R-GABA</a:t>
            </a:r>
            <a:r>
              <a:rPr lang="fr-FR" altLang="fr-FR" sz="1800" b="1" baseline="-25000"/>
              <a:t>A</a:t>
            </a:r>
            <a:r>
              <a:rPr lang="fr-FR" altLang="fr-FR" sz="1600"/>
              <a:t>: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/>
              <a:t>Balance </a:t>
            </a:r>
            <a:r>
              <a:rPr lang="fr-FR" altLang="fr-FR" sz="1600" b="1"/>
              <a:t>Glutamate</a:t>
            </a:r>
            <a:r>
              <a:rPr lang="fr-FR" altLang="fr-FR" sz="1600"/>
              <a:t> (excitateur) / </a:t>
            </a:r>
            <a:r>
              <a:rPr lang="fr-FR" altLang="fr-FR" sz="1600" b="1"/>
              <a:t>GABA</a:t>
            </a:r>
            <a:r>
              <a:rPr lang="fr-FR" altLang="fr-FR" sz="1600"/>
              <a:t> (inhibiteur) dans le SNC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b="1" u="sng"/>
              <a:t>Mécanisme d’action</a:t>
            </a:r>
            <a:r>
              <a:rPr lang="fr-FR" altLang="fr-FR" sz="1600"/>
              <a:t> : activation canal ➔ perméabilité ions Cl</a:t>
            </a:r>
            <a:r>
              <a:rPr lang="fr-FR" altLang="fr-FR" sz="1600" baseline="30000"/>
              <a:t>-</a:t>
            </a:r>
            <a:r>
              <a:rPr lang="fr-FR" altLang="fr-FR" sz="1600"/>
              <a:t> ➔ hyperpolarisation ⊄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b="1" u="sng"/>
              <a:t>Ligands</a:t>
            </a:r>
            <a:r>
              <a:rPr lang="fr-FR" altLang="fr-FR" sz="1600"/>
              <a:t>: GABA (orthostérique) et autres comme BZD, OH (allostériques = autres sites de fixation que le ligand naturel)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/>
              <a:t>Peuvent être </a:t>
            </a:r>
            <a:r>
              <a:rPr lang="fr-FR" altLang="fr-FR" sz="1600" b="1"/>
              <a:t>agonistes</a:t>
            </a:r>
            <a:r>
              <a:rPr lang="fr-FR" altLang="fr-FR" sz="1600"/>
              <a:t> (effet similaire à celui du ligand naturel) ou</a:t>
            </a:r>
            <a:r>
              <a:rPr lang="fr-FR" altLang="fr-FR" sz="1600" b="1"/>
              <a:t> antagonistes</a:t>
            </a:r>
            <a:r>
              <a:rPr lang="fr-FR" altLang="fr-FR" sz="1600"/>
              <a:t> (blocage de l’effet</a:t>
            </a:r>
            <a:r>
              <a:rPr lang="fr-FR" altLang="fr-FR" sz="1400"/>
              <a:t>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altLang="fr-FR" sz="1600"/>
          </a:p>
        </p:txBody>
      </p:sp>
      <p:pic>
        <p:nvPicPr>
          <p:cNvPr id="78854" name="Image 4">
            <a:extLst>
              <a:ext uri="{FF2B5EF4-FFF2-40B4-BE49-F238E27FC236}">
                <a16:creationId xmlns:a16="http://schemas.microsoft.com/office/drawing/2014/main" id="{16861CDA-9CE5-F7CA-D145-132131DD3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760538"/>
            <a:ext cx="364807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Rectangle 5">
            <a:extLst>
              <a:ext uri="{FF2B5EF4-FFF2-40B4-BE49-F238E27FC236}">
                <a16:creationId xmlns:a16="http://schemas.microsoft.com/office/drawing/2014/main" id="{BF0C1A22-AEA3-2793-D9B7-BC5F40A61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4375150"/>
            <a:ext cx="3648075" cy="199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400" b="1"/>
              <a:t>Les BZD vont ⬈ l’action du GABA</a:t>
            </a:r>
            <a:r>
              <a:rPr lang="fr-FR" altLang="fr-FR" sz="1400"/>
              <a:t>, au niveau moléculaire : </a:t>
            </a:r>
            <a:r>
              <a:rPr lang="fr-FR" altLang="fr-FR" sz="1400" b="1">
                <a:solidFill>
                  <a:srgbClr val="00B050"/>
                </a:solidFill>
              </a:rPr>
              <a:t>hyperpolarisation</a:t>
            </a:r>
            <a:r>
              <a:rPr lang="fr-FR" altLang="fr-FR" sz="1400"/>
              <a:t> membranaire ➔ inhibition de l’excitation de la ⊄ et la transmission du PA ; </a:t>
            </a:r>
            <a:r>
              <a:rPr lang="fr-FR" altLang="fr-FR" sz="1400" u="sng"/>
              <a:t>effets cliniques </a:t>
            </a:r>
            <a:r>
              <a:rPr lang="fr-FR" altLang="fr-FR" sz="1400"/>
              <a:t>attendus : </a:t>
            </a:r>
            <a:r>
              <a:rPr lang="fr-FR" altLang="fr-FR" sz="1400" b="1"/>
              <a:t>anxiolytique, antiépileptique, myorelaxation, amnésie, sédation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Espace réservé du numéro de diapositive 1">
            <a:extLst>
              <a:ext uri="{FF2B5EF4-FFF2-40B4-BE49-F238E27FC236}">
                <a16:creationId xmlns:a16="http://schemas.microsoft.com/office/drawing/2014/main" id="{4922286D-B9BF-FE89-0912-1980C5FD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979119-3846-4645-B56F-65CA0460F7B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8010B4-655E-CFD2-C13F-546907025109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0899" name="Titre 1">
            <a:extLst>
              <a:ext uri="{FF2B5EF4-FFF2-40B4-BE49-F238E27FC236}">
                <a16:creationId xmlns:a16="http://schemas.microsoft.com/office/drawing/2014/main" id="{1B14D1F0-CAB7-98AD-95F5-91B8B7CADB92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Plan et problèmes</a:t>
            </a:r>
          </a:p>
        </p:txBody>
      </p:sp>
      <p:sp>
        <p:nvSpPr>
          <p:cNvPr id="80900" name="Rectangle 1">
            <a:extLst>
              <a:ext uri="{FF2B5EF4-FFF2-40B4-BE49-F238E27FC236}">
                <a16:creationId xmlns:a16="http://schemas.microsoft.com/office/drawing/2014/main" id="{B6FA2099-07A6-3E20-575D-AAF225A22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7C4CE5A-D310-539B-0AB7-0F1857CF3C66}"/>
              </a:ext>
            </a:extLst>
          </p:cNvPr>
          <p:cNvGraphicFramePr>
            <a:graphicFrameLocks noGrp="1"/>
          </p:cNvGraphicFramePr>
          <p:nvPr/>
        </p:nvGraphicFramePr>
        <p:xfrm>
          <a:off x="166688" y="1608138"/>
          <a:ext cx="8582025" cy="44132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687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Canaux ioniques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Enzymes 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Systèmes de transport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Non protéiniques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Cx voltage-dépendants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Enzyme-récepteurs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R. couplé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G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Enzymes cibles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SLC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R. lié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Kinase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Cx libérateurs de Ca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Promédicaments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R. nucléaires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Cx « SOC »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Enzymes médicaments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388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Contrôle expression R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 et pathologies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Espace réservé du numéro de diapositive 1">
            <a:extLst>
              <a:ext uri="{FF2B5EF4-FFF2-40B4-BE49-F238E27FC236}">
                <a16:creationId xmlns:a16="http://schemas.microsoft.com/office/drawing/2014/main" id="{CB1666E6-73BD-BB16-CABA-BC3C23F9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BF810B-AD76-0042-9B74-756FD7818DCB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9266AD-ED0F-F7BE-EFF1-00B92C287D5E}"/>
              </a:ext>
            </a:extLst>
          </p:cNvPr>
          <p:cNvSpPr/>
          <p:nvPr/>
        </p:nvSpPr>
        <p:spPr>
          <a:xfrm>
            <a:off x="0" y="2659063"/>
            <a:ext cx="9144000" cy="1417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2947" name="Titre 1">
            <a:extLst>
              <a:ext uri="{FF2B5EF4-FFF2-40B4-BE49-F238E27FC236}">
                <a16:creationId xmlns:a16="http://schemas.microsoft.com/office/drawing/2014/main" id="{1CD862C3-48FE-9C8A-7C6F-B805AF781F6F}"/>
              </a:ext>
            </a:extLst>
          </p:cNvPr>
          <p:cNvSpPr txBox="1">
            <a:spLocks/>
          </p:cNvSpPr>
          <p:nvPr/>
        </p:nvSpPr>
        <p:spPr bwMode="auto">
          <a:xfrm>
            <a:off x="0" y="2713038"/>
            <a:ext cx="914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  <a:ea typeface="ＭＳ Ｐゴシック" panose="020B0600070205080204" pitchFamily="34" charset="-128"/>
              </a:rPr>
              <a:t>Enzymes</a:t>
            </a:r>
          </a:p>
        </p:txBody>
      </p:sp>
      <p:sp>
        <p:nvSpPr>
          <p:cNvPr id="82948" name="Rectangle 1">
            <a:extLst>
              <a:ext uri="{FF2B5EF4-FFF2-40B4-BE49-F238E27FC236}">
                <a16:creationId xmlns:a16="http://schemas.microsoft.com/office/drawing/2014/main" id="{2ED61F68-A7B4-382A-90A2-0EB5191D1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id="{2B350E06-5906-734D-12A3-16FECA46E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444625"/>
            <a:ext cx="8564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82950" name="ZoneTexte 1">
            <a:extLst>
              <a:ext uri="{FF2B5EF4-FFF2-40B4-BE49-F238E27FC236}">
                <a16:creationId xmlns:a16="http://schemas.microsoft.com/office/drawing/2014/main" id="{F3D066E3-8261-AC9E-867A-37E5922E6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4652963"/>
            <a:ext cx="2686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Récepteurs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Cibles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Promédicaments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Enzymes-médicaments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Espace réservé du numéro de diapositive 1">
            <a:extLst>
              <a:ext uri="{FF2B5EF4-FFF2-40B4-BE49-F238E27FC236}">
                <a16:creationId xmlns:a16="http://schemas.microsoft.com/office/drawing/2014/main" id="{B9CCCBEB-6B04-EDB9-716C-337AF0C2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86A28C-3630-184A-961C-9DC3DB745F37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77EC9-54E3-C6FB-95C9-763DDCD8DA27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9811" name="Titre 1">
            <a:extLst>
              <a:ext uri="{FF2B5EF4-FFF2-40B4-BE49-F238E27FC236}">
                <a16:creationId xmlns:a16="http://schemas.microsoft.com/office/drawing/2014/main" id="{D7BB5F09-8FC0-9FC6-9BCA-DFFE77F2AA4D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Introduction</a:t>
            </a:r>
          </a:p>
        </p:txBody>
      </p:sp>
      <p:sp>
        <p:nvSpPr>
          <p:cNvPr id="119812" name="Rectangle 1">
            <a:extLst>
              <a:ext uri="{FF2B5EF4-FFF2-40B4-BE49-F238E27FC236}">
                <a16:creationId xmlns:a16="http://schemas.microsoft.com/office/drawing/2014/main" id="{66C8029B-95B7-A7C2-ADF7-C522270ED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5F9162-546C-4028-CBD4-23E3B437C637}"/>
              </a:ext>
            </a:extLst>
          </p:cNvPr>
          <p:cNvSpPr/>
          <p:nvPr/>
        </p:nvSpPr>
        <p:spPr>
          <a:xfrm>
            <a:off x="7308850" y="5557838"/>
            <a:ext cx="863600" cy="1025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19814" name="Image 5">
            <a:extLst>
              <a:ext uri="{FF2B5EF4-FFF2-40B4-BE49-F238E27FC236}">
                <a16:creationId xmlns:a16="http://schemas.microsoft.com/office/drawing/2014/main" id="{D4BA05A2-F44C-3315-630B-21B5E13D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/>
          <a:stretch>
            <a:fillRect/>
          </a:stretch>
        </p:blipFill>
        <p:spPr bwMode="auto">
          <a:xfrm>
            <a:off x="1598613" y="1435100"/>
            <a:ext cx="5497512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D654A5-B31F-2FFF-C747-D1B0063120EA}"/>
              </a:ext>
            </a:extLst>
          </p:cNvPr>
          <p:cNvSpPr/>
          <p:nvPr/>
        </p:nvSpPr>
        <p:spPr>
          <a:xfrm>
            <a:off x="6596063" y="5695950"/>
            <a:ext cx="863600" cy="1025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ce réservé du numéro de diapositive 1">
            <a:extLst>
              <a:ext uri="{FF2B5EF4-FFF2-40B4-BE49-F238E27FC236}">
                <a16:creationId xmlns:a16="http://schemas.microsoft.com/office/drawing/2014/main" id="{3F15CBDF-9395-F80F-8BD6-D5819C43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32865F-207C-6647-AC37-0709D811160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B992D-4EE0-DCA2-1E73-683E800344D1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3971" name="Titre 1">
            <a:extLst>
              <a:ext uri="{FF2B5EF4-FFF2-40B4-BE49-F238E27FC236}">
                <a16:creationId xmlns:a16="http://schemas.microsoft.com/office/drawing/2014/main" id="{515E59C7-2FF2-60DC-E54F-357BB5549DAA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généralités</a:t>
            </a:r>
          </a:p>
        </p:txBody>
      </p:sp>
      <p:sp>
        <p:nvSpPr>
          <p:cNvPr id="83972" name="Rectangle 1">
            <a:extLst>
              <a:ext uri="{FF2B5EF4-FFF2-40B4-BE49-F238E27FC236}">
                <a16:creationId xmlns:a16="http://schemas.microsoft.com/office/drawing/2014/main" id="{3E9973B0-EFE9-CA9C-08DA-97242F59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83973" name="ZoneTexte 1">
            <a:extLst>
              <a:ext uri="{FF2B5EF4-FFF2-40B4-BE49-F238E27FC236}">
                <a16:creationId xmlns:a16="http://schemas.microsoft.com/office/drawing/2014/main" id="{B7E999EF-7CAF-2782-1B71-561ABE1C6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4963" y="1449388"/>
            <a:ext cx="4968876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Beaucoup de médicaments ciblent des enzymes, </a:t>
            </a:r>
            <a:r>
              <a:rPr lang="fr-FR" altLang="fr-FR" sz="1400" b="1"/>
              <a:t>action directe ou indirecte sur l’activité catalytique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Souvent </a:t>
            </a:r>
            <a:r>
              <a:rPr lang="fr-FR" altLang="fr-FR" sz="1400" b="1"/>
              <a:t>analogue du substrat </a:t>
            </a:r>
            <a:r>
              <a:rPr lang="fr-FR" altLang="fr-FR" sz="1400"/>
              <a:t>qui va jouer le rôle </a:t>
            </a:r>
            <a:r>
              <a:rPr lang="fr-FR" altLang="fr-FR" sz="1400" b="1"/>
              <a:t>d’inhibiteur compétitif </a:t>
            </a:r>
            <a:r>
              <a:rPr lang="fr-FR" altLang="fr-FR" sz="1400"/>
              <a:t>(Inhibiteur de l’enzyme de conversion)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Parfois, liaison est </a:t>
            </a:r>
            <a:r>
              <a:rPr lang="fr-FR" altLang="fr-FR" sz="1400" b="1"/>
              <a:t>irréversible et non-competitive </a:t>
            </a:r>
            <a:r>
              <a:rPr lang="fr-FR" altLang="fr-FR" sz="1400"/>
              <a:t>(aspirine et cyclo-oxygénase)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Egalement, le médicament peut être </a:t>
            </a:r>
            <a:r>
              <a:rPr lang="fr-FR" altLang="fr-FR" sz="1400" b="1"/>
              <a:t>un faux substrat </a:t>
            </a:r>
            <a:r>
              <a:rPr lang="fr-FR" altLang="fr-FR" sz="1400"/>
              <a:t>➔ </a:t>
            </a:r>
            <a:r>
              <a:rPr lang="fr-FR" altLang="fr-FR" sz="1400" b="1">
                <a:solidFill>
                  <a:srgbClr val="7030A0"/>
                </a:solidFill>
              </a:rPr>
              <a:t>métabolite inactif </a:t>
            </a:r>
            <a:r>
              <a:rPr lang="fr-FR" altLang="fr-FR" sz="1400"/>
              <a:t>compromettant une voie métabolique (fluorouracil et ADN)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Certains médicaments ont besoin d’être transformé par réaction enzymatique (</a:t>
            </a:r>
            <a:r>
              <a:rPr lang="fr-FR" altLang="fr-FR" sz="1400" b="1"/>
              <a:t>prodrogue</a:t>
            </a:r>
            <a:r>
              <a:rPr lang="fr-FR" altLang="fr-FR" sz="1400"/>
              <a:t>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400"/>
              <a:t>Les </a:t>
            </a:r>
            <a:r>
              <a:rPr lang="fr-FR" altLang="fr-FR" sz="1400" b="1"/>
              <a:t>effets indésirables </a:t>
            </a:r>
            <a:r>
              <a:rPr lang="fr-FR" altLang="fr-FR" sz="1400"/>
              <a:t>peuvent également être liés aux transformations enzymatique (métabolite du paracétamol et toxicité hépatique)</a:t>
            </a:r>
          </a:p>
        </p:txBody>
      </p:sp>
      <p:pic>
        <p:nvPicPr>
          <p:cNvPr id="83974" name="Image 4">
            <a:extLst>
              <a:ext uri="{FF2B5EF4-FFF2-40B4-BE49-F238E27FC236}">
                <a16:creationId xmlns:a16="http://schemas.microsoft.com/office/drawing/2014/main" id="{CFF97B57-BDD1-1064-0D8A-7A92C8AF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439863"/>
            <a:ext cx="4233862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>
            <a:extLst>
              <a:ext uri="{FF2B5EF4-FFF2-40B4-BE49-F238E27FC236}">
                <a16:creationId xmlns:a16="http://schemas.microsoft.com/office/drawing/2014/main" id="{70BB5C43-BFF0-27F8-99B8-8EC43C23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56050"/>
            <a:ext cx="37465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86973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Espace réservé du numéro de diapositive 1">
            <a:extLst>
              <a:ext uri="{FF2B5EF4-FFF2-40B4-BE49-F238E27FC236}">
                <a16:creationId xmlns:a16="http://schemas.microsoft.com/office/drawing/2014/main" id="{7DCF9D65-5984-B89C-54AB-BF096734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C2F8B1-69E9-7949-A77B-04C1C9447532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B7A1D-A8A2-B854-E6B6-B9068404CE39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6019" name="Titre 1">
            <a:extLst>
              <a:ext uri="{FF2B5EF4-FFF2-40B4-BE49-F238E27FC236}">
                <a16:creationId xmlns:a16="http://schemas.microsoft.com/office/drawing/2014/main" id="{A422A49F-8422-1175-8BEF-216CD3A58AA6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récepteurs</a:t>
            </a:r>
          </a:p>
        </p:txBody>
      </p:sp>
      <p:sp>
        <p:nvSpPr>
          <p:cNvPr id="86020" name="Rectangle 1">
            <a:extLst>
              <a:ext uri="{FF2B5EF4-FFF2-40B4-BE49-F238E27FC236}">
                <a16:creationId xmlns:a16="http://schemas.microsoft.com/office/drawing/2014/main" id="{4F92FBBD-D825-10FD-CB4A-693C71D0B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86021" name="ZoneTexte 1">
            <a:extLst>
              <a:ext uri="{FF2B5EF4-FFF2-40B4-BE49-F238E27FC236}">
                <a16:creationId xmlns:a16="http://schemas.microsoft.com/office/drawing/2014/main" id="{A5E72F1F-4A47-DF70-FF74-5D980AD9C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08125"/>
            <a:ext cx="8412163" cy="1292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800" dirty="0"/>
              <a:t>Cf. diapo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 dirty="0"/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/>
              <a:t>Différence d’avec les suivantes = partie </a:t>
            </a:r>
            <a:r>
              <a:rPr lang="fr-FR" altLang="fr-FR" sz="2400" b="1" dirty="0"/>
              <a:t>réceptrice</a:t>
            </a:r>
            <a:r>
              <a:rPr lang="fr-FR" altLang="fr-FR" sz="1800" dirty="0"/>
              <a:t> et effectrice dans la membrane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fr-FR" altLang="fr-FR" sz="1800" dirty="0"/>
              <a:t>Ex: tyrosine-kinase / guanylate </a:t>
            </a:r>
            <a:r>
              <a:rPr lang="fr-FR" altLang="fr-FR" sz="1800" dirty="0" err="1"/>
              <a:t>cyclase</a:t>
            </a:r>
            <a:r>
              <a:rPr lang="fr-FR" altLang="fr-FR" sz="1800" dirty="0"/>
              <a:t> / …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0">
            <a:extLst>
              <a:ext uri="{FF2B5EF4-FFF2-40B4-BE49-F238E27FC236}">
                <a16:creationId xmlns:a16="http://schemas.microsoft.com/office/drawing/2014/main" id="{645D145E-121E-7AEF-7041-83A59C88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349500"/>
            <a:ext cx="395605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86973"/>
                  </a:outerShdw>
                </a:effectLst>
              </a14:hiddenEffects>
            </a:ext>
          </a:extLst>
        </p:spPr>
      </p:pic>
      <p:sp>
        <p:nvSpPr>
          <p:cNvPr id="88066" name="Espace réservé du numéro de diapositive 1">
            <a:extLst>
              <a:ext uri="{FF2B5EF4-FFF2-40B4-BE49-F238E27FC236}">
                <a16:creationId xmlns:a16="http://schemas.microsoft.com/office/drawing/2014/main" id="{62361ADA-0251-0804-C62F-EAC1FF19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F84534-8D1A-9A49-8EDB-455378151911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59CAA-0DD8-607E-D530-2FCDCF7E4735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8068" name="Titre 1">
            <a:extLst>
              <a:ext uri="{FF2B5EF4-FFF2-40B4-BE49-F238E27FC236}">
                <a16:creationId xmlns:a16="http://schemas.microsoft.com/office/drawing/2014/main" id="{FA213D97-A888-02B0-47DE-FFFE9785AE2D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cibles</a:t>
            </a:r>
          </a:p>
        </p:txBody>
      </p:sp>
      <p:sp>
        <p:nvSpPr>
          <p:cNvPr id="88069" name="Rectangle 1">
            <a:extLst>
              <a:ext uri="{FF2B5EF4-FFF2-40B4-BE49-F238E27FC236}">
                <a16:creationId xmlns:a16="http://schemas.microsoft.com/office/drawing/2014/main" id="{B38F7575-442A-A9C3-1431-06AB41578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4AEC5A-CCD2-19C6-2447-3E3FC0C886DE}"/>
              </a:ext>
            </a:extLst>
          </p:cNvPr>
          <p:cNvSpPr txBox="1"/>
          <p:nvPr/>
        </p:nvSpPr>
        <p:spPr>
          <a:xfrm>
            <a:off x="323850" y="1508125"/>
            <a:ext cx="806450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u="sng" dirty="0"/>
              <a:t> L’action peut être une activation ou une inhibition</a:t>
            </a:r>
            <a:r>
              <a:rPr lang="fr-FR" dirty="0"/>
              <a:t> (pas de partie réceptrice)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88071" name="image.png">
            <a:extLst>
              <a:ext uri="{FF2B5EF4-FFF2-40B4-BE49-F238E27FC236}">
                <a16:creationId xmlns:a16="http://schemas.microsoft.com/office/drawing/2014/main" id="{D13D4FDC-6868-AA11-7889-9537EA2D9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25092" r="1950" b="8485"/>
          <a:stretch>
            <a:fillRect/>
          </a:stretch>
        </p:blipFill>
        <p:spPr bwMode="auto">
          <a:xfrm>
            <a:off x="0" y="1916113"/>
            <a:ext cx="56086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C6F7134-5A11-F7D2-6697-C7A25ECD4B63}"/>
              </a:ext>
            </a:extLst>
          </p:cNvPr>
          <p:cNvSpPr txBox="1"/>
          <p:nvPr/>
        </p:nvSpPr>
        <p:spPr>
          <a:xfrm>
            <a:off x="250825" y="4978400"/>
            <a:ext cx="41767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u="sng" dirty="0"/>
              <a:t>Exemples</a:t>
            </a:r>
            <a:r>
              <a:rPr lang="fr-FR" dirty="0"/>
              <a:t> : inhibiteurs de dégradations de la dopamine dans la mal. de Pk, HMG </a:t>
            </a:r>
            <a:r>
              <a:rPr lang="fr-FR" dirty="0" err="1"/>
              <a:t>CoA</a:t>
            </a:r>
            <a:r>
              <a:rPr lang="fr-FR" dirty="0"/>
              <a:t> </a:t>
            </a:r>
            <a:r>
              <a:rPr lang="fr-FR" dirty="0" err="1"/>
              <a:t>réducatse</a:t>
            </a:r>
            <a:r>
              <a:rPr lang="fr-FR" dirty="0"/>
              <a:t> dans l’</a:t>
            </a:r>
            <a:r>
              <a:rPr lang="fr-FR" dirty="0" err="1"/>
              <a:t>hypercholesterolémie</a:t>
            </a:r>
            <a:r>
              <a:rPr lang="fr-FR" dirty="0"/>
              <a:t>, inhibiteurs de la dipeptidyl-peptidase-4 et diabète, IEC et HTA, … 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88073" name="ZoneTexte 3">
            <a:extLst>
              <a:ext uri="{FF2B5EF4-FFF2-40B4-BE49-F238E27FC236}">
                <a16:creationId xmlns:a16="http://schemas.microsoft.com/office/drawing/2014/main" id="{82EB84CF-74E2-FE0B-BCCC-31EB9E07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157788"/>
            <a:ext cx="3311525" cy="922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/>
              <a:t>Baisse du [Cholesterol]</a:t>
            </a:r>
            <a:r>
              <a:rPr lang="fr-FR" altLang="fr-FR" sz="1800" baseline="-25000"/>
              <a:t>IC</a:t>
            </a:r>
            <a:r>
              <a:rPr lang="fr-FR" altLang="fr-FR" sz="1800"/>
              <a:t> = augmentation des récepteurs aux LDL -&gt; captation LDL athérogènes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Espace réservé du numéro de diapositive 1">
            <a:extLst>
              <a:ext uri="{FF2B5EF4-FFF2-40B4-BE49-F238E27FC236}">
                <a16:creationId xmlns:a16="http://schemas.microsoft.com/office/drawing/2014/main" id="{E019D9A6-BA5A-E00E-852C-30513C22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4E5857-7841-D249-9F7E-4545EBCD2CF8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50655-6BCC-3243-D860-9687041FA96F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3907" name="Titre 1">
            <a:extLst>
              <a:ext uri="{FF2B5EF4-FFF2-40B4-BE49-F238E27FC236}">
                <a16:creationId xmlns:a16="http://schemas.microsoft.com/office/drawing/2014/main" id="{8CA996B9-6C00-F21A-7078-38D91F430B61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cibles</a:t>
            </a:r>
          </a:p>
        </p:txBody>
      </p:sp>
      <p:sp>
        <p:nvSpPr>
          <p:cNvPr id="123908" name="Rectangle 1">
            <a:extLst>
              <a:ext uri="{FF2B5EF4-FFF2-40B4-BE49-F238E27FC236}">
                <a16:creationId xmlns:a16="http://schemas.microsoft.com/office/drawing/2014/main" id="{D10D5ED0-1670-7035-890D-86036266D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123909" name="Image 4">
            <a:extLst>
              <a:ext uri="{FF2B5EF4-FFF2-40B4-BE49-F238E27FC236}">
                <a16:creationId xmlns:a16="http://schemas.microsoft.com/office/drawing/2014/main" id="{4AC8542E-987F-6301-994E-B221372A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8150"/>
            <a:ext cx="77724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7C55DF-5C7C-60DF-3220-0ED376133E66}"/>
              </a:ext>
            </a:extLst>
          </p:cNvPr>
          <p:cNvSpPr/>
          <p:nvPr/>
        </p:nvSpPr>
        <p:spPr>
          <a:xfrm>
            <a:off x="539750" y="4437063"/>
            <a:ext cx="2808288" cy="191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u numéro de diapositive 1">
            <a:extLst>
              <a:ext uri="{FF2B5EF4-FFF2-40B4-BE49-F238E27FC236}">
                <a16:creationId xmlns:a16="http://schemas.microsoft.com/office/drawing/2014/main" id="{FCD11AE5-C4D6-621E-A27A-03DF31DA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94C2FC-10AB-034F-BCF0-DF954CF16EE4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4C30D-5946-3AE9-3CB4-0FCE6CD2E97E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0115" name="Titre 1">
            <a:extLst>
              <a:ext uri="{FF2B5EF4-FFF2-40B4-BE49-F238E27FC236}">
                <a16:creationId xmlns:a16="http://schemas.microsoft.com/office/drawing/2014/main" id="{040465F7-605D-625B-1868-D1B3F1B97824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cibles</a:t>
            </a:r>
          </a:p>
        </p:txBody>
      </p:sp>
      <p:sp>
        <p:nvSpPr>
          <p:cNvPr id="90116" name="Rectangle 1">
            <a:extLst>
              <a:ext uri="{FF2B5EF4-FFF2-40B4-BE49-F238E27FC236}">
                <a16:creationId xmlns:a16="http://schemas.microsoft.com/office/drawing/2014/main" id="{7955645D-2E92-9ECC-989C-9DA162937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90117" name="Picture 8">
            <a:extLst>
              <a:ext uri="{FF2B5EF4-FFF2-40B4-BE49-F238E27FC236}">
                <a16:creationId xmlns:a16="http://schemas.microsoft.com/office/drawing/2014/main" id="{0097718E-823B-9A04-A6CC-26B60631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b="34332"/>
          <a:stretch>
            <a:fillRect/>
          </a:stretch>
        </p:blipFill>
        <p:spPr bwMode="auto">
          <a:xfrm>
            <a:off x="920750" y="2125663"/>
            <a:ext cx="26638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ZoneTexte 3">
            <a:extLst>
              <a:ext uri="{FF2B5EF4-FFF2-40B4-BE49-F238E27FC236}">
                <a16:creationId xmlns:a16="http://schemas.microsoft.com/office/drawing/2014/main" id="{DE1CBF73-B4A4-D736-D0A4-D562405F0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587500"/>
            <a:ext cx="187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u="sng"/>
              <a:t>Anti-vitamines K</a:t>
            </a:r>
            <a:r>
              <a:rPr lang="fr-FR" altLang="fr-FR" sz="1800" b="1"/>
              <a:t> </a:t>
            </a:r>
            <a:r>
              <a:rPr lang="fr-FR" altLang="fr-FR" sz="1800"/>
              <a:t>:</a:t>
            </a:r>
          </a:p>
        </p:txBody>
      </p:sp>
      <p:sp>
        <p:nvSpPr>
          <p:cNvPr id="90119" name="Rectangle 5">
            <a:extLst>
              <a:ext uri="{FF2B5EF4-FFF2-40B4-BE49-F238E27FC236}">
                <a16:creationId xmlns:a16="http://schemas.microsoft.com/office/drawing/2014/main" id="{329EC34D-110F-5E31-70A6-FC590788C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764088"/>
            <a:ext cx="38877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fr-FR" altLang="fr-FR" sz="1600" b="1"/>
              <a:t>Vitamine K</a:t>
            </a:r>
            <a:r>
              <a:rPr lang="fr-FR" altLang="fr-FR" sz="1600"/>
              <a:t> : nécessaire à l’activation de plusieurs facteurs de la cascade de la coagulation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fr-FR" altLang="fr-FR" sz="1600"/>
              <a:t>Donc </a:t>
            </a:r>
            <a:r>
              <a:rPr lang="fr-FR" altLang="fr-FR" sz="1600" b="1"/>
              <a:t>AVK</a:t>
            </a:r>
            <a:r>
              <a:rPr lang="fr-FR" altLang="fr-FR" sz="1600"/>
              <a:t> : diminue formation Vit K. fonctionnelle -&gt; diminution f. coagulation</a:t>
            </a:r>
            <a:br>
              <a:rPr lang="fr-FR" altLang="fr-FR" sz="1600"/>
            </a:br>
            <a:r>
              <a:rPr lang="fr-FR" altLang="fr-FR" sz="1600"/>
              <a:t>-&gt; anticoagulation</a:t>
            </a:r>
          </a:p>
        </p:txBody>
      </p:sp>
      <p:pic>
        <p:nvPicPr>
          <p:cNvPr id="90120" name="Image 8">
            <a:extLst>
              <a:ext uri="{FF2B5EF4-FFF2-40B4-BE49-F238E27FC236}">
                <a16:creationId xmlns:a16="http://schemas.microsoft.com/office/drawing/2014/main" id="{4B55B226-9FE7-AA7C-10DB-420E1C96C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2349500"/>
            <a:ext cx="3848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ZoneTexte 12">
            <a:extLst>
              <a:ext uri="{FF2B5EF4-FFF2-40B4-BE49-F238E27FC236}">
                <a16:creationId xmlns:a16="http://schemas.microsoft.com/office/drawing/2014/main" id="{6E64EAD1-488C-33F3-38D0-575A39E5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587500"/>
            <a:ext cx="1089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u="sng"/>
              <a:t>Aspirine</a:t>
            </a:r>
            <a:r>
              <a:rPr lang="fr-FR" altLang="fr-FR" sz="1800"/>
              <a:t> :</a:t>
            </a:r>
          </a:p>
        </p:txBody>
      </p:sp>
      <p:sp>
        <p:nvSpPr>
          <p:cNvPr id="90122" name="Rectangle 13">
            <a:extLst>
              <a:ext uri="{FF2B5EF4-FFF2-40B4-BE49-F238E27FC236}">
                <a16:creationId xmlns:a16="http://schemas.microsoft.com/office/drawing/2014/main" id="{690B5A3C-1F3C-06B3-DA95-3B2C0331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3787775"/>
            <a:ext cx="36449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fr-FR" altLang="fr-FR" sz="1600" b="1"/>
              <a:t>Aspirine </a:t>
            </a:r>
            <a:r>
              <a:rPr lang="fr-FR" altLang="fr-FR" sz="1600"/>
              <a:t>: inhibition irréversible par acétylation de la COX-1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fr-FR" altLang="fr-FR" sz="1600"/>
              <a:t>Baisse </a:t>
            </a:r>
            <a:r>
              <a:rPr lang="fr-FR" altLang="fr-FR" sz="1600" b="1"/>
              <a:t>Tx A2</a:t>
            </a:r>
            <a:r>
              <a:rPr lang="fr-FR" altLang="fr-FR" sz="1600"/>
              <a:t> : diminue agrégation plaquettaire (faibles doses)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fr-FR" altLang="fr-FR" sz="1600"/>
              <a:t>Baisse </a:t>
            </a:r>
            <a:r>
              <a:rPr lang="fr-FR" altLang="fr-FR" sz="1600" b="1"/>
              <a:t>PG : </a:t>
            </a:r>
            <a:r>
              <a:rPr lang="fr-FR" altLang="fr-FR" sz="1600"/>
              <a:t>antalgique, antipyrétique, anti-inflammatoire mais aussi baisse vasoconstriction a. rénale, baisse production mucus gastrique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Espace réservé du numéro de diapositive 1">
            <a:extLst>
              <a:ext uri="{FF2B5EF4-FFF2-40B4-BE49-F238E27FC236}">
                <a16:creationId xmlns:a16="http://schemas.microsoft.com/office/drawing/2014/main" id="{0E8D467C-1F4A-3410-67A5-B88B0270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23F3CE-02BC-A44A-98E9-EE33E96DAE02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B5ADB-DB93-5B1F-F0D2-A767DBEA5AA4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163" name="Titre 1">
            <a:extLst>
              <a:ext uri="{FF2B5EF4-FFF2-40B4-BE49-F238E27FC236}">
                <a16:creationId xmlns:a16="http://schemas.microsoft.com/office/drawing/2014/main" id="{8D21A2D7-413D-E528-33FC-14C4F8ACCC71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promédicaments</a:t>
            </a:r>
          </a:p>
        </p:txBody>
      </p:sp>
      <p:sp>
        <p:nvSpPr>
          <p:cNvPr id="92164" name="Rectangle 1">
            <a:extLst>
              <a:ext uri="{FF2B5EF4-FFF2-40B4-BE49-F238E27FC236}">
                <a16:creationId xmlns:a16="http://schemas.microsoft.com/office/drawing/2014/main" id="{4B4A8120-54D3-B3F1-A07A-474B91A15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16A885-59E5-3D62-B51F-0AB03D9F161B}"/>
              </a:ext>
            </a:extLst>
          </p:cNvPr>
          <p:cNvSpPr txBox="1"/>
          <p:nvPr/>
        </p:nvSpPr>
        <p:spPr>
          <a:xfrm>
            <a:off x="323850" y="1508125"/>
            <a:ext cx="81359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dirty="0"/>
              <a:t>Molécules inactives devant être transformées ➔ </a:t>
            </a:r>
            <a:r>
              <a:rPr lang="fr-FR" b="1" dirty="0"/>
              <a:t>métabolite actif (activation par biotransformation)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92166" name="Picture 2">
            <a:extLst>
              <a:ext uri="{FF2B5EF4-FFF2-40B4-BE49-F238E27FC236}">
                <a16:creationId xmlns:a16="http://schemas.microsoft.com/office/drawing/2014/main" id="{6231FDD5-0A13-31E1-50E6-64D7F2B05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265363"/>
            <a:ext cx="479742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ZoneTexte 3">
            <a:extLst>
              <a:ext uri="{FF2B5EF4-FFF2-40B4-BE49-F238E27FC236}">
                <a16:creationId xmlns:a16="http://schemas.microsoft.com/office/drawing/2014/main" id="{6A7CC2E5-F207-B489-23B4-36C2C324C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5" y="6169025"/>
            <a:ext cx="5592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u="sng"/>
              <a:t>Problèmes</a:t>
            </a:r>
            <a:r>
              <a:rPr lang="fr-FR" altLang="fr-FR" sz="1800"/>
              <a:t> : délai - variations interindividuelles possibles des cytochromes (métabolisent ± rapidement).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Espace réservé du numéro de diapositive 1">
            <a:extLst>
              <a:ext uri="{FF2B5EF4-FFF2-40B4-BE49-F238E27FC236}">
                <a16:creationId xmlns:a16="http://schemas.microsoft.com/office/drawing/2014/main" id="{1DB3171E-A7B2-06CF-0C25-7ED66EC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84D952-9BC7-F043-A101-212E25B3169A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17E92A-9E99-76A9-11FA-5AA4822D6E6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4211" name="Titre 1">
            <a:extLst>
              <a:ext uri="{FF2B5EF4-FFF2-40B4-BE49-F238E27FC236}">
                <a16:creationId xmlns:a16="http://schemas.microsoft.com/office/drawing/2014/main" id="{BA01ECBD-5883-4052-5BBF-50826E9EF2FC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promédicaments</a:t>
            </a:r>
          </a:p>
        </p:txBody>
      </p:sp>
      <p:sp>
        <p:nvSpPr>
          <p:cNvPr id="94212" name="Rectangle 1">
            <a:extLst>
              <a:ext uri="{FF2B5EF4-FFF2-40B4-BE49-F238E27FC236}">
                <a16:creationId xmlns:a16="http://schemas.microsoft.com/office/drawing/2014/main" id="{A6419794-A56A-C221-F7BC-84E03CE25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6D191B-FCB6-650D-A5D8-027EBF89D2BE}"/>
              </a:ext>
            </a:extLst>
          </p:cNvPr>
          <p:cNvSpPr txBox="1"/>
          <p:nvPr/>
        </p:nvSpPr>
        <p:spPr>
          <a:xfrm>
            <a:off x="323850" y="1508125"/>
            <a:ext cx="81359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dirty="0"/>
              <a:t>Molécules inactives devant être transformées ➔ </a:t>
            </a:r>
            <a:r>
              <a:rPr lang="fr-FR" b="1" dirty="0"/>
              <a:t>métabolite actif (activation par biotransformation)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94214" name="Image 10">
            <a:extLst>
              <a:ext uri="{FF2B5EF4-FFF2-40B4-BE49-F238E27FC236}">
                <a16:creationId xmlns:a16="http://schemas.microsoft.com/office/drawing/2014/main" id="{445E1148-761C-8BE9-4330-1BBDE61E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051050"/>
            <a:ext cx="414972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ZoneTexte 8">
            <a:extLst>
              <a:ext uri="{FF2B5EF4-FFF2-40B4-BE49-F238E27FC236}">
                <a16:creationId xmlns:a16="http://schemas.microsoft.com/office/drawing/2014/main" id="{6A1CC27D-26F7-7358-11EB-631C383A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8" y="5294313"/>
            <a:ext cx="698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 b="1" u="sng"/>
              <a:t>Problèmes</a:t>
            </a:r>
            <a:r>
              <a:rPr lang="fr-FR" altLang="fr-FR" sz="1800"/>
              <a:t> : la codéine de base n’a que peu d’effet antalgique.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/>
              <a:t>Métabolisme faible du CYP 2D6 (constitutif ou par interactions médicamenteuse) = pas de transformation en morphine ➔ pas d’effet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/>
              <a:t>Métabolisme ultra-rapide du 2D6 = transformation rapide et massive en moprhine ➔ tableau de surdosage en opiacés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Espace réservé du numéro de diapositive 1">
            <a:extLst>
              <a:ext uri="{FF2B5EF4-FFF2-40B4-BE49-F238E27FC236}">
                <a16:creationId xmlns:a16="http://schemas.microsoft.com/office/drawing/2014/main" id="{87B59CF5-0ED6-2DDB-FBC9-260CE780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6EFAF7-D5D1-1346-8EEC-CFAA993A3C3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F3EF38-B5E8-E698-4C46-3488F9042541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6259" name="Titre 1">
            <a:extLst>
              <a:ext uri="{FF2B5EF4-FFF2-40B4-BE49-F238E27FC236}">
                <a16:creationId xmlns:a16="http://schemas.microsoft.com/office/drawing/2014/main" id="{0AC5CA5C-70BF-DB84-D2FF-18D745ED6DC6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Enzymes : médicaments</a:t>
            </a:r>
          </a:p>
        </p:txBody>
      </p:sp>
      <p:sp>
        <p:nvSpPr>
          <p:cNvPr id="96260" name="Rectangle 1">
            <a:extLst>
              <a:ext uri="{FF2B5EF4-FFF2-40B4-BE49-F238E27FC236}">
                <a16:creationId xmlns:a16="http://schemas.microsoft.com/office/drawing/2014/main" id="{EC81F6C0-B20D-F821-7D2E-F9AAB20FF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96261" name="image.png">
            <a:extLst>
              <a:ext uri="{FF2B5EF4-FFF2-40B4-BE49-F238E27FC236}">
                <a16:creationId xmlns:a16="http://schemas.microsoft.com/office/drawing/2014/main" id="{C40961BF-222D-C587-917D-042B265C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t="55469" r="10001" b="18750"/>
          <a:stretch>
            <a:fillRect/>
          </a:stretch>
        </p:blipFill>
        <p:spPr bwMode="auto">
          <a:xfrm>
            <a:off x="250825" y="3357563"/>
            <a:ext cx="42322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6262" name="ZoneTexte 3">
            <a:extLst>
              <a:ext uri="{FF2B5EF4-FFF2-40B4-BE49-F238E27FC236}">
                <a16:creationId xmlns:a16="http://schemas.microsoft.com/office/drawing/2014/main" id="{DA13EDDB-007B-C440-68CC-9A2544E67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508125"/>
            <a:ext cx="86502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Administration d’un traitement qui va augmenter/accélérer ou remplacer une réaction physiologique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u="sng"/>
              <a:t>Exemple</a:t>
            </a:r>
            <a:r>
              <a:rPr lang="fr-FR" altLang="fr-FR" sz="1600"/>
              <a:t> : </a:t>
            </a:r>
            <a:r>
              <a:rPr lang="fr-FR" altLang="fr-FR" sz="1600" b="1"/>
              <a:t>Streptokinase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FF0000"/>
                </a:solidFill>
              </a:rPr>
              <a:t>Fibrinolytique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Protéine extraite de cultures de streptocoques beta-hémolytiques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Pb: </a:t>
            </a:r>
            <a:r>
              <a:rPr lang="fr-FR" altLang="fr-FR" sz="1400">
                <a:solidFill>
                  <a:srgbClr val="FF0000"/>
                </a:solidFill>
              </a:rPr>
              <a:t>forte antigénicité </a:t>
            </a:r>
            <a:r>
              <a:rPr lang="fr-FR" altLang="fr-FR" sz="1400"/>
              <a:t>/ risque de </a:t>
            </a:r>
            <a:r>
              <a:rPr lang="fr-FR" altLang="fr-FR" sz="1400">
                <a:solidFill>
                  <a:srgbClr val="FF0000"/>
                </a:solidFill>
              </a:rPr>
              <a:t>réaction allergique ou d’inactivation </a:t>
            </a:r>
            <a:r>
              <a:rPr lang="fr-FR" altLang="fr-FR" sz="1400"/>
              <a:t>par AC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A2751-CAF7-8973-54A6-65F058819128}"/>
              </a:ext>
            </a:extLst>
          </p:cNvPr>
          <p:cNvSpPr/>
          <p:nvPr/>
        </p:nvSpPr>
        <p:spPr>
          <a:xfrm>
            <a:off x="5003800" y="4811713"/>
            <a:ext cx="4572000" cy="1354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0037" indent="-300037">
              <a:spcBef>
                <a:spcPts val="600"/>
              </a:spcBef>
              <a:buClr>
                <a:srgbClr val="003366"/>
              </a:buClr>
              <a:defRPr sz="1800">
                <a:uFillTx/>
              </a:defRPr>
            </a:pPr>
            <a:r>
              <a:rPr lang="fr-FR" sz="1600" b="1" dirty="0">
                <a:uFill>
                  <a:solidFill>
                    <a:srgbClr val="003366"/>
                  </a:solidFill>
                </a:uFill>
              </a:rPr>
              <a:t>Exemple : pancréatine</a:t>
            </a:r>
          </a:p>
          <a:p>
            <a:pPr marL="300037" indent="-300037">
              <a:spcBef>
                <a:spcPts val="600"/>
              </a:spcBef>
              <a:buClr>
                <a:srgbClr val="003366"/>
              </a:buClr>
              <a:defRPr sz="1800">
                <a:uFillTx/>
              </a:defRPr>
            </a:pPr>
            <a:r>
              <a:rPr lang="fr-FR" sz="1400" dirty="0">
                <a:solidFill>
                  <a:srgbClr val="7030A0"/>
                </a:solidFill>
                <a:uFill>
                  <a:solidFill/>
                </a:uFill>
              </a:rPr>
              <a:t>Enzymothérapie substitutive</a:t>
            </a:r>
          </a:p>
          <a:p>
            <a:pPr marL="300037" indent="-300037">
              <a:spcBef>
                <a:spcPts val="600"/>
              </a:spcBef>
              <a:buClr>
                <a:srgbClr val="003366"/>
              </a:buClr>
              <a:defRPr sz="1800">
                <a:uFillTx/>
              </a:defRPr>
            </a:pPr>
            <a:r>
              <a:rPr lang="fr-FR" sz="1400" dirty="0">
                <a:uFill>
                  <a:solidFill/>
                </a:uFill>
              </a:rPr>
              <a:t>Traitement de </a:t>
            </a:r>
            <a:r>
              <a:rPr lang="fr-FR" sz="1400" dirty="0">
                <a:solidFill>
                  <a:srgbClr val="7030A0"/>
                </a:solidFill>
                <a:uFill>
                  <a:solidFill/>
                </a:uFill>
              </a:rPr>
              <a:t>l'insuffisance pancréatique </a:t>
            </a:r>
            <a:r>
              <a:rPr lang="fr-FR" sz="1400" dirty="0">
                <a:uFill>
                  <a:solidFill/>
                </a:uFill>
              </a:rPr>
              <a:t>exocrine de l'adulte et de l'enfant au cours (mucoviscidose, pancréatite chronique, résection pancréatique)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Espace réservé du numéro de diapositive 1">
            <a:extLst>
              <a:ext uri="{FF2B5EF4-FFF2-40B4-BE49-F238E27FC236}">
                <a16:creationId xmlns:a16="http://schemas.microsoft.com/office/drawing/2014/main" id="{979FA418-0197-17E6-1323-4090BD20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A3C089-1640-E043-A323-44916CC3AA43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101E90-1C55-090A-07FC-5867E595A3B3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8307" name="Titre 1">
            <a:extLst>
              <a:ext uri="{FF2B5EF4-FFF2-40B4-BE49-F238E27FC236}">
                <a16:creationId xmlns:a16="http://schemas.microsoft.com/office/drawing/2014/main" id="{3FFBFDDC-8030-CDB5-5998-4062358528AF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Plan et problèmes</a:t>
            </a:r>
          </a:p>
        </p:txBody>
      </p:sp>
      <p:sp>
        <p:nvSpPr>
          <p:cNvPr id="98308" name="Rectangle 1">
            <a:extLst>
              <a:ext uri="{FF2B5EF4-FFF2-40B4-BE49-F238E27FC236}">
                <a16:creationId xmlns:a16="http://schemas.microsoft.com/office/drawing/2014/main" id="{405EBCE6-0607-8EA0-1B97-401639B1D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049D615-15FC-72D1-2CB1-515E2D1CF554}"/>
              </a:ext>
            </a:extLst>
          </p:cNvPr>
          <p:cNvGraphicFramePr>
            <a:graphicFrameLocks noGrp="1"/>
          </p:cNvGraphicFramePr>
          <p:nvPr/>
        </p:nvGraphicFramePr>
        <p:xfrm>
          <a:off x="166688" y="1608138"/>
          <a:ext cx="8582025" cy="44132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687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Canaux ioniques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Enzymes 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Systèmes de transport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Non protéiniques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Cx voltage-dépendants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Enzyme-récepteurs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R. couplé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G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Enzymes cibles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SLC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R. lié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Kinase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Cx libérateurs de Ca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Promédicaments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R. nucléaires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Cx « SOC »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Enzymes médicaments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388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Contrôle expression R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 et pathologies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Espace réservé du numéro de diapositive 1">
            <a:extLst>
              <a:ext uri="{FF2B5EF4-FFF2-40B4-BE49-F238E27FC236}">
                <a16:creationId xmlns:a16="http://schemas.microsoft.com/office/drawing/2014/main" id="{5A2AB992-DA76-A2A7-1AF0-E4989ED0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D75E92-05E6-AD49-B6FF-0AD070BE6B02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85C3F2-F978-B113-FA99-A5A7CB6D892D}"/>
              </a:ext>
            </a:extLst>
          </p:cNvPr>
          <p:cNvSpPr/>
          <p:nvPr/>
        </p:nvSpPr>
        <p:spPr>
          <a:xfrm>
            <a:off x="0" y="2659063"/>
            <a:ext cx="9144000" cy="1417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0355" name="Titre 1">
            <a:extLst>
              <a:ext uri="{FF2B5EF4-FFF2-40B4-BE49-F238E27FC236}">
                <a16:creationId xmlns:a16="http://schemas.microsoft.com/office/drawing/2014/main" id="{A017431F-2E60-ADC8-5CFA-A4D907631F24}"/>
              </a:ext>
            </a:extLst>
          </p:cNvPr>
          <p:cNvSpPr txBox="1">
            <a:spLocks/>
          </p:cNvSpPr>
          <p:nvPr/>
        </p:nvSpPr>
        <p:spPr bwMode="auto">
          <a:xfrm>
            <a:off x="0" y="2713038"/>
            <a:ext cx="914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  <a:ea typeface="ＭＳ Ｐゴシック" panose="020B0600070205080204" pitchFamily="34" charset="-128"/>
              </a:rPr>
              <a:t>Systèmes de transport</a:t>
            </a:r>
          </a:p>
        </p:txBody>
      </p:sp>
      <p:sp>
        <p:nvSpPr>
          <p:cNvPr id="100356" name="Rectangle 1">
            <a:extLst>
              <a:ext uri="{FF2B5EF4-FFF2-40B4-BE49-F238E27FC236}">
                <a16:creationId xmlns:a16="http://schemas.microsoft.com/office/drawing/2014/main" id="{E51AE265-AE9B-2068-FDA1-1F8EFBB79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ACC0FF77-7D18-9AD4-1953-CBBE7AB59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444625"/>
            <a:ext cx="8564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00358" name="ZoneTexte 1">
            <a:extLst>
              <a:ext uri="{FF2B5EF4-FFF2-40B4-BE49-F238E27FC236}">
                <a16:creationId xmlns:a16="http://schemas.microsoft.com/office/drawing/2014/main" id="{58914ABC-307D-5449-C4D6-CB14F5A2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652963"/>
            <a:ext cx="4201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 dirty="0"/>
              <a:t>Transports actifs (famille ABC)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 dirty="0"/>
              <a:t>Transports facilités/passifs (famille SLC)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Espace réservé du numéro de diapositive 1">
            <a:extLst>
              <a:ext uri="{FF2B5EF4-FFF2-40B4-BE49-F238E27FC236}">
                <a16:creationId xmlns:a16="http://schemas.microsoft.com/office/drawing/2014/main" id="{90383A59-F40B-0E30-8D40-74D59839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BB2455-D87C-B145-8AE5-36CABE64F7CF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0F9136-3FB5-DCC5-2126-A3881507B980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1859" name="Titre 1">
            <a:extLst>
              <a:ext uri="{FF2B5EF4-FFF2-40B4-BE49-F238E27FC236}">
                <a16:creationId xmlns:a16="http://schemas.microsoft.com/office/drawing/2014/main" id="{6C9F8F09-72D3-680C-DEAE-287579EEABAF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Introduction</a:t>
            </a:r>
          </a:p>
        </p:txBody>
      </p:sp>
      <p:sp>
        <p:nvSpPr>
          <p:cNvPr id="121860" name="Rectangle 1">
            <a:extLst>
              <a:ext uri="{FF2B5EF4-FFF2-40B4-BE49-F238E27FC236}">
                <a16:creationId xmlns:a16="http://schemas.microsoft.com/office/drawing/2014/main" id="{EEDF695D-708E-0E6B-AA2D-CA6C37F5C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7638EF-18C9-9BED-8C60-051C90369B1A}"/>
              </a:ext>
            </a:extLst>
          </p:cNvPr>
          <p:cNvSpPr/>
          <p:nvPr/>
        </p:nvSpPr>
        <p:spPr>
          <a:xfrm>
            <a:off x="7308850" y="5557838"/>
            <a:ext cx="863600" cy="1025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5D015-E356-141A-80A1-1522FF52DEBD}"/>
              </a:ext>
            </a:extLst>
          </p:cNvPr>
          <p:cNvSpPr/>
          <p:nvPr/>
        </p:nvSpPr>
        <p:spPr>
          <a:xfrm>
            <a:off x="6596063" y="5695950"/>
            <a:ext cx="863600" cy="1025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21863" name="Image 3">
            <a:extLst>
              <a:ext uri="{FF2B5EF4-FFF2-40B4-BE49-F238E27FC236}">
                <a16:creationId xmlns:a16="http://schemas.microsoft.com/office/drawing/2014/main" id="{7E71C826-B415-6721-0238-632E9CB9F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800475"/>
            <a:ext cx="675481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Image 8">
            <a:extLst>
              <a:ext uri="{FF2B5EF4-FFF2-40B4-BE49-F238E27FC236}">
                <a16:creationId xmlns:a16="http://schemas.microsoft.com/office/drawing/2014/main" id="{04C5FF5E-6FFC-9D1A-23FE-EDD2396F4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87488"/>
            <a:ext cx="5040313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Espace réservé du numéro de diapositive 1">
            <a:extLst>
              <a:ext uri="{FF2B5EF4-FFF2-40B4-BE49-F238E27FC236}">
                <a16:creationId xmlns:a16="http://schemas.microsoft.com/office/drawing/2014/main" id="{3412F7EB-F146-FE06-007C-FD5DE8C2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82B7C4-9875-7B43-88CB-FD75D70B1A00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D4DA03-9DDF-51BC-89BD-27A40E3DD4A8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1379" name="Titre 1">
            <a:extLst>
              <a:ext uri="{FF2B5EF4-FFF2-40B4-BE49-F238E27FC236}">
                <a16:creationId xmlns:a16="http://schemas.microsoft.com/office/drawing/2014/main" id="{C14958D6-E193-0A99-D76B-160C3D12F6D6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Systèmes de transport : généralités</a:t>
            </a:r>
          </a:p>
        </p:txBody>
      </p:sp>
      <p:sp>
        <p:nvSpPr>
          <p:cNvPr id="101380" name="Rectangle 1">
            <a:extLst>
              <a:ext uri="{FF2B5EF4-FFF2-40B4-BE49-F238E27FC236}">
                <a16:creationId xmlns:a16="http://schemas.microsoft.com/office/drawing/2014/main" id="{59F71AFF-3846-0253-5E2C-F0DF6EE5D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75781" name="ZoneTexte 3">
            <a:extLst>
              <a:ext uri="{FF2B5EF4-FFF2-40B4-BE49-F238E27FC236}">
                <a16:creationId xmlns:a16="http://schemas.microsoft.com/office/drawing/2014/main" id="{5973B28F-07B5-5AC1-2304-E4DF97B8F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1462088"/>
            <a:ext cx="4746626" cy="49545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Ions et petites molécules sont </a:t>
            </a:r>
            <a:r>
              <a:rPr lang="fr-FR" altLang="fr-FR" sz="1600" b="1" dirty="0"/>
              <a:t>trop polaires pour traverser la membrane lipidique</a:t>
            </a:r>
            <a:r>
              <a:rPr lang="fr-FR" altLang="fr-FR" sz="1600" dirty="0"/>
              <a:t>, nécessité d’un canal ou d’une protéine de transport </a:t>
            </a:r>
          </a:p>
          <a:p>
            <a:pPr lvl="1"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dirty="0"/>
              <a:t>Transport ionique ou de molécules organiques à travers (</a:t>
            </a:r>
            <a:r>
              <a:rPr lang="fr-FR" altLang="fr-FR" sz="1400" b="1" dirty="0"/>
              <a:t>zone d’échanges</a:t>
            </a:r>
            <a:r>
              <a:rPr lang="fr-FR" altLang="fr-FR" sz="1400" dirty="0"/>
              <a:t> +++) : l’épithélium intestinal, le tubule rénal, la barrière hémato-encéphalique</a:t>
            </a:r>
          </a:p>
          <a:p>
            <a:pPr lvl="1"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/>
              <a:t>Sortie du Na</a:t>
            </a:r>
            <a:r>
              <a:rPr lang="fr-FR" altLang="fr-FR" sz="1400" b="1" baseline="30000" dirty="0"/>
              <a:t>+</a:t>
            </a:r>
            <a:r>
              <a:rPr lang="fr-FR" altLang="fr-FR" sz="1400" b="1" dirty="0"/>
              <a:t> et du Ca</a:t>
            </a:r>
            <a:r>
              <a:rPr lang="fr-FR" altLang="fr-FR" sz="1400" b="1" baseline="30000" dirty="0"/>
              <a:t>2+</a:t>
            </a:r>
            <a:r>
              <a:rPr lang="fr-FR" altLang="fr-FR" sz="1400" b="1" dirty="0"/>
              <a:t> </a:t>
            </a:r>
            <a:r>
              <a:rPr lang="fr-FR" altLang="fr-FR" sz="1400" dirty="0"/>
              <a:t>des cellules</a:t>
            </a:r>
          </a:p>
          <a:p>
            <a:pPr lvl="1"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/>
              <a:t>Acheminement des neurotransmetteurs </a:t>
            </a:r>
            <a:r>
              <a:rPr lang="fr-FR" altLang="fr-FR" sz="1400" dirty="0"/>
              <a:t>et de leurs précurseurs le long des terminaisons nerveuses</a:t>
            </a:r>
          </a:p>
          <a:p>
            <a:pPr lvl="1">
              <a:spcBef>
                <a:spcPct val="0"/>
              </a:spcBef>
              <a:buFont typeface="Police système Courant"/>
              <a:buChar char="-"/>
              <a:defRPr/>
            </a:pPr>
            <a:r>
              <a:rPr lang="fr-FR" altLang="fr-FR" sz="1400" b="1" dirty="0"/>
              <a:t>Transport des médicaments et métabolites </a:t>
            </a:r>
            <a:r>
              <a:rPr lang="fr-FR" altLang="fr-FR" sz="1400" dirty="0"/>
              <a:t>à travers les membranes et barrières épithéliales</a:t>
            </a:r>
          </a:p>
          <a:p>
            <a:pPr lvl="1">
              <a:spcBef>
                <a:spcPct val="0"/>
              </a:spcBef>
              <a:buFont typeface="Police système Courant"/>
              <a:buChar char="-"/>
              <a:defRPr/>
            </a:pPr>
            <a:endParaRPr lang="fr-FR" altLang="fr-FR" sz="1400" dirty="0"/>
          </a:p>
          <a:p>
            <a:pPr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Dans la protéine du transporteur, site de reconnaissance = </a:t>
            </a:r>
            <a:r>
              <a:rPr lang="fr-FR" altLang="fr-FR" sz="1600" b="1" dirty="0">
                <a:solidFill>
                  <a:srgbClr val="00B050"/>
                </a:solidFill>
              </a:rPr>
              <a:t>cible pharmacologique</a:t>
            </a:r>
            <a:r>
              <a:rPr lang="fr-FR" altLang="fr-FR" sz="1600" dirty="0"/>
              <a:t> pour son blocage ou saturation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1600" dirty="0"/>
          </a:p>
          <a:p>
            <a:pPr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600" dirty="0"/>
              <a:t>Variations individuelles des transporteurs : </a:t>
            </a:r>
            <a:r>
              <a:rPr lang="fr-FR" altLang="fr-FR" sz="1600" b="1" dirty="0"/>
              <a:t>variations pharmacocinétiques</a:t>
            </a:r>
            <a:r>
              <a:rPr lang="fr-FR" altLang="fr-FR" sz="1600" dirty="0"/>
              <a:t> du métabolisme des médicaments (p. ex: P-GP)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altLang="fr-FR" sz="1600" dirty="0"/>
          </a:p>
        </p:txBody>
      </p:sp>
      <p:pic>
        <p:nvPicPr>
          <p:cNvPr id="101382" name="Image 8">
            <a:extLst>
              <a:ext uri="{FF2B5EF4-FFF2-40B4-BE49-F238E27FC236}">
                <a16:creationId xmlns:a16="http://schemas.microsoft.com/office/drawing/2014/main" id="{29B4AB8D-7956-DF4E-4107-9C3AE00F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92275"/>
            <a:ext cx="42703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Espace réservé du numéro de diapositive 1">
            <a:extLst>
              <a:ext uri="{FF2B5EF4-FFF2-40B4-BE49-F238E27FC236}">
                <a16:creationId xmlns:a16="http://schemas.microsoft.com/office/drawing/2014/main" id="{8C2BE14A-DE3D-5060-BDDB-8B2E9C3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C28E75-BD66-444F-8066-45B2BE91DA11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20BE1-EC57-8AC9-2CDD-89D66A02D0D6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5955" name="Titre 1">
            <a:extLst>
              <a:ext uri="{FF2B5EF4-FFF2-40B4-BE49-F238E27FC236}">
                <a16:creationId xmlns:a16="http://schemas.microsoft.com/office/drawing/2014/main" id="{BB62455B-1F0B-0575-6478-2479166D9E33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Systèmes de transport : généralités</a:t>
            </a:r>
          </a:p>
        </p:txBody>
      </p:sp>
      <p:sp>
        <p:nvSpPr>
          <p:cNvPr id="125956" name="Rectangle 1">
            <a:extLst>
              <a:ext uri="{FF2B5EF4-FFF2-40B4-BE49-F238E27FC236}">
                <a16:creationId xmlns:a16="http://schemas.microsoft.com/office/drawing/2014/main" id="{10E4912F-C00A-FE77-A4F4-854CE1D85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A5EFBEF-50FE-0D4B-CCBC-C66498E3F0F2}"/>
              </a:ext>
            </a:extLst>
          </p:cNvPr>
          <p:cNvSpPr txBox="1">
            <a:spLocks/>
          </p:cNvSpPr>
          <p:nvPr/>
        </p:nvSpPr>
        <p:spPr>
          <a:xfrm>
            <a:off x="179388" y="2068513"/>
            <a:ext cx="5545137" cy="18653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fr-FR" sz="2400"/>
              <a:t>Le </a:t>
            </a:r>
            <a:r>
              <a:rPr lang="fr-FR" sz="2400" u="sng"/>
              <a:t>transport passif</a:t>
            </a:r>
            <a:r>
              <a:rPr lang="fr-FR" sz="2400"/>
              <a:t>:</a:t>
            </a:r>
          </a:p>
          <a:p>
            <a:pPr lvl="1">
              <a:defRPr/>
            </a:pPr>
            <a:r>
              <a:rPr lang="fr-FR" sz="2400" b="1"/>
              <a:t>Sans utilisation d’énergie </a:t>
            </a:r>
            <a:r>
              <a:rPr lang="fr-FR" sz="2400"/>
              <a:t>(transport facilité)</a:t>
            </a:r>
          </a:p>
          <a:p>
            <a:pPr lvl="1">
              <a:defRPr/>
            </a:pPr>
            <a:r>
              <a:rPr lang="fr-FR" sz="2400" b="1"/>
              <a:t>SLC</a:t>
            </a:r>
            <a:endParaRPr lang="fr-FR" sz="2400"/>
          </a:p>
          <a:p>
            <a:pPr lvl="1">
              <a:defRPr/>
            </a:pPr>
            <a:endParaRPr lang="fr-FR" sz="240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fr-FR" sz="2400"/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fr-FR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ECD0A97-01B1-490E-7301-03C69859937E}"/>
              </a:ext>
            </a:extLst>
          </p:cNvPr>
          <p:cNvSpPr txBox="1">
            <a:spLocks/>
          </p:cNvSpPr>
          <p:nvPr/>
        </p:nvSpPr>
        <p:spPr>
          <a:xfrm>
            <a:off x="179388" y="4365625"/>
            <a:ext cx="7777162" cy="1584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  <a:defRPr/>
            </a:pPr>
            <a:r>
              <a:rPr lang="fr-FR" sz="2400" dirty="0"/>
              <a:t>Le </a:t>
            </a:r>
            <a:r>
              <a:rPr lang="fr-FR" sz="2400" u="sng" dirty="0"/>
              <a:t>transport actif</a:t>
            </a:r>
            <a:r>
              <a:rPr lang="fr-FR" sz="2400" dirty="0"/>
              <a:t>:</a:t>
            </a:r>
          </a:p>
          <a:p>
            <a:pPr lvl="1">
              <a:defRPr/>
            </a:pPr>
            <a:r>
              <a:rPr lang="fr-FR" sz="2400" b="1" dirty="0"/>
              <a:t>Utilisation d’énergie </a:t>
            </a:r>
            <a:r>
              <a:rPr lang="fr-FR" sz="2400" dirty="0"/>
              <a:t>(ATP)</a:t>
            </a:r>
          </a:p>
          <a:p>
            <a:pPr lvl="1">
              <a:defRPr/>
            </a:pPr>
            <a:r>
              <a:rPr lang="fr-FR" sz="2400" b="1" dirty="0"/>
              <a:t>ABC</a:t>
            </a:r>
            <a:endParaRPr lang="fr-FR" sz="2400" dirty="0"/>
          </a:p>
          <a:p>
            <a:pPr lvl="1">
              <a:defRPr/>
            </a:pPr>
            <a:endParaRPr lang="fr-FR" sz="2400" dirty="0"/>
          </a:p>
          <a:p>
            <a:pPr marL="457200" lvl="1" indent="0">
              <a:buFont typeface="Arial" pitchFamily="34" charset="0"/>
              <a:buNone/>
              <a:defRPr/>
            </a:pPr>
            <a:endParaRPr lang="fr-FR" sz="2400" dirty="0"/>
          </a:p>
          <a:p>
            <a:pPr marL="457200" lvl="1" indent="0">
              <a:buFont typeface="Arial" pitchFamily="34" charset="0"/>
              <a:buNone/>
              <a:defRPr/>
            </a:pPr>
            <a:endParaRPr lang="fr-FR" sz="2400" dirty="0"/>
          </a:p>
        </p:txBody>
      </p:sp>
      <p:pic>
        <p:nvPicPr>
          <p:cNvPr id="125959" name="Image 4">
            <a:extLst>
              <a:ext uri="{FF2B5EF4-FFF2-40B4-BE49-F238E27FC236}">
                <a16:creationId xmlns:a16="http://schemas.microsoft.com/office/drawing/2014/main" id="{B755AC79-9E45-7CF9-6E8E-6A31DDF4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33925"/>
            <a:ext cx="36322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0" name="Image 5">
            <a:extLst>
              <a:ext uri="{FF2B5EF4-FFF2-40B4-BE49-F238E27FC236}">
                <a16:creationId xmlns:a16="http://schemas.microsoft.com/office/drawing/2014/main" id="{2F50E3C2-3DED-167A-91A3-E180464E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562100"/>
            <a:ext cx="28670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Espace réservé du numéro de diapositive 1">
            <a:extLst>
              <a:ext uri="{FF2B5EF4-FFF2-40B4-BE49-F238E27FC236}">
                <a16:creationId xmlns:a16="http://schemas.microsoft.com/office/drawing/2014/main" id="{C0352F25-2863-D7BA-D7B0-DC76F63F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844FCF-4098-F54E-8B4A-B3476884F4FE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23FBC-A458-F2CA-3D56-A16A39F97744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8003" name="Titre 1">
            <a:extLst>
              <a:ext uri="{FF2B5EF4-FFF2-40B4-BE49-F238E27FC236}">
                <a16:creationId xmlns:a16="http://schemas.microsoft.com/office/drawing/2014/main" id="{CC465FE4-79AC-C5F6-CA73-D48D3FDBC670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Systèmes de transport : généralités</a:t>
            </a:r>
          </a:p>
        </p:txBody>
      </p:sp>
      <p:sp>
        <p:nvSpPr>
          <p:cNvPr id="128004" name="Rectangle 1">
            <a:extLst>
              <a:ext uri="{FF2B5EF4-FFF2-40B4-BE49-F238E27FC236}">
                <a16:creationId xmlns:a16="http://schemas.microsoft.com/office/drawing/2014/main" id="{A37A8C1D-A9D4-C057-FD08-59305F2BC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2563" y="1417638"/>
            <a:ext cx="8564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128005" name="Picture 2" descr="RÃ©sultat de recherche d'images pour &quot;slc transporters&quot;">
            <a:extLst>
              <a:ext uri="{FF2B5EF4-FFF2-40B4-BE49-F238E27FC236}">
                <a16:creationId xmlns:a16="http://schemas.microsoft.com/office/drawing/2014/main" id="{C4383E3F-17CA-D87F-7166-CED78486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2"/>
          <a:stretch>
            <a:fillRect/>
          </a:stretch>
        </p:blipFill>
        <p:spPr bwMode="auto">
          <a:xfrm>
            <a:off x="323850" y="1735138"/>
            <a:ext cx="3181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787978A-F6BE-9BD9-4C0F-A6DB530F6638}"/>
              </a:ext>
            </a:extLst>
          </p:cNvPr>
          <p:cNvSpPr txBox="1">
            <a:spLocks/>
          </p:cNvSpPr>
          <p:nvPr/>
        </p:nvSpPr>
        <p:spPr>
          <a:xfrm>
            <a:off x="2808288" y="3463925"/>
            <a:ext cx="3527425" cy="1584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  <a:defRPr/>
            </a:pPr>
            <a:r>
              <a:rPr lang="fr-FR" sz="2400" b="1" dirty="0">
                <a:solidFill>
                  <a:srgbClr val="7030A0"/>
                </a:solidFill>
              </a:rPr>
              <a:t>ABC</a:t>
            </a:r>
            <a:r>
              <a:rPr lang="fr-FR" sz="2400" dirty="0">
                <a:solidFill>
                  <a:srgbClr val="7030A0"/>
                </a:solidFill>
              </a:rPr>
              <a:t>: Efflux</a:t>
            </a:r>
          </a:p>
          <a:p>
            <a:pPr marL="457200" lvl="1" indent="0">
              <a:buFont typeface="Arial" pitchFamily="34" charset="0"/>
              <a:buNone/>
              <a:defRPr/>
            </a:pPr>
            <a:r>
              <a:rPr lang="fr-FR" sz="2400" b="1" dirty="0">
                <a:solidFill>
                  <a:srgbClr val="7030A0"/>
                </a:solidFill>
              </a:rPr>
              <a:t>SLC</a:t>
            </a:r>
            <a:r>
              <a:rPr lang="fr-FR" sz="2400" dirty="0">
                <a:solidFill>
                  <a:srgbClr val="7030A0"/>
                </a:solidFill>
              </a:rPr>
              <a:t>: Influx et efflux</a:t>
            </a:r>
          </a:p>
          <a:p>
            <a:pPr lvl="1">
              <a:defRPr/>
            </a:pPr>
            <a:endParaRPr lang="fr-FR" sz="2400" dirty="0">
              <a:solidFill>
                <a:srgbClr val="7030A0"/>
              </a:solidFill>
            </a:endParaRPr>
          </a:p>
          <a:p>
            <a:pPr marL="457200" lvl="1" indent="0">
              <a:buFont typeface="Arial" pitchFamily="34" charset="0"/>
              <a:buNone/>
              <a:defRPr/>
            </a:pPr>
            <a:endParaRPr lang="fr-FR" sz="2400" dirty="0">
              <a:solidFill>
                <a:srgbClr val="7030A0"/>
              </a:solidFill>
            </a:endParaRPr>
          </a:p>
          <a:p>
            <a:pPr marL="457200" lvl="1" indent="0">
              <a:buFont typeface="Arial" pitchFamily="34" charset="0"/>
              <a:buNone/>
              <a:defRPr/>
            </a:pP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52DF783-817F-F04F-F92E-623B2B61EA35}"/>
              </a:ext>
            </a:extLst>
          </p:cNvPr>
          <p:cNvSpPr txBox="1">
            <a:spLocks/>
          </p:cNvSpPr>
          <p:nvPr/>
        </p:nvSpPr>
        <p:spPr>
          <a:xfrm>
            <a:off x="-1331913" y="1477963"/>
            <a:ext cx="9439276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sz="2800" dirty="0"/>
              <a:t>Coordination </a:t>
            </a:r>
            <a:r>
              <a:rPr lang="fr-FR" sz="2800" dirty="0" err="1"/>
              <a:t>baso</a:t>
            </a:r>
            <a:r>
              <a:rPr lang="fr-FR" sz="2800" dirty="0"/>
              <a:t>-apicale des transporteurs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B3E6B3B-2C6F-2EDE-974F-5C9649D6526D}"/>
              </a:ext>
            </a:extLst>
          </p:cNvPr>
          <p:cNvSpPr txBox="1">
            <a:spLocks/>
          </p:cNvSpPr>
          <p:nvPr/>
        </p:nvSpPr>
        <p:spPr>
          <a:xfrm>
            <a:off x="3538538" y="4946650"/>
            <a:ext cx="50419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sz="2000" dirty="0"/>
              <a:t>Implications : </a:t>
            </a:r>
          </a:p>
          <a:p>
            <a:pPr marL="457200" indent="-457200" algn="l">
              <a:buFontTx/>
              <a:buChar char="-"/>
              <a:defRPr/>
            </a:pPr>
            <a:r>
              <a:rPr lang="fr-FR" sz="2000" dirty="0"/>
              <a:t>PK (</a:t>
            </a:r>
            <a:r>
              <a:rPr lang="fr-FR" sz="2000" dirty="0" err="1"/>
              <a:t>absorbtion</a:t>
            </a:r>
            <a:r>
              <a:rPr lang="fr-FR" sz="2000" dirty="0"/>
              <a:t>, distribution, élimination)</a:t>
            </a:r>
          </a:p>
          <a:p>
            <a:pPr marL="457200" indent="-457200" algn="l">
              <a:buFontTx/>
              <a:buChar char="-"/>
              <a:defRPr/>
            </a:pPr>
            <a:r>
              <a:rPr lang="fr-FR" sz="2000" dirty="0"/>
              <a:t>PD (relation dose / effet)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Espace réservé du numéro de diapositive 1">
            <a:extLst>
              <a:ext uri="{FF2B5EF4-FFF2-40B4-BE49-F238E27FC236}">
                <a16:creationId xmlns:a16="http://schemas.microsoft.com/office/drawing/2014/main" id="{6CA9B32C-7426-8E6A-FDC2-A31C8098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C826A6-4344-E54C-8B51-60ED79AEE904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6EED7D-437A-C495-F662-47A173D656F8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3427" name="Titre 1">
            <a:extLst>
              <a:ext uri="{FF2B5EF4-FFF2-40B4-BE49-F238E27FC236}">
                <a16:creationId xmlns:a16="http://schemas.microsoft.com/office/drawing/2014/main" id="{7D120888-C868-D2CC-8221-94AD5718DA8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Systèmes de transport : actifs, exemples des pompes</a:t>
            </a:r>
          </a:p>
        </p:txBody>
      </p:sp>
      <p:sp>
        <p:nvSpPr>
          <p:cNvPr id="103428" name="Rectangle 1">
            <a:extLst>
              <a:ext uri="{FF2B5EF4-FFF2-40B4-BE49-F238E27FC236}">
                <a16:creationId xmlns:a16="http://schemas.microsoft.com/office/drawing/2014/main" id="{52C11343-17BD-C932-B4DE-E8C3C7F4A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03429" name="ZoneTexte 3">
            <a:extLst>
              <a:ext uri="{FF2B5EF4-FFF2-40B4-BE49-F238E27FC236}">
                <a16:creationId xmlns:a16="http://schemas.microsoft.com/office/drawing/2014/main" id="{3F961E31-FCA6-4812-F588-FFA535820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1462088"/>
            <a:ext cx="4530726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 b="1"/>
              <a:t>Nécessitant de l'énergie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Enzymes spécifiques « ATPases »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Transport ionique uni ou bidirectionnel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L’hydrolyse de l’ATP fournit l’énergie si nécessaire pour un transport contre un gradient électrochimique.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u="sng"/>
              <a:t>Exemples</a:t>
            </a:r>
            <a:r>
              <a:rPr lang="fr-FR" altLang="fr-FR" sz="1600"/>
              <a:t> :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b="1"/>
              <a:t>Na-K-ATPase</a:t>
            </a:r>
            <a:endParaRPr lang="fr-FR" altLang="fr-FR" sz="1600"/>
          </a:p>
          <a:p>
            <a:pPr lvl="1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b="1"/>
              <a:t>Sortie du Na</a:t>
            </a:r>
            <a:r>
              <a:rPr lang="fr-FR" altLang="fr-FR" sz="1600" b="1" baseline="30000"/>
              <a:t>+</a:t>
            </a:r>
            <a:r>
              <a:rPr lang="fr-FR" altLang="fr-FR" sz="1600" b="1"/>
              <a:t> et du Ca</a:t>
            </a:r>
            <a:r>
              <a:rPr lang="fr-FR" altLang="fr-FR" sz="1600" b="1" baseline="30000"/>
              <a:t>2+</a:t>
            </a:r>
            <a:r>
              <a:rPr lang="fr-FR" altLang="fr-FR" sz="1600" b="1"/>
              <a:t> </a:t>
            </a:r>
            <a:r>
              <a:rPr lang="fr-FR" altLang="fr-FR" sz="1600"/>
              <a:t>des cellules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b="1"/>
              <a:t>Pompe à protons </a:t>
            </a:r>
            <a:r>
              <a:rPr lang="fr-FR" altLang="fr-FR" sz="1600"/>
              <a:t>(médicament : IPP dans l’ulcère)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Police système Courant"/>
              <a:buChar char="-"/>
            </a:pPr>
            <a:r>
              <a:rPr lang="fr-FR" altLang="fr-FR" sz="1600" b="1"/>
              <a:t>PGP </a:t>
            </a:r>
            <a:r>
              <a:rPr lang="fr-FR" altLang="fr-FR" sz="1600"/>
              <a:t>(efflux xénobiotique = protection organisme mais aussi résistance médicamenteuse)</a:t>
            </a:r>
            <a:endParaRPr lang="fr-FR" altLang="fr-FR" sz="1600" b="1"/>
          </a:p>
        </p:txBody>
      </p:sp>
      <p:pic>
        <p:nvPicPr>
          <p:cNvPr id="103430" name="Picture 4">
            <a:extLst>
              <a:ext uri="{FF2B5EF4-FFF2-40B4-BE49-F238E27FC236}">
                <a16:creationId xmlns:a16="http://schemas.microsoft.com/office/drawing/2014/main" id="{1F97CB5E-1BC8-E583-62B0-3854E6D3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2500" b="16667"/>
          <a:stretch>
            <a:fillRect/>
          </a:stretch>
        </p:blipFill>
        <p:spPr bwMode="auto">
          <a:xfrm>
            <a:off x="4840288" y="1576388"/>
            <a:ext cx="350678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asted-image.png">
            <a:extLst>
              <a:ext uri="{FF2B5EF4-FFF2-40B4-BE49-F238E27FC236}">
                <a16:creationId xmlns:a16="http://schemas.microsoft.com/office/drawing/2014/main" id="{925AB80F-1E12-2B37-5ADC-CD87FA1E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235450"/>
            <a:ext cx="25241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Espace réservé du numéro de diapositive 1">
            <a:extLst>
              <a:ext uri="{FF2B5EF4-FFF2-40B4-BE49-F238E27FC236}">
                <a16:creationId xmlns:a16="http://schemas.microsoft.com/office/drawing/2014/main" id="{A24E815F-9CE2-E92E-BDF6-AA31358E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E8025D-9A92-7049-9357-BD0FB57F5FF5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295C54-06CB-BC23-546D-8686F8D5E599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5475" name="Titre 1">
            <a:extLst>
              <a:ext uri="{FF2B5EF4-FFF2-40B4-BE49-F238E27FC236}">
                <a16:creationId xmlns:a16="http://schemas.microsoft.com/office/drawing/2014/main" id="{5F6680AC-2315-B7F8-9008-8805D02A7774}"/>
              </a:ext>
            </a:extLst>
          </p:cNvPr>
          <p:cNvSpPr txBox="1">
            <a:spLocks/>
          </p:cNvSpPr>
          <p:nvPr/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Systèmes de transport : Transports facilités</a:t>
            </a:r>
          </a:p>
        </p:txBody>
      </p:sp>
      <p:sp>
        <p:nvSpPr>
          <p:cNvPr id="105476" name="Rectangle 1">
            <a:extLst>
              <a:ext uri="{FF2B5EF4-FFF2-40B4-BE49-F238E27FC236}">
                <a16:creationId xmlns:a16="http://schemas.microsoft.com/office/drawing/2014/main" id="{D1BFAF27-5CF5-8BC9-E3B1-668F31BA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77829" name="ZoneTexte 3">
            <a:extLst>
              <a:ext uri="{FF2B5EF4-FFF2-40B4-BE49-F238E27FC236}">
                <a16:creationId xmlns:a16="http://schemas.microsoft.com/office/drawing/2014/main" id="{0E4F55F0-B368-2A46-49B5-496124B7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28775"/>
            <a:ext cx="3671887" cy="4522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2000" dirty="0"/>
              <a:t>Ne nécessitent </a:t>
            </a:r>
            <a:r>
              <a:rPr lang="fr-FR" altLang="fr-FR" sz="2000" b="1" dirty="0"/>
              <a:t>pas d'énergie </a:t>
            </a:r>
            <a:r>
              <a:rPr lang="fr-FR" altLang="fr-FR" sz="2000" dirty="0"/>
              <a:t>directe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2000" dirty="0"/>
              <a:t>Utilisent le gradient électrochimique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2000" dirty="0"/>
              <a:t>Cotransporteur couplé à transfert Na</a:t>
            </a:r>
            <a:r>
              <a:rPr lang="fr-FR" altLang="fr-FR" sz="2000" baseline="30000" dirty="0"/>
              <a:t>+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800" b="1" dirty="0"/>
              <a:t>Unidirectionnel</a:t>
            </a:r>
            <a:r>
              <a:rPr lang="fr-FR" altLang="fr-FR" sz="1800" dirty="0"/>
              <a:t> : </a:t>
            </a:r>
            <a:r>
              <a:rPr lang="fr-FR" altLang="fr-FR" sz="1800" dirty="0" err="1"/>
              <a:t>symporteurs</a:t>
            </a:r>
            <a:endParaRPr lang="fr-FR" altLang="fr-FR" sz="1800" dirty="0"/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1800" b="1" dirty="0"/>
              <a:t>Bidirectionnel</a:t>
            </a:r>
            <a:r>
              <a:rPr lang="fr-FR" altLang="fr-FR" sz="1800" dirty="0"/>
              <a:t> : </a:t>
            </a:r>
            <a:r>
              <a:rPr lang="fr-FR" altLang="fr-FR" sz="1800" dirty="0" err="1"/>
              <a:t>antiporteurs</a:t>
            </a:r>
            <a:endParaRPr lang="fr-FR" altLang="fr-FR" sz="1800" dirty="0"/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altLang="fr-FR" sz="2000" dirty="0"/>
              <a:t>Sélectivité de transport variée</a:t>
            </a:r>
          </a:p>
        </p:txBody>
      </p:sp>
      <p:pic>
        <p:nvPicPr>
          <p:cNvPr id="105483" name="Image 3">
            <a:extLst>
              <a:ext uri="{FF2B5EF4-FFF2-40B4-BE49-F238E27FC236}">
                <a16:creationId xmlns:a16="http://schemas.microsoft.com/office/drawing/2014/main" id="{F4C18B8E-79E7-B205-EA44-F05550FD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43" y="2598305"/>
            <a:ext cx="3620219" cy="269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Espace réservé du numéro de diapositive 1">
            <a:extLst>
              <a:ext uri="{FF2B5EF4-FFF2-40B4-BE49-F238E27FC236}">
                <a16:creationId xmlns:a16="http://schemas.microsoft.com/office/drawing/2014/main" id="{239C1671-D29E-E757-6B29-80BEFB5C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B1D506-EEB3-0B4C-AF70-3A59E2548786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7E2A99-9AF0-80FE-E38D-AD12B9F935DE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7523" name="Titre 1">
            <a:extLst>
              <a:ext uri="{FF2B5EF4-FFF2-40B4-BE49-F238E27FC236}">
                <a16:creationId xmlns:a16="http://schemas.microsoft.com/office/drawing/2014/main" id="{494C674B-9C33-299C-C205-5B827975D987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diurétiques de l’anse</a:t>
            </a:r>
          </a:p>
        </p:txBody>
      </p:sp>
      <p:sp>
        <p:nvSpPr>
          <p:cNvPr id="107524" name="Rectangle 1">
            <a:extLst>
              <a:ext uri="{FF2B5EF4-FFF2-40B4-BE49-F238E27FC236}">
                <a16:creationId xmlns:a16="http://schemas.microsoft.com/office/drawing/2014/main" id="{B4D8DD5A-5E91-304F-9111-963FE828B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graphicFrame>
        <p:nvGraphicFramePr>
          <p:cNvPr id="107525" name="Object 5">
            <a:extLst>
              <a:ext uri="{FF2B5EF4-FFF2-40B4-BE49-F238E27FC236}">
                <a16:creationId xmlns:a16="http://schemas.microsoft.com/office/drawing/2014/main" id="{3A43BDF8-6FE8-BE04-172B-578F57E8EA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050" y="1501775"/>
          <a:ext cx="6308725" cy="516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10000" imgH="2990850" progId="MSPhotoEd.3">
                  <p:embed/>
                </p:oleObj>
              </mc:Choice>
              <mc:Fallback>
                <p:oleObj name="Photo Editor Photo" r:id="rId3" imgW="3810000" imgH="29908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1501775"/>
                        <a:ext cx="6308725" cy="516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8">
            <a:extLst>
              <a:ext uri="{FF2B5EF4-FFF2-40B4-BE49-F238E27FC236}">
                <a16:creationId xmlns:a16="http://schemas.microsoft.com/office/drawing/2014/main" id="{D346B4D2-735D-1383-B4E1-5B1E0AD3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2582863"/>
            <a:ext cx="1833563" cy="2554287"/>
          </a:xfrm>
          <a:prstGeom prst="rect">
            <a:avLst/>
          </a:prstGeom>
          <a:noFill/>
          <a:ln w="25400">
            <a:solidFill>
              <a:srgbClr val="00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 dirty="0">
                <a:latin typeface="+mj-lt"/>
              </a:rPr>
              <a:t>Bloquent le </a:t>
            </a:r>
            <a:r>
              <a:rPr lang="fr-FR" sz="2000" b="1" dirty="0" err="1">
                <a:latin typeface="+mj-lt"/>
              </a:rPr>
              <a:t>co</a:t>
            </a:r>
            <a:r>
              <a:rPr lang="fr-FR" sz="2000" b="1" dirty="0">
                <a:latin typeface="+mj-lt"/>
              </a:rPr>
              <a:t>-transport Na+/K+/2Cl- au niveau de la branche ascendante de </a:t>
            </a:r>
            <a:r>
              <a:rPr lang="fr-FR" sz="2000" b="1" dirty="0" err="1">
                <a:latin typeface="+mj-lt"/>
              </a:rPr>
              <a:t>Henlé</a:t>
            </a:r>
            <a:r>
              <a:rPr lang="fr-FR" sz="2000" b="1" dirty="0">
                <a:latin typeface="+mj-lt"/>
              </a:rPr>
              <a:t> (</a:t>
            </a:r>
            <a:r>
              <a:rPr lang="fr-FR" sz="2000" b="1" dirty="0" err="1">
                <a:latin typeface="+mj-lt"/>
              </a:rPr>
              <a:t>medullaire</a:t>
            </a:r>
            <a:r>
              <a:rPr lang="fr-FR" sz="2000" b="1" dirty="0">
                <a:latin typeface="+mj-lt"/>
              </a:rPr>
              <a:t>) </a:t>
            </a:r>
            <a:endParaRPr lang="fr-FR" sz="2000" b="1" dirty="0">
              <a:solidFill>
                <a:srgbClr val="00CC66"/>
              </a:solidFill>
              <a:latin typeface="+mj-lt"/>
            </a:endParaRPr>
          </a:p>
        </p:txBody>
      </p:sp>
      <p:sp>
        <p:nvSpPr>
          <p:cNvPr id="12" name="Flèche gauche 2">
            <a:extLst>
              <a:ext uri="{FF2B5EF4-FFF2-40B4-BE49-F238E27FC236}">
                <a16:creationId xmlns:a16="http://schemas.microsoft.com/office/drawing/2014/main" id="{04741169-31B6-A607-EFEA-D7486EB9983B}"/>
              </a:ext>
            </a:extLst>
          </p:cNvPr>
          <p:cNvSpPr/>
          <p:nvPr/>
        </p:nvSpPr>
        <p:spPr>
          <a:xfrm>
            <a:off x="4179888" y="4070350"/>
            <a:ext cx="784225" cy="431800"/>
          </a:xfrm>
          <a:prstGeom prst="lef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Flèche gauche 9">
            <a:extLst>
              <a:ext uri="{FF2B5EF4-FFF2-40B4-BE49-F238E27FC236}">
                <a16:creationId xmlns:a16="http://schemas.microsoft.com/office/drawing/2014/main" id="{C32DA44C-C314-88DE-1D21-D5D94FAED4D0}"/>
              </a:ext>
            </a:extLst>
          </p:cNvPr>
          <p:cNvSpPr/>
          <p:nvPr/>
        </p:nvSpPr>
        <p:spPr>
          <a:xfrm>
            <a:off x="4154488" y="2997200"/>
            <a:ext cx="785812" cy="430213"/>
          </a:xfrm>
          <a:prstGeom prst="leftArrow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Espace réservé du numéro de diapositive 1">
            <a:extLst>
              <a:ext uri="{FF2B5EF4-FFF2-40B4-BE49-F238E27FC236}">
                <a16:creationId xmlns:a16="http://schemas.microsoft.com/office/drawing/2014/main" id="{8789BF06-A818-5EDD-C18C-D65F3296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D2D60E-A03F-974D-B0EE-86B3AA3C522D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47695-A683-578C-D0F5-2481B3F3BFC3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9571" name="Titre 1">
            <a:extLst>
              <a:ext uri="{FF2B5EF4-FFF2-40B4-BE49-F238E27FC236}">
                <a16:creationId xmlns:a16="http://schemas.microsoft.com/office/drawing/2014/main" id="{70DA9D8E-D736-9200-C1F5-4F831E148AB2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Transports passifs : exemple ISRS</a:t>
            </a:r>
          </a:p>
        </p:txBody>
      </p:sp>
      <p:sp>
        <p:nvSpPr>
          <p:cNvPr id="109572" name="Rectangle 1">
            <a:extLst>
              <a:ext uri="{FF2B5EF4-FFF2-40B4-BE49-F238E27FC236}">
                <a16:creationId xmlns:a16="http://schemas.microsoft.com/office/drawing/2014/main" id="{F084A38A-CF03-9A87-1F1D-9CC620DFA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09573" name="ZoneTexte 3">
            <a:extLst>
              <a:ext uri="{FF2B5EF4-FFF2-40B4-BE49-F238E27FC236}">
                <a16:creationId xmlns:a16="http://schemas.microsoft.com/office/drawing/2014/main" id="{1F1C7239-A2A4-4213-A359-BFF83B876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4492625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Inhibiteurs sélectifs de la recapture de la sérotonine (</a:t>
            </a:r>
            <a:r>
              <a:rPr lang="fr-FR" altLang="fr-FR" sz="1600" b="1"/>
              <a:t>ISRS</a:t>
            </a:r>
            <a:r>
              <a:rPr lang="fr-FR" altLang="fr-FR" sz="1600"/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Traitement de 1</a:t>
            </a:r>
            <a:r>
              <a:rPr lang="fr-FR" altLang="fr-FR" sz="1600" baseline="30000"/>
              <a:t>ère</a:t>
            </a:r>
            <a:r>
              <a:rPr lang="fr-FR" altLang="fr-FR" sz="1600"/>
              <a:t> intention de l’épisode dépressif caractérisé modéré ou sévère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Hypothèse biologique de la dépression : insuffisance monoaminergique (dont 5-HT) dans la fente synaptique donc </a:t>
            </a:r>
            <a:r>
              <a:rPr lang="fr-FR" altLang="fr-FR" sz="1600" b="1"/>
              <a:t>défaut de stimulation des récepteurs 5-HT</a:t>
            </a:r>
            <a:r>
              <a:rPr lang="fr-FR" altLang="fr-FR" sz="1600"/>
              <a:t> post-synaptiques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Physiologiquement, un transporteur pré-synaptique recapture la sérotonine de la fente synaptique pour la réutiliser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600"/>
              <a:t>Administration d’un ISRS = </a:t>
            </a:r>
            <a:r>
              <a:rPr lang="fr-FR" altLang="fr-FR" sz="1600" b="1"/>
              <a:t>blocage de cette recapture</a:t>
            </a:r>
            <a:r>
              <a:rPr lang="fr-FR" altLang="fr-FR" sz="1600"/>
              <a:t>, les mol. de 5-HT restent dans la fente et vont pouvoir stimuler les récepteurs 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600"/>
          </a:p>
        </p:txBody>
      </p:sp>
      <p:pic>
        <p:nvPicPr>
          <p:cNvPr id="109574" name="Picture 2" descr="Compound Enhances SSRI Antidepressant's Effects in Mice - Neuroscience News">
            <a:hlinkClick r:id="rId3"/>
            <a:extLst>
              <a:ext uri="{FF2B5EF4-FFF2-40B4-BE49-F238E27FC236}">
                <a16:creationId xmlns:a16="http://schemas.microsoft.com/office/drawing/2014/main" id="{A8AB446B-ECAD-C842-FD2E-18F6BFD7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84325"/>
            <a:ext cx="319087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Espace réservé du numéro de diapositive 1">
            <a:extLst>
              <a:ext uri="{FF2B5EF4-FFF2-40B4-BE49-F238E27FC236}">
                <a16:creationId xmlns:a16="http://schemas.microsoft.com/office/drawing/2014/main" id="{0D078C22-600F-95FD-F70A-23CA5BB6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C69AF2-F5D7-E442-861D-2D65DA79E8C4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C48F97-5897-EB26-5989-E26FBFBC558D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1619" name="Titre 1">
            <a:extLst>
              <a:ext uri="{FF2B5EF4-FFF2-40B4-BE49-F238E27FC236}">
                <a16:creationId xmlns:a16="http://schemas.microsoft.com/office/drawing/2014/main" id="{8C8F8D3A-BA50-17C3-5D2C-B052DB2E2501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Plan et problèmes</a:t>
            </a:r>
          </a:p>
        </p:txBody>
      </p:sp>
      <p:sp>
        <p:nvSpPr>
          <p:cNvPr id="111620" name="Rectangle 1">
            <a:extLst>
              <a:ext uri="{FF2B5EF4-FFF2-40B4-BE49-F238E27FC236}">
                <a16:creationId xmlns:a16="http://schemas.microsoft.com/office/drawing/2014/main" id="{ED7B57CA-AB9A-CDA2-E09C-BA2DDED7A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F5AC622-30E4-A6CB-0727-30CDA664BEC1}"/>
              </a:ext>
            </a:extLst>
          </p:cNvPr>
          <p:cNvGraphicFramePr>
            <a:graphicFrameLocks noGrp="1"/>
          </p:cNvGraphicFramePr>
          <p:nvPr/>
        </p:nvGraphicFramePr>
        <p:xfrm>
          <a:off x="166688" y="1608138"/>
          <a:ext cx="8582025" cy="44132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687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Canaux ioniques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Enzymes 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Systèmes de transport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Non protéiniques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Cx voltage-dépendants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Enzyme-récepteurs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R. couplé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G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Enzymes cibles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SLC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R. lié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Kinase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Cx libérateurs de Ca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Promédicaments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R. nucléaires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Cx « SOC »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Enzymes médicaments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388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Contrôle expression R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 et pathologies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Espace réservé du numéro de diapositive 1">
            <a:extLst>
              <a:ext uri="{FF2B5EF4-FFF2-40B4-BE49-F238E27FC236}">
                <a16:creationId xmlns:a16="http://schemas.microsoft.com/office/drawing/2014/main" id="{F7C813D9-1620-2817-A1F4-CA1E543B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01ADD3-C2EE-6F4D-9D6E-84D6A1F0AB07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C8F414-F5CE-29CF-79A4-D029E10E8653}"/>
              </a:ext>
            </a:extLst>
          </p:cNvPr>
          <p:cNvSpPr/>
          <p:nvPr/>
        </p:nvSpPr>
        <p:spPr>
          <a:xfrm>
            <a:off x="0" y="2659063"/>
            <a:ext cx="9144000" cy="1417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3667" name="Titre 1">
            <a:extLst>
              <a:ext uri="{FF2B5EF4-FFF2-40B4-BE49-F238E27FC236}">
                <a16:creationId xmlns:a16="http://schemas.microsoft.com/office/drawing/2014/main" id="{24D01B52-0390-FDBA-DF8F-9D3044DEE65F}"/>
              </a:ext>
            </a:extLst>
          </p:cNvPr>
          <p:cNvSpPr txBox="1">
            <a:spLocks/>
          </p:cNvSpPr>
          <p:nvPr/>
        </p:nvSpPr>
        <p:spPr bwMode="auto">
          <a:xfrm>
            <a:off x="0" y="2713038"/>
            <a:ext cx="914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  <a:ea typeface="ＭＳ Ｐゴシック" panose="020B0600070205080204" pitchFamily="34" charset="-128"/>
              </a:rPr>
              <a:t>Cibles non protéiques</a:t>
            </a:r>
          </a:p>
        </p:txBody>
      </p:sp>
      <p:sp>
        <p:nvSpPr>
          <p:cNvPr id="113668" name="Rectangle 1">
            <a:extLst>
              <a:ext uri="{FF2B5EF4-FFF2-40B4-BE49-F238E27FC236}">
                <a16:creationId xmlns:a16="http://schemas.microsoft.com/office/drawing/2014/main" id="{ADABE54C-56A1-2A1B-FC11-50034449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3EE4ABB7-3F3E-04E8-47B5-DA7573C4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444625"/>
            <a:ext cx="8564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Espace réservé du numéro de diapositive 1">
            <a:extLst>
              <a:ext uri="{FF2B5EF4-FFF2-40B4-BE49-F238E27FC236}">
                <a16:creationId xmlns:a16="http://schemas.microsoft.com/office/drawing/2014/main" id="{E471FDAB-668B-3066-EE79-82AEDBE5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7CE607-84E0-AF48-A6CF-9A44E0E4EC8D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5E470-D8C5-2D0B-7B99-E68BAB1BFA89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4691" name="Titre 1">
            <a:extLst>
              <a:ext uri="{FF2B5EF4-FFF2-40B4-BE49-F238E27FC236}">
                <a16:creationId xmlns:a16="http://schemas.microsoft.com/office/drawing/2014/main" id="{ABB14470-7E70-284B-D4FC-7202A3981FF9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Cibles non protéiques</a:t>
            </a:r>
          </a:p>
        </p:txBody>
      </p:sp>
      <p:sp>
        <p:nvSpPr>
          <p:cNvPr id="114692" name="Rectangle 1">
            <a:extLst>
              <a:ext uri="{FF2B5EF4-FFF2-40B4-BE49-F238E27FC236}">
                <a16:creationId xmlns:a16="http://schemas.microsoft.com/office/drawing/2014/main" id="{E28CDBDB-E588-0045-C562-C29557334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114693" name="ZoneTexte 3">
            <a:extLst>
              <a:ext uri="{FF2B5EF4-FFF2-40B4-BE49-F238E27FC236}">
                <a16:creationId xmlns:a16="http://schemas.microsoft.com/office/drawing/2014/main" id="{DA07FF32-034C-0247-60EA-1C642C486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508125"/>
            <a:ext cx="86502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u="sng"/>
              <a:t>Anticancéreux alkylants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14694" name="Picture 2" descr="RÃ©sultat de recherche d'images pour &quot;cisplatine&quot;">
            <a:extLst>
              <a:ext uri="{FF2B5EF4-FFF2-40B4-BE49-F238E27FC236}">
                <a16:creationId xmlns:a16="http://schemas.microsoft.com/office/drawing/2014/main" id="{495BF2FE-47D8-2BBC-BF34-C8D9F471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933575"/>
            <a:ext cx="4346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08D77D-0356-D6F8-A6FF-FDF15B77D97A}"/>
              </a:ext>
            </a:extLst>
          </p:cNvPr>
          <p:cNvSpPr/>
          <p:nvPr/>
        </p:nvSpPr>
        <p:spPr>
          <a:xfrm>
            <a:off x="395288" y="4076700"/>
            <a:ext cx="42656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fr-FR" u="sng" dirty="0"/>
              <a:t>Mécanisme d’action</a:t>
            </a:r>
            <a:r>
              <a:rPr lang="fr-FR" dirty="0"/>
              <a:t> : </a:t>
            </a:r>
          </a:p>
          <a:p>
            <a:pPr>
              <a:defRPr/>
            </a:pPr>
            <a:r>
              <a:rPr lang="fr-FR" b="1" dirty="0"/>
              <a:t>Liaison covalente directe </a:t>
            </a:r>
            <a:r>
              <a:rPr lang="fr-FR" dirty="0"/>
              <a:t>avec l’ADN</a:t>
            </a:r>
          </a:p>
          <a:p>
            <a:pPr>
              <a:defRPr/>
            </a:pPr>
            <a:r>
              <a:rPr lang="fr-FR" sz="1600" dirty="0"/>
              <a:t>- empêche l’accès des polymérases à l’ADN par encombrement stérique</a:t>
            </a:r>
          </a:p>
          <a:p>
            <a:pPr>
              <a:defRPr/>
            </a:pPr>
            <a:r>
              <a:rPr lang="fr-FR" sz="1600" dirty="0"/>
              <a:t>- cassure ADN:  accumulation de facteur pro-</a:t>
            </a:r>
            <a:r>
              <a:rPr lang="fr-FR" sz="1600" dirty="0" err="1"/>
              <a:t>apoptiques</a:t>
            </a:r>
            <a:r>
              <a:rPr lang="fr-FR" sz="1600" dirty="0"/>
              <a:t>, mort de la cellule tumorale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1">
            <a:extLst>
              <a:ext uri="{FF2B5EF4-FFF2-40B4-BE49-F238E27FC236}">
                <a16:creationId xmlns:a16="http://schemas.microsoft.com/office/drawing/2014/main" id="{45963A68-1D8E-6EE0-B05F-0BBA2805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A601B2-AC9A-124A-9AFC-D99843759C91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880C0-3ACA-7C6E-7721-2E1969953659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411" name="Titre 1">
            <a:extLst>
              <a:ext uri="{FF2B5EF4-FFF2-40B4-BE49-F238E27FC236}">
                <a16:creationId xmlns:a16="http://schemas.microsoft.com/office/drawing/2014/main" id="{47B52922-A9FF-2A94-E71E-B8DEBF20118B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Plan et problèmes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A423A89C-6C7B-9372-D8F2-42A1276D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D7C9C76-5656-3882-B1CA-1C53CF63B523}"/>
              </a:ext>
            </a:extLst>
          </p:cNvPr>
          <p:cNvGraphicFramePr>
            <a:graphicFrameLocks noGrp="1"/>
          </p:cNvGraphicFramePr>
          <p:nvPr/>
        </p:nvGraphicFramePr>
        <p:xfrm>
          <a:off x="166688" y="1608138"/>
          <a:ext cx="8582025" cy="44132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687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Canaux ioniques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Enzymes 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Systèmes de transport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Non protéiniques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Généralités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1. Cx voltage-dépendants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Enzyme-récepteurs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6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R. couplé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G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Récepteur protéine-canal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2. Enzymes cibles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SLC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R. lié à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prot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. Kinase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Cx libérateurs de Ca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fr-FR" sz="1200" b="0" dirty="0" err="1">
                          <a:solidFill>
                            <a:schemeClr val="tx1"/>
                          </a:solidFill>
                        </a:rPr>
                        <a:t>Promédicaments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52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R. nucléaires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Cx « SOC »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4. Enzymes médicaments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388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Contrôle expression R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71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 et pathologies</a:t>
                      </a: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6" marB="457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Espace réservé du numéro de diapositive 1">
            <a:extLst>
              <a:ext uri="{FF2B5EF4-FFF2-40B4-BE49-F238E27FC236}">
                <a16:creationId xmlns:a16="http://schemas.microsoft.com/office/drawing/2014/main" id="{2C95C1FA-F980-A809-36E6-488485B09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A88F91-CA21-1C46-A296-381168264A37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7C99E-25A4-3634-A745-345B8109ED4A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6739" name="Titre 1">
            <a:extLst>
              <a:ext uri="{FF2B5EF4-FFF2-40B4-BE49-F238E27FC236}">
                <a16:creationId xmlns:a16="http://schemas.microsoft.com/office/drawing/2014/main" id="{48EF8F3E-B94B-9C65-7404-6CAF98DC133C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Des questions ?</a:t>
            </a:r>
          </a:p>
        </p:txBody>
      </p:sp>
      <p:sp>
        <p:nvSpPr>
          <p:cNvPr id="116740" name="Rectangle 1">
            <a:extLst>
              <a:ext uri="{FF2B5EF4-FFF2-40B4-BE49-F238E27FC236}">
                <a16:creationId xmlns:a16="http://schemas.microsoft.com/office/drawing/2014/main" id="{BC37FBB4-6D26-F8F8-4170-23E4C71A0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F85A94-CACE-AE19-C157-68BD111D1FD0}"/>
              </a:ext>
            </a:extLst>
          </p:cNvPr>
          <p:cNvSpPr txBox="1"/>
          <p:nvPr/>
        </p:nvSpPr>
        <p:spPr>
          <a:xfrm>
            <a:off x="998538" y="2852738"/>
            <a:ext cx="710565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  <a:defRPr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  <a:defRPr/>
            </a:pPr>
            <a:endParaRPr lang="fr-FR" dirty="0"/>
          </a:p>
          <a:p>
            <a:pPr algn="ctr">
              <a:defRPr/>
            </a:pPr>
            <a:r>
              <a:rPr lang="fr-FR" sz="2800" dirty="0" err="1"/>
              <a:t>edouard.laforgue@chu-nantes.fr</a:t>
            </a:r>
            <a:endParaRPr lang="fr-FR" sz="2800" dirty="0"/>
          </a:p>
          <a:p>
            <a:pPr marL="342900" indent="-342900">
              <a:buFont typeface="Wingdings" pitchFamily="2" charset="2"/>
              <a:buChar char="§"/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u numéro de diapositive 1">
            <a:extLst>
              <a:ext uri="{FF2B5EF4-FFF2-40B4-BE49-F238E27FC236}">
                <a16:creationId xmlns:a16="http://schemas.microsoft.com/office/drawing/2014/main" id="{534AB864-C251-FD45-0979-5D30FB82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A23802-1C92-084A-B745-6F7757915D34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4E70A-F00E-1CF0-72B0-10ABA26363D2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459" name="Titre 1">
            <a:extLst>
              <a:ext uri="{FF2B5EF4-FFF2-40B4-BE49-F238E27FC236}">
                <a16:creationId xmlns:a16="http://schemas.microsoft.com/office/drawing/2014/main" id="{3C0362BB-6B27-8793-4076-85D29BDD9E6F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77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Plan et problèmes</a:t>
            </a:r>
          </a:p>
        </p:txBody>
      </p:sp>
      <p:sp>
        <p:nvSpPr>
          <p:cNvPr id="19460" name="Rectangle 1">
            <a:extLst>
              <a:ext uri="{FF2B5EF4-FFF2-40B4-BE49-F238E27FC236}">
                <a16:creationId xmlns:a16="http://schemas.microsoft.com/office/drawing/2014/main" id="{B4782F55-63DB-7E7F-7218-3EADA915A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19461" name="Image 3">
            <a:extLst>
              <a:ext uri="{FF2B5EF4-FFF2-40B4-BE49-F238E27FC236}">
                <a16:creationId xmlns:a16="http://schemas.microsoft.com/office/drawing/2014/main" id="{7DAA61A3-92CF-2031-42C0-354E3C13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452563"/>
            <a:ext cx="7739062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1">
            <a:extLst>
              <a:ext uri="{FF2B5EF4-FFF2-40B4-BE49-F238E27FC236}">
                <a16:creationId xmlns:a16="http://schemas.microsoft.com/office/drawing/2014/main" id="{4B7ED361-B5F6-EB05-F327-26AE3913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E79B72-B85E-6742-88F6-07676E1370C3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F2D56-59D2-2D2F-4E70-43C20FFDDB34}"/>
              </a:ext>
            </a:extLst>
          </p:cNvPr>
          <p:cNvSpPr/>
          <p:nvPr/>
        </p:nvSpPr>
        <p:spPr>
          <a:xfrm>
            <a:off x="0" y="2659063"/>
            <a:ext cx="9144000" cy="1417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07" name="Titre 1">
            <a:extLst>
              <a:ext uri="{FF2B5EF4-FFF2-40B4-BE49-F238E27FC236}">
                <a16:creationId xmlns:a16="http://schemas.microsoft.com/office/drawing/2014/main" id="{4E84FCA8-094F-F0AF-919B-4839D5B0FFA3}"/>
              </a:ext>
            </a:extLst>
          </p:cNvPr>
          <p:cNvSpPr txBox="1">
            <a:spLocks/>
          </p:cNvSpPr>
          <p:nvPr/>
        </p:nvSpPr>
        <p:spPr bwMode="auto">
          <a:xfrm>
            <a:off x="0" y="2713038"/>
            <a:ext cx="914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FFFFFF"/>
                </a:solidFill>
                <a:ea typeface="ＭＳ Ｐゴシック" panose="020B0600070205080204" pitchFamily="34" charset="-128"/>
              </a:rPr>
              <a:t>Récepteurs</a:t>
            </a: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09E5995C-7B8B-A993-45C6-0BE61F805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9970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0022D0EC-9233-E469-D7DD-3905AF3E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444625"/>
            <a:ext cx="8564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21510" name="ZoneTexte 1">
            <a:extLst>
              <a:ext uri="{FF2B5EF4-FFF2-40B4-BE49-F238E27FC236}">
                <a16:creationId xmlns:a16="http://schemas.microsoft.com/office/drawing/2014/main" id="{0006862C-8DC0-E79E-5055-51391170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3" y="4600575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Récepteurs protéine-canal (ionotropes)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Récepteurs couplés aux protéines G (métabotropes)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Récepteur avec protéines kinase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Récepteurs nucléaires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5">
            <a:extLst>
              <a:ext uri="{FF2B5EF4-FFF2-40B4-BE49-F238E27FC236}">
                <a16:creationId xmlns:a16="http://schemas.microsoft.com/office/drawing/2014/main" id="{553DD14E-A793-8C13-D811-C8983E2A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1411288"/>
            <a:ext cx="4854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Espace réservé du numéro de diapositive 1">
            <a:extLst>
              <a:ext uri="{FF2B5EF4-FFF2-40B4-BE49-F238E27FC236}">
                <a16:creationId xmlns:a16="http://schemas.microsoft.com/office/drawing/2014/main" id="{61C4DCDB-A495-1617-A06F-6E426CC5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36E46-3E42-164C-9DF1-2ADA5F1E4912}" type="slidenum">
              <a:rPr lang="en-US" altLang="fr-FR" sz="120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fr-FR" sz="12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AF0673-310C-0331-DD3A-B6D1A66358DF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532" name="Titre 1">
            <a:extLst>
              <a:ext uri="{FF2B5EF4-FFF2-40B4-BE49-F238E27FC236}">
                <a16:creationId xmlns:a16="http://schemas.microsoft.com/office/drawing/2014/main" id="{DFFE078E-C883-4FB7-913A-D9DE4F1D5DF5}"/>
              </a:ext>
            </a:extLst>
          </p:cNvPr>
          <p:cNvSpPr txBox="1">
            <a:spLocks/>
          </p:cNvSpPr>
          <p:nvPr/>
        </p:nvSpPr>
        <p:spPr bwMode="auto">
          <a:xfrm>
            <a:off x="1588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FFFFFF"/>
                </a:solidFill>
                <a:ea typeface="ＭＳ Ｐゴシック" panose="020B0600070205080204" pitchFamily="34" charset="-128"/>
              </a:rPr>
              <a:t>Canaux ioniques : récepteurs protéine-canal</a:t>
            </a:r>
          </a:p>
        </p:txBody>
      </p:sp>
      <p:sp>
        <p:nvSpPr>
          <p:cNvPr id="22533" name="Rectangle 1">
            <a:extLst>
              <a:ext uri="{FF2B5EF4-FFF2-40B4-BE49-F238E27FC236}">
                <a16:creationId xmlns:a16="http://schemas.microsoft.com/office/drawing/2014/main" id="{A2A84C52-03A6-30EB-7D73-460788523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1692275"/>
            <a:ext cx="856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AFA2F3-18E1-0A8A-5BD7-9746B7B7BE4F}"/>
              </a:ext>
            </a:extLst>
          </p:cNvPr>
          <p:cNvSpPr txBox="1"/>
          <p:nvPr/>
        </p:nvSpPr>
        <p:spPr>
          <a:xfrm>
            <a:off x="87313" y="1916113"/>
            <a:ext cx="4464050" cy="55943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Nécessitent </a:t>
            </a:r>
            <a:r>
              <a:rPr lang="fr-FR" sz="1600" b="1" dirty="0"/>
              <a:t>la fixation d’un ligand </a:t>
            </a:r>
            <a:r>
              <a:rPr lang="fr-FR" sz="1600" dirty="0"/>
              <a:t>sur la </a:t>
            </a:r>
            <a:r>
              <a:rPr lang="fr-FR" sz="1600" b="1" dirty="0"/>
              <a:t>partie EC</a:t>
            </a:r>
            <a:r>
              <a:rPr lang="fr-FR" sz="1600" dirty="0"/>
              <a:t> pour l’ouverture du canal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Classés en fonction de leur ligand naturel qui est un neurotransmetteur </a:t>
            </a:r>
            <a:r>
              <a:rPr lang="fr-FR" sz="1600" b="1" dirty="0"/>
              <a:t>à action rapide</a:t>
            </a:r>
            <a:r>
              <a:rPr lang="fr-FR" sz="1600" dirty="0"/>
              <a:t> : Glu, </a:t>
            </a:r>
            <a:r>
              <a:rPr lang="fr-FR" sz="1600" dirty="0" err="1"/>
              <a:t>ACh</a:t>
            </a:r>
            <a:r>
              <a:rPr lang="fr-FR" sz="1600" dirty="0"/>
              <a:t>, GABA, 5-HT, ATP, …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Parfois se déclenchent en fonction de </a:t>
            </a:r>
            <a:r>
              <a:rPr lang="fr-FR" sz="1600" b="1" dirty="0"/>
              <a:t>l’environnement extérieur</a:t>
            </a:r>
            <a:r>
              <a:rPr lang="fr-FR" sz="1600" dirty="0"/>
              <a:t> : pH, chaleur, contrainte mécanique, … ➞ récepteurs des neurones sensitifs (douleur)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sz="1600" dirty="0"/>
              <a:t>Présence </a:t>
            </a:r>
            <a:r>
              <a:rPr lang="fr-FR" sz="1600" u="sng" dirty="0"/>
              <a:t>de nombreux sites modulateurs</a:t>
            </a:r>
            <a:endParaRPr lang="fr-FR" sz="1600" dirty="0"/>
          </a:p>
          <a:p>
            <a:pPr lvl="1">
              <a:lnSpc>
                <a:spcPct val="150000"/>
              </a:lnSpc>
              <a:defRPr/>
            </a:pPr>
            <a:endParaRPr lang="fr-FR" sz="1600" dirty="0"/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endParaRPr lang="fr-FR" sz="1600" b="1" dirty="0"/>
          </a:p>
          <a:p>
            <a:pPr marL="742950" lvl="1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fr-FR" sz="1600" dirty="0"/>
          </a:p>
        </p:txBody>
      </p:sp>
      <p:pic>
        <p:nvPicPr>
          <p:cNvPr id="22535" name="Picture 3">
            <a:extLst>
              <a:ext uri="{FF2B5EF4-FFF2-40B4-BE49-F238E27FC236}">
                <a16:creationId xmlns:a16="http://schemas.microsoft.com/office/drawing/2014/main" id="{C2EB9A93-1C2F-4779-9734-C36562FB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003675"/>
            <a:ext cx="404018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005390"/>
      </a:dk2>
      <a:lt2>
        <a:srgbClr val="DEDEDE"/>
      </a:lt2>
      <a:accent1>
        <a:srgbClr val="FFFFFF"/>
      </a:accent1>
      <a:accent2>
        <a:srgbClr val="FFFFFF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37504</TotalTime>
  <Words>3856</Words>
  <Application>Microsoft Macintosh PowerPoint</Application>
  <PresentationFormat>Affichage à l'écran (4:3)</PresentationFormat>
  <Paragraphs>636</Paragraphs>
  <Slides>60</Slides>
  <Notes>53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68" baseType="lpstr">
      <vt:lpstr>Calibri</vt:lpstr>
      <vt:lpstr>Arial</vt:lpstr>
      <vt:lpstr>ＭＳ Ｐゴシック</vt:lpstr>
      <vt:lpstr>Wingdings</vt:lpstr>
      <vt:lpstr>Police système Courant</vt:lpstr>
      <vt:lpstr>Thème Office</vt:lpstr>
      <vt:lpstr>Graphique Microsoft Excel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CHU de NANTES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GREGOIRE Matthieu</dc:creator>
  <cp:lastModifiedBy>Utilisateur Microsoft Office</cp:lastModifiedBy>
  <cp:revision>558</cp:revision>
  <dcterms:created xsi:type="dcterms:W3CDTF">2015-09-04T07:46:14Z</dcterms:created>
  <dcterms:modified xsi:type="dcterms:W3CDTF">2025-01-08T09:21:54Z</dcterms:modified>
</cp:coreProperties>
</file>