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129"/>
  </p:notesMasterIdLst>
  <p:handoutMasterIdLst>
    <p:handoutMasterId r:id="rId130"/>
  </p:handoutMasterIdLst>
  <p:sldIdLst>
    <p:sldId id="256" r:id="rId2"/>
    <p:sldId id="300" r:id="rId3"/>
    <p:sldId id="336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351" r:id="rId20"/>
    <p:sldId id="383" r:id="rId21"/>
    <p:sldId id="384" r:id="rId22"/>
    <p:sldId id="385" r:id="rId23"/>
    <p:sldId id="353" r:id="rId24"/>
    <p:sldId id="486" r:id="rId25"/>
    <p:sldId id="388" r:id="rId26"/>
    <p:sldId id="488" r:id="rId27"/>
    <p:sldId id="489" r:id="rId28"/>
    <p:sldId id="490" r:id="rId29"/>
    <p:sldId id="421" r:id="rId30"/>
    <p:sldId id="422" r:id="rId31"/>
    <p:sldId id="426" r:id="rId32"/>
    <p:sldId id="487" r:id="rId33"/>
    <p:sldId id="427" r:id="rId34"/>
    <p:sldId id="428" r:id="rId35"/>
    <p:sldId id="429" r:id="rId36"/>
    <p:sldId id="430" r:id="rId37"/>
    <p:sldId id="431" r:id="rId38"/>
    <p:sldId id="432" r:id="rId39"/>
    <p:sldId id="337" r:id="rId40"/>
    <p:sldId id="341" r:id="rId41"/>
    <p:sldId id="491" r:id="rId42"/>
    <p:sldId id="352" r:id="rId43"/>
    <p:sldId id="350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417" r:id="rId52"/>
    <p:sldId id="418" r:id="rId53"/>
    <p:sldId id="420" r:id="rId54"/>
    <p:sldId id="349" r:id="rId55"/>
    <p:sldId id="267" r:id="rId56"/>
    <p:sldId id="276" r:id="rId57"/>
    <p:sldId id="277" r:id="rId58"/>
    <p:sldId id="278" r:id="rId59"/>
    <p:sldId id="279" r:id="rId60"/>
    <p:sldId id="280" r:id="rId61"/>
    <p:sldId id="281" r:id="rId62"/>
    <p:sldId id="282" r:id="rId63"/>
    <p:sldId id="283" r:id="rId64"/>
    <p:sldId id="284" r:id="rId65"/>
    <p:sldId id="285" r:id="rId66"/>
    <p:sldId id="286" r:id="rId67"/>
    <p:sldId id="287" r:id="rId68"/>
    <p:sldId id="288" r:id="rId69"/>
    <p:sldId id="289" r:id="rId70"/>
    <p:sldId id="290" r:id="rId71"/>
    <p:sldId id="291" r:id="rId72"/>
    <p:sldId id="292" r:id="rId73"/>
    <p:sldId id="293" r:id="rId74"/>
    <p:sldId id="294" r:id="rId75"/>
    <p:sldId id="295" r:id="rId76"/>
    <p:sldId id="296" r:id="rId77"/>
    <p:sldId id="299" r:id="rId78"/>
    <p:sldId id="387" r:id="rId79"/>
    <p:sldId id="494" r:id="rId80"/>
    <p:sldId id="493" r:id="rId81"/>
    <p:sldId id="503" r:id="rId82"/>
    <p:sldId id="504" r:id="rId83"/>
    <p:sldId id="505" r:id="rId84"/>
    <p:sldId id="502" r:id="rId85"/>
    <p:sldId id="496" r:id="rId86"/>
    <p:sldId id="495" r:id="rId87"/>
    <p:sldId id="497" r:id="rId88"/>
    <p:sldId id="498" r:id="rId89"/>
    <p:sldId id="499" r:id="rId90"/>
    <p:sldId id="435" r:id="rId91"/>
    <p:sldId id="500" r:id="rId92"/>
    <p:sldId id="501" r:id="rId93"/>
    <p:sldId id="297" r:id="rId94"/>
    <p:sldId id="382" r:id="rId95"/>
    <p:sldId id="298" r:id="rId96"/>
    <p:sldId id="386" r:id="rId97"/>
    <p:sldId id="401" r:id="rId98"/>
    <p:sldId id="436" r:id="rId99"/>
    <p:sldId id="437" r:id="rId100"/>
    <p:sldId id="438" r:id="rId101"/>
    <p:sldId id="439" r:id="rId102"/>
    <p:sldId id="440" r:id="rId103"/>
    <p:sldId id="441" r:id="rId104"/>
    <p:sldId id="442" r:id="rId105"/>
    <p:sldId id="443" r:id="rId106"/>
    <p:sldId id="444" r:id="rId107"/>
    <p:sldId id="447" r:id="rId108"/>
    <p:sldId id="450" r:id="rId109"/>
    <p:sldId id="451" r:id="rId110"/>
    <p:sldId id="452" r:id="rId111"/>
    <p:sldId id="453" r:id="rId112"/>
    <p:sldId id="454" r:id="rId113"/>
    <p:sldId id="455" r:id="rId114"/>
    <p:sldId id="458" r:id="rId115"/>
    <p:sldId id="459" r:id="rId116"/>
    <p:sldId id="460" r:id="rId117"/>
    <p:sldId id="462" r:id="rId118"/>
    <p:sldId id="463" r:id="rId119"/>
    <p:sldId id="464" r:id="rId120"/>
    <p:sldId id="465" r:id="rId121"/>
    <p:sldId id="467" r:id="rId122"/>
    <p:sldId id="468" r:id="rId123"/>
    <p:sldId id="469" r:id="rId124"/>
    <p:sldId id="470" r:id="rId125"/>
    <p:sldId id="340" r:id="rId126"/>
    <p:sldId id="403" r:id="rId127"/>
    <p:sldId id="402" r:id="rId128"/>
  </p:sldIdLst>
  <p:sldSz cx="9144000" cy="6858000" type="screen4x3"/>
  <p:notesSz cx="7102475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BB1FA5"/>
    <a:srgbClr val="FF66FF"/>
    <a:srgbClr val="FFCC00"/>
    <a:srgbClr val="FF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3" d="100"/>
          <a:sy n="113" d="100"/>
        </p:scale>
        <p:origin x="15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1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 algn="l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 algn="r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 algn="l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 algn="r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04E260-0CC8-4D3D-B7CE-686CE0DC1C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73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 algn="l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 algn="r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 algn="l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 algn="r" defTabSz="93799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F61D64-C4B2-4B88-9881-EDBCB13660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0510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11A6DF-9D18-4D08-9F83-B6697D25D5F7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33</a:t>
            </a:fld>
            <a:endParaRPr lang="fr-FR" altLang="fr-F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65675" cy="3575050"/>
          </a:xfrm>
          <a:ln w="12700" cap="flat">
            <a:solidFill>
              <a:schemeClr val="tx1"/>
            </a:solidFill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143" rIns="93936" bIns="46143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931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DA2551-D0FE-40B2-8E55-231D783A80A8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35</a:t>
            </a:fld>
            <a:endParaRPr lang="fr-FR" altLang="fr-FR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65675" cy="3575050"/>
          </a:xfrm>
          <a:ln w="12700" cap="flat">
            <a:solidFill>
              <a:schemeClr val="tx1"/>
            </a:solidFill>
          </a:ln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143" rIns="93936" bIns="46143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333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54D92F-E65B-41D7-966B-6907635D8DF3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37</a:t>
            </a:fld>
            <a:endParaRPr lang="fr-FR" altLang="fr-F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65675" cy="3575050"/>
          </a:xfrm>
          <a:ln w="12700" cap="flat">
            <a:solidFill>
              <a:schemeClr val="tx1"/>
            </a:solidFill>
          </a:ln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143" rIns="93936" bIns="46143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0838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151017-41B5-420A-AC78-AB9E16D2A07F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38</a:t>
            </a:fld>
            <a:endParaRPr lang="fr-FR" altLang="fr-F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65675" cy="3575050"/>
          </a:xfrm>
          <a:ln w="12700" cap="flat">
            <a:solidFill>
              <a:schemeClr val="tx1"/>
            </a:solidFill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143" rIns="93936" bIns="46143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079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F72EDA-3FF8-40AC-B793-AB8BC0781FEE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51</a:t>
            </a:fld>
            <a:endParaRPr lang="fr-FR" altLang="fr-F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65675" cy="3575050"/>
          </a:xfrm>
          <a:ln w="12700" cap="flat">
            <a:solidFill>
              <a:schemeClr val="tx1"/>
            </a:solidFill>
          </a:ln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143" rIns="93936" bIns="46143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4666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15FBD5-E207-4E46-933F-ADDB0C9D5710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108</a:t>
            </a:fld>
            <a:endParaRPr lang="fr-FR" altLang="fr-F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98525"/>
            <a:ext cx="4770438" cy="3576638"/>
          </a:xfrm>
          <a:ln w="12700" cap="flat">
            <a:solidFill>
              <a:schemeClr val="tx1"/>
            </a:solidFill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5412" cy="460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788" tIns="46072" rIns="93788" bIns="46072"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133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11F8B2-1EEC-44D6-96B8-C430C4FF409D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121</a:t>
            </a:fld>
            <a:endParaRPr lang="fr-FR" altLang="fr-F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 w="12700" cap="flat">
            <a:solidFill>
              <a:schemeClr val="tx1"/>
            </a:solidFill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5412" cy="46069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788" tIns="46072" rIns="93788" bIns="46072"/>
          <a:lstStyle/>
          <a:p>
            <a:pPr eaLnBrk="1" hangingPunct="1"/>
            <a:endParaRPr lang="es-ES_tradnl" altLang="fr-FR"/>
          </a:p>
        </p:txBody>
      </p:sp>
    </p:spTree>
    <p:extLst>
      <p:ext uri="{BB962C8B-B14F-4D97-AF65-F5344CB8AC3E}">
        <p14:creationId xmlns:p14="http://schemas.microsoft.com/office/powerpoint/2010/main" val="792413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59F7F3-6F1B-496A-8E80-6DE5BB761773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122</a:t>
            </a:fld>
            <a:endParaRPr lang="fr-FR" altLang="fr-F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 w="12700" cap="flat">
            <a:solidFill>
              <a:schemeClr val="tx1"/>
            </a:solidFill>
          </a:ln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9338"/>
            <a:ext cx="5205412" cy="46069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788" tIns="46072" rIns="93788" bIns="46072"/>
          <a:lstStyle/>
          <a:p>
            <a:pPr eaLnBrk="1" hangingPunct="1"/>
            <a:endParaRPr lang="es-ES_tradnl" altLang="fr-FR"/>
          </a:p>
        </p:txBody>
      </p:sp>
    </p:spTree>
    <p:extLst>
      <p:ext uri="{BB962C8B-B14F-4D97-AF65-F5344CB8AC3E}">
        <p14:creationId xmlns:p14="http://schemas.microsoft.com/office/powerpoint/2010/main" val="299658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4.0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3575" y="4938713"/>
            <a:ext cx="719931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fr-FR" sz="1600" dirty="0" err="1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933575" y="4938713"/>
            <a:ext cx="721836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3" name="Image 17" descr="gros-carres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8" descr="logo un2011blanc_larg1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lnSpc>
                <a:spcPct val="100000"/>
              </a:lnSpc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5392" y="5471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Statistical and symbolic language modeling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051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8" name="Connecteur droit 7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1" descr="Logo-UN2011bleu-larg1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1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586512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4080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fld id="{2B0AB9A6-4D1B-4715-B26E-9A47C9262F4A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0643234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fr-FR" noProof="0" dirty="0"/>
              <a:t>Modifiez le style du 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2B0AB9A6-4D1B-4715-B26E-9A47C9262F4A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9464593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  <p:pic>
        <p:nvPicPr>
          <p:cNvPr id="10" name="Image 1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91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fr-FR" altLang="en-US" noProof="0"/>
              <a:t>Modifiez le style du titre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fr-FR" altLang="en-US" noProof="0"/>
              <a:t>Modifiez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553200"/>
            <a:ext cx="2895600" cy="2762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r>
              <a:rPr lang="fr-FR" altLang="en-US" dirty="0"/>
              <a:t>Nantes, </a:t>
            </a:r>
            <a:r>
              <a:rPr lang="fr-FR" altLang="en-US" dirty="0" err="1"/>
              <a:t>October</a:t>
            </a:r>
            <a:r>
              <a:rPr lang="fr-FR" altLang="en-US" dirty="0"/>
              <a:t>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D7C2AC-0D0B-43DE-8066-363E48A11C7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6125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11413" y="6237288"/>
            <a:ext cx="3683000" cy="333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Nantes, October 2013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0E9F-B95D-4E9B-BB10-716E2E0B528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4722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6392863"/>
            <a:ext cx="7191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 de la diapositive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texte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37116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B0AB9A6-4D1B-4715-B26E-9A47C9262F4A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Image 2" descr="gros-carres-pp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Image 15" descr="carrevide4-ppt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8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188" y="65000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cdlh 2023</a:t>
            </a:r>
            <a:r>
              <a:rPr lang="en-US" sz="1200" dirty="0"/>
              <a:t>, Statistical and symbolic language modeling </a:t>
            </a:r>
            <a:r>
              <a:rPr lang="fr-FR" sz="1200" dirty="0"/>
              <a:t>X3IT040</a:t>
            </a:r>
            <a:r>
              <a:rPr lang="en-US" sz="1200" dirty="0"/>
              <a:t>               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930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</p:sldLayoutIdLst>
  <p:hf hdr="0" ftr="0" dt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Some algorithms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07904" y="3140968"/>
            <a:ext cx="6248400" cy="2362200"/>
          </a:xfrm>
        </p:spPr>
        <p:txBody>
          <a:bodyPr/>
          <a:lstStyle/>
          <a:p>
            <a:endParaRPr lang="fr-FR" altLang="fr-FR" sz="2800" dirty="0"/>
          </a:p>
          <a:p>
            <a:r>
              <a:rPr lang="fr-FR" altLang="fr-FR" sz="2800" dirty="0"/>
              <a:t>Colin de la </a:t>
            </a:r>
            <a:r>
              <a:rPr lang="fr-FR" altLang="fr-FR" sz="2800" dirty="0" err="1"/>
              <a:t>Higuera</a:t>
            </a:r>
            <a:endParaRPr lang="fr-FR" altLang="fr-FR" sz="2800" dirty="0"/>
          </a:p>
          <a:p>
            <a:r>
              <a:rPr lang="fr-FR" altLang="fr-FR" sz="2800" dirty="0"/>
              <a:t>Nantes Université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418263"/>
            <a:ext cx="611188" cy="431800"/>
          </a:xfrm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96BC25D-573A-4080-B400-FEF26650566A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A3CFADD-3765-4E40-A253-1790BBE1A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689" y="86749"/>
            <a:ext cx="2100592" cy="8219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hierarchy of </a:t>
            </a:r>
            <a:r>
              <a:rPr lang="en-US" altLang="fr-FR" i="1"/>
              <a:t>k-TSS</a:t>
            </a:r>
            <a:r>
              <a:rPr lang="en-US" altLang="fr-FR"/>
              <a:t> languages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i="1" dirty="0"/>
              <a:t>k-TSS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)={</a:t>
            </a:r>
            <a:r>
              <a:rPr lang="en-US" altLang="fr-FR" sz="2400" i="1" dirty="0"/>
              <a:t>L</a:t>
            </a:r>
            <a:r>
              <a:rPr lang="en-US" altLang="fr-FR" sz="2400" dirty="0">
                <a:sym typeface="Symbol" pitchFamily="18" charset="2"/>
              </a:rPr>
              <a:t></a:t>
            </a:r>
            <a:r>
              <a:rPr lang="en-US" altLang="fr-FR" sz="2400" baseline="30000" dirty="0">
                <a:sym typeface="Symbol" pitchFamily="18" charset="2"/>
              </a:rPr>
              <a:t>*</a:t>
            </a:r>
            <a:r>
              <a:rPr lang="en-US" altLang="fr-FR" sz="2400" dirty="0"/>
              <a:t>:</a:t>
            </a:r>
            <a:r>
              <a:rPr lang="en-US" altLang="fr-FR" sz="2400" i="1" dirty="0"/>
              <a:t> L</a:t>
            </a:r>
            <a:r>
              <a:rPr lang="en-US" altLang="fr-FR" sz="2400" dirty="0"/>
              <a:t> is </a:t>
            </a:r>
            <a:r>
              <a:rPr lang="en-US" altLang="fr-FR" sz="2400" i="1" dirty="0"/>
              <a:t>k-TSS</a:t>
            </a:r>
            <a:r>
              <a:rPr lang="en-US" altLang="fr-FR" sz="2400" dirty="0"/>
              <a:t>}</a:t>
            </a:r>
          </a:p>
          <a:p>
            <a:r>
              <a:rPr lang="en-US" altLang="fr-FR" sz="2400" dirty="0"/>
              <a:t>All finite languages are in </a:t>
            </a:r>
            <a:r>
              <a:rPr lang="en-US" altLang="fr-FR" sz="2400" i="1" dirty="0"/>
              <a:t>k-TSS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 if </a:t>
            </a:r>
            <a:r>
              <a:rPr lang="en-US" altLang="fr-FR" sz="2400" i="1" dirty="0"/>
              <a:t>k</a:t>
            </a:r>
            <a:r>
              <a:rPr lang="en-US" altLang="fr-FR" sz="2400" dirty="0"/>
              <a:t> is large enough!</a:t>
            </a:r>
          </a:p>
          <a:p>
            <a:r>
              <a:rPr lang="en-US" altLang="fr-FR" sz="2400" i="1" dirty="0"/>
              <a:t>k-TSS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 </a:t>
            </a:r>
            <a:r>
              <a:rPr lang="en-US" altLang="fr-FR" sz="2400" dirty="0">
                <a:sym typeface="Symbol" pitchFamily="18" charset="2"/>
              </a:rPr>
              <a:t> [</a:t>
            </a:r>
            <a:r>
              <a:rPr lang="en-US" altLang="fr-FR" sz="2400" i="1" dirty="0"/>
              <a:t>k</a:t>
            </a:r>
            <a:r>
              <a:rPr lang="en-US" altLang="fr-FR" sz="2400" dirty="0"/>
              <a:t>+1]</a:t>
            </a:r>
            <a:r>
              <a:rPr lang="en-US" altLang="fr-FR" sz="2400" i="1" dirty="0"/>
              <a:t>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 </a:t>
            </a:r>
          </a:p>
          <a:p>
            <a:r>
              <a:rPr lang="en-US" altLang="fr-FR" sz="2400" dirty="0"/>
              <a:t>(</a:t>
            </a:r>
            <a:r>
              <a:rPr lang="en-US" altLang="fr-FR" sz="2400" i="1" dirty="0" err="1"/>
              <a:t>ba</a:t>
            </a:r>
            <a:r>
              <a:rPr lang="en-US" altLang="fr-FR" sz="2400" i="1" baseline="30000" dirty="0" err="1"/>
              <a:t>k</a:t>
            </a:r>
            <a:r>
              <a:rPr lang="en-US" altLang="fr-FR" sz="2400" dirty="0"/>
              <a:t>)</a:t>
            </a:r>
            <a:r>
              <a:rPr lang="en-US" altLang="fr-FR" sz="2400" baseline="30000" dirty="0"/>
              <a:t>*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 </a:t>
            </a:r>
            <a:r>
              <a:rPr lang="en-US" altLang="fr-FR" sz="2400" dirty="0"/>
              <a:t>[</a:t>
            </a:r>
            <a:r>
              <a:rPr lang="en-US" altLang="fr-FR" sz="2400" i="1" dirty="0"/>
              <a:t>k</a:t>
            </a:r>
            <a:r>
              <a:rPr lang="en-US" altLang="fr-FR" sz="2400" dirty="0"/>
              <a:t>+1]</a:t>
            </a:r>
            <a:r>
              <a:rPr lang="en-US" altLang="fr-FR" sz="2400" i="1" dirty="0"/>
              <a:t>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 </a:t>
            </a:r>
          </a:p>
          <a:p>
            <a:r>
              <a:rPr lang="en-US" altLang="fr-FR" sz="2400" dirty="0"/>
              <a:t>(</a:t>
            </a:r>
            <a:r>
              <a:rPr lang="en-US" altLang="fr-FR" sz="2400" i="1" dirty="0" err="1"/>
              <a:t>ba</a:t>
            </a:r>
            <a:r>
              <a:rPr lang="en-US" altLang="fr-FR" sz="2400" i="1" baseline="30000" dirty="0" err="1"/>
              <a:t>k</a:t>
            </a:r>
            <a:r>
              <a:rPr lang="en-US" altLang="fr-FR" sz="2400" dirty="0"/>
              <a:t>)</a:t>
            </a:r>
            <a:r>
              <a:rPr lang="en-US" altLang="fr-FR" sz="2400" baseline="30000" dirty="0"/>
              <a:t>*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 </a:t>
            </a:r>
            <a:r>
              <a:rPr lang="en-US" altLang="fr-FR" sz="2400" i="1" dirty="0"/>
              <a:t>k-TSS</a:t>
            </a:r>
            <a:r>
              <a:rPr lang="en-US" altLang="fr-FR" sz="2400" dirty="0"/>
              <a:t>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) </a:t>
            </a:r>
          </a:p>
          <a:p>
            <a:r>
              <a:rPr lang="en-US" altLang="fr-FR" sz="2400" dirty="0"/>
              <a:t>With a window of length only </a:t>
            </a:r>
            <a:r>
              <a:rPr lang="en-US" altLang="fr-FR" sz="2400" i="1" dirty="0"/>
              <a:t>k, </a:t>
            </a:r>
            <a:r>
              <a:rPr lang="en-US" altLang="fr-FR" sz="2400" dirty="0"/>
              <a:t>if we accept window </a:t>
            </a:r>
            <a:r>
              <a:rPr lang="en-US" altLang="fr-FR" sz="2400" i="1" dirty="0" err="1"/>
              <a:t>a</a:t>
            </a:r>
            <a:r>
              <a:rPr lang="en-US" altLang="fr-FR" sz="2400" i="1" baseline="30000" dirty="0" err="1"/>
              <a:t>k</a:t>
            </a:r>
            <a:r>
              <a:rPr lang="en-US" altLang="fr-FR" sz="2400" i="1" dirty="0"/>
              <a:t>, </a:t>
            </a:r>
            <a:r>
              <a:rPr lang="en-US" altLang="fr-FR" sz="2400" dirty="0"/>
              <a:t>then string </a:t>
            </a:r>
            <a:r>
              <a:rPr lang="en-US" altLang="fr-FR" sz="2400" i="1" dirty="0"/>
              <a:t>a</a:t>
            </a:r>
            <a:r>
              <a:rPr lang="en-US" altLang="fr-FR" sz="2400" i="1" baseline="30000" dirty="0"/>
              <a:t>k+22</a:t>
            </a:r>
            <a:r>
              <a:rPr lang="en-US" altLang="fr-FR" sz="2400" i="1" dirty="0"/>
              <a:t> </a:t>
            </a:r>
            <a:r>
              <a:rPr lang="en-US" altLang="fr-FR" sz="2400" dirty="0"/>
              <a:t>is in </a:t>
            </a:r>
            <a:r>
              <a:rPr lang="en-US" altLang="fr-FR" sz="2400" i="1" dirty="0"/>
              <a:t>L</a:t>
            </a:r>
          </a:p>
        </p:txBody>
      </p:sp>
      <p:sp>
        <p:nvSpPr>
          <p:cNvPr id="3379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B21F778-F3A9-43E8-9BC4-2DC1D64ACD2C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090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/>
              <a:t>Mechanisms (gene level):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quarter" idx="13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fr-FR"/>
              <a:t>	Mutation</a:t>
            </a:r>
          </a:p>
          <a:p>
            <a:r>
              <a:rPr lang="en-US" altLang="fr-FR"/>
              <a:t>	Crossing-over</a:t>
            </a:r>
          </a:p>
          <a:p>
            <a:endParaRPr lang="en-US" altLang="fr-FR"/>
          </a:p>
          <a:p>
            <a:pPr>
              <a:buFont typeface="Wingdings" pitchFamily="2" charset="2"/>
              <a:buNone/>
            </a:pPr>
            <a:r>
              <a:rPr lang="en-US" altLang="fr-FR"/>
              <a:t>(a solution is just a string)</a:t>
            </a:r>
          </a:p>
        </p:txBody>
      </p:sp>
      <p:sp>
        <p:nvSpPr>
          <p:cNvPr id="11059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425EA66-63FB-4FB1-B7C3-512AE7D541C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/>
              <a:t>Mutation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buFont typeface="Wingdings" pitchFamily="2" charset="2"/>
              <a:buNone/>
            </a:pPr>
            <a:r>
              <a:rPr lang="en-US" altLang="fr-FR"/>
              <a:t>TT</a:t>
            </a:r>
            <a:r>
              <a:rPr lang="en-US" altLang="fr-FR">
                <a:solidFill>
                  <a:srgbClr val="FF3300"/>
                </a:solidFill>
              </a:rPr>
              <a:t>A</a:t>
            </a:r>
            <a:r>
              <a:rPr lang="en-US" altLang="fr-FR"/>
              <a:t>GCCTTC</a:t>
            </a:r>
          </a:p>
          <a:p>
            <a:pPr algn="ctr">
              <a:buFont typeface="Wingdings" pitchFamily="2" charset="2"/>
              <a:buNone/>
            </a:pPr>
            <a:endParaRPr lang="en-US" altLang="fr-FR"/>
          </a:p>
          <a:p>
            <a:pPr algn="ctr">
              <a:buFont typeface="Wingdings" pitchFamily="2" charset="2"/>
              <a:buNone/>
            </a:pPr>
            <a:endParaRPr lang="en-US" altLang="fr-FR"/>
          </a:p>
          <a:p>
            <a:pPr algn="ctr">
              <a:buFont typeface="Wingdings" pitchFamily="2" charset="2"/>
              <a:buNone/>
            </a:pPr>
            <a:r>
              <a:rPr lang="en-US" altLang="fr-FR"/>
              <a:t>TT</a:t>
            </a:r>
            <a:r>
              <a:rPr lang="en-US" altLang="fr-FR">
                <a:solidFill>
                  <a:srgbClr val="FF3300"/>
                </a:solidFill>
              </a:rPr>
              <a:t>T</a:t>
            </a:r>
            <a:r>
              <a:rPr lang="en-US" altLang="fr-FR"/>
              <a:t>GCCTTC</a:t>
            </a:r>
          </a:p>
        </p:txBody>
      </p:sp>
      <p:sp>
        <p:nvSpPr>
          <p:cNvPr id="11162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A431D94-5928-4047-9484-FEB2FC4FBA44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1" name="Line 4"/>
          <p:cNvSpPr>
            <a:spLocks noChangeShapeType="1"/>
          </p:cNvSpPr>
          <p:nvPr/>
        </p:nvSpPr>
        <p:spPr bwMode="auto">
          <a:xfrm>
            <a:off x="4644008" y="1628800"/>
            <a:ext cx="0" cy="7493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/>
              <a:t>Crossing-over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719263"/>
            <a:ext cx="8229600" cy="7350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fr-FR" dirty="0"/>
              <a:t>TTATCCGT 									TAGGCTTC</a:t>
            </a:r>
          </a:p>
        </p:txBody>
      </p:sp>
      <p:sp>
        <p:nvSpPr>
          <p:cNvPr id="11264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B331A8C-6E3A-4802-A394-6ACF5F02D8D5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24" name="Group 4"/>
          <p:cNvGrpSpPr>
            <a:grpSpLocks/>
          </p:cNvGrpSpPr>
          <p:nvPr/>
        </p:nvGrpSpPr>
        <p:grpSpPr bwMode="auto">
          <a:xfrm>
            <a:off x="914400" y="2438400"/>
            <a:ext cx="7010400" cy="1414463"/>
            <a:chOff x="576" y="1536"/>
            <a:chExt cx="4416" cy="891"/>
          </a:xfrm>
        </p:grpSpPr>
        <p:sp>
          <p:nvSpPr>
            <p:cNvPr id="112652" name="Rectangle 5"/>
            <p:cNvSpPr>
              <a:spLocks noChangeArrowheads="1"/>
            </p:cNvSpPr>
            <p:nvPr/>
          </p:nvSpPr>
          <p:spPr bwMode="auto">
            <a:xfrm>
              <a:off x="576" y="2064"/>
              <a:ext cx="441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buClrTx/>
                <a:buSzTx/>
                <a:buFontTx/>
                <a:buNone/>
              </a:pPr>
              <a:r>
                <a:rPr lang="es-ES_tradnl" altLang="fr-FR" sz="3200">
                  <a:solidFill>
                    <a:schemeClr val="accent2"/>
                  </a:solidFill>
                  <a:latin typeface="Times New Roman" pitchFamily="18" charset="0"/>
                </a:rPr>
                <a:t>TTATC</a:t>
              </a:r>
              <a:r>
                <a:rPr lang="es-ES_tradnl" altLang="fr-FR" sz="3200">
                  <a:solidFill>
                    <a:schemeClr val="hlink"/>
                  </a:solidFill>
                  <a:latin typeface="Times New Roman" pitchFamily="18" charset="0"/>
                </a:rPr>
                <a:t> </a:t>
              </a:r>
              <a:r>
                <a:rPr lang="es-ES_tradnl" altLang="fr-FR" sz="3200">
                  <a:solidFill>
                    <a:srgbClr val="FF3300"/>
                  </a:solidFill>
                  <a:latin typeface="Times New Roman" pitchFamily="18" charset="0"/>
                </a:rPr>
                <a:t>CGT</a:t>
              </a:r>
              <a:r>
                <a:rPr lang="es-ES_tradnl" altLang="fr-FR" sz="3200">
                  <a:solidFill>
                    <a:schemeClr val="hlink"/>
                  </a:solidFill>
                  <a:latin typeface="Times New Roman" pitchFamily="18" charset="0"/>
                </a:rPr>
                <a:t>                      </a:t>
              </a:r>
              <a:r>
                <a:rPr lang="es-ES_tradnl" altLang="fr-FR" sz="3200">
                  <a:solidFill>
                    <a:schemeClr val="accent2"/>
                  </a:solidFill>
                  <a:latin typeface="Times New Roman" pitchFamily="18" charset="0"/>
                </a:rPr>
                <a:t>TAGG</a:t>
              </a:r>
              <a:r>
                <a:rPr lang="es-ES_tradnl" altLang="fr-FR" sz="3200">
                  <a:latin typeface="Times New Roman" pitchFamily="18" charset="0"/>
                </a:rPr>
                <a:t> </a:t>
              </a:r>
              <a:r>
                <a:rPr lang="es-ES_tradnl" altLang="fr-FR" sz="3200">
                  <a:solidFill>
                    <a:srgbClr val="FF3300"/>
                  </a:solidFill>
                  <a:latin typeface="Times New Roman" pitchFamily="18" charset="0"/>
                </a:rPr>
                <a:t>CTTC</a:t>
              </a:r>
              <a:endParaRPr lang="es-ES_tradnl" altLang="fr-FR" sz="3200">
                <a:latin typeface="Times New Roman" pitchFamily="18" charset="0"/>
              </a:endParaRPr>
            </a:p>
          </p:txBody>
        </p:sp>
        <p:sp>
          <p:nvSpPr>
            <p:cNvPr id="112653" name="AutoShape 6"/>
            <p:cNvSpPr>
              <a:spLocks noChangeArrowheads="1"/>
            </p:cNvSpPr>
            <p:nvPr/>
          </p:nvSpPr>
          <p:spPr bwMode="auto">
            <a:xfrm>
              <a:off x="2496" y="1536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grpSp>
        <p:nvGrpSpPr>
          <p:cNvPr id="235527" name="Group 7"/>
          <p:cNvGrpSpPr>
            <a:grpSpLocks/>
          </p:cNvGrpSpPr>
          <p:nvPr/>
        </p:nvGrpSpPr>
        <p:grpSpPr bwMode="auto">
          <a:xfrm>
            <a:off x="838200" y="3810000"/>
            <a:ext cx="6858000" cy="1033463"/>
            <a:chOff x="528" y="2400"/>
            <a:chExt cx="4320" cy="651"/>
          </a:xfrm>
        </p:grpSpPr>
        <p:sp>
          <p:nvSpPr>
            <p:cNvPr id="112650" name="Rectangle 8"/>
            <p:cNvSpPr>
              <a:spLocks noChangeArrowheads="1"/>
            </p:cNvSpPr>
            <p:nvPr/>
          </p:nvSpPr>
          <p:spPr bwMode="auto">
            <a:xfrm>
              <a:off x="528" y="2688"/>
              <a:ext cx="4320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buClrTx/>
                <a:buSzTx/>
                <a:buFontTx/>
                <a:buNone/>
              </a:pPr>
              <a:r>
                <a:rPr lang="es-ES_tradnl" altLang="fr-FR" sz="3200">
                  <a:solidFill>
                    <a:schemeClr val="accent2"/>
                  </a:solidFill>
                  <a:latin typeface="Times New Roman" pitchFamily="18" charset="0"/>
                </a:rPr>
                <a:t>TTATC</a:t>
              </a:r>
              <a:r>
                <a:rPr lang="es-ES_tradnl" altLang="fr-FR" sz="3200">
                  <a:solidFill>
                    <a:schemeClr val="hlink"/>
                  </a:solidFill>
                  <a:latin typeface="Times New Roman" pitchFamily="18" charset="0"/>
                </a:rPr>
                <a:t> </a:t>
              </a:r>
              <a:r>
                <a:rPr lang="es-ES_tradnl" altLang="fr-FR" sz="3200">
                  <a:solidFill>
                    <a:srgbClr val="FF3300"/>
                  </a:solidFill>
                  <a:latin typeface="Times New Roman" pitchFamily="18" charset="0"/>
                </a:rPr>
                <a:t>CTTC</a:t>
              </a:r>
              <a:r>
                <a:rPr lang="es-ES_tradnl" altLang="fr-FR" sz="3200">
                  <a:solidFill>
                    <a:schemeClr val="hlink"/>
                  </a:solidFill>
                  <a:latin typeface="Times New Roman" pitchFamily="18" charset="0"/>
                </a:rPr>
                <a:t>                    </a:t>
              </a:r>
              <a:r>
                <a:rPr lang="es-ES_tradnl" altLang="fr-FR" sz="3200">
                  <a:solidFill>
                    <a:schemeClr val="accent2"/>
                  </a:solidFill>
                  <a:latin typeface="Times New Roman" pitchFamily="18" charset="0"/>
                </a:rPr>
                <a:t>TAGG</a:t>
              </a:r>
              <a:r>
                <a:rPr lang="es-ES_tradnl" altLang="fr-FR" sz="3200">
                  <a:latin typeface="Times New Roman" pitchFamily="18" charset="0"/>
                </a:rPr>
                <a:t> </a:t>
              </a:r>
              <a:r>
                <a:rPr lang="es-ES_tradnl" altLang="fr-FR" sz="3200">
                  <a:solidFill>
                    <a:srgbClr val="FF3300"/>
                  </a:solidFill>
                  <a:latin typeface="Times New Roman" pitchFamily="18" charset="0"/>
                </a:rPr>
                <a:t>CGT</a:t>
              </a:r>
              <a:endParaRPr lang="es-ES_tradnl" altLang="fr-FR" sz="3200">
                <a:latin typeface="Times New Roman" pitchFamily="18" charset="0"/>
              </a:endParaRPr>
            </a:p>
          </p:txBody>
        </p:sp>
        <p:sp>
          <p:nvSpPr>
            <p:cNvPr id="112651" name="AutoShape 9"/>
            <p:cNvSpPr>
              <a:spLocks noChangeArrowheads="1"/>
            </p:cNvSpPr>
            <p:nvPr/>
          </p:nvSpPr>
          <p:spPr bwMode="auto">
            <a:xfrm>
              <a:off x="2496" y="2400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grpSp>
        <p:nvGrpSpPr>
          <p:cNvPr id="235530" name="Group 10"/>
          <p:cNvGrpSpPr>
            <a:grpSpLocks/>
          </p:cNvGrpSpPr>
          <p:nvPr/>
        </p:nvGrpSpPr>
        <p:grpSpPr bwMode="auto">
          <a:xfrm>
            <a:off x="762000" y="4953000"/>
            <a:ext cx="7772400" cy="1143000"/>
            <a:chOff x="480" y="3120"/>
            <a:chExt cx="4896" cy="720"/>
          </a:xfrm>
        </p:grpSpPr>
        <p:sp>
          <p:nvSpPr>
            <p:cNvPr id="112648" name="Rectangle 11"/>
            <p:cNvSpPr>
              <a:spLocks noChangeArrowheads="1"/>
            </p:cNvSpPr>
            <p:nvPr/>
          </p:nvSpPr>
          <p:spPr bwMode="auto">
            <a:xfrm>
              <a:off x="480" y="3408"/>
              <a:ext cx="489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buClrTx/>
                <a:buSzTx/>
                <a:buFontTx/>
                <a:buNone/>
              </a:pPr>
              <a:r>
                <a:rPr lang="es-ES_tradnl" altLang="fr-FR" sz="3200">
                  <a:latin typeface="Times New Roman" pitchFamily="18" charset="0"/>
                </a:rPr>
                <a:t>TTATCCTTC 			TAGGCGT</a:t>
              </a:r>
            </a:p>
          </p:txBody>
        </p:sp>
        <p:sp>
          <p:nvSpPr>
            <p:cNvPr id="112649" name="AutoShape 12"/>
            <p:cNvSpPr>
              <a:spLocks noChangeArrowheads="1"/>
            </p:cNvSpPr>
            <p:nvPr/>
          </p:nvSpPr>
          <p:spPr bwMode="auto">
            <a:xfrm>
              <a:off x="2496" y="3120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/>
              <a:t>Idea: define the solutions as sequences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quarter" idx="13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fr-FR"/>
              <a:t>Be able to measure the quality of a solution</a:t>
            </a:r>
          </a:p>
          <a:p>
            <a:pPr>
              <a:lnSpc>
                <a:spcPct val="90000"/>
              </a:lnSpc>
            </a:pPr>
            <a:r>
              <a:rPr lang="en-US" altLang="fr-FR"/>
              <a:t>Conceive a first generation</a:t>
            </a:r>
          </a:p>
          <a:p>
            <a:pPr>
              <a:lnSpc>
                <a:spcPct val="90000"/>
              </a:lnSpc>
            </a:pPr>
            <a:r>
              <a:rPr lang="en-US" altLang="fr-FR"/>
              <a:t>Define the genetic operations (mutation, crossing over)</a:t>
            </a:r>
          </a:p>
          <a:p>
            <a:pPr>
              <a:lnSpc>
                <a:spcPct val="90000"/>
              </a:lnSpc>
            </a:pPr>
            <a:r>
              <a:rPr lang="en-US" altLang="fr-FR"/>
              <a:t>Keep the best elements of the second generation</a:t>
            </a:r>
          </a:p>
          <a:p>
            <a:pPr>
              <a:lnSpc>
                <a:spcPct val="90000"/>
              </a:lnSpc>
            </a:pPr>
            <a:r>
              <a:rPr lang="en-US" altLang="fr-FR"/>
              <a:t>Iterate</a:t>
            </a:r>
          </a:p>
        </p:txBody>
      </p:sp>
      <p:sp>
        <p:nvSpPr>
          <p:cNvPr id="11366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5E1B9FB-6EC2-4DC1-B671-7DA24092242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Genetic algorithms in Grammatical Inference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fr-FR" sz="2400" dirty="0"/>
              <a:t>(</a:t>
            </a:r>
            <a:r>
              <a:rPr lang="en-US" altLang="fr-FR" sz="2400" dirty="0" err="1"/>
              <a:t>Dupont</a:t>
            </a:r>
            <a:r>
              <a:rPr lang="en-US" altLang="fr-FR" sz="2400" dirty="0"/>
              <a:t> 94)</a:t>
            </a:r>
          </a:p>
          <a:p>
            <a:pPr lvl="1">
              <a:lnSpc>
                <a:spcPct val="90000"/>
              </a:lnSpc>
            </a:pPr>
            <a:r>
              <a:rPr lang="en-US" altLang="fr-FR" sz="2400" dirty="0"/>
              <a:t>code the automata (the partition of states of </a:t>
            </a:r>
            <a:r>
              <a:rPr lang="en-US" altLang="fr-FR" sz="2400" i="1" dirty="0"/>
              <a:t>PTA(S</a:t>
            </a:r>
            <a:r>
              <a:rPr lang="en-US" altLang="fr-FR" sz="2400" i="1" baseline="-25000" dirty="0"/>
              <a:t>+</a:t>
            </a:r>
            <a:r>
              <a:rPr lang="en-US" altLang="fr-FR" sz="2400" i="1" dirty="0"/>
              <a:t>)</a:t>
            </a:r>
            <a:r>
              <a:rPr lang="en-US" altLang="fr-FR" sz="2400" dirty="0"/>
              <a:t>) into partitions</a:t>
            </a:r>
          </a:p>
          <a:p>
            <a:pPr lvl="1">
              <a:lnSpc>
                <a:spcPct val="90000"/>
              </a:lnSpc>
            </a:pPr>
            <a:r>
              <a:rPr lang="en-US" altLang="fr-FR" sz="2400" dirty="0"/>
              <a:t>define genetic operators</a:t>
            </a:r>
          </a:p>
          <a:p>
            <a:pPr lvl="1">
              <a:lnSpc>
                <a:spcPct val="90000"/>
              </a:lnSpc>
            </a:pPr>
            <a:r>
              <a:rPr lang="en-US" altLang="fr-FR" sz="2400" dirty="0"/>
              <a:t>define an optimum as an automaton with as few states as possible and rejecting </a:t>
            </a:r>
            <a:r>
              <a:rPr lang="en-US" altLang="fr-FR" sz="2400" i="1" dirty="0"/>
              <a:t>S</a:t>
            </a:r>
            <a:r>
              <a:rPr lang="en-US" altLang="fr-FR" sz="2400" i="1" baseline="-25000" dirty="0"/>
              <a:t>-</a:t>
            </a:r>
            <a:endParaRPr lang="en-US" altLang="fr-FR" sz="2400" dirty="0"/>
          </a:p>
          <a:p>
            <a:pPr lvl="1">
              <a:lnSpc>
                <a:spcPct val="90000"/>
              </a:lnSpc>
            </a:pPr>
            <a:r>
              <a:rPr lang="en-US" altLang="fr-FR" sz="2400" dirty="0"/>
              <a:t>run the genetic algorithm</a:t>
            </a:r>
          </a:p>
        </p:txBody>
      </p:sp>
      <p:sp>
        <p:nvSpPr>
          <p:cNvPr id="11469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3AA27F6-1036-4C11-B631-7617159FB14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Structural Mutation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600" dirty="0"/>
              <a:t>Select a state from a block and move it to another block</a:t>
            </a:r>
          </a:p>
          <a:p>
            <a:r>
              <a:rPr lang="en-US" altLang="fr-FR" sz="2600" dirty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altLang="fr-FR" sz="2600" dirty="0"/>
              <a:t>{{1,</a:t>
            </a:r>
            <a:r>
              <a:rPr lang="en-US" altLang="fr-FR" sz="2600" dirty="0">
                <a:solidFill>
                  <a:srgbClr val="FF3300"/>
                </a:solidFill>
              </a:rPr>
              <a:t>3</a:t>
            </a:r>
            <a:r>
              <a:rPr lang="en-US" altLang="fr-FR" sz="2600" dirty="0"/>
              <a:t>} {2} {4,5}}</a:t>
            </a:r>
          </a:p>
          <a:p>
            <a:pPr>
              <a:buFont typeface="Wingdings" pitchFamily="2" charset="2"/>
              <a:buNone/>
            </a:pPr>
            <a:endParaRPr lang="en-US" altLang="fr-FR" sz="2600" dirty="0"/>
          </a:p>
          <a:p>
            <a:pPr>
              <a:buFont typeface="Wingdings" pitchFamily="2" charset="2"/>
              <a:buNone/>
            </a:pPr>
            <a:r>
              <a:rPr lang="en-US" altLang="fr-FR" sz="2600" dirty="0"/>
              <a:t>{{1} {2} {</a:t>
            </a:r>
            <a:r>
              <a:rPr lang="en-US" altLang="fr-FR" sz="2600" dirty="0">
                <a:solidFill>
                  <a:srgbClr val="FF3300"/>
                </a:solidFill>
              </a:rPr>
              <a:t>3</a:t>
            </a:r>
            <a:r>
              <a:rPr lang="en-US" altLang="fr-FR" sz="2600" dirty="0"/>
              <a:t>,4,5}}  </a:t>
            </a:r>
          </a:p>
          <a:p>
            <a:pPr>
              <a:buFont typeface="Wingdings" pitchFamily="2" charset="2"/>
              <a:buNone/>
            </a:pPr>
            <a:endParaRPr lang="en-US" altLang="fr-FR" sz="2600" dirty="0"/>
          </a:p>
          <a:p>
            <a:pPr>
              <a:buFont typeface="Wingdings" pitchFamily="2" charset="2"/>
              <a:buNone/>
            </a:pPr>
            <a:r>
              <a:rPr lang="en-US" altLang="fr-FR" sz="2600" dirty="0"/>
              <a:t>{{1} {2} {</a:t>
            </a:r>
            <a:r>
              <a:rPr lang="en-US" altLang="fr-FR" sz="2600" dirty="0">
                <a:solidFill>
                  <a:srgbClr val="FF3300"/>
                </a:solidFill>
              </a:rPr>
              <a:t>3</a:t>
            </a:r>
            <a:r>
              <a:rPr lang="en-US" altLang="fr-FR" sz="2600" dirty="0"/>
              <a:t>} {4,5}}</a:t>
            </a:r>
          </a:p>
        </p:txBody>
      </p:sp>
      <p:sp>
        <p:nvSpPr>
          <p:cNvPr id="11571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7918B01-401E-4CFB-ABEF-0AB93988CE2A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5717" name="AutoShape 4"/>
          <p:cNvCxnSpPr>
            <a:cxnSpLocks noChangeShapeType="1"/>
          </p:cNvCxnSpPr>
          <p:nvPr/>
        </p:nvCxnSpPr>
        <p:spPr bwMode="auto">
          <a:xfrm>
            <a:off x="3851275" y="3213100"/>
            <a:ext cx="288925" cy="2016125"/>
          </a:xfrm>
          <a:prstGeom prst="curvedConnector3">
            <a:avLst>
              <a:gd name="adj1" fmla="val 537361"/>
            </a:avLst>
          </a:prstGeom>
          <a:noFill/>
          <a:ln w="76200">
            <a:solidFill>
              <a:srgbClr val="CC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718" name="Oval 5"/>
          <p:cNvSpPr>
            <a:spLocks noChangeArrowheads="1"/>
          </p:cNvSpPr>
          <p:nvPr/>
        </p:nvSpPr>
        <p:spPr bwMode="auto">
          <a:xfrm>
            <a:off x="4787900" y="3573463"/>
            <a:ext cx="144463" cy="215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5719" name="Oval 6"/>
          <p:cNvSpPr>
            <a:spLocks noChangeArrowheads="1"/>
          </p:cNvSpPr>
          <p:nvPr/>
        </p:nvSpPr>
        <p:spPr bwMode="auto">
          <a:xfrm>
            <a:off x="4859338" y="4652963"/>
            <a:ext cx="144462" cy="215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5720" name="Oval 7"/>
          <p:cNvSpPr>
            <a:spLocks noChangeArrowheads="1"/>
          </p:cNvSpPr>
          <p:nvPr/>
        </p:nvSpPr>
        <p:spPr bwMode="auto">
          <a:xfrm>
            <a:off x="5076825" y="5589588"/>
            <a:ext cx="144463" cy="215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15721" name="AutoShape 8"/>
          <p:cNvCxnSpPr>
            <a:cxnSpLocks noChangeShapeType="1"/>
          </p:cNvCxnSpPr>
          <p:nvPr/>
        </p:nvCxnSpPr>
        <p:spPr bwMode="auto">
          <a:xfrm>
            <a:off x="3851275" y="3248025"/>
            <a:ext cx="71438" cy="1079500"/>
          </a:xfrm>
          <a:prstGeom prst="curvedConnector3">
            <a:avLst>
              <a:gd name="adj1" fmla="val 1208889"/>
            </a:avLst>
          </a:prstGeom>
          <a:noFill/>
          <a:ln w="76200">
            <a:solidFill>
              <a:srgbClr val="CC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Structural crossover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dirty="0">
                <a:solidFill>
                  <a:srgbClr val="FF3300"/>
                </a:solidFill>
              </a:rPr>
              <a:t>                 {1,2}</a:t>
            </a:r>
            <a:r>
              <a:rPr lang="en-US" altLang="fr-FR" dirty="0"/>
              <a:t>{3,4,5}       </a:t>
            </a:r>
            <a:r>
              <a:rPr lang="en-US" altLang="fr-FR" dirty="0">
                <a:solidFill>
                  <a:srgbClr val="FF3300"/>
                </a:solidFill>
              </a:rPr>
              <a:t>{1,3}</a:t>
            </a:r>
            <a:r>
              <a:rPr lang="en-US" altLang="fr-FR" dirty="0"/>
              <a:t>{4}{2,5}</a:t>
            </a:r>
          </a:p>
          <a:p>
            <a:pPr>
              <a:buFont typeface="Wingdings" pitchFamily="2" charset="2"/>
              <a:buNone/>
            </a:pPr>
            <a:endParaRPr lang="en-US" altLang="fr-FR" dirty="0"/>
          </a:p>
          <a:p>
            <a:pPr>
              <a:buFont typeface="Wingdings" pitchFamily="2" charset="2"/>
              <a:buNone/>
            </a:pPr>
            <a:endParaRPr lang="en-US" altLang="fr-FR" dirty="0"/>
          </a:p>
          <a:p>
            <a:pPr>
              <a:buFont typeface="Wingdings" pitchFamily="2" charset="2"/>
              <a:buNone/>
            </a:pPr>
            <a:endParaRPr lang="en-US" altLang="fr-FR" i="1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fr-FR" i="1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fr-FR" i="1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fr-FR" i="1" dirty="0">
                <a:solidFill>
                  <a:srgbClr val="FF3300"/>
                </a:solidFill>
              </a:rPr>
              <a:t>         {1,3}</a:t>
            </a:r>
            <a:r>
              <a:rPr lang="en-US" altLang="fr-FR" i="1" dirty="0"/>
              <a:t>{3,4,5} 		        </a:t>
            </a:r>
            <a:r>
              <a:rPr lang="en-US" altLang="fr-FR" i="1" dirty="0">
                <a:solidFill>
                  <a:srgbClr val="FF3300"/>
                </a:solidFill>
              </a:rPr>
              <a:t>{1,2}</a:t>
            </a:r>
            <a:r>
              <a:rPr lang="en-US" altLang="fr-FR" i="1" dirty="0"/>
              <a:t>{4}{2,5}</a:t>
            </a:r>
          </a:p>
          <a:p>
            <a:pPr>
              <a:buFont typeface="Wingdings" pitchFamily="2" charset="2"/>
              <a:buNone/>
            </a:pPr>
            <a:r>
              <a:rPr lang="en-US" altLang="fr-FR" dirty="0"/>
              <a:t>         {</a:t>
            </a:r>
            <a:r>
              <a:rPr lang="en-US" altLang="fr-FR" dirty="0">
                <a:solidFill>
                  <a:srgbClr val="FF3300"/>
                </a:solidFill>
              </a:rPr>
              <a:t>1</a:t>
            </a:r>
            <a:r>
              <a:rPr lang="en-US" altLang="fr-FR" dirty="0"/>
              <a:t>,</a:t>
            </a:r>
            <a:r>
              <a:rPr lang="en-US" altLang="fr-FR" dirty="0">
                <a:solidFill>
                  <a:srgbClr val="FF3300"/>
                </a:solidFill>
              </a:rPr>
              <a:t>2</a:t>
            </a:r>
            <a:r>
              <a:rPr lang="en-US" altLang="fr-FR" dirty="0"/>
              <a:t>,</a:t>
            </a:r>
            <a:r>
              <a:rPr lang="en-US" altLang="fr-FR" dirty="0">
                <a:solidFill>
                  <a:srgbClr val="FF3300"/>
                </a:solidFill>
              </a:rPr>
              <a:t>3</a:t>
            </a:r>
            <a:r>
              <a:rPr lang="en-US" altLang="fr-FR" dirty="0"/>
              <a:t>}{4,5}        	        {</a:t>
            </a:r>
            <a:r>
              <a:rPr lang="en-US" altLang="fr-FR" dirty="0">
                <a:solidFill>
                  <a:srgbClr val="FF3300"/>
                </a:solidFill>
              </a:rPr>
              <a:t>1</a:t>
            </a:r>
            <a:r>
              <a:rPr lang="en-US" altLang="fr-FR" dirty="0"/>
              <a:t>,</a:t>
            </a:r>
            <a:r>
              <a:rPr lang="en-US" altLang="fr-FR" dirty="0">
                <a:solidFill>
                  <a:srgbClr val="FF3300"/>
                </a:solidFill>
              </a:rPr>
              <a:t>2</a:t>
            </a:r>
            <a:r>
              <a:rPr lang="en-US" altLang="fr-FR" dirty="0"/>
              <a:t>,</a:t>
            </a:r>
            <a:r>
              <a:rPr lang="en-US" altLang="fr-FR" dirty="0">
                <a:solidFill>
                  <a:srgbClr val="FF3300"/>
                </a:solidFill>
              </a:rPr>
              <a:t>3</a:t>
            </a:r>
            <a:r>
              <a:rPr lang="en-US" altLang="fr-FR" dirty="0"/>
              <a:t>}{4}{5}</a:t>
            </a:r>
          </a:p>
        </p:txBody>
      </p:sp>
      <p:sp>
        <p:nvSpPr>
          <p:cNvPr id="11674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5684E1F-AE2A-4811-9752-C801B16AD95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1" name="Line 4"/>
          <p:cNvSpPr>
            <a:spLocks noChangeShapeType="1"/>
          </p:cNvSpPr>
          <p:nvPr/>
        </p:nvSpPr>
        <p:spPr bwMode="auto">
          <a:xfrm>
            <a:off x="1187450" y="2781300"/>
            <a:ext cx="441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6742" name="Line 5"/>
          <p:cNvSpPr>
            <a:spLocks noChangeShapeType="1"/>
          </p:cNvSpPr>
          <p:nvPr/>
        </p:nvSpPr>
        <p:spPr bwMode="auto">
          <a:xfrm>
            <a:off x="3397250" y="2752725"/>
            <a:ext cx="106680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6743" name="Line 6"/>
          <p:cNvSpPr>
            <a:spLocks noChangeShapeType="1"/>
          </p:cNvSpPr>
          <p:nvPr/>
        </p:nvSpPr>
        <p:spPr bwMode="auto">
          <a:xfrm flipH="1">
            <a:off x="1720850" y="2752725"/>
            <a:ext cx="99060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Group number encoding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981200"/>
            <a:ext cx="8675687" cy="4114800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fr-FR"/>
              <a:t>Partition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fr-FR"/>
              <a:t>{{1,</a:t>
            </a:r>
            <a:r>
              <a:rPr lang="en-US" altLang="fr-FR">
                <a:solidFill>
                  <a:srgbClr val="FF3300"/>
                </a:solidFill>
              </a:rPr>
              <a:t>2</a:t>
            </a:r>
            <a:r>
              <a:rPr lang="en-US" altLang="fr-FR"/>
              <a:t>,6}{3,7,</a:t>
            </a:r>
            <a:r>
              <a:rPr lang="en-US" altLang="fr-FR">
                <a:solidFill>
                  <a:srgbClr val="9933FF"/>
                </a:solidFill>
              </a:rPr>
              <a:t>9</a:t>
            </a:r>
            <a:r>
              <a:rPr lang="en-US" altLang="fr-FR"/>
              <a:t>,10}{4,8,12}{5}{</a:t>
            </a:r>
            <a:r>
              <a:rPr lang="en-US" altLang="fr-FR">
                <a:solidFill>
                  <a:schemeClr val="accent2"/>
                </a:solidFill>
              </a:rPr>
              <a:t>11</a:t>
            </a:r>
            <a:r>
              <a:rPr lang="en-US" altLang="fr-FR"/>
              <a:t>}}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fr-FR"/>
              <a:t>is encoded by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fr-FR"/>
              <a:t>(1</a:t>
            </a:r>
            <a:r>
              <a:rPr lang="en-US" altLang="fr-FR">
                <a:solidFill>
                  <a:srgbClr val="FF3300"/>
                </a:solidFill>
              </a:rPr>
              <a:t>1</a:t>
            </a:r>
            <a:r>
              <a:rPr lang="en-US" altLang="fr-FR"/>
              <a:t>234123</a:t>
            </a:r>
            <a:r>
              <a:rPr lang="en-US" altLang="fr-FR">
                <a:solidFill>
                  <a:srgbClr val="9933FF"/>
                </a:solidFill>
              </a:rPr>
              <a:t>2</a:t>
            </a:r>
            <a:r>
              <a:rPr lang="en-US" altLang="fr-FR"/>
              <a:t>2</a:t>
            </a:r>
            <a:r>
              <a:rPr lang="en-US" altLang="fr-FR">
                <a:solidFill>
                  <a:schemeClr val="accent2"/>
                </a:solidFill>
              </a:rPr>
              <a:t>5</a:t>
            </a:r>
            <a:r>
              <a:rPr lang="en-US" altLang="fr-FR"/>
              <a:t>3)</a:t>
            </a:r>
          </a:p>
        </p:txBody>
      </p:sp>
      <p:sp>
        <p:nvSpPr>
          <p:cNvPr id="11776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A0E301B-8BDF-4506-B026-E8B2FDE63ED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fr-FR" dirty="0"/>
              <a:t>6.2 </a:t>
            </a:r>
            <a:r>
              <a:rPr lang="en-US" altLang="fr-FR" dirty="0" err="1"/>
              <a:t>Tabu</a:t>
            </a:r>
            <a:r>
              <a:rPr lang="en-US" altLang="fr-FR" dirty="0"/>
              <a:t> search</a:t>
            </a: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833438" y="1804988"/>
            <a:ext cx="7672387" cy="4325937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fr-FR"/>
              <a:t>(Giordano 96, based on Glover 89)</a:t>
            </a:r>
          </a:p>
          <a:p>
            <a:endParaRPr lang="en-US" altLang="fr-FR"/>
          </a:p>
          <a:p>
            <a:r>
              <a:rPr lang="en-US" altLang="fr-FR"/>
              <a:t>General idea: search a space by choosing a point, and going to its </a:t>
            </a:r>
            <a:r>
              <a:rPr lang="en-US" altLang="fr-FR">
                <a:solidFill>
                  <a:srgbClr val="FF3300"/>
                </a:solidFill>
              </a:rPr>
              <a:t>best</a:t>
            </a:r>
            <a:r>
              <a:rPr lang="en-US" altLang="fr-FR"/>
              <a:t> </a:t>
            </a:r>
            <a:r>
              <a:rPr lang="en-US" altLang="fr-FR">
                <a:solidFill>
                  <a:srgbClr val="9933FF"/>
                </a:solidFill>
              </a:rPr>
              <a:t>neighbor</a:t>
            </a:r>
            <a:r>
              <a:rPr lang="en-US" altLang="fr-FR"/>
              <a:t> that is not in the </a:t>
            </a:r>
            <a:r>
              <a:rPr lang="en-US" altLang="fr-FR">
                <a:solidFill>
                  <a:schemeClr val="accent2"/>
                </a:solidFill>
              </a:rPr>
              <a:t>tabu</a:t>
            </a:r>
            <a:r>
              <a:rPr lang="en-US" altLang="fr-FR"/>
              <a:t> list</a:t>
            </a:r>
          </a:p>
        </p:txBody>
      </p:sp>
      <p:sp>
        <p:nvSpPr>
          <p:cNvPr id="11878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8E202ED-89B7-486C-ACE0-432D8DA1D05A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676275" y="1484313"/>
            <a:ext cx="77914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i="1"/>
              <a:t>R </a:t>
            </a:r>
            <a:r>
              <a:rPr lang="en-US" altLang="fr-FR">
                <a:sym typeface="Symbol" pitchFamily="18" charset="2"/>
              </a:rPr>
              <a:t></a:t>
            </a:r>
            <a:r>
              <a:rPr lang="en-US" altLang="fr-FR"/>
              <a:t> the set of rules of the grammars in the search space</a:t>
            </a:r>
          </a:p>
          <a:p>
            <a:pPr>
              <a:buFont typeface="Wingdings" pitchFamily="2" charset="2"/>
              <a:buNone/>
            </a:pPr>
            <a:r>
              <a:rPr lang="en-US" altLang="fr-FR" i="1"/>
              <a:t>G</a:t>
            </a:r>
            <a:r>
              <a:rPr lang="en-US" altLang="fr-FR"/>
              <a:t> </a:t>
            </a:r>
            <a:r>
              <a:rPr lang="en-US" altLang="fr-FR">
                <a:sym typeface="Symbol" pitchFamily="18" charset="2"/>
              </a:rPr>
              <a:t></a:t>
            </a:r>
            <a:r>
              <a:rPr lang="en-US" altLang="fr-FR"/>
              <a:t> an initial grammar</a:t>
            </a:r>
          </a:p>
          <a:p>
            <a:pPr>
              <a:buFont typeface="Wingdings" pitchFamily="2" charset="2"/>
              <a:buNone/>
            </a:pPr>
            <a:r>
              <a:rPr lang="en-US" altLang="fr-FR" i="1"/>
              <a:t>G* </a:t>
            </a:r>
            <a:r>
              <a:rPr lang="en-US" altLang="fr-FR">
                <a:sym typeface="Symbol" pitchFamily="18" charset="2"/>
              </a:rPr>
              <a:t></a:t>
            </a:r>
            <a:r>
              <a:rPr lang="en-US" altLang="fr-FR" i="1"/>
              <a:t> G</a:t>
            </a:r>
            <a:r>
              <a:rPr lang="en-US" altLang="fr-FR"/>
              <a:t>    the best solution reached so far</a:t>
            </a:r>
          </a:p>
          <a:p>
            <a:pPr>
              <a:buFont typeface="Wingdings" pitchFamily="2" charset="2"/>
              <a:buNone/>
            </a:pPr>
            <a:r>
              <a:rPr lang="en-US" altLang="fr-FR" i="1"/>
              <a:t>T </a:t>
            </a:r>
            <a:r>
              <a:rPr lang="en-US" altLang="fr-FR">
                <a:sym typeface="Symbol" pitchFamily="18" charset="2"/>
              </a:rPr>
              <a:t></a:t>
            </a:r>
            <a:r>
              <a:rPr lang="en-US" altLang="fr-FR" i="1"/>
              <a:t> </a:t>
            </a:r>
            <a:r>
              <a:rPr lang="en-US" altLang="fr-FR">
                <a:sym typeface="Symbol" pitchFamily="18" charset="2"/>
              </a:rPr>
              <a:t>     </a:t>
            </a:r>
            <a:r>
              <a:rPr lang="en-US" altLang="fr-FR"/>
              <a:t>the Tabu list that cannot occur</a:t>
            </a:r>
          </a:p>
          <a:p>
            <a:pPr>
              <a:buFont typeface="Wingdings" pitchFamily="2" charset="2"/>
              <a:buNone/>
            </a:pPr>
            <a:r>
              <a:rPr lang="en-US" altLang="fr-FR" i="1"/>
              <a:t>k </a:t>
            </a:r>
            <a:r>
              <a:rPr lang="en-US" altLang="fr-FR">
                <a:sym typeface="Symbol" pitchFamily="18" charset="2"/>
              </a:rPr>
              <a:t></a:t>
            </a:r>
            <a:r>
              <a:rPr lang="en-US" altLang="fr-FR" i="1"/>
              <a:t> </a:t>
            </a:r>
            <a:r>
              <a:rPr lang="en-US" altLang="fr-FR"/>
              <a:t>0      the iterations counter</a:t>
            </a:r>
          </a:p>
        </p:txBody>
      </p:sp>
      <p:sp>
        <p:nvSpPr>
          <p:cNvPr id="11981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D25EEDF-E046-47C3-A948-3D6E324B536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 language that is not </a:t>
            </a:r>
            <a:r>
              <a:rPr lang="en-US" altLang="fr-FR" i="1"/>
              <a:t>k</a:t>
            </a:r>
            <a:r>
              <a:rPr lang="en-US" altLang="fr-FR"/>
              <a:t>-testable</a:t>
            </a:r>
          </a:p>
        </p:txBody>
      </p:sp>
      <p:sp>
        <p:nvSpPr>
          <p:cNvPr id="3481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6A66653-CDB8-41D2-950D-49C2E33DBA25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altLang="en-US" sz="1000">
              <a:latin typeface="Arial" pitchFamily="34" charset="0"/>
            </a:endParaRPr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1308100" y="1916113"/>
            <a:ext cx="6181725" cy="3616325"/>
            <a:chOff x="824" y="1207"/>
            <a:chExt cx="3894" cy="2278"/>
          </a:xfrm>
        </p:grpSpPr>
        <p:sp>
          <p:nvSpPr>
            <p:cNvPr id="34821" name="AutoShape 4"/>
            <p:cNvSpPr>
              <a:spLocks noChangeArrowheads="1"/>
            </p:cNvSpPr>
            <p:nvPr/>
          </p:nvSpPr>
          <p:spPr bwMode="auto">
            <a:xfrm>
              <a:off x="2664" y="1661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nThick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2800" i="1">
                <a:latin typeface="Lucida Console" pitchFamily="49" charset="0"/>
              </a:endParaRPr>
            </a:p>
          </p:txBody>
        </p:sp>
        <p:cxnSp>
          <p:nvCxnSpPr>
            <p:cNvPr id="34822" name="AutoShape 5"/>
            <p:cNvCxnSpPr>
              <a:cxnSpLocks noChangeShapeType="1"/>
              <a:stCxn id="34833" idx="6"/>
              <a:endCxn id="34830" idx="3"/>
            </p:cNvCxnSpPr>
            <p:nvPr/>
          </p:nvCxnSpPr>
          <p:spPr bwMode="auto">
            <a:xfrm flipV="1">
              <a:off x="3096" y="2506"/>
              <a:ext cx="1253" cy="345"/>
            </a:xfrm>
            <a:prstGeom prst="curvedConnector2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3752" y="245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b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 flipV="1">
              <a:off x="824" y="2397"/>
              <a:ext cx="192" cy="96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25" name="AutoShape 8"/>
            <p:cNvSpPr>
              <a:spLocks noChangeArrowheads="1"/>
            </p:cNvSpPr>
            <p:nvPr/>
          </p:nvSpPr>
          <p:spPr bwMode="auto">
            <a:xfrm>
              <a:off x="968" y="2109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800">
                  <a:latin typeface="Lucida Console" pitchFamily="49" charset="0"/>
                  <a:sym typeface="Symbol" pitchFamily="18" charset="2"/>
                </a:rPr>
                <a:t></a:t>
              </a:r>
              <a:endParaRPr lang="en-US" altLang="fr-FR" sz="2800">
                <a:latin typeface="Lucida Console" pitchFamily="49" charset="0"/>
              </a:endParaRPr>
            </a:p>
          </p:txBody>
        </p:sp>
        <p:cxnSp>
          <p:nvCxnSpPr>
            <p:cNvPr id="34826" name="AutoShape 9"/>
            <p:cNvCxnSpPr>
              <a:cxnSpLocks noChangeShapeType="1"/>
              <a:stCxn id="34825" idx="7"/>
              <a:endCxn id="34821" idx="2"/>
            </p:cNvCxnSpPr>
            <p:nvPr/>
          </p:nvCxnSpPr>
          <p:spPr bwMode="auto">
            <a:xfrm rot="-5400000">
              <a:off x="1845" y="1345"/>
              <a:ext cx="312" cy="1327"/>
            </a:xfrm>
            <a:prstGeom prst="curvedConnector2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27" name="AutoShape 10"/>
            <p:cNvCxnSpPr>
              <a:cxnSpLocks noChangeShapeType="1"/>
              <a:stCxn id="34830" idx="1"/>
              <a:endCxn id="34821" idx="6"/>
            </p:cNvCxnSpPr>
            <p:nvPr/>
          </p:nvCxnSpPr>
          <p:spPr bwMode="auto">
            <a:xfrm rot="5400000" flipH="1">
              <a:off x="3550" y="1399"/>
              <a:ext cx="345" cy="1253"/>
            </a:xfrm>
            <a:prstGeom prst="curvedConnector2">
              <a:avLst/>
            </a:prstGeom>
            <a:noFill/>
            <a:ln w="28575">
              <a:solidFill>
                <a:srgbClr val="6600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28" name="Rectangle 11"/>
            <p:cNvSpPr>
              <a:spLocks noChangeArrowheads="1"/>
            </p:cNvSpPr>
            <p:nvPr/>
          </p:nvSpPr>
          <p:spPr bwMode="auto">
            <a:xfrm>
              <a:off x="1621" y="1951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</a:p>
          </p:txBody>
        </p:sp>
        <p:cxnSp>
          <p:nvCxnSpPr>
            <p:cNvPr id="34829" name="AutoShape 12"/>
            <p:cNvCxnSpPr>
              <a:cxnSpLocks noChangeShapeType="1"/>
              <a:stCxn id="34821" idx="7"/>
              <a:endCxn id="34821" idx="1"/>
            </p:cNvCxnSpPr>
            <p:nvPr/>
          </p:nvCxnSpPr>
          <p:spPr bwMode="auto">
            <a:xfrm rot="-5400000" flipH="1" flipV="1">
              <a:off x="2879" y="1565"/>
              <a:ext cx="1" cy="306"/>
            </a:xfrm>
            <a:prstGeom prst="curvedConnector3">
              <a:avLst>
                <a:gd name="adj1" fmla="val -59100000"/>
              </a:avLst>
            </a:prstGeom>
            <a:noFill/>
            <a:ln w="28575">
              <a:solidFill>
                <a:srgbClr val="6600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30" name="AutoShape 13"/>
            <p:cNvSpPr>
              <a:spLocks noChangeArrowheads="1"/>
            </p:cNvSpPr>
            <p:nvPr/>
          </p:nvSpPr>
          <p:spPr bwMode="auto">
            <a:xfrm>
              <a:off x="4286" y="2160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2800" i="1">
                <a:latin typeface="Lucida Console" pitchFamily="49" charset="0"/>
              </a:endParaRPr>
            </a:p>
          </p:txBody>
        </p:sp>
        <p:sp>
          <p:nvSpPr>
            <p:cNvPr id="34831" name="Text Box 14"/>
            <p:cNvSpPr txBox="1">
              <a:spLocks noChangeArrowheads="1"/>
            </p:cNvSpPr>
            <p:nvPr/>
          </p:nvSpPr>
          <p:spPr bwMode="auto">
            <a:xfrm>
              <a:off x="3787" y="1661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cxnSp>
          <p:nvCxnSpPr>
            <p:cNvPr id="34832" name="AutoShape 15"/>
            <p:cNvCxnSpPr>
              <a:cxnSpLocks noChangeShapeType="1"/>
              <a:stCxn id="34825" idx="5"/>
              <a:endCxn id="34833" idx="2"/>
            </p:cNvCxnSpPr>
            <p:nvPr/>
          </p:nvCxnSpPr>
          <p:spPr bwMode="auto">
            <a:xfrm rot="16200000" flipH="1">
              <a:off x="1794" y="1980"/>
              <a:ext cx="414" cy="1327"/>
            </a:xfrm>
            <a:prstGeom prst="curvedConnector2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33" name="AutoShape 16"/>
            <p:cNvSpPr>
              <a:spLocks noChangeArrowheads="1"/>
            </p:cNvSpPr>
            <p:nvPr/>
          </p:nvSpPr>
          <p:spPr bwMode="auto">
            <a:xfrm>
              <a:off x="2664" y="2659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nThick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2800" i="1">
                <a:latin typeface="Lucida Console" pitchFamily="49" charset="0"/>
              </a:endParaRPr>
            </a:p>
          </p:txBody>
        </p:sp>
        <p:cxnSp>
          <p:nvCxnSpPr>
            <p:cNvPr id="34834" name="AutoShape 17"/>
            <p:cNvCxnSpPr>
              <a:cxnSpLocks noChangeShapeType="1"/>
              <a:stCxn id="34833" idx="5"/>
              <a:endCxn id="34833" idx="3"/>
            </p:cNvCxnSpPr>
            <p:nvPr/>
          </p:nvCxnSpPr>
          <p:spPr bwMode="auto">
            <a:xfrm rot="5400000">
              <a:off x="2879" y="2835"/>
              <a:ext cx="1" cy="306"/>
            </a:xfrm>
            <a:prstGeom prst="curvedConnector3">
              <a:avLst>
                <a:gd name="adj1" fmla="val 50600000"/>
              </a:avLst>
            </a:prstGeom>
            <a:noFill/>
            <a:ln w="28575">
              <a:solidFill>
                <a:srgbClr val="6600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35" name="Text Box 18"/>
            <p:cNvSpPr txBox="1">
              <a:spLocks noChangeArrowheads="1"/>
            </p:cNvSpPr>
            <p:nvPr/>
          </p:nvSpPr>
          <p:spPr bwMode="auto">
            <a:xfrm>
              <a:off x="1973" y="284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b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34836" name="Text Box 19"/>
            <p:cNvSpPr txBox="1">
              <a:spLocks noChangeArrowheads="1"/>
            </p:cNvSpPr>
            <p:nvPr/>
          </p:nvSpPr>
          <p:spPr bwMode="auto">
            <a:xfrm>
              <a:off x="3016" y="3158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34837" name="Text Box 20"/>
            <p:cNvSpPr txBox="1">
              <a:spLocks noChangeArrowheads="1"/>
            </p:cNvSpPr>
            <p:nvPr/>
          </p:nvSpPr>
          <p:spPr bwMode="auto">
            <a:xfrm>
              <a:off x="3061" y="1207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7882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676275" y="1484313"/>
            <a:ext cx="77914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sz="2400" b="1" dirty="0">
                <a:solidFill>
                  <a:srgbClr val="9933FF"/>
                </a:solidFill>
              </a:rPr>
              <a:t>While</a:t>
            </a:r>
            <a:r>
              <a:rPr lang="en-US" altLang="fr-FR" sz="2400" dirty="0"/>
              <a:t> </a:t>
            </a:r>
            <a:r>
              <a:rPr lang="en-US" altLang="fr-FR" sz="2400" i="1" dirty="0"/>
              <a:t>k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 </a:t>
            </a:r>
            <a:r>
              <a:rPr lang="en-US" altLang="fr-FR" sz="2400" i="1" dirty="0" err="1"/>
              <a:t>kmax</a:t>
            </a:r>
            <a:r>
              <a:rPr lang="en-US" altLang="fr-FR" sz="2400" dirty="0"/>
              <a:t> </a:t>
            </a:r>
            <a:r>
              <a:rPr lang="en-US" altLang="fr-FR" sz="2400" b="1" dirty="0">
                <a:solidFill>
                  <a:srgbClr val="9933FF"/>
                </a:solidFill>
              </a:rPr>
              <a:t>do</a:t>
            </a:r>
            <a:endParaRPr lang="en-US" altLang="fr-FR" sz="2400" dirty="0">
              <a:solidFill>
                <a:srgbClr val="9933FF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fr-FR" sz="2400" dirty="0"/>
              <a:t>select </a:t>
            </a:r>
            <a:r>
              <a:rPr lang="en-US" altLang="fr-FR" sz="2400" i="1" dirty="0"/>
              <a:t>r</a:t>
            </a:r>
            <a:r>
              <a:rPr lang="en-US" altLang="fr-FR" sz="2400" dirty="0"/>
              <a:t> in </a:t>
            </a:r>
            <a:r>
              <a:rPr lang="en-US" altLang="fr-FR" sz="2400" i="1" dirty="0"/>
              <a:t>R</a:t>
            </a:r>
            <a:r>
              <a:rPr lang="en-US" altLang="fr-FR" sz="2400" dirty="0"/>
              <a:t>\</a:t>
            </a:r>
            <a:r>
              <a:rPr lang="en-US" altLang="fr-FR" sz="2400" i="1" dirty="0"/>
              <a:t>T</a:t>
            </a:r>
            <a:r>
              <a:rPr lang="en-US" altLang="fr-FR" sz="2400" dirty="0"/>
              <a:t>, such that the addition or deletion of </a:t>
            </a:r>
            <a:r>
              <a:rPr lang="en-US" altLang="fr-FR" sz="2400" i="1" dirty="0"/>
              <a:t>r</a:t>
            </a:r>
            <a:r>
              <a:rPr lang="en-US" altLang="fr-FR" sz="2400" dirty="0"/>
              <a:t> from </a:t>
            </a:r>
            <a:r>
              <a:rPr lang="en-US" altLang="fr-FR" sz="2400" i="1" dirty="0"/>
              <a:t>G</a:t>
            </a:r>
            <a:r>
              <a:rPr lang="en-US" altLang="fr-FR" sz="2400" dirty="0"/>
              <a:t> realizes the maximum of </a:t>
            </a:r>
            <a:r>
              <a:rPr lang="en-US" altLang="fr-FR" sz="2400" i="1" dirty="0" err="1"/>
              <a:t>val</a:t>
            </a:r>
            <a:r>
              <a:rPr lang="en-US" altLang="fr-FR" sz="2400" dirty="0"/>
              <a:t> on </a:t>
            </a:r>
            <a:r>
              <a:rPr lang="en-US" altLang="fr-FR" sz="2400" i="1" dirty="0"/>
              <a:t>X</a:t>
            </a:r>
            <a:endParaRPr lang="en-US" altLang="fr-FR" sz="2400" dirty="0"/>
          </a:p>
          <a:p>
            <a:pPr lvl="1">
              <a:buFont typeface="Wingdings" pitchFamily="2" charset="2"/>
              <a:buNone/>
            </a:pPr>
            <a:r>
              <a:rPr lang="en-US" altLang="fr-FR" sz="2400" dirty="0"/>
              <a:t>add or delete </a:t>
            </a:r>
            <a:r>
              <a:rPr lang="en-US" altLang="fr-FR" sz="2400" i="1" dirty="0"/>
              <a:t>r</a:t>
            </a:r>
            <a:r>
              <a:rPr lang="en-US" altLang="fr-FR" sz="2400" dirty="0"/>
              <a:t> from </a:t>
            </a:r>
            <a:r>
              <a:rPr lang="en-US" altLang="fr-FR" sz="2400" i="1" dirty="0"/>
              <a:t>G</a:t>
            </a:r>
            <a:endParaRPr lang="en-US" altLang="fr-FR" sz="2400" dirty="0"/>
          </a:p>
          <a:p>
            <a:pPr lvl="1">
              <a:buFont typeface="Wingdings" pitchFamily="2" charset="2"/>
              <a:buNone/>
            </a:pPr>
            <a:r>
              <a:rPr lang="en-US" altLang="fr-FR" sz="2400" b="1" dirty="0">
                <a:solidFill>
                  <a:srgbClr val="9933FF"/>
                </a:solidFill>
              </a:rPr>
              <a:t>if</a:t>
            </a:r>
            <a:r>
              <a:rPr lang="en-US" altLang="fr-FR" sz="2400" dirty="0"/>
              <a:t> </a:t>
            </a:r>
            <a:r>
              <a:rPr lang="en-US" altLang="fr-FR" sz="2400" i="1" dirty="0" err="1"/>
              <a:t>val</a:t>
            </a:r>
            <a:r>
              <a:rPr lang="en-US" altLang="fr-FR" sz="2400" dirty="0"/>
              <a:t>(</a:t>
            </a:r>
            <a:r>
              <a:rPr lang="en-US" altLang="fr-FR" sz="2400" i="1" dirty="0"/>
              <a:t>G</a:t>
            </a:r>
            <a:r>
              <a:rPr lang="en-US" altLang="fr-FR" sz="2400" dirty="0"/>
              <a:t>)&gt;</a:t>
            </a:r>
            <a:r>
              <a:rPr lang="en-US" altLang="fr-FR" sz="2400" i="1" dirty="0" err="1"/>
              <a:t>val</a:t>
            </a:r>
            <a:r>
              <a:rPr lang="en-US" altLang="fr-FR" sz="2400" dirty="0"/>
              <a:t>(</a:t>
            </a:r>
            <a:r>
              <a:rPr lang="en-US" altLang="fr-FR" sz="2400" i="1" dirty="0"/>
              <a:t>G*</a:t>
            </a:r>
            <a:r>
              <a:rPr lang="en-US" altLang="fr-FR" sz="2400" dirty="0"/>
              <a:t>) </a:t>
            </a:r>
            <a:r>
              <a:rPr lang="en-US" altLang="fr-FR" sz="2400" b="1" dirty="0">
                <a:solidFill>
                  <a:srgbClr val="9933FF"/>
                </a:solidFill>
              </a:rPr>
              <a:t>then</a:t>
            </a:r>
            <a:r>
              <a:rPr lang="en-US" altLang="fr-FR" sz="2400" dirty="0"/>
              <a:t>  </a:t>
            </a:r>
            <a:r>
              <a:rPr lang="en-US" altLang="fr-FR" sz="2400" i="1" dirty="0"/>
              <a:t>G* </a:t>
            </a:r>
            <a:r>
              <a:rPr lang="en-US" altLang="fr-FR" sz="2400" dirty="0">
                <a:sym typeface="Symbol" pitchFamily="18" charset="2"/>
              </a:rPr>
              <a:t></a:t>
            </a:r>
            <a:r>
              <a:rPr lang="en-US" altLang="fr-FR" sz="2400" i="1" dirty="0"/>
              <a:t> G</a:t>
            </a:r>
            <a:r>
              <a:rPr lang="en-US" altLang="fr-FR" sz="2400" dirty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fr-FR" sz="2400" dirty="0"/>
              <a:t>Update </a:t>
            </a:r>
            <a:r>
              <a:rPr lang="en-US" altLang="fr-FR" sz="2400" i="1" dirty="0"/>
              <a:t>T</a:t>
            </a:r>
            <a:endParaRPr lang="en-US" altLang="fr-FR" sz="2400" dirty="0"/>
          </a:p>
          <a:p>
            <a:pPr lvl="1">
              <a:buFont typeface="Wingdings" pitchFamily="2" charset="2"/>
              <a:buNone/>
            </a:pPr>
            <a:r>
              <a:rPr lang="en-US" altLang="fr-FR" sz="2400" i="1" dirty="0"/>
              <a:t>k </a:t>
            </a:r>
            <a:r>
              <a:rPr lang="en-US" altLang="fr-FR" sz="2400" dirty="0">
                <a:sym typeface="Symbol" pitchFamily="18" charset="2"/>
              </a:rPr>
              <a:t></a:t>
            </a:r>
            <a:r>
              <a:rPr lang="en-US" altLang="fr-FR" sz="2400" i="1" dirty="0"/>
              <a:t> k</a:t>
            </a:r>
            <a:r>
              <a:rPr lang="en-US" altLang="fr-FR" sz="2400" dirty="0"/>
              <a:t>+1</a:t>
            </a:r>
          </a:p>
          <a:p>
            <a:pPr>
              <a:buFont typeface="Wingdings" pitchFamily="2" charset="2"/>
              <a:buNone/>
            </a:pPr>
            <a:r>
              <a:rPr lang="en-US" altLang="fr-FR" sz="2400" b="1" dirty="0">
                <a:solidFill>
                  <a:srgbClr val="9933FF"/>
                </a:solidFill>
              </a:rPr>
              <a:t>Return</a:t>
            </a:r>
            <a:r>
              <a:rPr lang="en-US" altLang="fr-FR" sz="2400" dirty="0"/>
              <a:t> </a:t>
            </a:r>
            <a:r>
              <a:rPr lang="en-US" altLang="fr-FR" sz="2400" i="1" dirty="0"/>
              <a:t>G*</a:t>
            </a:r>
          </a:p>
        </p:txBody>
      </p:sp>
      <p:sp>
        <p:nvSpPr>
          <p:cNvPr id="12083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389D9AB-A6BC-45E7-B465-10850C4EEAB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3200"/>
              <a:t>Procedure Update(</a:t>
            </a:r>
            <a:r>
              <a:rPr lang="en-US" altLang="fr-FR" sz="3200" i="1"/>
              <a:t>T</a:t>
            </a:r>
            <a:r>
              <a:rPr lang="en-US" altLang="fr-FR" sz="3200"/>
              <a:t>, </a:t>
            </a:r>
            <a:r>
              <a:rPr lang="en-US" altLang="fr-FR" sz="3200" i="1"/>
              <a:t>r</a:t>
            </a:r>
            <a:r>
              <a:rPr lang="en-US" altLang="fr-FR" sz="320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fr-FR" sz="2800" b="1"/>
              <a:t>if</a:t>
            </a:r>
            <a:r>
              <a:rPr lang="en-US" altLang="fr-FR" sz="2800"/>
              <a:t> </a:t>
            </a:r>
            <a:r>
              <a:rPr lang="en-US" altLang="fr-FR" sz="2800" i="1"/>
              <a:t>card</a:t>
            </a:r>
            <a:r>
              <a:rPr lang="en-US" altLang="fr-FR" sz="2800"/>
              <a:t>(</a:t>
            </a:r>
            <a:r>
              <a:rPr lang="en-US" altLang="fr-FR" sz="2800" i="1"/>
              <a:t>T</a:t>
            </a:r>
            <a:r>
              <a:rPr lang="en-US" altLang="fr-FR" sz="2800"/>
              <a:t>)</a:t>
            </a:r>
            <a:r>
              <a:rPr lang="en-US" altLang="fr-FR" sz="2800">
                <a:sym typeface="Symbol" pitchFamily="18" charset="2"/>
              </a:rPr>
              <a:t> </a:t>
            </a:r>
            <a:r>
              <a:rPr lang="en-US" altLang="fr-FR" sz="2800"/>
              <a:t>= </a:t>
            </a:r>
            <a:r>
              <a:rPr lang="en-US" altLang="fr-FR" sz="2800" i="1"/>
              <a:t>n</a:t>
            </a:r>
            <a:r>
              <a:rPr lang="en-US" altLang="fr-FR" sz="2800"/>
              <a:t> </a:t>
            </a:r>
            <a:r>
              <a:rPr lang="en-US" altLang="fr-FR" sz="2800" b="1"/>
              <a:t>then</a:t>
            </a:r>
            <a:r>
              <a:rPr lang="en-US" altLang="fr-FR" sz="2800"/>
              <a:t> delete its last element</a:t>
            </a:r>
          </a:p>
          <a:p>
            <a:pPr lvl="1">
              <a:buFont typeface="Wingdings" pitchFamily="2" charset="2"/>
              <a:buNone/>
            </a:pPr>
            <a:r>
              <a:rPr lang="en-US" altLang="fr-FR" sz="2800"/>
              <a:t>Add </a:t>
            </a:r>
            <a:r>
              <a:rPr lang="en-US" altLang="fr-FR" sz="2800" i="1"/>
              <a:t>r</a:t>
            </a:r>
            <a:r>
              <a:rPr lang="en-US" altLang="fr-FR" sz="2800"/>
              <a:t> as the first element of </a:t>
            </a:r>
            <a:r>
              <a:rPr lang="en-US" altLang="fr-FR" sz="2800" i="1"/>
              <a:t>T</a:t>
            </a:r>
            <a:endParaRPr lang="en-US" altLang="fr-FR" sz="2800"/>
          </a:p>
          <a:p>
            <a:r>
              <a:rPr lang="en-US" altLang="fr-FR" sz="3200"/>
              <a:t>Tricks</a:t>
            </a:r>
          </a:p>
          <a:p>
            <a:pPr lvl="1"/>
            <a:r>
              <a:rPr lang="en-US" altLang="fr-FR" sz="2800" b="1"/>
              <a:t>If</a:t>
            </a:r>
            <a:r>
              <a:rPr lang="en-US" altLang="fr-FR" sz="2800"/>
              <a:t> </a:t>
            </a:r>
            <a:r>
              <a:rPr lang="en-US" altLang="fr-FR" sz="2800" i="1"/>
              <a:t>blocked</a:t>
            </a:r>
            <a:r>
              <a:rPr lang="en-US" altLang="fr-FR" sz="2800"/>
              <a:t> </a:t>
            </a:r>
            <a:r>
              <a:rPr lang="en-US" altLang="fr-FR" sz="2800" b="1"/>
              <a:t>then</a:t>
            </a:r>
            <a:r>
              <a:rPr lang="en-US" altLang="fr-FR" sz="2800"/>
              <a:t> delete oldest rule</a:t>
            </a:r>
          </a:p>
          <a:p>
            <a:pPr lvl="1"/>
            <a:r>
              <a:rPr lang="en-US" altLang="fr-FR" sz="2800" i="1"/>
              <a:t>blocked </a:t>
            </a:r>
            <a:r>
              <a:rPr lang="en-US" altLang="fr-FR" sz="2800">
                <a:sym typeface="Symbol" pitchFamily="18" charset="2"/>
              </a:rPr>
              <a:t></a:t>
            </a:r>
            <a:r>
              <a:rPr lang="en-US" altLang="fr-FR" sz="2800"/>
              <a:t> 6 iterations</a:t>
            </a:r>
          </a:p>
          <a:p>
            <a:pPr lvl="1"/>
            <a:r>
              <a:rPr lang="en-US" altLang="fr-FR" sz="2800" b="1"/>
              <a:t>if</a:t>
            </a:r>
            <a:r>
              <a:rPr lang="en-US" altLang="fr-FR" sz="2800"/>
              <a:t> new </a:t>
            </a:r>
            <a:r>
              <a:rPr lang="en-US" altLang="fr-FR" sz="2800" i="1"/>
              <a:t>G*</a:t>
            </a:r>
            <a:r>
              <a:rPr lang="en-US" altLang="fr-FR" sz="2800"/>
              <a:t> </a:t>
            </a:r>
            <a:r>
              <a:rPr lang="en-US" altLang="fr-FR" sz="2800" b="1"/>
              <a:t>then</a:t>
            </a:r>
            <a:r>
              <a:rPr lang="en-US" altLang="fr-FR" sz="2800"/>
              <a:t> empty(</a:t>
            </a:r>
            <a:r>
              <a:rPr lang="en-US" altLang="fr-FR" sz="2800" i="1"/>
              <a:t>T</a:t>
            </a:r>
            <a:r>
              <a:rPr lang="en-US" altLang="fr-FR" sz="2800"/>
              <a:t>)</a:t>
            </a:r>
          </a:p>
          <a:p>
            <a:endParaRPr lang="en-US" altLang="fr-FR" sz="2800"/>
          </a:p>
        </p:txBody>
      </p:sp>
      <p:sp>
        <p:nvSpPr>
          <p:cNvPr id="12185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CFECF44-6D4D-4360-90C1-B0E7ED18E1C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fr-FR" dirty="0"/>
              <a:t>6.3 Heuristic greedy State Merging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altLang="fr-FR" sz="2800"/>
              <a:t>RPNI chooses to merge the first 2 states that can be merged</a:t>
            </a:r>
          </a:p>
          <a:p>
            <a:pPr lvl="1"/>
            <a:r>
              <a:rPr lang="en-US" altLang="fr-FR" sz="2800"/>
              <a:t>This is an optimistic view</a:t>
            </a:r>
          </a:p>
          <a:p>
            <a:pPr lvl="1"/>
            <a:r>
              <a:rPr lang="en-US" altLang="fr-FR" sz="2800"/>
              <a:t>There may be another…</a:t>
            </a:r>
          </a:p>
          <a:p>
            <a:pPr lvl="1"/>
            <a:r>
              <a:rPr lang="en-US" altLang="fr-FR" sz="2800"/>
              <a:t>But remember: RPNI identifies in the limit!</a:t>
            </a:r>
          </a:p>
        </p:txBody>
      </p:sp>
      <p:sp>
        <p:nvSpPr>
          <p:cNvPr id="12288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8D553F8-D77C-4534-A5F2-3F8A1622AA70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How do greedy state merging algorithms work?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/>
              <a:t>choose two states</a:t>
            </a:r>
          </a:p>
          <a:p>
            <a:pPr lvl="1"/>
            <a:r>
              <a:rPr lang="en-US" altLang="fr-FR"/>
              <a:t>perform a cascade of forced merges to get a deterministic automaton</a:t>
            </a:r>
          </a:p>
          <a:p>
            <a:pPr lvl="1"/>
            <a:r>
              <a:rPr lang="en-US" altLang="fr-FR"/>
              <a:t>if it accepts sentences of </a:t>
            </a:r>
            <a:r>
              <a:rPr lang="en-US" altLang="fr-FR" i="1"/>
              <a:t>S</a:t>
            </a:r>
            <a:r>
              <a:rPr lang="en-US" altLang="fr-FR"/>
              <a:t>-, backtrack and choose another couple</a:t>
            </a:r>
          </a:p>
          <a:p>
            <a:pPr lvl="1"/>
            <a:r>
              <a:rPr lang="en-US" altLang="fr-FR"/>
              <a:t>if not, loop until no merging is still possible</a:t>
            </a:r>
          </a:p>
        </p:txBody>
      </p:sp>
      <p:sp>
        <p:nvSpPr>
          <p:cNvPr id="12390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764E268-54EE-4F46-AFE5-0075139D941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574B55-F6C2-4E22-A45D-E6F5FECA731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Oval 2"/>
          <p:cNvSpPr>
            <a:spLocks noChangeArrowheads="1"/>
          </p:cNvSpPr>
          <p:nvPr/>
        </p:nvSpPr>
        <p:spPr bwMode="auto">
          <a:xfrm>
            <a:off x="1066800" y="36576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2" name="Oval 3"/>
          <p:cNvSpPr>
            <a:spLocks noChangeArrowheads="1"/>
          </p:cNvSpPr>
          <p:nvPr/>
        </p:nvSpPr>
        <p:spPr bwMode="auto">
          <a:xfrm>
            <a:off x="8153400" y="3886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3" name="Oval 4"/>
          <p:cNvSpPr>
            <a:spLocks noChangeArrowheads="1"/>
          </p:cNvSpPr>
          <p:nvPr/>
        </p:nvSpPr>
        <p:spPr bwMode="auto">
          <a:xfrm>
            <a:off x="1066800" y="45720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4" name="Oval 5"/>
          <p:cNvSpPr>
            <a:spLocks noChangeArrowheads="1"/>
          </p:cNvSpPr>
          <p:nvPr/>
        </p:nvSpPr>
        <p:spPr bwMode="auto">
          <a:xfrm>
            <a:off x="2133600" y="3924692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5" name="Oval 6"/>
          <p:cNvSpPr>
            <a:spLocks noChangeArrowheads="1"/>
          </p:cNvSpPr>
          <p:nvPr/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6" name="Oval 7"/>
          <p:cNvSpPr>
            <a:spLocks noChangeArrowheads="1"/>
          </p:cNvSpPr>
          <p:nvPr/>
        </p:nvSpPr>
        <p:spPr bwMode="auto">
          <a:xfrm>
            <a:off x="2971800" y="32766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7" name="Oval 8"/>
          <p:cNvSpPr>
            <a:spLocks noChangeArrowheads="1"/>
          </p:cNvSpPr>
          <p:nvPr/>
        </p:nvSpPr>
        <p:spPr bwMode="auto">
          <a:xfrm>
            <a:off x="2971800" y="44196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8" name="Oval 9"/>
          <p:cNvSpPr>
            <a:spLocks noChangeArrowheads="1"/>
          </p:cNvSpPr>
          <p:nvPr/>
        </p:nvSpPr>
        <p:spPr bwMode="auto">
          <a:xfrm>
            <a:off x="2971800" y="2438400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39" name="Oval 10"/>
          <p:cNvSpPr>
            <a:spLocks noChangeArrowheads="1"/>
          </p:cNvSpPr>
          <p:nvPr/>
        </p:nvSpPr>
        <p:spPr bwMode="auto">
          <a:xfrm>
            <a:off x="1981200" y="29718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0" name="Oval 11"/>
          <p:cNvSpPr>
            <a:spLocks noChangeArrowheads="1"/>
          </p:cNvSpPr>
          <p:nvPr/>
        </p:nvSpPr>
        <p:spPr bwMode="auto">
          <a:xfrm>
            <a:off x="7315200" y="52578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1" name="Oval 12"/>
          <p:cNvSpPr>
            <a:spLocks noChangeArrowheads="1"/>
          </p:cNvSpPr>
          <p:nvPr/>
        </p:nvSpPr>
        <p:spPr bwMode="auto">
          <a:xfrm>
            <a:off x="7239000" y="44958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2" name="Oval 13"/>
          <p:cNvSpPr>
            <a:spLocks noChangeArrowheads="1"/>
          </p:cNvSpPr>
          <p:nvPr/>
        </p:nvSpPr>
        <p:spPr bwMode="auto">
          <a:xfrm>
            <a:off x="6400800" y="56388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3" name="Oval 14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4" name="Oval 15"/>
          <p:cNvSpPr>
            <a:spLocks noChangeArrowheads="1"/>
          </p:cNvSpPr>
          <p:nvPr/>
        </p:nvSpPr>
        <p:spPr bwMode="auto">
          <a:xfrm>
            <a:off x="5715000" y="4953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5" name="Oval 16"/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6" name="Oval 17"/>
          <p:cNvSpPr>
            <a:spLocks noChangeArrowheads="1"/>
          </p:cNvSpPr>
          <p:nvPr/>
        </p:nvSpPr>
        <p:spPr bwMode="auto">
          <a:xfrm>
            <a:off x="3962400" y="1981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7" name="Oval 18"/>
          <p:cNvSpPr>
            <a:spLocks noChangeArrowheads="1"/>
          </p:cNvSpPr>
          <p:nvPr/>
        </p:nvSpPr>
        <p:spPr bwMode="auto">
          <a:xfrm>
            <a:off x="3962400" y="2667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8" name="Oval 19"/>
          <p:cNvSpPr>
            <a:spLocks noChangeArrowheads="1"/>
          </p:cNvSpPr>
          <p:nvPr/>
        </p:nvSpPr>
        <p:spPr bwMode="auto">
          <a:xfrm>
            <a:off x="3962400" y="47244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49" name="Oval 20"/>
          <p:cNvSpPr>
            <a:spLocks noChangeArrowheads="1"/>
          </p:cNvSpPr>
          <p:nvPr/>
        </p:nvSpPr>
        <p:spPr bwMode="auto">
          <a:xfrm>
            <a:off x="5715000" y="32766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50" name="Oval 21"/>
          <p:cNvSpPr>
            <a:spLocks noChangeArrowheads="1"/>
          </p:cNvSpPr>
          <p:nvPr/>
        </p:nvSpPr>
        <p:spPr bwMode="auto">
          <a:xfrm>
            <a:off x="48768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4951" name="Oval 22"/>
          <p:cNvSpPr>
            <a:spLocks noChangeArrowheads="1"/>
          </p:cNvSpPr>
          <p:nvPr/>
        </p:nvSpPr>
        <p:spPr bwMode="auto">
          <a:xfrm>
            <a:off x="4876800" y="29718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24952" name="AutoShape 23"/>
          <p:cNvCxnSpPr>
            <a:cxnSpLocks noChangeShapeType="1"/>
            <a:stCxn id="124933" idx="7"/>
            <a:endCxn id="124934" idx="3"/>
          </p:cNvCxnSpPr>
          <p:nvPr/>
        </p:nvCxnSpPr>
        <p:spPr bwMode="auto">
          <a:xfrm flipV="1">
            <a:off x="1326963" y="4184855"/>
            <a:ext cx="851274" cy="4317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3" name="AutoShape 24"/>
          <p:cNvCxnSpPr>
            <a:cxnSpLocks noChangeShapeType="1"/>
            <a:stCxn id="124934" idx="5"/>
            <a:endCxn id="124937" idx="1"/>
          </p:cNvCxnSpPr>
          <p:nvPr/>
        </p:nvCxnSpPr>
        <p:spPr bwMode="auto">
          <a:xfrm>
            <a:off x="2393763" y="4184855"/>
            <a:ext cx="622674" cy="279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4" name="AutoShape 25"/>
          <p:cNvCxnSpPr>
            <a:cxnSpLocks noChangeShapeType="1"/>
            <a:stCxn id="124933" idx="6"/>
            <a:endCxn id="124935" idx="2"/>
          </p:cNvCxnSpPr>
          <p:nvPr/>
        </p:nvCxnSpPr>
        <p:spPr bwMode="auto">
          <a:xfrm>
            <a:off x="1385888" y="4724400"/>
            <a:ext cx="5810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5" name="AutoShape 26"/>
          <p:cNvCxnSpPr>
            <a:cxnSpLocks noChangeShapeType="1"/>
            <a:stCxn id="124938" idx="5"/>
            <a:endCxn id="124947" idx="2"/>
          </p:cNvCxnSpPr>
          <p:nvPr/>
        </p:nvCxnSpPr>
        <p:spPr bwMode="auto">
          <a:xfrm>
            <a:off x="3232150" y="2713038"/>
            <a:ext cx="715963" cy="106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6" name="AutoShape 27"/>
          <p:cNvCxnSpPr>
            <a:cxnSpLocks noChangeShapeType="1"/>
            <a:stCxn id="124948" idx="7"/>
            <a:endCxn id="124945" idx="2"/>
          </p:cNvCxnSpPr>
          <p:nvPr/>
        </p:nvCxnSpPr>
        <p:spPr bwMode="auto">
          <a:xfrm flipV="1">
            <a:off x="4222750" y="4572000"/>
            <a:ext cx="715963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7" name="AutoShape 28"/>
          <p:cNvCxnSpPr>
            <a:cxnSpLocks noChangeShapeType="1"/>
            <a:stCxn id="124939" idx="6"/>
            <a:endCxn id="124938" idx="3"/>
          </p:cNvCxnSpPr>
          <p:nvPr/>
        </p:nvCxnSpPr>
        <p:spPr bwMode="auto">
          <a:xfrm flipV="1">
            <a:off x="2300288" y="2713038"/>
            <a:ext cx="715962" cy="411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8" name="AutoShape 29"/>
          <p:cNvCxnSpPr>
            <a:cxnSpLocks noChangeShapeType="1"/>
            <a:stCxn id="124934" idx="7"/>
            <a:endCxn id="124936" idx="3"/>
          </p:cNvCxnSpPr>
          <p:nvPr/>
        </p:nvCxnSpPr>
        <p:spPr bwMode="auto">
          <a:xfrm flipV="1">
            <a:off x="2393763" y="3536763"/>
            <a:ext cx="622674" cy="432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9" name="AutoShape 30"/>
          <p:cNvCxnSpPr>
            <a:cxnSpLocks noChangeShapeType="1"/>
            <a:stCxn id="124944" idx="6"/>
            <a:endCxn id="124942" idx="1"/>
          </p:cNvCxnSpPr>
          <p:nvPr/>
        </p:nvCxnSpPr>
        <p:spPr bwMode="auto">
          <a:xfrm>
            <a:off x="6034088" y="5105400"/>
            <a:ext cx="411162" cy="563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0" name="AutoShape 31"/>
          <p:cNvCxnSpPr>
            <a:cxnSpLocks noChangeShapeType="1"/>
            <a:stCxn id="124950" idx="7"/>
            <a:endCxn id="124944" idx="3"/>
          </p:cNvCxnSpPr>
          <p:nvPr/>
        </p:nvCxnSpPr>
        <p:spPr bwMode="auto">
          <a:xfrm flipV="1">
            <a:off x="5137150" y="5227638"/>
            <a:ext cx="622300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1" name="AutoShape 32"/>
          <p:cNvCxnSpPr>
            <a:cxnSpLocks noChangeShapeType="1"/>
            <a:stCxn id="124943" idx="7"/>
            <a:endCxn id="124941" idx="2"/>
          </p:cNvCxnSpPr>
          <p:nvPr/>
        </p:nvCxnSpPr>
        <p:spPr bwMode="auto">
          <a:xfrm>
            <a:off x="6737350" y="4602163"/>
            <a:ext cx="487363" cy="46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2" name="AutoShape 33"/>
          <p:cNvCxnSpPr>
            <a:cxnSpLocks noChangeShapeType="1"/>
            <a:stCxn id="124944" idx="7"/>
            <a:endCxn id="124943" idx="2"/>
          </p:cNvCxnSpPr>
          <p:nvPr/>
        </p:nvCxnSpPr>
        <p:spPr bwMode="auto">
          <a:xfrm flipV="1">
            <a:off x="5975350" y="4724400"/>
            <a:ext cx="487363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3" name="AutoShape 34"/>
          <p:cNvCxnSpPr>
            <a:cxnSpLocks noChangeShapeType="1"/>
            <a:endCxn id="124951" idx="2"/>
          </p:cNvCxnSpPr>
          <p:nvPr/>
        </p:nvCxnSpPr>
        <p:spPr bwMode="auto">
          <a:xfrm>
            <a:off x="4267200" y="2819400"/>
            <a:ext cx="59531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4" name="AutoShape 35"/>
          <p:cNvCxnSpPr>
            <a:cxnSpLocks noChangeShapeType="1"/>
            <a:stCxn id="124951" idx="6"/>
            <a:endCxn id="124949" idx="2"/>
          </p:cNvCxnSpPr>
          <p:nvPr/>
        </p:nvCxnSpPr>
        <p:spPr bwMode="auto">
          <a:xfrm>
            <a:off x="5195888" y="3124200"/>
            <a:ext cx="5048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5" name="AutoShape 36"/>
          <p:cNvCxnSpPr>
            <a:cxnSpLocks noChangeShapeType="1"/>
            <a:stCxn id="124948" idx="5"/>
            <a:endCxn id="124950" idx="1"/>
          </p:cNvCxnSpPr>
          <p:nvPr/>
        </p:nvCxnSpPr>
        <p:spPr bwMode="auto">
          <a:xfrm>
            <a:off x="4222750" y="4999038"/>
            <a:ext cx="6985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6" name="AutoShape 37"/>
          <p:cNvCxnSpPr>
            <a:cxnSpLocks noChangeShapeType="1"/>
            <a:stCxn id="124941" idx="7"/>
            <a:endCxn id="124932" idx="2"/>
          </p:cNvCxnSpPr>
          <p:nvPr/>
        </p:nvCxnSpPr>
        <p:spPr bwMode="auto">
          <a:xfrm flipV="1">
            <a:off x="7499350" y="4038600"/>
            <a:ext cx="639763" cy="48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7" name="AutoShape 38"/>
          <p:cNvCxnSpPr>
            <a:cxnSpLocks noChangeShapeType="1"/>
            <a:stCxn id="124942" idx="6"/>
            <a:endCxn id="124940" idx="2"/>
          </p:cNvCxnSpPr>
          <p:nvPr/>
        </p:nvCxnSpPr>
        <p:spPr bwMode="auto">
          <a:xfrm flipV="1">
            <a:off x="6719888" y="5410200"/>
            <a:ext cx="58102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8" name="AutoShape 39"/>
          <p:cNvCxnSpPr>
            <a:cxnSpLocks noChangeShapeType="1"/>
            <a:stCxn id="124931" idx="7"/>
            <a:endCxn id="124939" idx="3"/>
          </p:cNvCxnSpPr>
          <p:nvPr/>
        </p:nvCxnSpPr>
        <p:spPr bwMode="auto">
          <a:xfrm flipV="1">
            <a:off x="1327150" y="3246438"/>
            <a:ext cx="69850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69" name="AutoShape 40"/>
          <p:cNvCxnSpPr>
            <a:cxnSpLocks noChangeShapeType="1"/>
            <a:stCxn id="124938" idx="7"/>
            <a:endCxn id="124946" idx="2"/>
          </p:cNvCxnSpPr>
          <p:nvPr/>
        </p:nvCxnSpPr>
        <p:spPr bwMode="auto">
          <a:xfrm flipV="1">
            <a:off x="3232150" y="2133600"/>
            <a:ext cx="715963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0" name="AutoShape 41"/>
          <p:cNvCxnSpPr>
            <a:cxnSpLocks noChangeShapeType="1"/>
            <a:stCxn id="124937" idx="6"/>
            <a:endCxn id="124948" idx="2"/>
          </p:cNvCxnSpPr>
          <p:nvPr/>
        </p:nvCxnSpPr>
        <p:spPr bwMode="auto">
          <a:xfrm>
            <a:off x="3290888" y="4572000"/>
            <a:ext cx="6572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71" name="Oval 42"/>
          <p:cNvSpPr>
            <a:spLocks noChangeArrowheads="1"/>
          </p:cNvSpPr>
          <p:nvPr/>
        </p:nvSpPr>
        <p:spPr bwMode="auto">
          <a:xfrm>
            <a:off x="381000" y="41910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24972" name="AutoShape 43"/>
          <p:cNvCxnSpPr>
            <a:cxnSpLocks noChangeShapeType="1"/>
            <a:stCxn id="124971" idx="7"/>
            <a:endCxn id="124931" idx="3"/>
          </p:cNvCxnSpPr>
          <p:nvPr/>
        </p:nvCxnSpPr>
        <p:spPr bwMode="auto">
          <a:xfrm flipV="1">
            <a:off x="641350" y="3932238"/>
            <a:ext cx="4699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3" name="AutoShape 44"/>
          <p:cNvCxnSpPr>
            <a:cxnSpLocks noChangeShapeType="1"/>
            <a:stCxn id="124971" idx="5"/>
            <a:endCxn id="124933" idx="2"/>
          </p:cNvCxnSpPr>
          <p:nvPr/>
        </p:nvCxnSpPr>
        <p:spPr bwMode="auto">
          <a:xfrm>
            <a:off x="641350" y="4465638"/>
            <a:ext cx="411163" cy="25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4" name="AutoShape 45"/>
          <p:cNvCxnSpPr>
            <a:cxnSpLocks noChangeShapeType="1"/>
            <a:stCxn id="124931" idx="5"/>
            <a:endCxn id="124933" idx="0"/>
          </p:cNvCxnSpPr>
          <p:nvPr/>
        </p:nvCxnSpPr>
        <p:spPr bwMode="auto">
          <a:xfrm rot="5400000">
            <a:off x="960437" y="4191001"/>
            <a:ext cx="625475" cy="107950"/>
          </a:xfrm>
          <a:prstGeom prst="curvedConnector3">
            <a:avLst>
              <a:gd name="adj1" fmla="val 53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5" name="AutoShape 46"/>
          <p:cNvCxnSpPr>
            <a:cxnSpLocks noChangeShapeType="1"/>
            <a:stCxn id="124939" idx="5"/>
            <a:endCxn id="124931" idx="6"/>
          </p:cNvCxnSpPr>
          <p:nvPr/>
        </p:nvCxnSpPr>
        <p:spPr bwMode="auto">
          <a:xfrm rot="5400000">
            <a:off x="1531938" y="3100388"/>
            <a:ext cx="563562" cy="8556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6" name="AutoShape 47"/>
          <p:cNvCxnSpPr>
            <a:cxnSpLocks noChangeShapeType="1"/>
            <a:stCxn id="124935" idx="4"/>
            <a:endCxn id="124971" idx="3"/>
          </p:cNvCxnSpPr>
          <p:nvPr/>
        </p:nvCxnSpPr>
        <p:spPr bwMode="auto">
          <a:xfrm rot="16200000" flipV="1">
            <a:off x="952500" y="3938588"/>
            <a:ext cx="654050" cy="1708150"/>
          </a:xfrm>
          <a:prstGeom prst="curvedConnector3">
            <a:avLst>
              <a:gd name="adj1" fmla="val -327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77" name="AutoShape 48"/>
          <p:cNvCxnSpPr>
            <a:cxnSpLocks noChangeShapeType="1"/>
            <a:stCxn id="124935" idx="7"/>
            <a:endCxn id="124935" idx="5"/>
          </p:cNvCxnSpPr>
          <p:nvPr/>
        </p:nvCxnSpPr>
        <p:spPr bwMode="auto">
          <a:xfrm rot="5400000" flipV="1">
            <a:off x="2120106" y="4952207"/>
            <a:ext cx="244475" cy="1588"/>
          </a:xfrm>
          <a:prstGeom prst="curvedConnector5">
            <a:avLst>
              <a:gd name="adj1" fmla="val -105843"/>
              <a:gd name="adj2" fmla="val 30800000"/>
              <a:gd name="adj3" fmla="val 20584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78" name="Text Box 49"/>
          <p:cNvSpPr txBox="1">
            <a:spLocks noChangeArrowheads="1"/>
          </p:cNvSpPr>
          <p:nvPr/>
        </p:nvSpPr>
        <p:spPr bwMode="auto">
          <a:xfrm>
            <a:off x="609600" y="3733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79" name="Text Box 50"/>
          <p:cNvSpPr txBox="1">
            <a:spLocks noChangeArrowheads="1"/>
          </p:cNvSpPr>
          <p:nvPr/>
        </p:nvSpPr>
        <p:spPr bwMode="auto">
          <a:xfrm>
            <a:off x="1828800" y="3276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0" name="Text Box 51"/>
          <p:cNvSpPr txBox="1">
            <a:spLocks noChangeArrowheads="1"/>
          </p:cNvSpPr>
          <p:nvPr/>
        </p:nvSpPr>
        <p:spPr bwMode="auto">
          <a:xfrm>
            <a:off x="14478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1" name="Text Box 52"/>
          <p:cNvSpPr txBox="1">
            <a:spLocks noChangeArrowheads="1"/>
          </p:cNvSpPr>
          <p:nvPr/>
        </p:nvSpPr>
        <p:spPr bwMode="auto">
          <a:xfrm>
            <a:off x="6781800" y="5334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2" name="Text Box 53"/>
          <p:cNvSpPr txBox="1">
            <a:spLocks noChangeArrowheads="1"/>
          </p:cNvSpPr>
          <p:nvPr/>
        </p:nvSpPr>
        <p:spPr bwMode="auto">
          <a:xfrm>
            <a:off x="1600200" y="4038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3" name="Text Box 54"/>
          <p:cNvSpPr txBox="1">
            <a:spLocks noChangeArrowheads="1"/>
          </p:cNvSpPr>
          <p:nvPr/>
        </p:nvSpPr>
        <p:spPr bwMode="auto">
          <a:xfrm>
            <a:off x="7543800" y="3962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4" name="Text Box 55"/>
          <p:cNvSpPr txBox="1">
            <a:spLocks noChangeArrowheads="1"/>
          </p:cNvSpPr>
          <p:nvPr/>
        </p:nvSpPr>
        <p:spPr bwMode="auto">
          <a:xfrm>
            <a:off x="67818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5" name="Text Box 56"/>
          <p:cNvSpPr txBox="1">
            <a:spLocks noChangeArrowheads="1"/>
          </p:cNvSpPr>
          <p:nvPr/>
        </p:nvSpPr>
        <p:spPr bwMode="auto">
          <a:xfrm>
            <a:off x="6019800" y="4495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6" name="Text Box 57"/>
          <p:cNvSpPr txBox="1">
            <a:spLocks noChangeArrowheads="1"/>
          </p:cNvSpPr>
          <p:nvPr/>
        </p:nvSpPr>
        <p:spPr bwMode="auto">
          <a:xfrm>
            <a:off x="2514600" y="3429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7" name="Text Box 58"/>
          <p:cNvSpPr txBox="1">
            <a:spLocks noChangeArrowheads="1"/>
          </p:cNvSpPr>
          <p:nvPr/>
        </p:nvSpPr>
        <p:spPr bwMode="auto">
          <a:xfrm>
            <a:off x="1524000" y="3048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8" name="Text Box 59"/>
          <p:cNvSpPr txBox="1">
            <a:spLocks noChangeArrowheads="1"/>
          </p:cNvSpPr>
          <p:nvPr/>
        </p:nvSpPr>
        <p:spPr bwMode="auto">
          <a:xfrm>
            <a:off x="2514600" y="251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89" name="Text Box 60"/>
          <p:cNvSpPr txBox="1">
            <a:spLocks noChangeArrowheads="1"/>
          </p:cNvSpPr>
          <p:nvPr/>
        </p:nvSpPr>
        <p:spPr bwMode="auto">
          <a:xfrm>
            <a:off x="426085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0" name="Text Box 61"/>
          <p:cNvSpPr txBox="1">
            <a:spLocks noChangeArrowheads="1"/>
          </p:cNvSpPr>
          <p:nvPr/>
        </p:nvSpPr>
        <p:spPr bwMode="auto">
          <a:xfrm>
            <a:off x="4572000" y="4876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1" name="Text Box 62"/>
          <p:cNvSpPr txBox="1">
            <a:spLocks noChangeArrowheads="1"/>
          </p:cNvSpPr>
          <p:nvPr/>
        </p:nvSpPr>
        <p:spPr bwMode="auto">
          <a:xfrm>
            <a:off x="350520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2" name="Text Box 63"/>
          <p:cNvSpPr txBox="1">
            <a:spLocks noChangeArrowheads="1"/>
          </p:cNvSpPr>
          <p:nvPr/>
        </p:nvSpPr>
        <p:spPr bwMode="auto">
          <a:xfrm>
            <a:off x="7620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3" name="Text Box 64"/>
          <p:cNvSpPr txBox="1">
            <a:spLocks noChangeArrowheads="1"/>
          </p:cNvSpPr>
          <p:nvPr/>
        </p:nvSpPr>
        <p:spPr bwMode="auto">
          <a:xfrm>
            <a:off x="2590800" y="3962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4" name="Text Box 65"/>
          <p:cNvSpPr txBox="1">
            <a:spLocks noChangeArrowheads="1"/>
          </p:cNvSpPr>
          <p:nvPr/>
        </p:nvSpPr>
        <p:spPr bwMode="auto">
          <a:xfrm>
            <a:off x="6172200" y="5105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5" name="Text Box 66"/>
          <p:cNvSpPr txBox="1">
            <a:spLocks noChangeArrowheads="1"/>
          </p:cNvSpPr>
          <p:nvPr/>
        </p:nvSpPr>
        <p:spPr bwMode="auto">
          <a:xfrm>
            <a:off x="3505200" y="2438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6" name="Text Box 67"/>
          <p:cNvSpPr txBox="1">
            <a:spLocks noChangeArrowheads="1"/>
          </p:cNvSpPr>
          <p:nvPr/>
        </p:nvSpPr>
        <p:spPr bwMode="auto">
          <a:xfrm>
            <a:off x="3352800" y="1981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7" name="Text Box 68"/>
          <p:cNvSpPr txBox="1">
            <a:spLocks noChangeArrowheads="1"/>
          </p:cNvSpPr>
          <p:nvPr/>
        </p:nvSpPr>
        <p:spPr bwMode="auto">
          <a:xfrm>
            <a:off x="4572000" y="2590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8" name="Text Box 69"/>
          <p:cNvSpPr txBox="1">
            <a:spLocks noChangeArrowheads="1"/>
          </p:cNvSpPr>
          <p:nvPr/>
        </p:nvSpPr>
        <p:spPr bwMode="auto">
          <a:xfrm>
            <a:off x="5257800" y="2879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4999" name="Text Box 70"/>
          <p:cNvSpPr txBox="1">
            <a:spLocks noChangeArrowheads="1"/>
          </p:cNvSpPr>
          <p:nvPr/>
        </p:nvSpPr>
        <p:spPr bwMode="auto">
          <a:xfrm>
            <a:off x="2667000" y="4800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5000" name="Text Box 71"/>
          <p:cNvSpPr txBox="1">
            <a:spLocks noChangeArrowheads="1"/>
          </p:cNvSpPr>
          <p:nvPr/>
        </p:nvSpPr>
        <p:spPr bwMode="auto">
          <a:xfrm>
            <a:off x="5257800" y="4953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5001" name="Text Box 72"/>
          <p:cNvSpPr txBox="1">
            <a:spLocks noChangeArrowheads="1"/>
          </p:cNvSpPr>
          <p:nvPr/>
        </p:nvSpPr>
        <p:spPr bwMode="auto">
          <a:xfrm>
            <a:off x="1066800" y="5029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5002" name="Text Box 73"/>
          <p:cNvSpPr txBox="1">
            <a:spLocks noChangeArrowheads="1"/>
          </p:cNvSpPr>
          <p:nvPr/>
        </p:nvSpPr>
        <p:spPr bwMode="auto">
          <a:xfrm>
            <a:off x="1066800" y="4038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0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25003" name="AutoShape 74"/>
          <p:cNvSpPr>
            <a:spLocks noChangeArrowheads="1"/>
          </p:cNvSpPr>
          <p:nvPr/>
        </p:nvSpPr>
        <p:spPr bwMode="auto">
          <a:xfrm rot="19387808">
            <a:off x="253206" y="394716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004" name="Oval 75"/>
          <p:cNvSpPr>
            <a:spLocks noChangeArrowheads="1"/>
          </p:cNvSpPr>
          <p:nvPr/>
        </p:nvSpPr>
        <p:spPr bwMode="auto">
          <a:xfrm>
            <a:off x="1828800" y="5943600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005" name="Text Box 76"/>
          <p:cNvSpPr txBox="1">
            <a:spLocks noChangeArrowheads="1"/>
          </p:cNvSpPr>
          <p:nvPr/>
        </p:nvSpPr>
        <p:spPr bwMode="auto">
          <a:xfrm>
            <a:off x="2209800" y="58674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>
                <a:latin typeface="Times New Roman" pitchFamily="18" charset="0"/>
              </a:rPr>
              <a:t>The blue fringe (Lang 98)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What moves are allowed?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dirty="0"/>
              <a:t>Merging a     with a    </a:t>
            </a:r>
          </a:p>
          <a:p>
            <a:r>
              <a:rPr lang="en-US" altLang="fr-FR" sz="2400" dirty="0"/>
              <a:t>Promoting a     to    and all its successors that are not      to </a:t>
            </a:r>
          </a:p>
          <a:p>
            <a:endParaRPr lang="en-US" altLang="fr-FR" sz="2400" dirty="0"/>
          </a:p>
          <a:p>
            <a:r>
              <a:rPr lang="en-US" altLang="fr-FR" sz="2400" dirty="0"/>
              <a:t>Promotion: </a:t>
            </a:r>
          </a:p>
          <a:p>
            <a:r>
              <a:rPr lang="en-US" altLang="fr-FR" sz="2400" dirty="0"/>
              <a:t>when a     can be merged with no</a:t>
            </a:r>
          </a:p>
        </p:txBody>
      </p:sp>
      <p:sp>
        <p:nvSpPr>
          <p:cNvPr id="12595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8141BA7-EF9C-4A79-9E2E-097BB174475A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7" name="Oval 4"/>
          <p:cNvSpPr>
            <a:spLocks noChangeArrowheads="1"/>
          </p:cNvSpPr>
          <p:nvPr/>
        </p:nvSpPr>
        <p:spPr bwMode="auto">
          <a:xfrm>
            <a:off x="2963863" y="1792643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58" name="Oval 5"/>
          <p:cNvSpPr>
            <a:spLocks noChangeArrowheads="1"/>
          </p:cNvSpPr>
          <p:nvPr/>
        </p:nvSpPr>
        <p:spPr bwMode="auto">
          <a:xfrm>
            <a:off x="2659063" y="134214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3399FF"/>
              </a:solidFill>
              <a:latin typeface="Arial" pitchFamily="34" charset="0"/>
            </a:endParaRPr>
          </a:p>
        </p:txBody>
      </p:sp>
      <p:sp>
        <p:nvSpPr>
          <p:cNvPr id="125959" name="Oval 6"/>
          <p:cNvSpPr>
            <a:spLocks noChangeArrowheads="1"/>
          </p:cNvSpPr>
          <p:nvPr/>
        </p:nvSpPr>
        <p:spPr bwMode="auto">
          <a:xfrm>
            <a:off x="4045265" y="1342148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60" name="Oval 7"/>
          <p:cNvSpPr>
            <a:spLocks noChangeArrowheads="1"/>
          </p:cNvSpPr>
          <p:nvPr/>
        </p:nvSpPr>
        <p:spPr bwMode="auto">
          <a:xfrm>
            <a:off x="1882775" y="2204864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61" name="Oval 8"/>
          <p:cNvSpPr>
            <a:spLocks noChangeArrowheads="1"/>
          </p:cNvSpPr>
          <p:nvPr/>
        </p:nvSpPr>
        <p:spPr bwMode="auto">
          <a:xfrm>
            <a:off x="3707904" y="1792643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62" name="Oval 9"/>
          <p:cNvSpPr>
            <a:spLocks noChangeArrowheads="1"/>
          </p:cNvSpPr>
          <p:nvPr/>
        </p:nvSpPr>
        <p:spPr bwMode="auto">
          <a:xfrm>
            <a:off x="2354263" y="3492847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63" name="Oval 10"/>
          <p:cNvSpPr>
            <a:spLocks noChangeArrowheads="1"/>
          </p:cNvSpPr>
          <p:nvPr/>
        </p:nvSpPr>
        <p:spPr bwMode="auto">
          <a:xfrm>
            <a:off x="5940152" y="3473975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5964" name="Oval 11"/>
          <p:cNvSpPr>
            <a:spLocks noChangeArrowheads="1"/>
          </p:cNvSpPr>
          <p:nvPr/>
        </p:nvSpPr>
        <p:spPr bwMode="auto">
          <a:xfrm>
            <a:off x="2659063" y="2204864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What if there are many merges possible?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066925" y="2373313"/>
            <a:ext cx="6619875" cy="3757612"/>
          </a:xfrm>
        </p:spPr>
        <p:txBody>
          <a:bodyPr/>
          <a:lstStyle/>
          <a:p>
            <a:r>
              <a:rPr lang="en-US" altLang="fr-FR" sz="2400" dirty="0"/>
              <a:t>Heuristics</a:t>
            </a:r>
          </a:p>
          <a:p>
            <a:r>
              <a:rPr lang="en-US" altLang="fr-FR" sz="2400" dirty="0"/>
              <a:t>compute a score</a:t>
            </a:r>
          </a:p>
          <a:p>
            <a:r>
              <a:rPr lang="en-US" altLang="fr-FR" sz="2400" dirty="0"/>
              <a:t>choose highest score</a:t>
            </a:r>
          </a:p>
        </p:txBody>
      </p:sp>
      <p:sp>
        <p:nvSpPr>
          <p:cNvPr id="12698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B0C9310-83EA-4D49-8885-5704784526F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Evidence driven (Lang 98)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611188" y="1981200"/>
            <a:ext cx="794226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</a:rPr>
              <a:t>for</a:t>
            </a:r>
            <a:r>
              <a:rPr lang="en-US" altLang="fr-FR" sz="2400" b="1"/>
              <a:t> </a:t>
            </a:r>
            <a:r>
              <a:rPr lang="en-US" altLang="fr-FR" sz="2400" b="1">
                <a:solidFill>
                  <a:srgbClr val="9933FF"/>
                </a:solidFill>
              </a:rPr>
              <a:t>each</a:t>
            </a:r>
            <a:r>
              <a:rPr lang="en-US" altLang="fr-FR" sz="2400"/>
              <a:t> possible pair (    ,     )</a:t>
            </a:r>
            <a:r>
              <a:rPr lang="en-US" altLang="fr-FR" sz="2400" b="1"/>
              <a:t> </a:t>
            </a:r>
            <a:r>
              <a:rPr lang="en-US" altLang="fr-FR" sz="2400" b="1">
                <a:solidFill>
                  <a:srgbClr val="9933FF"/>
                </a:solidFill>
              </a:rPr>
              <a:t>do</a:t>
            </a:r>
            <a:endParaRPr lang="en-US" altLang="fr-FR" sz="2400">
              <a:solidFill>
                <a:srgbClr val="9933FF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/>
              <a:t>parse </a:t>
            </a:r>
            <a:r>
              <a:rPr lang="en-US" altLang="fr-FR" sz="2400" i="1"/>
              <a:t>S</a:t>
            </a:r>
            <a:r>
              <a:rPr lang="en-US" altLang="fr-FR" sz="2400" i="1" baseline="-25000"/>
              <a:t>+</a:t>
            </a:r>
            <a:r>
              <a:rPr lang="en-US" altLang="fr-FR" sz="2400" i="1"/>
              <a:t> </a:t>
            </a:r>
            <a:r>
              <a:rPr lang="en-US" altLang="fr-FR" sz="2400"/>
              <a:t>and </a:t>
            </a:r>
            <a:r>
              <a:rPr lang="en-US" altLang="fr-FR" sz="2400" i="1"/>
              <a:t>S</a:t>
            </a:r>
            <a:r>
              <a:rPr lang="en-US" altLang="fr-FR" sz="2400" i="1" baseline="-25000"/>
              <a:t>-</a:t>
            </a:r>
            <a:r>
              <a:rPr lang="en-US" altLang="fr-FR" sz="2400" i="1"/>
              <a:t> </a:t>
            </a:r>
            <a:r>
              <a:rPr lang="en-US" altLang="fr-FR" sz="2400"/>
              <a:t>on </a:t>
            </a:r>
            <a:r>
              <a:rPr lang="en-US" altLang="fr-FR" sz="2400" i="1"/>
              <a:t>A resulting from the merge</a:t>
            </a:r>
            <a:endParaRPr lang="en-US" altLang="fr-FR" sz="24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/>
              <a:t>assign a score to each state of </a:t>
            </a:r>
            <a:r>
              <a:rPr lang="en-US" altLang="fr-FR" sz="2400" i="1"/>
              <a:t>A</a:t>
            </a:r>
            <a:r>
              <a:rPr lang="en-US" altLang="fr-FR" sz="2400"/>
              <a:t> according to the sentences that they accept</a:t>
            </a:r>
          </a:p>
          <a:p>
            <a:pPr lvl="1">
              <a:lnSpc>
                <a:spcPct val="90000"/>
              </a:lnSpc>
              <a:buSzPct val="64000"/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  <a:latin typeface="Courier New" pitchFamily="49" charset="0"/>
              </a:rPr>
              <a:t>if</a:t>
            </a:r>
            <a:r>
              <a:rPr lang="en-US" altLang="fr-FR" sz="2400">
                <a:latin typeface="Courier New" pitchFamily="49" charset="0"/>
              </a:rPr>
              <a:t> </a:t>
            </a:r>
            <a:r>
              <a:rPr lang="en-US" altLang="fr-FR" sz="2400"/>
              <a:t>there is a conflict: -</a:t>
            </a:r>
            <a:r>
              <a:rPr lang="en-US" altLang="fr-FR" sz="2400">
                <a:latin typeface="Symbol" pitchFamily="18" charset="2"/>
              </a:rPr>
              <a:t></a:t>
            </a:r>
            <a:endParaRPr lang="en-US" altLang="fr-FR" sz="2400"/>
          </a:p>
          <a:p>
            <a:pPr lvl="1">
              <a:lnSpc>
                <a:spcPct val="90000"/>
              </a:lnSpc>
              <a:buSzPct val="64000"/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  <a:latin typeface="Courier New" pitchFamily="49" charset="0"/>
              </a:rPr>
              <a:t>else</a:t>
            </a:r>
            <a:r>
              <a:rPr lang="en-US" altLang="fr-FR" sz="2400"/>
              <a:t> the number of sentences “merged”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  <a:latin typeface="Courier New" pitchFamily="49" charset="0"/>
              </a:rPr>
              <a:t>sum</a:t>
            </a:r>
            <a:r>
              <a:rPr lang="en-US" altLang="fr-FR" sz="2400"/>
              <a:t> over all states </a:t>
            </a:r>
            <a:r>
              <a:rPr lang="en-US" altLang="fr-FR" sz="2400">
                <a:sym typeface="Symbol" pitchFamily="18" charset="2"/>
              </a:rPr>
              <a:t> </a:t>
            </a:r>
            <a:r>
              <a:rPr lang="en-US" altLang="fr-FR" sz="2400"/>
              <a:t>the score of the merge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  <a:latin typeface="Courier New" pitchFamily="49" charset="0"/>
              </a:rPr>
              <a:t>if</a:t>
            </a:r>
            <a:r>
              <a:rPr lang="en-US" altLang="fr-FR" sz="2400">
                <a:latin typeface="Courier New" pitchFamily="49" charset="0"/>
              </a:rPr>
              <a:t> </a:t>
            </a:r>
            <a:r>
              <a:rPr lang="en-US" altLang="fr-FR" sz="2400"/>
              <a:t>there is a     such that all pairs (     ,     ) have score -</a:t>
            </a:r>
            <a:r>
              <a:rPr lang="en-US" altLang="fr-FR" sz="2400">
                <a:latin typeface="Symbol" pitchFamily="18" charset="2"/>
              </a:rPr>
              <a:t></a:t>
            </a:r>
            <a:r>
              <a:rPr lang="en-US" altLang="fr-FR" sz="2400"/>
              <a:t> </a:t>
            </a:r>
            <a:r>
              <a:rPr lang="en-US" altLang="fr-FR" sz="2400">
                <a:solidFill>
                  <a:srgbClr val="FF66FF"/>
                </a:solidFill>
              </a:rPr>
              <a:t>then</a:t>
            </a:r>
            <a:r>
              <a:rPr lang="en-US" altLang="fr-FR" sz="2400"/>
              <a:t> promote this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400" b="1">
                <a:solidFill>
                  <a:srgbClr val="9933FF"/>
                </a:solidFill>
              </a:rPr>
              <a:t>select</a:t>
            </a:r>
            <a:r>
              <a:rPr lang="en-US" altLang="fr-FR" sz="2400"/>
              <a:t> the merge with the highest score</a:t>
            </a:r>
          </a:p>
          <a:p>
            <a:pPr>
              <a:lnSpc>
                <a:spcPct val="90000"/>
              </a:lnSpc>
            </a:pPr>
            <a:endParaRPr lang="en-US" altLang="fr-FR" sz="2400"/>
          </a:p>
        </p:txBody>
      </p:sp>
      <p:sp>
        <p:nvSpPr>
          <p:cNvPr id="12800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0DC3CA-E28D-462C-A734-64839F28003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005" name="Oval 4"/>
          <p:cNvSpPr>
            <a:spLocks noChangeArrowheads="1"/>
          </p:cNvSpPr>
          <p:nvPr/>
        </p:nvSpPr>
        <p:spPr bwMode="auto">
          <a:xfrm>
            <a:off x="4429919" y="1989138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8006" name="Oval 5"/>
          <p:cNvSpPr>
            <a:spLocks noChangeArrowheads="1"/>
          </p:cNvSpPr>
          <p:nvPr/>
        </p:nvSpPr>
        <p:spPr bwMode="auto">
          <a:xfrm>
            <a:off x="3935099" y="198913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8007" name="Oval 6"/>
          <p:cNvSpPr>
            <a:spLocks noChangeArrowheads="1"/>
          </p:cNvSpPr>
          <p:nvPr/>
        </p:nvSpPr>
        <p:spPr bwMode="auto">
          <a:xfrm>
            <a:off x="5292080" y="5083427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8008" name="Oval 7"/>
          <p:cNvSpPr>
            <a:spLocks noChangeArrowheads="1"/>
          </p:cNvSpPr>
          <p:nvPr/>
        </p:nvSpPr>
        <p:spPr bwMode="auto">
          <a:xfrm>
            <a:off x="6156176" y="4765314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8009" name="Oval 8"/>
          <p:cNvSpPr>
            <a:spLocks noChangeArrowheads="1"/>
          </p:cNvSpPr>
          <p:nvPr/>
        </p:nvSpPr>
        <p:spPr bwMode="auto">
          <a:xfrm>
            <a:off x="3078882" y="4765314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8010" name="Oval 9"/>
          <p:cNvSpPr>
            <a:spLocks noChangeArrowheads="1"/>
          </p:cNvSpPr>
          <p:nvPr/>
        </p:nvSpPr>
        <p:spPr bwMode="auto">
          <a:xfrm>
            <a:off x="6734175" y="4765314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Data driven (cdlh, Oncina &amp; Vidal 96)</a:t>
            </a:r>
          </a:p>
        </p:txBody>
      </p:sp>
      <p:sp>
        <p:nvSpPr>
          <p:cNvPr id="12902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7808804-DDCE-49DB-AAFA-AF5277B9982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8" name="Oval 3"/>
          <p:cNvSpPr>
            <a:spLocks noChangeArrowheads="1"/>
          </p:cNvSpPr>
          <p:nvPr/>
        </p:nvSpPr>
        <p:spPr bwMode="auto">
          <a:xfrm>
            <a:off x="3733800" y="49530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29" name="Oval 4"/>
          <p:cNvSpPr>
            <a:spLocks noChangeArrowheads="1"/>
          </p:cNvSpPr>
          <p:nvPr/>
        </p:nvSpPr>
        <p:spPr bwMode="auto">
          <a:xfrm>
            <a:off x="4114800" y="4267200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graphicFrame>
        <p:nvGraphicFramePr>
          <p:cNvPr id="129030" name="Object 5"/>
          <p:cNvGraphicFramePr>
            <a:graphicFrameLocks noChangeAspect="1"/>
          </p:cNvGraphicFramePr>
          <p:nvPr/>
        </p:nvGraphicFramePr>
        <p:xfrm>
          <a:off x="1190625" y="2647950"/>
          <a:ext cx="63817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05" name="Equation" r:id="rId3" imgW="2540000" imgH="584200" progId="Equation.3">
                  <p:embed/>
                </p:oleObj>
              </mc:Choice>
              <mc:Fallback>
                <p:oleObj name="Equation" r:id="rId3" imgW="25400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2647950"/>
                        <a:ext cx="6381750" cy="1466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1" name="Object 6"/>
          <p:cNvGraphicFramePr>
            <a:graphicFrameLocks noChangeAspect="1"/>
          </p:cNvGraphicFramePr>
          <p:nvPr/>
        </p:nvGraphicFramePr>
        <p:xfrm>
          <a:off x="1476375" y="4868863"/>
          <a:ext cx="5930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06" name="Équation" r:id="rId5" imgW="2501900" imgH="215900" progId="Equation.3">
                  <p:embed/>
                </p:oleObj>
              </mc:Choice>
              <mc:Fallback>
                <p:oleObj name="Équation" r:id="rId5" imgW="25019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68863"/>
                        <a:ext cx="59309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2" name="Text Box 7"/>
          <p:cNvSpPr txBox="1">
            <a:spLocks noChangeArrowheads="1"/>
          </p:cNvSpPr>
          <p:nvPr/>
        </p:nvSpPr>
        <p:spPr bwMode="auto">
          <a:xfrm>
            <a:off x="1295400" y="2057400"/>
            <a:ext cx="5827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>
                <a:latin typeface="Times New Roman" pitchFamily="18" charset="0"/>
              </a:rPr>
              <a:t>For every     or       state in </a:t>
            </a:r>
            <a:r>
              <a:rPr lang="en-US" altLang="fr-FR" sz="3200" i="1">
                <a:latin typeface="Times New Roman" pitchFamily="18" charset="0"/>
              </a:rPr>
              <a:t>A</a:t>
            </a:r>
            <a:r>
              <a:rPr lang="en-US" altLang="fr-FR" sz="3200">
                <a:latin typeface="Times New Roman" pitchFamily="18" charset="0"/>
              </a:rPr>
              <a:t> count</a:t>
            </a:r>
          </a:p>
        </p:txBody>
      </p:sp>
      <p:sp>
        <p:nvSpPr>
          <p:cNvPr id="129033" name="Text Box 8"/>
          <p:cNvSpPr txBox="1">
            <a:spLocks noChangeArrowheads="1"/>
          </p:cNvSpPr>
          <p:nvPr/>
        </p:nvSpPr>
        <p:spPr bwMode="auto">
          <a:xfrm>
            <a:off x="1219200" y="4114800"/>
            <a:ext cx="5581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>
                <a:latin typeface="Times New Roman" pitchFamily="18" charset="0"/>
              </a:rPr>
              <a:t>Choose the pair (    ,    ) such that</a:t>
            </a:r>
          </a:p>
        </p:txBody>
      </p:sp>
      <p:sp>
        <p:nvSpPr>
          <p:cNvPr id="129034" name="Text Box 9"/>
          <p:cNvSpPr txBox="1">
            <a:spLocks noChangeArrowheads="1"/>
          </p:cNvSpPr>
          <p:nvPr/>
        </p:nvSpPr>
        <p:spPr bwMode="auto">
          <a:xfrm>
            <a:off x="3429000" y="5715000"/>
            <a:ext cx="1979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>
                <a:latin typeface="Times New Roman" pitchFamily="18" charset="0"/>
              </a:rPr>
              <a:t>is maximal</a:t>
            </a:r>
          </a:p>
        </p:txBody>
      </p:sp>
      <p:sp>
        <p:nvSpPr>
          <p:cNvPr id="129035" name="Oval 10"/>
          <p:cNvSpPr>
            <a:spLocks noChangeArrowheads="1"/>
          </p:cNvSpPr>
          <p:nvPr/>
        </p:nvSpPr>
        <p:spPr bwMode="auto">
          <a:xfrm>
            <a:off x="3059113" y="220503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36" name="Oval 11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37" name="Oval 12"/>
          <p:cNvSpPr>
            <a:spLocks noChangeArrowheads="1"/>
          </p:cNvSpPr>
          <p:nvPr/>
        </p:nvSpPr>
        <p:spPr bwMode="auto">
          <a:xfrm>
            <a:off x="6781800" y="49530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38" name="Oval 13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39" name="Oval 14"/>
          <p:cNvSpPr>
            <a:spLocks noChangeArrowheads="1"/>
          </p:cNvSpPr>
          <p:nvPr/>
        </p:nvSpPr>
        <p:spPr bwMode="auto">
          <a:xfrm>
            <a:off x="5724525" y="494188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29040" name="Oval 15"/>
          <p:cNvSpPr>
            <a:spLocks noChangeArrowheads="1"/>
          </p:cNvSpPr>
          <p:nvPr/>
        </p:nvSpPr>
        <p:spPr bwMode="auto">
          <a:xfrm>
            <a:off x="2627313" y="494188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Careful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676275" y="1628775"/>
            <a:ext cx="779145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fr-FR" sz="2400" dirty="0"/>
              <a:t>Count first...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fr-FR" sz="2400" dirty="0"/>
              <a:t>			...then try to merge</a:t>
            </a:r>
          </a:p>
          <a:p>
            <a:pPr>
              <a:lnSpc>
                <a:spcPct val="150000"/>
              </a:lnSpc>
            </a:pPr>
            <a:r>
              <a:rPr lang="en-US" altLang="fr-FR" sz="2400" dirty="0"/>
              <a:t>Keep track of all tries</a:t>
            </a:r>
          </a:p>
          <a:p>
            <a:pPr>
              <a:lnSpc>
                <a:spcPct val="150000"/>
              </a:lnSpc>
            </a:pPr>
            <a:r>
              <a:rPr lang="en-US" altLang="fr-FR" sz="2400" dirty="0"/>
              <a:t>if some    is not </a:t>
            </a:r>
            <a:r>
              <a:rPr lang="en-US" altLang="fr-FR" sz="2400" dirty="0" err="1"/>
              <a:t>mergeable</a:t>
            </a:r>
            <a:r>
              <a:rPr lang="en-US" altLang="fr-FR" sz="2400" dirty="0"/>
              <a:t>, promote it!</a:t>
            </a:r>
          </a:p>
        </p:txBody>
      </p:sp>
      <p:sp>
        <p:nvSpPr>
          <p:cNvPr id="13005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79D4CD0-FA62-4CFD-B892-A4E8EB88396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053" name="Oval 4"/>
          <p:cNvSpPr>
            <a:spLocks noChangeArrowheads="1"/>
          </p:cNvSpPr>
          <p:nvPr/>
        </p:nvSpPr>
        <p:spPr bwMode="auto">
          <a:xfrm>
            <a:off x="2267744" y="3675278"/>
            <a:ext cx="304800" cy="304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i="1"/>
              <a:t>K</a:t>
            </a:r>
            <a:r>
              <a:rPr lang="en-US" altLang="fr-FR"/>
              <a:t>-</a:t>
            </a:r>
            <a:r>
              <a:rPr lang="en-US" altLang="fr-FR" i="1"/>
              <a:t>TSS</a:t>
            </a:r>
            <a:r>
              <a:rPr lang="en-US" altLang="fr-FR"/>
              <a:t> inference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179388" y="1981200"/>
            <a:ext cx="85693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sz="3200"/>
              <a:t>	Given a sample </a:t>
            </a:r>
            <a:r>
              <a:rPr lang="en-US" altLang="fr-FR" sz="3200" i="1"/>
              <a:t>S</a:t>
            </a:r>
            <a:r>
              <a:rPr lang="en-US" altLang="fr-FR" sz="3200"/>
              <a:t>, </a:t>
            </a:r>
            <a:r>
              <a:rPr lang="en-US" altLang="fr-FR">
                <a:latin typeface="Stencil" pitchFamily="82" charset="0"/>
              </a:rPr>
              <a:t>L</a:t>
            </a:r>
            <a:r>
              <a:rPr lang="en-US" altLang="fr-FR" sz="3200"/>
              <a:t>(</a:t>
            </a:r>
            <a:r>
              <a:rPr lang="en-GB" altLang="fr-FR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3200" i="1" baseline="-25000"/>
              <a:t>k-TSS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))= </a:t>
            </a:r>
            <a:r>
              <a:rPr lang="en-US" altLang="fr-FR" sz="3200" i="1"/>
              <a:t>Z</a:t>
            </a:r>
            <a:r>
              <a:rPr lang="en-US" altLang="fr-FR" sz="3200" i="1" baseline="-25000"/>
              <a:t>k</a:t>
            </a:r>
            <a:r>
              <a:rPr lang="en-US" altLang="fr-FR" sz="3200"/>
              <a:t> where </a:t>
            </a:r>
            <a:r>
              <a:rPr lang="en-US" altLang="fr-FR" sz="3200" i="1"/>
              <a:t>Z</a:t>
            </a:r>
            <a:r>
              <a:rPr lang="en-US" altLang="fr-FR" sz="3200" i="1" baseline="-25000"/>
              <a:t>k</a:t>
            </a:r>
            <a:r>
              <a:rPr lang="en-US" altLang="fr-FR" sz="3200"/>
              <a:t>=(</a:t>
            </a:r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), </a:t>
            </a:r>
            <a:r>
              <a:rPr lang="en-US" altLang="fr-FR" sz="3200" i="1"/>
              <a:t>I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), </a:t>
            </a:r>
            <a:r>
              <a:rPr lang="en-US" altLang="fr-FR" sz="3200" i="1"/>
              <a:t>F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), </a:t>
            </a:r>
            <a:r>
              <a:rPr lang="en-US" altLang="fr-FR" sz="3200" i="1"/>
              <a:t>T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), </a:t>
            </a:r>
            <a:r>
              <a:rPr lang="en-US" altLang="fr-FR" sz="3200" i="1"/>
              <a:t>C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 ) and</a:t>
            </a:r>
          </a:p>
          <a:p>
            <a:pPr lvl="1"/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 is the alphabet used in </a:t>
            </a:r>
            <a:r>
              <a:rPr lang="en-US" altLang="fr-FR" sz="3200" i="1"/>
              <a:t>S</a:t>
            </a:r>
          </a:p>
          <a:p>
            <a:pPr lvl="1"/>
            <a:r>
              <a:rPr lang="en-US" altLang="fr-FR" sz="3200" i="1"/>
              <a:t>C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)=</a:t>
            </a:r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  <a:r>
              <a:rPr lang="en-US" altLang="fr-FR" sz="3200" baseline="30000"/>
              <a:t>&lt;</a:t>
            </a:r>
            <a:r>
              <a:rPr lang="en-US" altLang="fr-FR" sz="3200" i="1" baseline="30000"/>
              <a:t>k</a:t>
            </a:r>
            <a:r>
              <a:rPr lang="en-US" altLang="fr-FR" sz="3200">
                <a:sym typeface="Symbol" pitchFamily="18" charset="2"/>
              </a:rPr>
              <a:t></a:t>
            </a:r>
            <a:r>
              <a:rPr lang="en-US" altLang="fr-FR" sz="3200" i="1"/>
              <a:t>S</a:t>
            </a:r>
          </a:p>
          <a:p>
            <a:pPr lvl="1"/>
            <a:r>
              <a:rPr lang="en-US" altLang="fr-FR" sz="3200" i="1"/>
              <a:t>I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)=</a:t>
            </a:r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  <a:r>
              <a:rPr lang="en-US" altLang="fr-FR" sz="3200" i="1" baseline="30000"/>
              <a:t>k</a:t>
            </a:r>
            <a:r>
              <a:rPr lang="en-US" altLang="fr-FR" sz="3200" baseline="30000"/>
              <a:t>-1</a:t>
            </a:r>
            <a:r>
              <a:rPr lang="en-US" altLang="fr-FR" sz="3200">
                <a:sym typeface="Symbol" pitchFamily="18" charset="2"/>
              </a:rPr>
              <a:t></a:t>
            </a:r>
            <a:r>
              <a:rPr lang="en-US" altLang="fr-FR" sz="3200"/>
              <a:t>Pref(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</a:p>
          <a:p>
            <a:pPr lvl="1"/>
            <a:r>
              <a:rPr lang="en-US" altLang="fr-FR" sz="3200" i="1"/>
              <a:t>F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)= </a:t>
            </a:r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  <a:r>
              <a:rPr lang="en-US" altLang="fr-FR" sz="3200" i="1" baseline="30000"/>
              <a:t>k</a:t>
            </a:r>
            <a:r>
              <a:rPr lang="en-US" altLang="fr-FR" sz="3200" baseline="30000"/>
              <a:t>-1</a:t>
            </a:r>
            <a:r>
              <a:rPr lang="en-US" altLang="fr-FR" sz="3200">
                <a:sym typeface="Symbol" pitchFamily="18" charset="2"/>
              </a:rPr>
              <a:t></a:t>
            </a:r>
            <a:r>
              <a:rPr lang="en-US" altLang="fr-FR" sz="3200"/>
              <a:t>Suff(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</a:p>
          <a:p>
            <a:pPr lvl="1"/>
            <a:r>
              <a:rPr lang="en-US" altLang="fr-FR" sz="3200" i="1"/>
              <a:t>T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)=</a:t>
            </a:r>
            <a:r>
              <a:rPr lang="en-US" altLang="fr-FR" sz="3200">
                <a:sym typeface="Symbol" pitchFamily="18" charset="2"/>
              </a:rPr>
              <a:t></a:t>
            </a:r>
            <a:r>
              <a:rPr lang="en-US" altLang="fr-FR" sz="3200"/>
              <a:t>(</a:t>
            </a:r>
            <a:r>
              <a:rPr lang="en-US" altLang="fr-FR" sz="3200" i="1"/>
              <a:t>S</a:t>
            </a:r>
            <a:r>
              <a:rPr lang="en-US" altLang="fr-FR" sz="3200"/>
              <a:t>)</a:t>
            </a:r>
            <a:r>
              <a:rPr lang="en-US" altLang="fr-FR" sz="3200" i="1" baseline="30000"/>
              <a:t>k</a:t>
            </a:r>
            <a:r>
              <a:rPr lang="en-US" altLang="fr-FR" sz="3200"/>
              <a:t> </a:t>
            </a:r>
            <a:r>
              <a:rPr lang="en-US" altLang="fr-FR" sz="3200">
                <a:sym typeface="Symbol" pitchFamily="18" charset="2"/>
              </a:rPr>
              <a:t></a:t>
            </a:r>
            <a:r>
              <a:rPr lang="en-US" altLang="fr-FR" sz="3200"/>
              <a:t> {</a:t>
            </a:r>
            <a:r>
              <a:rPr lang="en-US" altLang="fr-FR" sz="3200" i="1"/>
              <a:t>v</a:t>
            </a:r>
            <a:r>
              <a:rPr lang="en-US" altLang="fr-FR" sz="3200"/>
              <a:t>: </a:t>
            </a:r>
            <a:r>
              <a:rPr lang="en-US" altLang="fr-FR" sz="3200" i="1"/>
              <a:t>uvw</a:t>
            </a:r>
            <a:r>
              <a:rPr lang="en-US" altLang="fr-FR" sz="3200">
                <a:sym typeface="Symbol" pitchFamily="18" charset="2"/>
              </a:rPr>
              <a:t></a:t>
            </a:r>
            <a:r>
              <a:rPr lang="en-US" altLang="fr-FR" sz="3200" i="1"/>
              <a:t>S</a:t>
            </a:r>
            <a:r>
              <a:rPr lang="en-US" altLang="fr-FR" sz="3200"/>
              <a:t>}</a:t>
            </a:r>
          </a:p>
        </p:txBody>
      </p:sp>
      <p:sp>
        <p:nvSpPr>
          <p:cNvPr id="3584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1132C9B-0F8D-4CDE-BEE3-AC5C6DA9E5E5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3020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Main differences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762000" y="1981200"/>
            <a:ext cx="8001000" cy="4114800"/>
          </a:xfrm>
        </p:spPr>
        <p:txBody>
          <a:bodyPr/>
          <a:lstStyle/>
          <a:p>
            <a:r>
              <a:rPr lang="en-US" altLang="fr-FR" sz="2400" dirty="0"/>
              <a:t>data driven is cheaper</a:t>
            </a:r>
          </a:p>
          <a:p>
            <a:r>
              <a:rPr lang="en-US" altLang="fr-FR" sz="2400" dirty="0"/>
              <a:t>evidence driven won </a:t>
            </a:r>
            <a:r>
              <a:rPr lang="en-US" altLang="fr-FR" sz="2400" dirty="0" err="1"/>
              <a:t>Abbadingo</a:t>
            </a:r>
            <a:r>
              <a:rPr lang="en-US" altLang="fr-FR" sz="2400" dirty="0"/>
              <a:t> competition</a:t>
            </a:r>
          </a:p>
          <a:p>
            <a:endParaRPr lang="en-US" altLang="fr-FR" sz="2400" dirty="0"/>
          </a:p>
          <a:p>
            <a:r>
              <a:rPr lang="en-US" altLang="fr-FR" sz="2400" dirty="0"/>
              <a:t>In the stochastic case, it seems that data driven is a good option…</a:t>
            </a:r>
          </a:p>
        </p:txBody>
      </p:sp>
      <p:sp>
        <p:nvSpPr>
          <p:cNvPr id="13107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DD99490-64DE-49DB-B1FF-AC9AE1B9FD2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D0D6827-A81F-48CA-9458-179F661999E5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9" name="Oval 2"/>
          <p:cNvSpPr>
            <a:spLocks noChangeArrowheads="1"/>
          </p:cNvSpPr>
          <p:nvPr/>
        </p:nvSpPr>
        <p:spPr bwMode="auto">
          <a:xfrm>
            <a:off x="6223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00" name="Oval 3"/>
          <p:cNvSpPr>
            <a:spLocks noChangeArrowheads="1"/>
          </p:cNvSpPr>
          <p:nvPr/>
        </p:nvSpPr>
        <p:spPr bwMode="auto">
          <a:xfrm>
            <a:off x="50419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01" name="Oval 4"/>
          <p:cNvSpPr>
            <a:spLocks noChangeArrowheads="1"/>
          </p:cNvSpPr>
          <p:nvPr/>
        </p:nvSpPr>
        <p:spPr bwMode="auto">
          <a:xfrm>
            <a:off x="64897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grpSp>
        <p:nvGrpSpPr>
          <p:cNvPr id="132102" name="Group 5"/>
          <p:cNvGrpSpPr>
            <a:grpSpLocks/>
          </p:cNvGrpSpPr>
          <p:nvPr/>
        </p:nvGrpSpPr>
        <p:grpSpPr bwMode="auto">
          <a:xfrm>
            <a:off x="7848600" y="3276600"/>
            <a:ext cx="812800" cy="822325"/>
            <a:chOff x="4944" y="2064"/>
            <a:chExt cx="512" cy="518"/>
          </a:xfrm>
        </p:grpSpPr>
        <p:sp>
          <p:nvSpPr>
            <p:cNvPr id="132143" name="Oval 6"/>
            <p:cNvSpPr>
              <a:spLocks noChangeArrowheads="1"/>
            </p:cNvSpPr>
            <p:nvPr/>
          </p:nvSpPr>
          <p:spPr bwMode="auto">
            <a:xfrm>
              <a:off x="4944" y="2064"/>
              <a:ext cx="512" cy="518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32144" name="Oval 7"/>
            <p:cNvSpPr>
              <a:spLocks noChangeArrowheads="1"/>
            </p:cNvSpPr>
            <p:nvPr/>
          </p:nvSpPr>
          <p:spPr bwMode="auto">
            <a:xfrm>
              <a:off x="4992" y="2118"/>
              <a:ext cx="416" cy="411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grpSp>
        <p:nvGrpSpPr>
          <p:cNvPr id="132103" name="Group 8"/>
          <p:cNvGrpSpPr>
            <a:grpSpLocks/>
          </p:cNvGrpSpPr>
          <p:nvPr/>
        </p:nvGrpSpPr>
        <p:grpSpPr bwMode="auto">
          <a:xfrm>
            <a:off x="2222500" y="4881563"/>
            <a:ext cx="812800" cy="822325"/>
            <a:chOff x="1400" y="3075"/>
            <a:chExt cx="512" cy="518"/>
          </a:xfrm>
        </p:grpSpPr>
        <p:sp>
          <p:nvSpPr>
            <p:cNvPr id="132141" name="Oval 9"/>
            <p:cNvSpPr>
              <a:spLocks noChangeArrowheads="1"/>
            </p:cNvSpPr>
            <p:nvPr/>
          </p:nvSpPr>
          <p:spPr bwMode="auto">
            <a:xfrm>
              <a:off x="1400" y="3075"/>
              <a:ext cx="512" cy="518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32142" name="Oval 10"/>
            <p:cNvSpPr>
              <a:spLocks noChangeArrowheads="1"/>
            </p:cNvSpPr>
            <p:nvPr/>
          </p:nvSpPr>
          <p:spPr bwMode="auto">
            <a:xfrm>
              <a:off x="1448" y="3129"/>
              <a:ext cx="416" cy="411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sp>
        <p:nvSpPr>
          <p:cNvPr id="132104" name="Rectangle 11"/>
          <p:cNvSpPr>
            <a:spLocks noChangeArrowheads="1"/>
          </p:cNvSpPr>
          <p:nvPr/>
        </p:nvSpPr>
        <p:spPr bwMode="auto">
          <a:xfrm>
            <a:off x="15859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2105" name="Rectangle 12"/>
          <p:cNvSpPr>
            <a:spLocks noChangeArrowheads="1"/>
          </p:cNvSpPr>
          <p:nvPr/>
        </p:nvSpPr>
        <p:spPr bwMode="auto">
          <a:xfrm>
            <a:off x="44815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2106" name="Rectangle 13"/>
          <p:cNvSpPr>
            <a:spLocks noChangeArrowheads="1"/>
          </p:cNvSpPr>
          <p:nvPr/>
        </p:nvSpPr>
        <p:spPr bwMode="auto">
          <a:xfrm>
            <a:off x="30337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b</a:t>
            </a:r>
          </a:p>
        </p:txBody>
      </p:sp>
      <p:sp>
        <p:nvSpPr>
          <p:cNvPr id="132107" name="Rectangle 14"/>
          <p:cNvSpPr>
            <a:spLocks noChangeArrowheads="1"/>
          </p:cNvSpPr>
          <p:nvPr/>
        </p:nvSpPr>
        <p:spPr bwMode="auto">
          <a:xfrm>
            <a:off x="59293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b</a:t>
            </a:r>
          </a:p>
        </p:txBody>
      </p:sp>
      <p:sp>
        <p:nvSpPr>
          <p:cNvPr id="132108" name="Rectangle 15"/>
          <p:cNvSpPr>
            <a:spLocks noChangeArrowheads="1"/>
          </p:cNvSpPr>
          <p:nvPr/>
        </p:nvSpPr>
        <p:spPr bwMode="auto">
          <a:xfrm>
            <a:off x="7377113" y="2943225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2109" name="Rectangle 16"/>
          <p:cNvSpPr>
            <a:spLocks noChangeArrowheads="1"/>
          </p:cNvSpPr>
          <p:nvPr/>
        </p:nvSpPr>
        <p:spPr bwMode="auto">
          <a:xfrm>
            <a:off x="1738313" y="4238625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2110" name="Line 17"/>
          <p:cNvSpPr>
            <a:spLocks noChangeShapeType="1"/>
          </p:cNvSpPr>
          <p:nvPr/>
        </p:nvSpPr>
        <p:spPr bwMode="auto">
          <a:xfrm>
            <a:off x="193675" y="3657600"/>
            <a:ext cx="377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1" name="Line 18"/>
          <p:cNvSpPr>
            <a:spLocks noChangeShapeType="1"/>
          </p:cNvSpPr>
          <p:nvPr/>
        </p:nvSpPr>
        <p:spPr bwMode="auto">
          <a:xfrm>
            <a:off x="1489075" y="3657600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2" name="Line 19"/>
          <p:cNvSpPr>
            <a:spLocks noChangeShapeType="1"/>
          </p:cNvSpPr>
          <p:nvPr/>
        </p:nvSpPr>
        <p:spPr bwMode="auto">
          <a:xfrm>
            <a:off x="2936875" y="3657600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3" name="Line 20"/>
          <p:cNvSpPr>
            <a:spLocks noChangeShapeType="1"/>
          </p:cNvSpPr>
          <p:nvPr/>
        </p:nvSpPr>
        <p:spPr bwMode="auto">
          <a:xfrm>
            <a:off x="4384675" y="3657600"/>
            <a:ext cx="606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4" name="Line 21"/>
          <p:cNvSpPr>
            <a:spLocks noChangeShapeType="1"/>
          </p:cNvSpPr>
          <p:nvPr/>
        </p:nvSpPr>
        <p:spPr bwMode="auto">
          <a:xfrm>
            <a:off x="5908675" y="3657600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5" name="Line 22"/>
          <p:cNvSpPr>
            <a:spLocks noChangeShapeType="1"/>
          </p:cNvSpPr>
          <p:nvPr/>
        </p:nvSpPr>
        <p:spPr bwMode="auto">
          <a:xfrm>
            <a:off x="4433888" y="5576888"/>
            <a:ext cx="658812" cy="277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6" name="Line 23"/>
          <p:cNvSpPr>
            <a:spLocks noChangeShapeType="1"/>
          </p:cNvSpPr>
          <p:nvPr/>
        </p:nvSpPr>
        <p:spPr bwMode="auto">
          <a:xfrm>
            <a:off x="1108075" y="4156075"/>
            <a:ext cx="1063625" cy="987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17" name="Rectangle 24"/>
          <p:cNvSpPr>
            <a:spLocks noChangeArrowheads="1"/>
          </p:cNvSpPr>
          <p:nvPr/>
        </p:nvSpPr>
        <p:spPr bwMode="auto">
          <a:xfrm>
            <a:off x="1763713" y="1196975"/>
            <a:ext cx="473392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600" b="1" i="1">
                <a:latin typeface="Arial" pitchFamily="34" charset="0"/>
              </a:rPr>
              <a:t>PTA</a:t>
            </a:r>
            <a:endParaRPr lang="fr-FR" altLang="fr-FR" sz="3600" b="1">
              <a:latin typeface="Arial" pitchFamily="34" charset="0"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>
                <a:latin typeface="Arial" pitchFamily="34" charset="0"/>
              </a:rPr>
              <a:t>(</a:t>
            </a:r>
            <a:r>
              <a:rPr lang="fr-FR" altLang="fr-FR" sz="2800" i="1">
                <a:latin typeface="Arial" pitchFamily="34" charset="0"/>
              </a:rPr>
              <a:t>ababc</a:t>
            </a:r>
            <a:r>
              <a:rPr lang="fr-FR" altLang="fr-FR" sz="2800">
                <a:latin typeface="Arial" pitchFamily="34" charset="0"/>
              </a:rPr>
              <a:t> , +)  (</a:t>
            </a:r>
            <a:r>
              <a:rPr lang="fr-FR" altLang="fr-FR" sz="2800" i="1">
                <a:latin typeface="Arial" pitchFamily="34" charset="0"/>
              </a:rPr>
              <a:t>c</a:t>
            </a:r>
            <a:r>
              <a:rPr lang="fr-FR" altLang="fr-FR" sz="2800">
                <a:latin typeface="Arial" pitchFamily="34" charset="0"/>
              </a:rPr>
              <a:t> , +)</a:t>
            </a:r>
            <a:br>
              <a:rPr lang="fr-FR" altLang="fr-FR" sz="2800">
                <a:latin typeface="Arial" pitchFamily="34" charset="0"/>
              </a:rPr>
            </a:br>
            <a:r>
              <a:rPr lang="fr-FR" altLang="fr-FR" sz="2800">
                <a:latin typeface="Arial" pitchFamily="34" charset="0"/>
              </a:rPr>
              <a:t>(</a:t>
            </a:r>
            <a:r>
              <a:rPr lang="fr-FR" altLang="fr-FR" sz="2800" i="1">
                <a:latin typeface="Arial" pitchFamily="34" charset="0"/>
              </a:rPr>
              <a:t>aac</a:t>
            </a:r>
            <a:r>
              <a:rPr lang="fr-FR" altLang="fr-FR" sz="2800">
                <a:latin typeface="Arial" pitchFamily="34" charset="0"/>
              </a:rPr>
              <a:t> , -) (</a:t>
            </a:r>
            <a:r>
              <a:rPr lang="fr-FR" altLang="fr-FR" sz="2800" i="1">
                <a:latin typeface="Arial" pitchFamily="34" charset="0"/>
              </a:rPr>
              <a:t>ab</a:t>
            </a:r>
            <a:r>
              <a:rPr lang="fr-FR" altLang="fr-FR" sz="2800">
                <a:latin typeface="Arial" pitchFamily="34" charset="0"/>
              </a:rPr>
              <a:t> , -) (</a:t>
            </a:r>
            <a:r>
              <a:rPr lang="fr-FR" altLang="fr-FR" sz="2800" i="1">
                <a:latin typeface="Arial" pitchFamily="34" charset="0"/>
              </a:rPr>
              <a:t>abac</a:t>
            </a:r>
            <a:r>
              <a:rPr lang="fr-FR" altLang="fr-FR" sz="2800">
                <a:latin typeface="Arial" pitchFamily="34" charset="0"/>
              </a:rPr>
              <a:t> , -)(</a:t>
            </a:r>
            <a:r>
              <a:rPr lang="fr-FR" altLang="fr-FR" sz="2800" i="1">
                <a:latin typeface="Arial" pitchFamily="34" charset="0"/>
              </a:rPr>
              <a:t>a</a:t>
            </a:r>
            <a:r>
              <a:rPr lang="fr-FR" altLang="fr-FR" sz="2800">
                <a:latin typeface="Arial" pitchFamily="34" charset="0"/>
              </a:rPr>
              <a:t>,-)</a:t>
            </a:r>
          </a:p>
        </p:txBody>
      </p:sp>
      <p:sp>
        <p:nvSpPr>
          <p:cNvPr id="132118" name="Oval 26"/>
          <p:cNvSpPr>
            <a:spLocks noChangeArrowheads="1"/>
          </p:cNvSpPr>
          <p:nvPr/>
        </p:nvSpPr>
        <p:spPr bwMode="auto">
          <a:xfrm>
            <a:off x="5076825" y="5516563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19" name="Line 28"/>
          <p:cNvSpPr>
            <a:spLocks noChangeShapeType="1"/>
          </p:cNvSpPr>
          <p:nvPr/>
        </p:nvSpPr>
        <p:spPr bwMode="auto">
          <a:xfrm>
            <a:off x="5653088" y="4029075"/>
            <a:ext cx="887412" cy="1063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20" name="Rectangle 29"/>
          <p:cNvSpPr>
            <a:spLocks noChangeArrowheads="1"/>
          </p:cNvSpPr>
          <p:nvPr/>
        </p:nvSpPr>
        <p:spPr bwMode="auto">
          <a:xfrm>
            <a:off x="4648200" y="5105400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2121" name="Rectangle 30"/>
          <p:cNvSpPr>
            <a:spLocks noChangeArrowheads="1"/>
          </p:cNvSpPr>
          <p:nvPr/>
        </p:nvSpPr>
        <p:spPr bwMode="auto">
          <a:xfrm>
            <a:off x="12700" y="300994"/>
            <a:ext cx="7772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900" b="1" dirty="0">
                <a:solidFill>
                  <a:schemeClr val="tx2"/>
                </a:solidFill>
                <a:latin typeface="Arial" pitchFamily="34" charset="0"/>
              </a:rPr>
              <a:t>6.4 Constraint Satisfaction</a:t>
            </a:r>
            <a:endParaRPr lang="fr-FR" altLang="fr-FR" sz="39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32122" name="Line 31"/>
          <p:cNvSpPr>
            <a:spLocks noChangeShapeType="1"/>
          </p:cNvSpPr>
          <p:nvPr/>
        </p:nvSpPr>
        <p:spPr bwMode="auto">
          <a:xfrm>
            <a:off x="2681288" y="4052888"/>
            <a:ext cx="1063625" cy="987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23" name="Oval 32"/>
          <p:cNvSpPr>
            <a:spLocks noChangeArrowheads="1"/>
          </p:cNvSpPr>
          <p:nvPr/>
        </p:nvSpPr>
        <p:spPr bwMode="auto">
          <a:xfrm>
            <a:off x="3657600" y="4953000"/>
            <a:ext cx="812800" cy="833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24" name="Rectangle 33"/>
          <p:cNvSpPr>
            <a:spLocks noChangeArrowheads="1"/>
          </p:cNvSpPr>
          <p:nvPr/>
        </p:nvSpPr>
        <p:spPr bwMode="auto">
          <a:xfrm>
            <a:off x="3200400" y="4148138"/>
            <a:ext cx="3841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2125" name="Line 34"/>
          <p:cNvSpPr>
            <a:spLocks noChangeShapeType="1"/>
          </p:cNvSpPr>
          <p:nvPr/>
        </p:nvSpPr>
        <p:spPr bwMode="auto">
          <a:xfrm>
            <a:off x="7329488" y="3657600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2126" name="Oval 36"/>
          <p:cNvSpPr>
            <a:spLocks noChangeArrowheads="1"/>
          </p:cNvSpPr>
          <p:nvPr/>
        </p:nvSpPr>
        <p:spPr bwMode="auto">
          <a:xfrm>
            <a:off x="3492500" y="3314700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27" name="Oval 39"/>
          <p:cNvSpPr>
            <a:spLocks noChangeArrowheads="1"/>
          </p:cNvSpPr>
          <p:nvPr/>
        </p:nvSpPr>
        <p:spPr bwMode="auto">
          <a:xfrm>
            <a:off x="6443663" y="4941888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2128" name="Rectangle 41"/>
          <p:cNvSpPr>
            <a:spLocks noChangeArrowheads="1"/>
          </p:cNvSpPr>
          <p:nvPr/>
        </p:nvSpPr>
        <p:spPr bwMode="auto">
          <a:xfrm>
            <a:off x="6248400" y="4148138"/>
            <a:ext cx="3619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grpSp>
        <p:nvGrpSpPr>
          <p:cNvPr id="264234" name="Group 42"/>
          <p:cNvGrpSpPr>
            <a:grpSpLocks/>
          </p:cNvGrpSpPr>
          <p:nvPr/>
        </p:nvGrpSpPr>
        <p:grpSpPr bwMode="auto">
          <a:xfrm>
            <a:off x="900113" y="3429000"/>
            <a:ext cx="7496175" cy="2663825"/>
            <a:chOff x="567" y="2160"/>
            <a:chExt cx="4722" cy="1678"/>
          </a:xfrm>
        </p:grpSpPr>
        <p:sp>
          <p:nvSpPr>
            <p:cNvPr id="132131" name="Rectangle 43"/>
            <p:cNvSpPr>
              <a:spLocks noChangeArrowheads="1"/>
            </p:cNvSpPr>
            <p:nvPr/>
          </p:nvSpPr>
          <p:spPr bwMode="auto">
            <a:xfrm>
              <a:off x="567" y="2199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2132" name="Rectangle 44"/>
            <p:cNvSpPr>
              <a:spLocks noChangeArrowheads="1"/>
            </p:cNvSpPr>
            <p:nvPr/>
          </p:nvSpPr>
          <p:spPr bwMode="auto">
            <a:xfrm>
              <a:off x="1479" y="2199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2133" name="Rectangle 45"/>
            <p:cNvSpPr>
              <a:spLocks noChangeArrowheads="1"/>
            </p:cNvSpPr>
            <p:nvPr/>
          </p:nvSpPr>
          <p:spPr bwMode="auto">
            <a:xfrm>
              <a:off x="2352" y="2160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2134" name="Rectangle 46"/>
            <p:cNvSpPr>
              <a:spLocks noChangeArrowheads="1"/>
            </p:cNvSpPr>
            <p:nvPr/>
          </p:nvSpPr>
          <p:spPr bwMode="auto">
            <a:xfrm>
              <a:off x="3303" y="2199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2135" name="Rectangle 47"/>
            <p:cNvSpPr>
              <a:spLocks noChangeArrowheads="1"/>
            </p:cNvSpPr>
            <p:nvPr/>
          </p:nvSpPr>
          <p:spPr bwMode="auto">
            <a:xfrm>
              <a:off x="4215" y="2199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2136" name="Rectangle 48"/>
            <p:cNvSpPr>
              <a:spLocks noChangeArrowheads="1"/>
            </p:cNvSpPr>
            <p:nvPr/>
          </p:nvSpPr>
          <p:spPr bwMode="auto">
            <a:xfrm>
              <a:off x="5079" y="2199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2137" name="Rectangle 49"/>
            <p:cNvSpPr>
              <a:spLocks noChangeArrowheads="1"/>
            </p:cNvSpPr>
            <p:nvPr/>
          </p:nvSpPr>
          <p:spPr bwMode="auto">
            <a:xfrm>
              <a:off x="1575" y="3207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2138" name="Rectangle 50"/>
            <p:cNvSpPr>
              <a:spLocks noChangeArrowheads="1"/>
            </p:cNvSpPr>
            <p:nvPr/>
          </p:nvSpPr>
          <p:spPr bwMode="auto">
            <a:xfrm>
              <a:off x="2448" y="3264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2139" name="Rectangle 51"/>
            <p:cNvSpPr>
              <a:spLocks noChangeArrowheads="1"/>
            </p:cNvSpPr>
            <p:nvPr/>
          </p:nvSpPr>
          <p:spPr bwMode="auto">
            <a:xfrm>
              <a:off x="3360" y="3552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2140" name="Rectangle 52"/>
            <p:cNvSpPr>
              <a:spLocks noChangeArrowheads="1"/>
            </p:cNvSpPr>
            <p:nvPr/>
          </p:nvSpPr>
          <p:spPr bwMode="auto">
            <a:xfrm>
              <a:off x="4272" y="3264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132130" name="Oval 54"/>
          <p:cNvSpPr>
            <a:spLocks noChangeArrowheads="1"/>
          </p:cNvSpPr>
          <p:nvPr/>
        </p:nvSpPr>
        <p:spPr bwMode="auto">
          <a:xfrm>
            <a:off x="2051050" y="3284538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078E8E3-D100-4D38-AEE0-1E161BCAFFCC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3" name="Oval 2"/>
          <p:cNvSpPr>
            <a:spLocks noChangeArrowheads="1"/>
          </p:cNvSpPr>
          <p:nvPr/>
        </p:nvSpPr>
        <p:spPr bwMode="auto">
          <a:xfrm>
            <a:off x="6223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24" name="Oval 3"/>
          <p:cNvSpPr>
            <a:spLocks noChangeArrowheads="1"/>
          </p:cNvSpPr>
          <p:nvPr/>
        </p:nvSpPr>
        <p:spPr bwMode="auto">
          <a:xfrm>
            <a:off x="50419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25" name="Oval 4"/>
          <p:cNvSpPr>
            <a:spLocks noChangeArrowheads="1"/>
          </p:cNvSpPr>
          <p:nvPr/>
        </p:nvSpPr>
        <p:spPr bwMode="auto">
          <a:xfrm>
            <a:off x="6489700" y="3271838"/>
            <a:ext cx="812800" cy="8239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grpSp>
        <p:nvGrpSpPr>
          <p:cNvPr id="133126" name="Group 5"/>
          <p:cNvGrpSpPr>
            <a:grpSpLocks/>
          </p:cNvGrpSpPr>
          <p:nvPr/>
        </p:nvGrpSpPr>
        <p:grpSpPr bwMode="auto">
          <a:xfrm>
            <a:off x="7848600" y="3276600"/>
            <a:ext cx="812800" cy="822325"/>
            <a:chOff x="4944" y="2064"/>
            <a:chExt cx="512" cy="518"/>
          </a:xfrm>
        </p:grpSpPr>
        <p:sp>
          <p:nvSpPr>
            <p:cNvPr id="133164" name="Oval 6"/>
            <p:cNvSpPr>
              <a:spLocks noChangeArrowheads="1"/>
            </p:cNvSpPr>
            <p:nvPr/>
          </p:nvSpPr>
          <p:spPr bwMode="auto">
            <a:xfrm>
              <a:off x="4944" y="2064"/>
              <a:ext cx="512" cy="518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33165" name="Oval 7"/>
            <p:cNvSpPr>
              <a:spLocks noChangeArrowheads="1"/>
            </p:cNvSpPr>
            <p:nvPr/>
          </p:nvSpPr>
          <p:spPr bwMode="auto">
            <a:xfrm>
              <a:off x="4992" y="2118"/>
              <a:ext cx="416" cy="411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grpSp>
        <p:nvGrpSpPr>
          <p:cNvPr id="133127" name="Group 8"/>
          <p:cNvGrpSpPr>
            <a:grpSpLocks/>
          </p:cNvGrpSpPr>
          <p:nvPr/>
        </p:nvGrpSpPr>
        <p:grpSpPr bwMode="auto">
          <a:xfrm>
            <a:off x="2222500" y="4881563"/>
            <a:ext cx="812800" cy="822325"/>
            <a:chOff x="1400" y="3075"/>
            <a:chExt cx="512" cy="518"/>
          </a:xfrm>
        </p:grpSpPr>
        <p:sp>
          <p:nvSpPr>
            <p:cNvPr id="133162" name="Oval 9"/>
            <p:cNvSpPr>
              <a:spLocks noChangeArrowheads="1"/>
            </p:cNvSpPr>
            <p:nvPr/>
          </p:nvSpPr>
          <p:spPr bwMode="auto">
            <a:xfrm>
              <a:off x="1400" y="3075"/>
              <a:ext cx="512" cy="518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33163" name="Oval 10"/>
            <p:cNvSpPr>
              <a:spLocks noChangeArrowheads="1"/>
            </p:cNvSpPr>
            <p:nvPr/>
          </p:nvSpPr>
          <p:spPr bwMode="auto">
            <a:xfrm>
              <a:off x="1448" y="3129"/>
              <a:ext cx="416" cy="411"/>
            </a:xfrm>
            <a:prstGeom prst="ellips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sp>
        <p:nvSpPr>
          <p:cNvPr id="133128" name="Rectangle 11"/>
          <p:cNvSpPr>
            <a:spLocks noChangeArrowheads="1"/>
          </p:cNvSpPr>
          <p:nvPr/>
        </p:nvSpPr>
        <p:spPr bwMode="auto">
          <a:xfrm>
            <a:off x="15859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3129" name="Rectangle 12"/>
          <p:cNvSpPr>
            <a:spLocks noChangeArrowheads="1"/>
          </p:cNvSpPr>
          <p:nvPr/>
        </p:nvSpPr>
        <p:spPr bwMode="auto">
          <a:xfrm>
            <a:off x="44815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3130" name="Rectangle 13"/>
          <p:cNvSpPr>
            <a:spLocks noChangeArrowheads="1"/>
          </p:cNvSpPr>
          <p:nvPr/>
        </p:nvSpPr>
        <p:spPr bwMode="auto">
          <a:xfrm>
            <a:off x="30337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b</a:t>
            </a:r>
          </a:p>
        </p:txBody>
      </p:sp>
      <p:sp>
        <p:nvSpPr>
          <p:cNvPr id="133131" name="Rectangle 14"/>
          <p:cNvSpPr>
            <a:spLocks noChangeArrowheads="1"/>
          </p:cNvSpPr>
          <p:nvPr/>
        </p:nvSpPr>
        <p:spPr bwMode="auto">
          <a:xfrm>
            <a:off x="5929313" y="3019425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b</a:t>
            </a:r>
          </a:p>
        </p:txBody>
      </p:sp>
      <p:sp>
        <p:nvSpPr>
          <p:cNvPr id="133132" name="Rectangle 15"/>
          <p:cNvSpPr>
            <a:spLocks noChangeArrowheads="1"/>
          </p:cNvSpPr>
          <p:nvPr/>
        </p:nvSpPr>
        <p:spPr bwMode="auto">
          <a:xfrm>
            <a:off x="7377113" y="2943225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3133" name="Rectangle 16"/>
          <p:cNvSpPr>
            <a:spLocks noChangeArrowheads="1"/>
          </p:cNvSpPr>
          <p:nvPr/>
        </p:nvSpPr>
        <p:spPr bwMode="auto">
          <a:xfrm>
            <a:off x="1738313" y="4238625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3134" name="Line 17"/>
          <p:cNvSpPr>
            <a:spLocks noChangeShapeType="1"/>
          </p:cNvSpPr>
          <p:nvPr/>
        </p:nvSpPr>
        <p:spPr bwMode="auto">
          <a:xfrm>
            <a:off x="193675" y="3657600"/>
            <a:ext cx="377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35" name="Line 18"/>
          <p:cNvSpPr>
            <a:spLocks noChangeShapeType="1"/>
          </p:cNvSpPr>
          <p:nvPr/>
        </p:nvSpPr>
        <p:spPr bwMode="auto">
          <a:xfrm>
            <a:off x="1489075" y="3657600"/>
            <a:ext cx="5302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36" name="Line 19"/>
          <p:cNvSpPr>
            <a:spLocks noChangeShapeType="1"/>
          </p:cNvSpPr>
          <p:nvPr/>
        </p:nvSpPr>
        <p:spPr bwMode="auto">
          <a:xfrm>
            <a:off x="2936875" y="3657600"/>
            <a:ext cx="5302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37" name="Line 20"/>
          <p:cNvSpPr>
            <a:spLocks noChangeShapeType="1"/>
          </p:cNvSpPr>
          <p:nvPr/>
        </p:nvSpPr>
        <p:spPr bwMode="auto">
          <a:xfrm>
            <a:off x="4384675" y="3657600"/>
            <a:ext cx="6064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38" name="Line 21"/>
          <p:cNvSpPr>
            <a:spLocks noChangeShapeType="1"/>
          </p:cNvSpPr>
          <p:nvPr/>
        </p:nvSpPr>
        <p:spPr bwMode="auto">
          <a:xfrm>
            <a:off x="5908675" y="3657600"/>
            <a:ext cx="5302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39" name="Line 22"/>
          <p:cNvSpPr>
            <a:spLocks noChangeShapeType="1"/>
          </p:cNvSpPr>
          <p:nvPr/>
        </p:nvSpPr>
        <p:spPr bwMode="auto">
          <a:xfrm>
            <a:off x="4433888" y="5576888"/>
            <a:ext cx="658812" cy="2778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0" name="Line 23"/>
          <p:cNvSpPr>
            <a:spLocks noChangeShapeType="1"/>
          </p:cNvSpPr>
          <p:nvPr/>
        </p:nvSpPr>
        <p:spPr bwMode="auto">
          <a:xfrm>
            <a:off x="1108075" y="4156075"/>
            <a:ext cx="1063625" cy="9874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1" name="Line 27"/>
          <p:cNvSpPr>
            <a:spLocks noChangeShapeType="1"/>
          </p:cNvSpPr>
          <p:nvPr/>
        </p:nvSpPr>
        <p:spPr bwMode="auto">
          <a:xfrm>
            <a:off x="5653088" y="4029075"/>
            <a:ext cx="887412" cy="10636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2" name="Rectangle 28"/>
          <p:cNvSpPr>
            <a:spLocks noChangeArrowheads="1"/>
          </p:cNvSpPr>
          <p:nvPr/>
        </p:nvSpPr>
        <p:spPr bwMode="auto">
          <a:xfrm>
            <a:off x="4648200" y="5105400"/>
            <a:ext cx="361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133143" name="Rectangle 29"/>
          <p:cNvSpPr>
            <a:spLocks noChangeArrowheads="1"/>
          </p:cNvSpPr>
          <p:nvPr/>
        </p:nvSpPr>
        <p:spPr bwMode="auto">
          <a:xfrm>
            <a:off x="1219200" y="635000"/>
            <a:ext cx="7772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44" name="Line 30"/>
          <p:cNvSpPr>
            <a:spLocks noChangeShapeType="1"/>
          </p:cNvSpPr>
          <p:nvPr/>
        </p:nvSpPr>
        <p:spPr bwMode="auto">
          <a:xfrm>
            <a:off x="2681288" y="4052888"/>
            <a:ext cx="1063625" cy="9874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5" name="Oval 31"/>
          <p:cNvSpPr>
            <a:spLocks noChangeArrowheads="1"/>
          </p:cNvSpPr>
          <p:nvPr/>
        </p:nvSpPr>
        <p:spPr bwMode="auto">
          <a:xfrm>
            <a:off x="3657600" y="4953000"/>
            <a:ext cx="812800" cy="833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46" name="Rectangle 32"/>
          <p:cNvSpPr>
            <a:spLocks noChangeArrowheads="1"/>
          </p:cNvSpPr>
          <p:nvPr/>
        </p:nvSpPr>
        <p:spPr bwMode="auto">
          <a:xfrm>
            <a:off x="3200400" y="4148138"/>
            <a:ext cx="3841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a</a:t>
            </a:r>
          </a:p>
        </p:txBody>
      </p:sp>
      <p:sp>
        <p:nvSpPr>
          <p:cNvPr id="133147" name="Line 33"/>
          <p:cNvSpPr>
            <a:spLocks noChangeShapeType="1"/>
          </p:cNvSpPr>
          <p:nvPr/>
        </p:nvSpPr>
        <p:spPr bwMode="auto">
          <a:xfrm>
            <a:off x="7329488" y="3657600"/>
            <a:ext cx="5302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48" name="Rectangle 40"/>
          <p:cNvSpPr>
            <a:spLocks noChangeArrowheads="1"/>
          </p:cNvSpPr>
          <p:nvPr/>
        </p:nvSpPr>
        <p:spPr bwMode="auto">
          <a:xfrm>
            <a:off x="6248400" y="4148138"/>
            <a:ext cx="3619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i="1">
                <a:latin typeface="Times New Roman" pitchFamily="18" charset="0"/>
              </a:rPr>
              <a:t>c</a:t>
            </a:r>
          </a:p>
        </p:txBody>
      </p:sp>
      <p:sp>
        <p:nvSpPr>
          <p:cNvPr id="266284" name="Line 44"/>
          <p:cNvSpPr>
            <a:spLocks noChangeShapeType="1"/>
          </p:cNvSpPr>
          <p:nvPr/>
        </p:nvSpPr>
        <p:spPr bwMode="auto">
          <a:xfrm>
            <a:off x="2362200" y="4038600"/>
            <a:ext cx="7620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150" name="Rectangle 45"/>
          <p:cNvSpPr>
            <a:spLocks noChangeArrowheads="1"/>
          </p:cNvSpPr>
          <p:nvPr/>
        </p:nvSpPr>
        <p:spPr bwMode="auto">
          <a:xfrm>
            <a:off x="1860550" y="762000"/>
            <a:ext cx="47339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>
                <a:latin typeface="Arial" pitchFamily="34" charset="0"/>
              </a:rPr>
              <a:t>(</a:t>
            </a:r>
            <a:r>
              <a:rPr lang="fr-FR" altLang="fr-FR" sz="2800" i="1">
                <a:latin typeface="Arial" pitchFamily="34" charset="0"/>
              </a:rPr>
              <a:t>ababc</a:t>
            </a:r>
            <a:r>
              <a:rPr lang="fr-FR" altLang="fr-FR" sz="2800">
                <a:latin typeface="Arial" pitchFamily="34" charset="0"/>
              </a:rPr>
              <a:t> , +)  (</a:t>
            </a:r>
            <a:r>
              <a:rPr lang="fr-FR" altLang="fr-FR" sz="2800" i="1">
                <a:latin typeface="Arial" pitchFamily="34" charset="0"/>
              </a:rPr>
              <a:t>c</a:t>
            </a:r>
            <a:r>
              <a:rPr lang="fr-FR" altLang="fr-FR" sz="2800">
                <a:latin typeface="Arial" pitchFamily="34" charset="0"/>
              </a:rPr>
              <a:t> , +)</a:t>
            </a:r>
            <a:br>
              <a:rPr lang="fr-FR" altLang="fr-FR" sz="2800">
                <a:latin typeface="Arial" pitchFamily="34" charset="0"/>
              </a:rPr>
            </a:br>
            <a:br>
              <a:rPr lang="fr-FR" altLang="fr-FR" sz="2800">
                <a:latin typeface="Arial" pitchFamily="34" charset="0"/>
              </a:rPr>
            </a:br>
            <a:r>
              <a:rPr lang="fr-FR" altLang="fr-FR" sz="2800">
                <a:latin typeface="Arial" pitchFamily="34" charset="0"/>
              </a:rPr>
              <a:t>(</a:t>
            </a:r>
            <a:r>
              <a:rPr lang="fr-FR" altLang="fr-FR" sz="2800" i="1">
                <a:latin typeface="Arial" pitchFamily="34" charset="0"/>
              </a:rPr>
              <a:t>aac</a:t>
            </a:r>
            <a:r>
              <a:rPr lang="fr-FR" altLang="fr-FR" sz="2800">
                <a:latin typeface="Arial" pitchFamily="34" charset="0"/>
              </a:rPr>
              <a:t> , -) (</a:t>
            </a:r>
            <a:r>
              <a:rPr lang="fr-FR" altLang="fr-FR" sz="2800" i="1">
                <a:latin typeface="Arial" pitchFamily="34" charset="0"/>
              </a:rPr>
              <a:t>ab</a:t>
            </a:r>
            <a:r>
              <a:rPr lang="fr-FR" altLang="fr-FR" sz="2800">
                <a:latin typeface="Arial" pitchFamily="34" charset="0"/>
              </a:rPr>
              <a:t> , -) (</a:t>
            </a:r>
            <a:r>
              <a:rPr lang="fr-FR" altLang="fr-FR" sz="2800" i="1">
                <a:latin typeface="Arial" pitchFamily="34" charset="0"/>
              </a:rPr>
              <a:t>abac</a:t>
            </a:r>
            <a:r>
              <a:rPr lang="fr-FR" altLang="fr-FR" sz="2800">
                <a:latin typeface="Arial" pitchFamily="34" charset="0"/>
              </a:rPr>
              <a:t> , -)(</a:t>
            </a:r>
            <a:r>
              <a:rPr lang="fr-FR" altLang="fr-FR" sz="2800" i="1">
                <a:latin typeface="Arial" pitchFamily="34" charset="0"/>
              </a:rPr>
              <a:t>a</a:t>
            </a:r>
            <a:r>
              <a:rPr lang="fr-FR" altLang="fr-FR" sz="2800">
                <a:latin typeface="Arial" pitchFamily="34" charset="0"/>
              </a:rPr>
              <a:t>,-)</a:t>
            </a:r>
          </a:p>
        </p:txBody>
      </p:sp>
      <p:grpSp>
        <p:nvGrpSpPr>
          <p:cNvPr id="266286" name="Group 46"/>
          <p:cNvGrpSpPr>
            <a:grpSpLocks/>
          </p:cNvGrpSpPr>
          <p:nvPr/>
        </p:nvGrpSpPr>
        <p:grpSpPr bwMode="auto">
          <a:xfrm>
            <a:off x="741363" y="2224088"/>
            <a:ext cx="7926387" cy="3871912"/>
            <a:chOff x="467" y="1401"/>
            <a:chExt cx="4993" cy="2439"/>
          </a:xfrm>
        </p:grpSpPr>
        <p:sp>
          <p:nvSpPr>
            <p:cNvPr id="133156" name="Line 47"/>
            <p:cNvSpPr>
              <a:spLocks noChangeShapeType="1"/>
            </p:cNvSpPr>
            <p:nvPr/>
          </p:nvSpPr>
          <p:spPr bwMode="auto">
            <a:xfrm flipH="1">
              <a:off x="4512" y="2544"/>
              <a:ext cx="48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3157" name="Line 48"/>
            <p:cNvSpPr>
              <a:spLocks noChangeShapeType="1"/>
            </p:cNvSpPr>
            <p:nvPr/>
          </p:nvSpPr>
          <p:spPr bwMode="auto">
            <a:xfrm flipH="1" flipV="1">
              <a:off x="1872" y="3552"/>
              <a:ext cx="1344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33158" name="AutoShape 49"/>
            <p:cNvCxnSpPr>
              <a:cxnSpLocks noChangeShapeType="1"/>
              <a:stCxn id="133124" idx="0"/>
              <a:endCxn id="133125" idx="0"/>
            </p:cNvCxnSpPr>
            <p:nvPr/>
          </p:nvCxnSpPr>
          <p:spPr bwMode="auto">
            <a:xfrm rot="5400000" flipV="1">
              <a:off x="3887" y="1598"/>
              <a:ext cx="1" cy="912"/>
            </a:xfrm>
            <a:prstGeom prst="curvedConnector3">
              <a:avLst>
                <a:gd name="adj1" fmla="val -44500005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159" name="AutoShape 50"/>
            <p:cNvCxnSpPr>
              <a:cxnSpLocks noChangeShapeType="1"/>
              <a:stCxn id="133123" idx="3"/>
              <a:endCxn id="133145" idx="3"/>
            </p:cNvCxnSpPr>
            <p:nvPr/>
          </p:nvCxnSpPr>
          <p:spPr bwMode="auto">
            <a:xfrm rot="16200000" flipH="1">
              <a:off x="891" y="2088"/>
              <a:ext cx="1064" cy="1912"/>
            </a:xfrm>
            <a:prstGeom prst="curvedConnector3">
              <a:avLst>
                <a:gd name="adj1" fmla="val 144356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160" name="AutoShape 51"/>
            <p:cNvCxnSpPr>
              <a:cxnSpLocks noChangeShapeType="1"/>
              <a:stCxn id="133161" idx="1"/>
              <a:endCxn id="133161" idx="3"/>
            </p:cNvCxnSpPr>
            <p:nvPr/>
          </p:nvCxnSpPr>
          <p:spPr bwMode="auto">
            <a:xfrm rot="10800000" flipH="1" flipV="1">
              <a:off x="4319" y="1545"/>
              <a:ext cx="1141" cy="1"/>
            </a:xfrm>
            <a:prstGeom prst="curvedConnector5">
              <a:avLst>
                <a:gd name="adj1" fmla="val -12620"/>
                <a:gd name="adj2" fmla="val -28800000"/>
                <a:gd name="adj3" fmla="val 11262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161" name="Text Box 52"/>
            <p:cNvSpPr txBox="1">
              <a:spLocks noChangeArrowheads="1"/>
            </p:cNvSpPr>
            <p:nvPr/>
          </p:nvSpPr>
          <p:spPr bwMode="auto">
            <a:xfrm>
              <a:off x="4319" y="1401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>
                  <a:solidFill>
                    <a:srgbClr val="FF3300"/>
                  </a:solidFill>
                  <a:latin typeface="Arial" pitchFamily="34" charset="0"/>
                </a:rPr>
                <a:t>Inconsistent</a:t>
              </a:r>
            </a:p>
          </p:txBody>
        </p:sp>
      </p:grpSp>
      <p:sp>
        <p:nvSpPr>
          <p:cNvPr id="133152" name="Oval 53"/>
          <p:cNvSpPr>
            <a:spLocks noChangeArrowheads="1"/>
          </p:cNvSpPr>
          <p:nvPr/>
        </p:nvSpPr>
        <p:spPr bwMode="auto">
          <a:xfrm>
            <a:off x="2051050" y="3284538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53" name="Oval 54"/>
          <p:cNvSpPr>
            <a:spLocks noChangeArrowheads="1"/>
          </p:cNvSpPr>
          <p:nvPr/>
        </p:nvSpPr>
        <p:spPr bwMode="auto">
          <a:xfrm>
            <a:off x="3492500" y="3213100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54" name="Oval 55"/>
          <p:cNvSpPr>
            <a:spLocks noChangeArrowheads="1"/>
          </p:cNvSpPr>
          <p:nvPr/>
        </p:nvSpPr>
        <p:spPr bwMode="auto">
          <a:xfrm>
            <a:off x="6443663" y="4941888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33155" name="Oval 56"/>
          <p:cNvSpPr>
            <a:spLocks noChangeArrowheads="1"/>
          </p:cNvSpPr>
          <p:nvPr/>
        </p:nvSpPr>
        <p:spPr bwMode="auto">
          <a:xfrm>
            <a:off x="5076825" y="5589588"/>
            <a:ext cx="812800" cy="822325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4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Consider (</a:t>
            </a:r>
            <a:r>
              <a:rPr lang="en-US" altLang="fr-FR" i="1"/>
              <a:t>Q</a:t>
            </a:r>
            <a:r>
              <a:rPr lang="en-US" altLang="fr-FR"/>
              <a:t>,</a:t>
            </a:r>
            <a:r>
              <a:rPr lang="en-US" altLang="fr-FR" baseline="30000"/>
              <a:t> </a:t>
            </a:r>
            <a:r>
              <a:rPr lang="en-US" altLang="fr-FR" i="1"/>
              <a:t>incompatible</a:t>
            </a:r>
            <a:r>
              <a:rPr lang="en-US" altLang="fr-FR"/>
              <a:t>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US" altLang="fr-FR" sz="2600"/>
              <a:t>All you have to do is find a maximum clique…</a:t>
            </a:r>
          </a:p>
          <a:p>
            <a:pPr>
              <a:spcAft>
                <a:spcPct val="40000"/>
              </a:spcAft>
            </a:pPr>
            <a:r>
              <a:rPr lang="en-US" altLang="fr-FR" sz="2600"/>
              <a:t>Another NP-hard problem, but for which good heuristics exist</a:t>
            </a:r>
          </a:p>
          <a:p>
            <a:pPr>
              <a:spcAft>
                <a:spcPct val="40000"/>
              </a:spcAft>
            </a:pPr>
            <a:r>
              <a:rPr lang="en-US" altLang="fr-FR" sz="2600"/>
              <a:t>Careful : the maximum clique only gives you a lower bound...</a:t>
            </a:r>
          </a:p>
        </p:txBody>
      </p:sp>
      <p:sp>
        <p:nvSpPr>
          <p:cNvPr id="13414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F44244F-2A4B-4CC1-A3C3-16D44FF3C4B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Alternatively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/>
              <a:t>You have </a:t>
            </a:r>
            <a:r>
              <a:rPr lang="en-US" altLang="fr-FR">
                <a:sym typeface="Symbol" pitchFamily="18" charset="2"/>
              </a:rPr>
              <a:t></a:t>
            </a:r>
            <a:r>
              <a:rPr lang="en-US" altLang="fr-FR" i="1"/>
              <a:t>Q</a:t>
            </a:r>
            <a:r>
              <a:rPr lang="en-US" altLang="fr-FR">
                <a:sym typeface="Symbol" pitchFamily="18" charset="2"/>
              </a:rPr>
              <a:t></a:t>
            </a:r>
            <a:r>
              <a:rPr lang="en-US" altLang="fr-FR"/>
              <a:t> variables </a:t>
            </a:r>
            <a:r>
              <a:rPr lang="en-US" altLang="fr-FR" i="1"/>
              <a:t>S</a:t>
            </a:r>
            <a:r>
              <a:rPr lang="en-US" altLang="fr-FR" baseline="-25000"/>
              <a:t>1</a:t>
            </a:r>
            <a:r>
              <a:rPr lang="en-US" altLang="fr-FR"/>
              <a:t>..</a:t>
            </a:r>
            <a:r>
              <a:rPr lang="en-US" altLang="fr-FR" i="1"/>
              <a:t>S</a:t>
            </a:r>
            <a:r>
              <a:rPr lang="en-US" altLang="fr-FR" baseline="-25000">
                <a:sym typeface="Symbol" pitchFamily="18" charset="2"/>
              </a:rPr>
              <a:t></a:t>
            </a:r>
            <a:r>
              <a:rPr lang="en-US" altLang="fr-FR" i="1" baseline="-25000"/>
              <a:t>Q</a:t>
            </a:r>
            <a:r>
              <a:rPr lang="en-US" altLang="fr-FR" baseline="-25000">
                <a:sym typeface="Symbol" pitchFamily="18" charset="2"/>
              </a:rPr>
              <a:t></a:t>
            </a:r>
            <a:r>
              <a:rPr lang="en-US" altLang="fr-FR"/>
              <a:t>, and </a:t>
            </a:r>
            <a:r>
              <a:rPr lang="en-US" altLang="fr-FR" i="1"/>
              <a:t>n</a:t>
            </a:r>
            <a:r>
              <a:rPr lang="en-US" altLang="fr-FR"/>
              <a:t> values 1..</a:t>
            </a:r>
            <a:r>
              <a:rPr lang="en-US" altLang="fr-FR" i="1"/>
              <a:t>n</a:t>
            </a:r>
            <a:r>
              <a:rPr lang="en-US" altLang="fr-FR"/>
              <a:t>.</a:t>
            </a:r>
          </a:p>
          <a:p>
            <a:r>
              <a:rPr lang="en-US" altLang="fr-FR"/>
              <a:t>You have constraints </a:t>
            </a:r>
          </a:p>
          <a:p>
            <a:pPr algn="ctr">
              <a:buFont typeface="Wingdings" pitchFamily="2" charset="2"/>
              <a:buNone/>
            </a:pPr>
            <a:r>
              <a:rPr lang="en-US" altLang="fr-FR" i="1"/>
              <a:t>S</a:t>
            </a:r>
            <a:r>
              <a:rPr lang="en-US" altLang="fr-FR" i="1" baseline="-25000"/>
              <a:t>i</a:t>
            </a:r>
            <a:r>
              <a:rPr lang="en-US" altLang="fr-FR">
                <a:sym typeface="Symbol" pitchFamily="18" charset="2"/>
              </a:rPr>
              <a:t></a:t>
            </a:r>
            <a:r>
              <a:rPr lang="en-US" altLang="fr-FR" i="1"/>
              <a:t>S</a:t>
            </a:r>
            <a:r>
              <a:rPr lang="en-US" altLang="fr-FR" i="1" baseline="-25000"/>
              <a:t>j</a:t>
            </a:r>
            <a:endParaRPr lang="en-US" altLang="fr-FR"/>
          </a:p>
          <a:p>
            <a:pPr algn="ctr">
              <a:buFont typeface="Wingdings" pitchFamily="2" charset="2"/>
              <a:buNone/>
            </a:pPr>
            <a:r>
              <a:rPr lang="en-US" altLang="fr-FR"/>
              <a:t>or 	</a:t>
            </a:r>
            <a:r>
              <a:rPr lang="en-US" altLang="fr-FR" i="1"/>
              <a:t>S</a:t>
            </a:r>
            <a:r>
              <a:rPr lang="en-US" altLang="fr-FR" i="1" baseline="-25000"/>
              <a:t>i</a:t>
            </a:r>
            <a:r>
              <a:rPr lang="en-US" altLang="fr-FR"/>
              <a:t>=</a:t>
            </a:r>
            <a:r>
              <a:rPr lang="en-US" altLang="fr-FR" i="1"/>
              <a:t>S</a:t>
            </a:r>
            <a:r>
              <a:rPr lang="en-US" altLang="fr-FR" i="1" baseline="-25000"/>
              <a:t>j</a:t>
            </a:r>
            <a:r>
              <a:rPr lang="en-US" altLang="fr-FR"/>
              <a:t> </a:t>
            </a:r>
            <a:r>
              <a:rPr lang="en-US" altLang="fr-FR">
                <a:sym typeface="Symbol" pitchFamily="18" charset="2"/>
              </a:rPr>
              <a:t></a:t>
            </a:r>
            <a:r>
              <a:rPr lang="en-US" altLang="fr-FR"/>
              <a:t> </a:t>
            </a:r>
            <a:r>
              <a:rPr lang="en-US" altLang="fr-FR" i="1"/>
              <a:t>S</a:t>
            </a:r>
            <a:r>
              <a:rPr lang="en-US" altLang="fr-FR" i="1" baseline="-25000"/>
              <a:t>k</a:t>
            </a:r>
            <a:r>
              <a:rPr lang="en-US" altLang="fr-FR"/>
              <a:t>=</a:t>
            </a:r>
            <a:r>
              <a:rPr lang="en-US" altLang="fr-FR" i="1"/>
              <a:t>S</a:t>
            </a:r>
            <a:r>
              <a:rPr lang="en-US" altLang="fr-FR" i="1" baseline="-25000"/>
              <a:t>l</a:t>
            </a:r>
            <a:endParaRPr lang="en-US" altLang="fr-FR" i="1"/>
          </a:p>
          <a:p>
            <a:pPr algn="ctr">
              <a:buFont typeface="Wingdings" pitchFamily="2" charset="2"/>
              <a:buNone/>
            </a:pPr>
            <a:r>
              <a:rPr lang="en-US" altLang="fr-FR" sz="3900">
                <a:solidFill>
                  <a:srgbClr val="9933FF"/>
                </a:solidFill>
              </a:rPr>
              <a:t>Solve</a:t>
            </a:r>
            <a:endParaRPr lang="en-US" altLang="fr-FR"/>
          </a:p>
        </p:txBody>
      </p:sp>
      <p:sp>
        <p:nvSpPr>
          <p:cNvPr id="13517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46617E8-F29E-46D7-9B5E-47A0CA611D5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3" name="Rectangle 4"/>
          <p:cNvSpPr>
            <a:spLocks noChangeArrowheads="1"/>
          </p:cNvSpPr>
          <p:nvPr/>
        </p:nvSpPr>
        <p:spPr bwMode="auto">
          <a:xfrm>
            <a:off x="250825" y="5589588"/>
            <a:ext cx="8642350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692150" indent="-347663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987425" indent="-293688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281113" indent="-2921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1598613" indent="-315913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fr-FR" sz="2400">
                <a:latin typeface="Comic Sans MS" pitchFamily="66" charset="0"/>
              </a:rPr>
              <a:t>Biermann 72, Oliveira &amp; Silva 98, Coste &amp; Nicolas 98, Verwer 2012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fr-FR" dirty="0"/>
              <a:t>7. Open questions and conclusions</a:t>
            </a:r>
            <a:endParaRPr lang="fr-FR" dirty="0"/>
          </a:p>
        </p:txBody>
      </p:sp>
      <p:sp>
        <p:nvSpPr>
          <p:cNvPr id="13619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81309F5-A982-4E1D-9B8C-78DF1657D8E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692696"/>
          </a:xfrm>
        </p:spPr>
        <p:txBody>
          <a:bodyPr/>
          <a:lstStyle/>
          <a:p>
            <a:r>
              <a:rPr lang="en-GB" altLang="fr-FR" dirty="0"/>
              <a:t>Other versions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97025"/>
            <a:ext cx="8229600" cy="4411663"/>
          </a:xfrm>
        </p:spPr>
        <p:txBody>
          <a:bodyPr/>
          <a:lstStyle/>
          <a:p>
            <a:r>
              <a:rPr lang="en-GB" altLang="fr-FR"/>
              <a:t>A Matlab version of RPNI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http://www.sec.in.tum.de/~hasan/matlab/gi_toolbox/1.0-Beta/</a:t>
            </a:r>
          </a:p>
          <a:p>
            <a:r>
              <a:rPr lang="en-GB" altLang="fr-FR"/>
              <a:t>A JAVA version</a:t>
            </a:r>
          </a:p>
          <a:p>
            <a:pPr>
              <a:buFont typeface="Wingdings" pitchFamily="2" charset="2"/>
              <a:buNone/>
            </a:pPr>
            <a:r>
              <a:rPr lang="en-GB" altLang="fr-FR" sz="2000"/>
              <a:t>http://pagesperso.lina.univ-nantes.fr/~cdlh/Downloads/RPNI.tar.gz</a:t>
            </a:r>
          </a:p>
          <a:p>
            <a:endParaRPr lang="en-GB" altLang="fr-FR" sz="1800"/>
          </a:p>
          <a:p>
            <a:r>
              <a:rPr lang="en-GB" altLang="fr-FR" sz="2800"/>
              <a:t>A parallel version exists, and also an OCAML, C, C++…</a:t>
            </a:r>
          </a:p>
        </p:txBody>
      </p:sp>
      <p:sp>
        <p:nvSpPr>
          <p:cNvPr id="13722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D34C815-C7CD-4652-896C-A112B3ECA23C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36712"/>
          </a:xfrm>
        </p:spPr>
        <p:txBody>
          <a:bodyPr/>
          <a:lstStyle/>
          <a:p>
            <a:r>
              <a:rPr lang="en-GB" altLang="fr-FR" dirty="0"/>
              <a:t>Some open questions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628775"/>
            <a:ext cx="8229600" cy="4411663"/>
          </a:xfrm>
        </p:spPr>
        <p:txBody>
          <a:bodyPr/>
          <a:lstStyle/>
          <a:p>
            <a:r>
              <a:rPr lang="en-GB" altLang="fr-FR"/>
              <a:t>Do better than EDSM (still some unsolved Abbadingo task out there…)</a:t>
            </a:r>
          </a:p>
          <a:p>
            <a:r>
              <a:rPr lang="en-GB" altLang="fr-FR"/>
              <a:t>Write a </a:t>
            </a:r>
            <a:r>
              <a:rPr lang="en-GB" altLang="fr-FR" sz="4000">
                <a:latin typeface="Monotype Corsiva" pitchFamily="66" charset="0"/>
              </a:rPr>
              <a:t>O</a:t>
            </a:r>
            <a:r>
              <a:rPr lang="en-GB" altLang="fr-FR"/>
              <a:t>(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 i="1"/>
              <a:t>f</a:t>
            </a:r>
            <a:r>
              <a:rPr lang="en-GB" altLang="fr-FR"/>
              <a:t>(</a:t>
            </a:r>
            <a:r>
              <a:rPr lang="en-GB" altLang="fr-FR" i="1"/>
              <a:t>n</a:t>
            </a:r>
            <a:r>
              <a:rPr lang="en-GB" altLang="fr-FR"/>
              <a:t>)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/>
              <a:t>) algorithm which identifies DFA in the limit (Jose Oncina and cdlh have a log factor still in the way)</a:t>
            </a:r>
          </a:p>
          <a:p>
            <a:r>
              <a:rPr lang="en-GB" altLang="fr-FR"/>
              <a:t>Identify and study the collusion issues</a:t>
            </a:r>
          </a:p>
          <a:p>
            <a:r>
              <a:rPr lang="en-GB" altLang="fr-FR"/>
              <a:t>Deal with noise.</a:t>
            </a:r>
          </a:p>
        </p:txBody>
      </p:sp>
      <p:sp>
        <p:nvSpPr>
          <p:cNvPr id="13824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0330D7B-FD5E-4183-B81A-F1450F99B8B0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i="1" dirty="0"/>
              <a:t>S</a:t>
            </a:r>
            <a:r>
              <a:rPr lang="en-US" altLang="fr-FR" sz="2400" dirty="0"/>
              <a:t>={</a:t>
            </a:r>
            <a:r>
              <a:rPr lang="en-US" altLang="fr-FR" sz="2400" i="1" dirty="0"/>
              <a:t>a</a:t>
            </a:r>
            <a:r>
              <a:rPr lang="en-US" altLang="fr-FR" sz="2400" dirty="0"/>
              <a:t>, </a:t>
            </a:r>
            <a:r>
              <a:rPr lang="en-US" altLang="fr-FR" sz="2400" i="1" dirty="0"/>
              <a:t>aa</a:t>
            </a:r>
            <a:r>
              <a:rPr lang="en-US" altLang="fr-FR" sz="2400" dirty="0"/>
              <a:t>, </a:t>
            </a:r>
            <a:r>
              <a:rPr lang="en-US" altLang="fr-FR" sz="2400" i="1" dirty="0" err="1"/>
              <a:t>abba</a:t>
            </a:r>
            <a:r>
              <a:rPr lang="en-US" altLang="fr-FR" sz="2400" dirty="0"/>
              <a:t>, </a:t>
            </a:r>
            <a:r>
              <a:rPr lang="en-US" altLang="fr-FR" sz="2400" i="1" dirty="0" err="1"/>
              <a:t>abbbba</a:t>
            </a:r>
            <a:r>
              <a:rPr lang="en-US" altLang="fr-FR" sz="2400" dirty="0"/>
              <a:t>}</a:t>
            </a:r>
          </a:p>
          <a:p>
            <a:r>
              <a:rPr lang="en-US" altLang="fr-FR" sz="2400" dirty="0"/>
              <a:t>Let </a:t>
            </a:r>
            <a:r>
              <a:rPr lang="en-US" altLang="fr-FR" sz="2400" i="1" dirty="0"/>
              <a:t>k</a:t>
            </a:r>
            <a:r>
              <a:rPr lang="en-US" altLang="fr-FR" sz="2400" dirty="0"/>
              <a:t>=3</a:t>
            </a:r>
          </a:p>
          <a:p>
            <a:pPr lvl="1"/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)={</a:t>
            </a:r>
            <a:r>
              <a:rPr lang="en-US" altLang="fr-FR" sz="2400" i="1" dirty="0"/>
              <a:t>a</a:t>
            </a:r>
            <a:r>
              <a:rPr lang="en-US" altLang="fr-FR" sz="2400" dirty="0"/>
              <a:t>, </a:t>
            </a:r>
            <a:r>
              <a:rPr lang="en-US" altLang="fr-FR" sz="2400" i="1" dirty="0"/>
              <a:t>b</a:t>
            </a:r>
            <a:r>
              <a:rPr lang="en-US" altLang="fr-FR" sz="2400" dirty="0"/>
              <a:t>} </a:t>
            </a:r>
          </a:p>
          <a:p>
            <a:pPr lvl="1"/>
            <a:r>
              <a:rPr lang="en-US" altLang="fr-FR" sz="2400" i="1" dirty="0"/>
              <a:t>I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 {</a:t>
            </a:r>
            <a:r>
              <a:rPr lang="en-US" altLang="fr-FR" sz="2400" i="1" dirty="0">
                <a:sym typeface="Symbol" pitchFamily="18" charset="2"/>
              </a:rPr>
              <a:t>aa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i="1" dirty="0">
                <a:sym typeface="Symbol" pitchFamily="18" charset="2"/>
              </a:rPr>
              <a:t>ab</a:t>
            </a:r>
            <a:r>
              <a:rPr lang="en-US" altLang="fr-FR" sz="2400" dirty="0">
                <a:sym typeface="Symbol" pitchFamily="18" charset="2"/>
              </a:rPr>
              <a:t>}</a:t>
            </a:r>
            <a:endParaRPr lang="en-US" altLang="fr-FR" sz="2400" dirty="0"/>
          </a:p>
          <a:p>
            <a:pPr lvl="1"/>
            <a:r>
              <a:rPr lang="en-US" altLang="fr-FR" sz="2400" i="1" dirty="0"/>
              <a:t>F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 {</a:t>
            </a:r>
            <a:r>
              <a:rPr lang="en-US" altLang="fr-FR" sz="2400" i="1" dirty="0">
                <a:sym typeface="Symbol" pitchFamily="18" charset="2"/>
              </a:rPr>
              <a:t>aa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i="1" dirty="0" err="1">
                <a:sym typeface="Symbol" pitchFamily="18" charset="2"/>
              </a:rPr>
              <a:t>ba</a:t>
            </a:r>
            <a:r>
              <a:rPr lang="en-US" altLang="fr-FR" sz="2400" dirty="0">
                <a:sym typeface="Symbol" pitchFamily="18" charset="2"/>
              </a:rPr>
              <a:t>}</a:t>
            </a:r>
          </a:p>
          <a:p>
            <a:pPr lvl="1"/>
            <a:r>
              <a:rPr lang="en-US" altLang="fr-FR" sz="2400" i="1" dirty="0"/>
              <a:t>C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 {</a:t>
            </a:r>
            <a:r>
              <a:rPr lang="en-US" altLang="fr-FR" sz="2400" i="1" dirty="0">
                <a:sym typeface="Symbol" pitchFamily="18" charset="2"/>
              </a:rPr>
              <a:t>a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i="1" dirty="0">
                <a:sym typeface="Symbol" pitchFamily="18" charset="2"/>
              </a:rPr>
              <a:t>aa</a:t>
            </a:r>
            <a:r>
              <a:rPr lang="en-US" altLang="fr-FR" sz="2400" dirty="0">
                <a:sym typeface="Symbol" pitchFamily="18" charset="2"/>
              </a:rPr>
              <a:t>}</a:t>
            </a:r>
            <a:endParaRPr lang="en-US" altLang="fr-FR" sz="2400" dirty="0"/>
          </a:p>
          <a:p>
            <a:pPr lvl="1"/>
            <a:r>
              <a:rPr lang="en-US" altLang="fr-FR" sz="2400" i="1" dirty="0"/>
              <a:t>T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)={</a:t>
            </a:r>
            <a:r>
              <a:rPr lang="en-US" altLang="fr-FR" sz="2400" i="1" dirty="0" err="1">
                <a:sym typeface="Symbol" pitchFamily="18" charset="2"/>
              </a:rPr>
              <a:t>abb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i="1" dirty="0" err="1">
                <a:sym typeface="Symbol" pitchFamily="18" charset="2"/>
              </a:rPr>
              <a:t>bbb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i="1" dirty="0" err="1">
                <a:sym typeface="Symbol" pitchFamily="18" charset="2"/>
              </a:rPr>
              <a:t>bba</a:t>
            </a:r>
            <a:r>
              <a:rPr lang="en-US" altLang="fr-FR" sz="2400" dirty="0">
                <a:sym typeface="Symbol" pitchFamily="18" charset="2"/>
              </a:rPr>
              <a:t>}</a:t>
            </a:r>
          </a:p>
          <a:p>
            <a:pPr lvl="1"/>
            <a:endParaRPr lang="en-US" altLang="fr-FR" sz="2400" dirty="0">
              <a:sym typeface="Symbol" pitchFamily="18" charset="2"/>
            </a:endParaRPr>
          </a:p>
          <a:p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baseline="-25000" dirty="0"/>
              <a:t>3</a:t>
            </a:r>
            <a:r>
              <a:rPr lang="en-US" altLang="fr-FR" sz="2400" i="1" baseline="-25000" dirty="0"/>
              <a:t>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))= </a:t>
            </a:r>
            <a:r>
              <a:rPr lang="en-US" altLang="fr-FR" sz="2400" i="1" dirty="0"/>
              <a:t>ab</a:t>
            </a:r>
            <a:r>
              <a:rPr lang="en-US" altLang="fr-FR" sz="2400" i="1" baseline="30000" dirty="0"/>
              <a:t>*</a:t>
            </a:r>
            <a:r>
              <a:rPr lang="en-US" altLang="fr-FR" sz="2400" i="1" dirty="0" err="1"/>
              <a:t>a</a:t>
            </a:r>
            <a:r>
              <a:rPr lang="en-US" altLang="fr-FR" sz="2400" dirty="0" err="1"/>
              <a:t>+</a:t>
            </a:r>
            <a:r>
              <a:rPr lang="en-US" altLang="fr-FR" sz="2400" i="1" dirty="0" err="1"/>
              <a:t>a</a:t>
            </a:r>
            <a:endParaRPr lang="en-US" altLang="fr-FR" sz="2400" i="1" dirty="0"/>
          </a:p>
        </p:txBody>
      </p:sp>
      <p:sp>
        <p:nvSpPr>
          <p:cNvPr id="3686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EF49AFD-F6B3-40B5-9895-D7B313F08FE9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2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Building the corresponding automaton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600"/>
              <a:t>Each string in </a:t>
            </a:r>
            <a:r>
              <a:rPr lang="en-US" altLang="fr-FR" sz="2600" i="1"/>
              <a:t>I</a:t>
            </a:r>
            <a:r>
              <a:rPr lang="en-US" altLang="fr-FR" sz="2600">
                <a:sym typeface="Symbol" pitchFamily="18" charset="2"/>
              </a:rPr>
              <a:t></a:t>
            </a:r>
            <a:r>
              <a:rPr lang="en-US" altLang="fr-FR" sz="2600" i="1">
                <a:sym typeface="Symbol" pitchFamily="18" charset="2"/>
              </a:rPr>
              <a:t>C</a:t>
            </a:r>
            <a:r>
              <a:rPr lang="en-US" altLang="fr-FR" sz="2600"/>
              <a:t> and PREF(</a:t>
            </a:r>
            <a:r>
              <a:rPr lang="en-US" altLang="fr-FR" sz="2600" i="1"/>
              <a:t>I</a:t>
            </a:r>
            <a:r>
              <a:rPr lang="en-US" altLang="fr-FR" sz="2600">
                <a:sym typeface="Symbol" pitchFamily="18" charset="2"/>
              </a:rPr>
              <a:t></a:t>
            </a:r>
            <a:r>
              <a:rPr lang="en-US" altLang="fr-FR" sz="2600" i="1">
                <a:sym typeface="Symbol" pitchFamily="18" charset="2"/>
              </a:rPr>
              <a:t>C</a:t>
            </a:r>
            <a:r>
              <a:rPr lang="en-US" altLang="fr-FR" sz="2600"/>
              <a:t>) is a state</a:t>
            </a:r>
          </a:p>
          <a:p>
            <a:r>
              <a:rPr lang="en-US" altLang="fr-FR" sz="2600"/>
              <a:t>Each substring of length </a:t>
            </a:r>
            <a:r>
              <a:rPr lang="en-US" altLang="fr-FR" sz="2600" i="1"/>
              <a:t>k</a:t>
            </a:r>
            <a:r>
              <a:rPr lang="en-US" altLang="fr-FR" sz="2600"/>
              <a:t>-1 of strings in </a:t>
            </a:r>
            <a:r>
              <a:rPr lang="en-US" altLang="fr-FR" sz="2600" i="1"/>
              <a:t>T</a:t>
            </a:r>
            <a:r>
              <a:rPr lang="en-US" altLang="fr-FR" sz="2600"/>
              <a:t> is a state</a:t>
            </a:r>
          </a:p>
          <a:p>
            <a:r>
              <a:rPr lang="en-US" altLang="fr-FR" sz="2600">
                <a:sym typeface="Symbol" pitchFamily="18" charset="2"/>
              </a:rPr>
              <a:t></a:t>
            </a:r>
            <a:r>
              <a:rPr lang="en-US" altLang="fr-FR" sz="2600"/>
              <a:t> is the initial state</a:t>
            </a:r>
          </a:p>
          <a:p>
            <a:r>
              <a:rPr lang="en-US" altLang="fr-FR" sz="2600"/>
              <a:t>Add a transition labeled </a:t>
            </a:r>
            <a:r>
              <a:rPr lang="en-US" altLang="fr-FR" sz="2600" i="1"/>
              <a:t>b</a:t>
            </a:r>
            <a:r>
              <a:rPr lang="en-US" altLang="fr-FR" sz="2600"/>
              <a:t> from </a:t>
            </a:r>
            <a:r>
              <a:rPr lang="en-US" altLang="fr-FR" sz="2600" i="1"/>
              <a:t>u</a:t>
            </a:r>
            <a:r>
              <a:rPr lang="en-US" altLang="fr-FR" sz="2600"/>
              <a:t> to </a:t>
            </a:r>
            <a:r>
              <a:rPr lang="en-US" altLang="fr-FR" sz="2600" i="1"/>
              <a:t>ub</a:t>
            </a:r>
            <a:r>
              <a:rPr lang="en-US" altLang="fr-FR" sz="2600"/>
              <a:t> for each state </a:t>
            </a:r>
            <a:r>
              <a:rPr lang="en-US" altLang="fr-FR" sz="2600" i="1"/>
              <a:t>ub</a:t>
            </a:r>
            <a:endParaRPr lang="en-US" altLang="fr-FR" sz="2600"/>
          </a:p>
          <a:p>
            <a:r>
              <a:rPr lang="en-US" altLang="fr-FR" sz="2600"/>
              <a:t>Add a transition labeled </a:t>
            </a:r>
            <a:r>
              <a:rPr lang="en-US" altLang="fr-FR" sz="2600" i="1"/>
              <a:t>b</a:t>
            </a:r>
            <a:r>
              <a:rPr lang="en-US" altLang="fr-FR" sz="2600"/>
              <a:t> from </a:t>
            </a:r>
            <a:r>
              <a:rPr lang="en-US" altLang="fr-FR" sz="2600" i="1"/>
              <a:t>au</a:t>
            </a:r>
            <a:r>
              <a:rPr lang="en-US" altLang="fr-FR" sz="2600"/>
              <a:t> to </a:t>
            </a:r>
            <a:r>
              <a:rPr lang="en-US" altLang="fr-FR" sz="2600" i="1"/>
              <a:t>ub</a:t>
            </a:r>
            <a:r>
              <a:rPr lang="en-US" altLang="fr-FR" sz="2600"/>
              <a:t> for each </a:t>
            </a:r>
            <a:r>
              <a:rPr lang="en-US" altLang="fr-FR" sz="2600" i="1"/>
              <a:t>aub</a:t>
            </a:r>
            <a:r>
              <a:rPr lang="en-US" altLang="fr-FR" sz="2600"/>
              <a:t> in </a:t>
            </a:r>
            <a:r>
              <a:rPr lang="en-US" altLang="fr-FR" sz="2600" i="1"/>
              <a:t>T</a:t>
            </a:r>
            <a:endParaRPr lang="en-US" altLang="fr-FR" sz="2600"/>
          </a:p>
          <a:p>
            <a:r>
              <a:rPr lang="en-US" altLang="fr-FR" sz="2600"/>
              <a:t>Each state/substring that is in </a:t>
            </a:r>
            <a:r>
              <a:rPr lang="en-US" altLang="fr-FR" sz="2600" i="1"/>
              <a:t>F</a:t>
            </a:r>
            <a:r>
              <a:rPr lang="en-US" altLang="fr-FR" sz="2600"/>
              <a:t> is a final state</a:t>
            </a:r>
          </a:p>
          <a:p>
            <a:r>
              <a:rPr lang="en-US" altLang="fr-FR" sz="2600"/>
              <a:t>Each state/substring that is in </a:t>
            </a:r>
            <a:r>
              <a:rPr lang="en-US" altLang="fr-FR" sz="2600" i="1"/>
              <a:t>C</a:t>
            </a:r>
            <a:r>
              <a:rPr lang="en-US" altLang="fr-FR" sz="2600"/>
              <a:t> is a final state</a:t>
            </a:r>
          </a:p>
        </p:txBody>
      </p:sp>
      <p:sp>
        <p:nvSpPr>
          <p:cNvPr id="3789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D375E-80BC-4AF2-8A49-1F692D89D209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0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Running the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1908175" y="1916113"/>
            <a:ext cx="6264275" cy="101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i="1"/>
              <a:t>S</a:t>
            </a:r>
            <a:r>
              <a:rPr lang="en-US" altLang="fr-FR"/>
              <a:t>={</a:t>
            </a:r>
            <a:r>
              <a:rPr lang="en-US" altLang="fr-FR" i="1"/>
              <a:t>a</a:t>
            </a:r>
            <a:r>
              <a:rPr lang="en-US" altLang="fr-FR"/>
              <a:t>, </a:t>
            </a:r>
            <a:r>
              <a:rPr lang="en-US" altLang="fr-FR" i="1"/>
              <a:t>aa</a:t>
            </a:r>
            <a:r>
              <a:rPr lang="en-US" altLang="fr-FR"/>
              <a:t>, </a:t>
            </a:r>
            <a:r>
              <a:rPr lang="en-US" altLang="fr-FR" i="1"/>
              <a:t>abba</a:t>
            </a:r>
            <a:r>
              <a:rPr lang="en-US" altLang="fr-FR"/>
              <a:t>, </a:t>
            </a:r>
            <a:r>
              <a:rPr lang="en-US" altLang="fr-FR" i="1"/>
              <a:t>abbbba</a:t>
            </a:r>
            <a:r>
              <a:rPr lang="en-US" altLang="fr-FR"/>
              <a:t>}</a:t>
            </a:r>
          </a:p>
        </p:txBody>
      </p:sp>
      <p:sp>
        <p:nvSpPr>
          <p:cNvPr id="3891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401C55D-29AF-4740-BA06-FDFFDD873150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fr-FR" altLang="en-US" sz="1000">
              <a:latin typeface="Arial" pitchFamily="34" charset="0"/>
            </a:endParaRPr>
          </a:p>
        </p:txBody>
      </p:sp>
      <p:grpSp>
        <p:nvGrpSpPr>
          <p:cNvPr id="251908" name="Group 4"/>
          <p:cNvGrpSpPr>
            <a:grpSpLocks/>
          </p:cNvGrpSpPr>
          <p:nvPr/>
        </p:nvGrpSpPr>
        <p:grpSpPr bwMode="auto">
          <a:xfrm>
            <a:off x="468313" y="3001963"/>
            <a:ext cx="3422650" cy="2501900"/>
            <a:chOff x="295" y="1891"/>
            <a:chExt cx="2156" cy="1576"/>
          </a:xfrm>
        </p:grpSpPr>
        <p:sp>
          <p:nvSpPr>
            <p:cNvPr id="38949" name="Text Box 5"/>
            <p:cNvSpPr txBox="1">
              <a:spLocks noChangeArrowheads="1"/>
            </p:cNvSpPr>
            <p:nvPr/>
          </p:nvSpPr>
          <p:spPr bwMode="auto">
            <a:xfrm>
              <a:off x="295" y="1891"/>
              <a:ext cx="12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3200" i="1">
                  <a:latin typeface="Arial" pitchFamily="34" charset="0"/>
                </a:rPr>
                <a:t>I</a:t>
              </a:r>
              <a:r>
                <a:rPr lang="en-US" altLang="fr-FR" sz="3200">
                  <a:latin typeface="Arial" pitchFamily="34" charset="0"/>
                </a:rPr>
                <a:t>={</a:t>
              </a:r>
              <a:r>
                <a:rPr lang="en-US" altLang="fr-FR" sz="3200" i="1">
                  <a:latin typeface="Arial" pitchFamily="34" charset="0"/>
                </a:rPr>
                <a:t>aa, </a:t>
              </a:r>
              <a:r>
                <a:rPr lang="en-US" altLang="fr-FR" sz="3200" i="1">
                  <a:latin typeface="Arial" pitchFamily="34" charset="0"/>
                  <a:sym typeface="Symbol" pitchFamily="18" charset="2"/>
                </a:rPr>
                <a:t>ab</a:t>
              </a:r>
              <a:r>
                <a:rPr lang="en-US" altLang="fr-FR" sz="3200">
                  <a:latin typeface="Arial" pitchFamily="34" charset="0"/>
                  <a:sym typeface="Symbol" pitchFamily="18" charset="2"/>
                </a:rPr>
                <a:t>}</a:t>
              </a:r>
            </a:p>
          </p:txBody>
        </p:sp>
        <p:sp>
          <p:nvSpPr>
            <p:cNvPr id="38950" name="Text Box 6"/>
            <p:cNvSpPr txBox="1">
              <a:spLocks noChangeArrowheads="1"/>
            </p:cNvSpPr>
            <p:nvPr/>
          </p:nvSpPr>
          <p:spPr bwMode="auto">
            <a:xfrm>
              <a:off x="295" y="2344"/>
              <a:ext cx="1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3200" i="1">
                  <a:latin typeface="Arial" pitchFamily="34" charset="0"/>
                </a:rPr>
                <a:t>F</a:t>
              </a:r>
              <a:r>
                <a:rPr lang="en-US" altLang="fr-FR" sz="3200">
                  <a:latin typeface="Arial" pitchFamily="34" charset="0"/>
                </a:rPr>
                <a:t>={</a:t>
              </a:r>
              <a:r>
                <a:rPr lang="en-US" altLang="fr-FR" sz="3200" i="1">
                  <a:latin typeface="Arial" pitchFamily="34" charset="0"/>
                </a:rPr>
                <a:t>aa, ba</a:t>
              </a:r>
              <a:r>
                <a:rPr lang="en-US" altLang="fr-FR" sz="3200">
                  <a:latin typeface="Arial" pitchFamily="34" charset="0"/>
                </a:rPr>
                <a:t>}</a:t>
              </a:r>
            </a:p>
          </p:txBody>
        </p:sp>
        <p:sp>
          <p:nvSpPr>
            <p:cNvPr id="38951" name="Text Box 7"/>
            <p:cNvSpPr txBox="1">
              <a:spLocks noChangeArrowheads="1"/>
            </p:cNvSpPr>
            <p:nvPr/>
          </p:nvSpPr>
          <p:spPr bwMode="auto">
            <a:xfrm>
              <a:off x="295" y="2795"/>
              <a:ext cx="215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3200" i="1">
                  <a:latin typeface="Arial" pitchFamily="34" charset="0"/>
                </a:rPr>
                <a:t>T</a:t>
              </a:r>
              <a:r>
                <a:rPr lang="en-US" altLang="fr-FR" sz="3200">
                  <a:latin typeface="Arial" pitchFamily="34" charset="0"/>
                </a:rPr>
                <a:t>={</a:t>
              </a:r>
              <a:r>
                <a:rPr lang="en-US" altLang="fr-FR" sz="3200" i="1">
                  <a:latin typeface="Arial" pitchFamily="34" charset="0"/>
                </a:rPr>
                <a:t>abb</a:t>
              </a:r>
              <a:r>
                <a:rPr lang="en-US" altLang="fr-FR" sz="3200">
                  <a:latin typeface="Arial" pitchFamily="34" charset="0"/>
                </a:rPr>
                <a:t>, </a:t>
              </a:r>
              <a:r>
                <a:rPr lang="en-US" altLang="fr-FR" sz="3200" i="1">
                  <a:latin typeface="Arial" pitchFamily="34" charset="0"/>
                </a:rPr>
                <a:t>bbb</a:t>
              </a:r>
              <a:r>
                <a:rPr lang="en-US" altLang="fr-FR" sz="3200">
                  <a:latin typeface="Arial" pitchFamily="34" charset="0"/>
                </a:rPr>
                <a:t>, </a:t>
              </a:r>
              <a:r>
                <a:rPr lang="en-US" altLang="fr-FR" sz="3200" i="1">
                  <a:latin typeface="Arial" pitchFamily="34" charset="0"/>
                </a:rPr>
                <a:t>bba</a:t>
              </a:r>
              <a:r>
                <a:rPr lang="en-US" altLang="fr-FR" sz="3200">
                  <a:latin typeface="Arial" pitchFamily="34" charset="0"/>
                </a:rPr>
                <a:t>}</a:t>
              </a:r>
            </a:p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3200" i="1">
                  <a:latin typeface="Arial" pitchFamily="34" charset="0"/>
                </a:rPr>
                <a:t>C</a:t>
              </a:r>
              <a:r>
                <a:rPr lang="en-US" altLang="fr-FR" sz="3200">
                  <a:latin typeface="Arial" pitchFamily="34" charset="0"/>
                </a:rPr>
                <a:t>={</a:t>
              </a:r>
              <a:r>
                <a:rPr lang="en-US" altLang="fr-FR" sz="3200" i="1">
                  <a:latin typeface="Arial" pitchFamily="34" charset="0"/>
                </a:rPr>
                <a:t>a</a:t>
              </a:r>
              <a:r>
                <a:rPr lang="en-US" altLang="fr-FR" sz="3200">
                  <a:latin typeface="Arial" pitchFamily="34" charset="0"/>
                </a:rPr>
                <a:t>, </a:t>
              </a:r>
              <a:r>
                <a:rPr lang="en-US" altLang="fr-FR" sz="3200" i="1">
                  <a:latin typeface="Arial" pitchFamily="34" charset="0"/>
                </a:rPr>
                <a:t>aa</a:t>
              </a:r>
              <a:r>
                <a:rPr lang="en-US" altLang="fr-FR" sz="3200">
                  <a:latin typeface="Arial" pitchFamily="34" charset="0"/>
                </a:rPr>
                <a:t>}</a:t>
              </a:r>
            </a:p>
          </p:txBody>
        </p:sp>
      </p:grpSp>
      <p:sp>
        <p:nvSpPr>
          <p:cNvPr id="251912" name="Line 8"/>
          <p:cNvSpPr>
            <a:spLocks noChangeShapeType="1"/>
          </p:cNvSpPr>
          <p:nvPr/>
        </p:nvSpPr>
        <p:spPr bwMode="auto">
          <a:xfrm flipV="1">
            <a:off x="4427538" y="3789363"/>
            <a:ext cx="304800" cy="152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51913" name="Group 9"/>
          <p:cNvGrpSpPr>
            <a:grpSpLocks/>
          </p:cNvGrpSpPr>
          <p:nvPr/>
        </p:nvGrpSpPr>
        <p:grpSpPr bwMode="auto">
          <a:xfrm>
            <a:off x="4572000" y="2492375"/>
            <a:ext cx="3854450" cy="3490913"/>
            <a:chOff x="2880" y="1570"/>
            <a:chExt cx="2428" cy="2199"/>
          </a:xfrm>
        </p:grpSpPr>
        <p:sp>
          <p:nvSpPr>
            <p:cNvPr id="38943" name="AutoShape 10"/>
            <p:cNvSpPr>
              <a:spLocks noChangeArrowheads="1"/>
            </p:cNvSpPr>
            <p:nvPr/>
          </p:nvSpPr>
          <p:spPr bwMode="auto">
            <a:xfrm>
              <a:off x="4150" y="1888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ckThin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a</a:t>
              </a:r>
            </a:p>
          </p:txBody>
        </p:sp>
        <p:sp>
          <p:nvSpPr>
            <p:cNvPr id="38944" name="AutoShape 11"/>
            <p:cNvSpPr>
              <a:spLocks noChangeArrowheads="1"/>
            </p:cNvSpPr>
            <p:nvPr/>
          </p:nvSpPr>
          <p:spPr bwMode="auto">
            <a:xfrm>
              <a:off x="2925" y="2069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nThick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>
                  <a:latin typeface="Arial" pitchFamily="34" charset="0"/>
                  <a:sym typeface="Symbol" pitchFamily="18" charset="2"/>
                </a:rPr>
                <a:t></a:t>
              </a:r>
              <a:endParaRPr lang="en-US" altLang="fr-FR" sz="2400">
                <a:latin typeface="Arial" pitchFamily="34" charset="0"/>
              </a:endParaRPr>
            </a:p>
          </p:txBody>
        </p:sp>
        <p:sp>
          <p:nvSpPr>
            <p:cNvPr id="38945" name="AutoShape 12"/>
            <p:cNvSpPr>
              <a:spLocks noChangeArrowheads="1"/>
            </p:cNvSpPr>
            <p:nvPr/>
          </p:nvSpPr>
          <p:spPr bwMode="auto">
            <a:xfrm>
              <a:off x="4694" y="2750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ab</a:t>
              </a:r>
            </a:p>
          </p:txBody>
        </p:sp>
        <p:sp>
          <p:nvSpPr>
            <p:cNvPr id="38946" name="AutoShape 13"/>
            <p:cNvSpPr>
              <a:spLocks noChangeArrowheads="1"/>
            </p:cNvSpPr>
            <p:nvPr/>
          </p:nvSpPr>
          <p:spPr bwMode="auto">
            <a:xfrm>
              <a:off x="2880" y="3385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ba</a:t>
              </a:r>
            </a:p>
          </p:txBody>
        </p:sp>
        <p:sp>
          <p:nvSpPr>
            <p:cNvPr id="38947" name="AutoShape 14"/>
            <p:cNvSpPr>
              <a:spLocks noChangeArrowheads="1"/>
            </p:cNvSpPr>
            <p:nvPr/>
          </p:nvSpPr>
          <p:spPr bwMode="auto">
            <a:xfrm>
              <a:off x="3878" y="3249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bb</a:t>
              </a:r>
            </a:p>
          </p:txBody>
        </p:sp>
        <p:sp>
          <p:nvSpPr>
            <p:cNvPr id="38948" name="AutoShape 15"/>
            <p:cNvSpPr>
              <a:spLocks noChangeArrowheads="1"/>
            </p:cNvSpPr>
            <p:nvPr/>
          </p:nvSpPr>
          <p:spPr bwMode="auto">
            <a:xfrm>
              <a:off x="4876" y="1570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ckThin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aa</a:t>
              </a:r>
            </a:p>
          </p:txBody>
        </p:sp>
      </p:grpSp>
      <p:grpSp>
        <p:nvGrpSpPr>
          <p:cNvPr id="251920" name="Group 16"/>
          <p:cNvGrpSpPr>
            <a:grpSpLocks/>
          </p:cNvGrpSpPr>
          <p:nvPr/>
        </p:nvGrpSpPr>
        <p:grpSpPr bwMode="auto">
          <a:xfrm>
            <a:off x="5003800" y="2781300"/>
            <a:ext cx="2808288" cy="2970213"/>
            <a:chOff x="3152" y="1752"/>
            <a:chExt cx="1769" cy="1871"/>
          </a:xfrm>
        </p:grpSpPr>
        <p:cxnSp>
          <p:nvCxnSpPr>
            <p:cNvPr id="38936" name="AutoShape 17"/>
            <p:cNvCxnSpPr>
              <a:cxnSpLocks noChangeShapeType="1"/>
            </p:cNvCxnSpPr>
            <p:nvPr/>
          </p:nvCxnSpPr>
          <p:spPr bwMode="auto">
            <a:xfrm rot="5400000">
              <a:off x="4368" y="2996"/>
              <a:ext cx="307" cy="471"/>
            </a:xfrm>
            <a:prstGeom prst="curvedConnector2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8937" name="Group 18"/>
            <p:cNvGrpSpPr>
              <a:grpSpLocks/>
            </p:cNvGrpSpPr>
            <p:nvPr/>
          </p:nvGrpSpPr>
          <p:grpSpPr bwMode="auto">
            <a:xfrm>
              <a:off x="3152" y="1752"/>
              <a:ext cx="1769" cy="1871"/>
              <a:chOff x="3141" y="1762"/>
              <a:chExt cx="1769" cy="1871"/>
            </a:xfrm>
          </p:grpSpPr>
          <p:cxnSp>
            <p:nvCxnSpPr>
              <p:cNvPr id="38938" name="AutoShape 19"/>
              <p:cNvCxnSpPr>
                <a:cxnSpLocks noChangeShapeType="1"/>
              </p:cNvCxnSpPr>
              <p:nvPr/>
            </p:nvCxnSpPr>
            <p:spPr bwMode="auto">
              <a:xfrm rot="-5400000">
                <a:off x="3614" y="1471"/>
                <a:ext cx="125" cy="1072"/>
              </a:xfrm>
              <a:prstGeom prst="curvedConnector3">
                <a:avLst>
                  <a:gd name="adj1" fmla="val 260000"/>
                </a:avLst>
              </a:prstGeom>
              <a:noFill/>
              <a:ln w="28575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39" name="AutoShape 20"/>
              <p:cNvCxnSpPr>
                <a:cxnSpLocks noChangeShapeType="1"/>
              </p:cNvCxnSpPr>
              <p:nvPr/>
            </p:nvCxnSpPr>
            <p:spPr bwMode="auto">
              <a:xfrm>
                <a:off x="4582" y="2080"/>
                <a:ext cx="328" cy="670"/>
              </a:xfrm>
              <a:prstGeom prst="curvedConnector2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0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3288" y="3441"/>
                <a:ext cx="590" cy="171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1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4094" y="3441"/>
                <a:ext cx="216" cy="192"/>
              </a:xfrm>
              <a:prstGeom prst="curvedConnector4">
                <a:avLst>
                  <a:gd name="adj1" fmla="val -110648"/>
                  <a:gd name="adj2" fmla="val 228125"/>
                </a:avLst>
              </a:prstGeom>
              <a:noFill/>
              <a:ln w="28575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2" name="AutoShape 23"/>
              <p:cNvCxnSpPr>
                <a:cxnSpLocks noChangeShapeType="1"/>
                <a:stCxn id="38943" idx="0"/>
                <a:endCxn id="38948" idx="2"/>
              </p:cNvCxnSpPr>
              <p:nvPr/>
            </p:nvCxnSpPr>
            <p:spPr bwMode="auto">
              <a:xfrm rot="-5400000">
                <a:off x="4558" y="1570"/>
                <a:ext cx="108" cy="492"/>
              </a:xfrm>
              <a:prstGeom prst="curvedConnector2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51928" name="Group 24"/>
          <p:cNvGrpSpPr>
            <a:grpSpLocks/>
          </p:cNvGrpSpPr>
          <p:nvPr/>
        </p:nvGrpSpPr>
        <p:grpSpPr bwMode="auto">
          <a:xfrm>
            <a:off x="5508625" y="2420938"/>
            <a:ext cx="2424113" cy="3770312"/>
            <a:chOff x="3470" y="1525"/>
            <a:chExt cx="1527" cy="2375"/>
          </a:xfrm>
        </p:grpSpPr>
        <p:sp>
          <p:nvSpPr>
            <p:cNvPr id="38930" name="Text Box 25"/>
            <p:cNvSpPr txBox="1">
              <a:spLocks noChangeArrowheads="1"/>
            </p:cNvSpPr>
            <p:nvPr/>
          </p:nvSpPr>
          <p:spPr bwMode="auto">
            <a:xfrm>
              <a:off x="3560" y="170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a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38931" name="Text Box 26"/>
            <p:cNvSpPr txBox="1">
              <a:spLocks noChangeArrowheads="1"/>
            </p:cNvSpPr>
            <p:nvPr/>
          </p:nvSpPr>
          <p:spPr bwMode="auto">
            <a:xfrm>
              <a:off x="4513" y="36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b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38932" name="Text Box 27"/>
            <p:cNvSpPr txBox="1">
              <a:spLocks noChangeArrowheads="1"/>
            </p:cNvSpPr>
            <p:nvPr/>
          </p:nvSpPr>
          <p:spPr bwMode="auto">
            <a:xfrm>
              <a:off x="4468" y="306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b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38933" name="Text Box 28"/>
            <p:cNvSpPr txBox="1">
              <a:spLocks noChangeArrowheads="1"/>
            </p:cNvSpPr>
            <p:nvPr/>
          </p:nvSpPr>
          <p:spPr bwMode="auto">
            <a:xfrm>
              <a:off x="4785" y="211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b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38934" name="Text Box 29"/>
            <p:cNvSpPr txBox="1">
              <a:spLocks noChangeArrowheads="1"/>
            </p:cNvSpPr>
            <p:nvPr/>
          </p:nvSpPr>
          <p:spPr bwMode="auto">
            <a:xfrm>
              <a:off x="3470" y="324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a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38935" name="Text Box 30"/>
            <p:cNvSpPr txBox="1">
              <a:spLocks noChangeArrowheads="1"/>
            </p:cNvSpPr>
            <p:nvPr/>
          </p:nvSpPr>
          <p:spPr bwMode="auto">
            <a:xfrm>
              <a:off x="4377" y="152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400" i="1">
                  <a:solidFill>
                    <a:srgbClr val="CC0066"/>
                  </a:solidFill>
                  <a:latin typeface="Times New Roman" pitchFamily="18" charset="0"/>
                </a:rPr>
                <a:t>a</a:t>
              </a:r>
              <a:endParaRPr lang="es-ES_tradnl" altLang="fr-FR" sz="24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1935" name="Group 31"/>
          <p:cNvGrpSpPr>
            <a:grpSpLocks/>
          </p:cNvGrpSpPr>
          <p:nvPr/>
        </p:nvGrpSpPr>
        <p:grpSpPr bwMode="auto">
          <a:xfrm>
            <a:off x="4572000" y="2492375"/>
            <a:ext cx="3854450" cy="3490913"/>
            <a:chOff x="2744" y="1570"/>
            <a:chExt cx="2428" cy="2199"/>
          </a:xfrm>
        </p:grpSpPr>
        <p:grpSp>
          <p:nvGrpSpPr>
            <p:cNvPr id="38923" name="Group 32"/>
            <p:cNvGrpSpPr>
              <a:grpSpLocks/>
            </p:cNvGrpSpPr>
            <p:nvPr/>
          </p:nvGrpSpPr>
          <p:grpSpPr bwMode="auto">
            <a:xfrm>
              <a:off x="2744" y="1888"/>
              <a:ext cx="2246" cy="1881"/>
              <a:chOff x="1202" y="1842"/>
              <a:chExt cx="2246" cy="1881"/>
            </a:xfrm>
          </p:grpSpPr>
          <p:sp>
            <p:nvSpPr>
              <p:cNvPr id="38925" name="AutoShape 33"/>
              <p:cNvSpPr>
                <a:spLocks noChangeArrowheads="1"/>
              </p:cNvSpPr>
              <p:nvPr/>
            </p:nvSpPr>
            <p:spPr bwMode="auto">
              <a:xfrm>
                <a:off x="2472" y="1842"/>
                <a:ext cx="432" cy="384"/>
              </a:xfrm>
              <a:prstGeom prst="flowChartConnector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3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fr-FR" sz="2400" i="1">
                    <a:latin typeface="Arial" pitchFamily="34" charset="0"/>
                  </a:rPr>
                  <a:t>a</a:t>
                </a:r>
              </a:p>
            </p:txBody>
          </p:sp>
          <p:sp>
            <p:nvSpPr>
              <p:cNvPr id="38926" name="AutoShape 34"/>
              <p:cNvSpPr>
                <a:spLocks noChangeArrowheads="1"/>
              </p:cNvSpPr>
              <p:nvPr/>
            </p:nvSpPr>
            <p:spPr bwMode="auto">
              <a:xfrm>
                <a:off x="1247" y="2023"/>
                <a:ext cx="432" cy="384"/>
              </a:xfrm>
              <a:prstGeom prst="flowChartConnector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fr-FR" sz="2400">
                    <a:latin typeface="Arial" pitchFamily="34" charset="0"/>
                    <a:sym typeface="Symbol" pitchFamily="18" charset="2"/>
                  </a:rPr>
                  <a:t></a:t>
                </a:r>
                <a:endParaRPr lang="en-US" altLang="fr-FR" sz="2400">
                  <a:latin typeface="Arial" pitchFamily="34" charset="0"/>
                </a:endParaRPr>
              </a:p>
            </p:txBody>
          </p:sp>
          <p:sp>
            <p:nvSpPr>
              <p:cNvPr id="38927" name="AutoShape 35"/>
              <p:cNvSpPr>
                <a:spLocks noChangeArrowheads="1"/>
              </p:cNvSpPr>
              <p:nvPr/>
            </p:nvSpPr>
            <p:spPr bwMode="auto">
              <a:xfrm>
                <a:off x="3016" y="2704"/>
                <a:ext cx="432" cy="384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fr-FR" sz="2400" i="1">
                    <a:latin typeface="Arial" pitchFamily="34" charset="0"/>
                  </a:rPr>
                  <a:t>ab</a:t>
                </a:r>
              </a:p>
            </p:txBody>
          </p:sp>
          <p:sp>
            <p:nvSpPr>
              <p:cNvPr id="38928" name="AutoShape 36"/>
              <p:cNvSpPr>
                <a:spLocks noChangeArrowheads="1"/>
              </p:cNvSpPr>
              <p:nvPr/>
            </p:nvSpPr>
            <p:spPr bwMode="auto">
              <a:xfrm>
                <a:off x="1202" y="3339"/>
                <a:ext cx="432" cy="384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fr-FR" sz="2400" i="1">
                    <a:latin typeface="Arial" pitchFamily="34" charset="0"/>
                  </a:rPr>
                  <a:t>ba</a:t>
                </a:r>
              </a:p>
            </p:txBody>
          </p:sp>
          <p:sp>
            <p:nvSpPr>
              <p:cNvPr id="38929" name="AutoShape 37"/>
              <p:cNvSpPr>
                <a:spLocks noChangeArrowheads="1"/>
              </p:cNvSpPr>
              <p:nvPr/>
            </p:nvSpPr>
            <p:spPr bwMode="auto">
              <a:xfrm>
                <a:off x="2200" y="3203"/>
                <a:ext cx="432" cy="384"/>
              </a:xfrm>
              <a:prstGeom prst="flowChartConnector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fr-FR" sz="2400" i="1">
                    <a:latin typeface="Arial" pitchFamily="34" charset="0"/>
                  </a:rPr>
                  <a:t>bb</a:t>
                </a:r>
              </a:p>
            </p:txBody>
          </p:sp>
        </p:grpSp>
        <p:sp>
          <p:nvSpPr>
            <p:cNvPr id="38924" name="AutoShape 38"/>
            <p:cNvSpPr>
              <a:spLocks noChangeArrowheads="1"/>
            </p:cNvSpPr>
            <p:nvPr/>
          </p:nvSpPr>
          <p:spPr bwMode="auto">
            <a:xfrm>
              <a:off x="4740" y="1570"/>
              <a:ext cx="432" cy="384"/>
            </a:xfrm>
            <a:prstGeom prst="flowChartConnector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400" i="1">
                  <a:latin typeface="Arial" pitchFamily="34" charset="0"/>
                </a:rPr>
                <a:t>aa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54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Properties 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i="1" dirty="0"/>
              <a:t>S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</a:t>
            </a:r>
          </a:p>
          <a:p>
            <a:endParaRPr lang="en-US" altLang="fr-FR" sz="2400" dirty="0"/>
          </a:p>
          <a:p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 is the smallest </a:t>
            </a:r>
            <a:r>
              <a:rPr lang="en-US" altLang="fr-FR" sz="2400" i="1" dirty="0"/>
              <a:t>k</a:t>
            </a:r>
            <a:r>
              <a:rPr lang="en-US" altLang="fr-FR" sz="2400" dirty="0"/>
              <a:t>-</a:t>
            </a:r>
            <a:r>
              <a:rPr lang="en-US" altLang="fr-FR" sz="2400" i="1" dirty="0"/>
              <a:t>TSS</a:t>
            </a:r>
            <a:r>
              <a:rPr lang="en-US" altLang="fr-FR" sz="2400" dirty="0"/>
              <a:t> language that contains </a:t>
            </a:r>
            <a:r>
              <a:rPr lang="en-US" altLang="fr-FR" sz="2400" i="1" dirty="0"/>
              <a:t>S</a:t>
            </a:r>
          </a:p>
          <a:p>
            <a:pPr lvl="1"/>
            <a:r>
              <a:rPr lang="en-US" altLang="fr-FR" sz="2400" i="1" dirty="0"/>
              <a:t>If there is a smaller one, some prefix, suffix or substring has to be absent</a:t>
            </a:r>
          </a:p>
        </p:txBody>
      </p:sp>
      <p:sp>
        <p:nvSpPr>
          <p:cNvPr id="3994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B8C4FA2-909A-44BF-B139-FAF4B81874B8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3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Properties 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 </a:t>
            </a:r>
            <a:r>
              <a:rPr lang="en-US" altLang="fr-FR" sz="2400" dirty="0"/>
              <a:t>identifies any </a:t>
            </a:r>
            <a:r>
              <a:rPr lang="en-US" altLang="fr-FR" sz="2400" i="1" dirty="0"/>
              <a:t>k</a:t>
            </a:r>
            <a:r>
              <a:rPr lang="en-US" altLang="fr-FR" sz="2400" dirty="0"/>
              <a:t>-</a:t>
            </a:r>
            <a:r>
              <a:rPr lang="en-US" altLang="fr-FR" sz="2400" i="1" dirty="0"/>
              <a:t>TSS</a:t>
            </a:r>
            <a:r>
              <a:rPr lang="en-US" altLang="fr-FR" sz="2400" dirty="0"/>
              <a:t> language in the limit from polynomial data</a:t>
            </a:r>
          </a:p>
          <a:p>
            <a:pPr lvl="1"/>
            <a:r>
              <a:rPr lang="en-US" altLang="fr-FR" sz="2400" dirty="0"/>
              <a:t>Once all the prefixes, suffixes and substrings have been seen, the correct automaton is returned</a:t>
            </a:r>
          </a:p>
          <a:p>
            <a:r>
              <a:rPr lang="en-US" altLang="fr-FR" sz="2400" dirty="0"/>
              <a:t>If </a:t>
            </a:r>
            <a:r>
              <a:rPr lang="en-US" altLang="fr-FR" sz="2400" i="1" dirty="0"/>
              <a:t>Y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i="1" dirty="0">
                <a:sym typeface="Symbol" pitchFamily="18" charset="2"/>
              </a:rPr>
              <a:t>S</a:t>
            </a:r>
            <a:r>
              <a:rPr lang="en-US" altLang="fr-FR" sz="2400" dirty="0">
                <a:sym typeface="Symbol" pitchFamily="18" charset="2"/>
              </a:rPr>
              <a:t>,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Y</a:t>
            </a:r>
            <a:r>
              <a:rPr lang="en-US" altLang="fr-FR" sz="2400" dirty="0"/>
              <a:t>))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</a:t>
            </a:r>
          </a:p>
        </p:txBody>
      </p:sp>
      <p:sp>
        <p:nvSpPr>
          <p:cNvPr id="4096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B56E868-8EFE-4588-A8C5-C600EE692D2E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22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Properties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981200"/>
            <a:ext cx="8085137" cy="4114800"/>
          </a:xfrm>
        </p:spPr>
        <p:txBody>
          <a:bodyPr/>
          <a:lstStyle/>
          <a:p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k+1-TSS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</a:t>
            </a:r>
          </a:p>
          <a:p>
            <a:pPr>
              <a:buFont typeface="Wingdings" pitchFamily="2" charset="2"/>
              <a:buNone/>
            </a:pPr>
            <a:r>
              <a:rPr lang="en-US" altLang="fr-FR" sz="2400" dirty="0"/>
              <a:t>	In </a:t>
            </a:r>
            <a:r>
              <a:rPr lang="en-US" altLang="fr-FR" sz="2400" i="1" dirty="0"/>
              <a:t>I</a:t>
            </a:r>
            <a:r>
              <a:rPr lang="en-US" altLang="fr-FR" sz="2400" i="1" baseline="-25000" dirty="0"/>
              <a:t>k</a:t>
            </a:r>
            <a:r>
              <a:rPr lang="en-US" altLang="fr-FR" sz="2400" baseline="-25000" dirty="0"/>
              <a:t>+1</a:t>
            </a:r>
            <a:r>
              <a:rPr lang="en-US" altLang="fr-FR" sz="2400" dirty="0"/>
              <a:t> (resp. </a:t>
            </a:r>
            <a:r>
              <a:rPr lang="en-US" altLang="fr-FR" sz="2400" i="1" dirty="0"/>
              <a:t>F</a:t>
            </a:r>
            <a:r>
              <a:rPr lang="en-US" altLang="fr-FR" sz="2400" i="1" baseline="-25000" dirty="0"/>
              <a:t>k</a:t>
            </a:r>
            <a:r>
              <a:rPr lang="en-US" altLang="fr-FR" sz="2400" baseline="-25000" dirty="0"/>
              <a:t>+1</a:t>
            </a:r>
            <a:r>
              <a:rPr lang="en-US" altLang="fr-FR" sz="2400" dirty="0"/>
              <a:t> and </a:t>
            </a:r>
            <a:r>
              <a:rPr lang="en-US" altLang="fr-FR" sz="2400" i="1" dirty="0"/>
              <a:t>T</a:t>
            </a:r>
            <a:r>
              <a:rPr lang="en-US" altLang="fr-FR" sz="2400" i="1" baseline="-25000" dirty="0"/>
              <a:t>k</a:t>
            </a:r>
            <a:r>
              <a:rPr lang="en-US" altLang="fr-FR" sz="2400" baseline="-25000" dirty="0"/>
              <a:t>+1</a:t>
            </a:r>
            <a:r>
              <a:rPr lang="en-US" altLang="fr-FR" sz="2400" dirty="0"/>
              <a:t>) there are less allowed prefixes (resp. suffixes or substrings) than in </a:t>
            </a:r>
            <a:r>
              <a:rPr lang="en-US" altLang="fr-FR" sz="2400" i="1" dirty="0" err="1"/>
              <a:t>I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 (resp. </a:t>
            </a:r>
            <a:r>
              <a:rPr lang="en-US" altLang="fr-FR" sz="2400" i="1" dirty="0" err="1"/>
              <a:t>F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 and </a:t>
            </a:r>
            <a:r>
              <a:rPr lang="en-US" altLang="fr-FR" sz="2400" i="1" dirty="0" err="1"/>
              <a:t>T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) </a:t>
            </a:r>
          </a:p>
          <a:p>
            <a:r>
              <a:rPr lang="en-US" altLang="fr-FR" sz="2400" dirty="0">
                <a:sym typeface="Symbol" pitchFamily="18" charset="2"/>
              </a:rPr>
              <a:t></a:t>
            </a:r>
            <a:r>
              <a:rPr lang="en-US" altLang="fr-FR" sz="2400" i="1" dirty="0"/>
              <a:t>k</a:t>
            </a:r>
            <a:r>
              <a:rPr lang="en-US" altLang="fr-FR" sz="2400" dirty="0"/>
              <a:t>&gt;</a:t>
            </a:r>
            <a:r>
              <a:rPr lang="en-US" altLang="fr-FR" sz="2400" dirty="0" err="1"/>
              <a:t>max</a:t>
            </a:r>
            <a:r>
              <a:rPr lang="en-US" altLang="fr-FR" sz="2400" i="1" baseline="-25000" dirty="0" err="1"/>
              <a:t>x</a:t>
            </a:r>
            <a:r>
              <a:rPr lang="en-US" altLang="fr-FR" sz="2400" baseline="-25000" dirty="0" err="1">
                <a:sym typeface="Symbol" pitchFamily="18" charset="2"/>
              </a:rPr>
              <a:t></a:t>
            </a:r>
            <a:r>
              <a:rPr lang="en-US" altLang="fr-FR" sz="2400" i="1" baseline="-25000" dirty="0" err="1"/>
              <a:t>S</a:t>
            </a:r>
            <a:r>
              <a:rPr lang="en-US" altLang="fr-FR" sz="2400" dirty="0" err="1">
                <a:sym typeface="Symbol" pitchFamily="18" charset="2"/>
              </a:rPr>
              <a:t></a:t>
            </a:r>
            <a:r>
              <a:rPr lang="en-US" altLang="fr-FR" sz="2400" i="1" dirty="0" err="1"/>
              <a:t>x</a:t>
            </a:r>
            <a:r>
              <a:rPr lang="en-US" altLang="fr-FR" sz="2400" dirty="0">
                <a:sym typeface="Symbol" pitchFamily="18" charset="2"/>
              </a:rPr>
              <a:t></a:t>
            </a:r>
            <a:r>
              <a:rPr lang="en-US" altLang="fr-FR" sz="2400" dirty="0"/>
              <a:t>,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GB" altLang="fr-FR" sz="24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400" i="1" baseline="-25000" dirty="0"/>
              <a:t>k-TSS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))= </a:t>
            </a:r>
            <a:r>
              <a:rPr lang="en-US" altLang="fr-FR" sz="2400" i="1" dirty="0"/>
              <a:t>S</a:t>
            </a:r>
          </a:p>
          <a:p>
            <a:pPr lvl="1"/>
            <a:r>
              <a:rPr lang="en-US" altLang="fr-FR" sz="2400" dirty="0"/>
              <a:t>Because for a large</a:t>
            </a:r>
            <a:r>
              <a:rPr lang="en-US" altLang="fr-FR" sz="2400" i="1" dirty="0"/>
              <a:t> k, </a:t>
            </a:r>
            <a:r>
              <a:rPr lang="en-US" altLang="fr-FR" sz="2400" i="1" dirty="0" err="1"/>
              <a:t>T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(</a:t>
            </a:r>
            <a:r>
              <a:rPr lang="en-US" altLang="fr-FR" sz="2400" i="1" dirty="0"/>
              <a:t>S</a:t>
            </a:r>
            <a:r>
              <a:rPr lang="en-US" altLang="fr-FR" sz="2400" dirty="0"/>
              <a:t>)=</a:t>
            </a:r>
            <a:r>
              <a:rPr lang="en-US" altLang="fr-FR" sz="2400" dirty="0">
                <a:sym typeface="Symbol" pitchFamily="18" charset="2"/>
              </a:rPr>
              <a:t></a:t>
            </a:r>
          </a:p>
        </p:txBody>
      </p:sp>
      <p:sp>
        <p:nvSpPr>
          <p:cNvPr id="4198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435DA2C-AB5B-4420-BA40-646C1CBC2F50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fr-FR" dirty="0"/>
              <a:t>2. The rules of the game</a:t>
            </a:r>
            <a:endParaRPr lang="fr-FR" dirty="0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5231DE4-3C0B-4D55-AD54-0DFBB8AA84B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Acknowledgements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fr-FR" sz="2100"/>
              <a:t>Laurent Miclet, Jose Oncina and Tim Oates for previous versions of these slides.</a:t>
            </a:r>
          </a:p>
          <a:p>
            <a:pPr>
              <a:lnSpc>
                <a:spcPct val="80000"/>
              </a:lnSpc>
            </a:pPr>
            <a:r>
              <a:rPr lang="en-US" altLang="fr-FR" sz="2100"/>
              <a:t>Rafael Carrasco, Paco Casacuberta, Rémi Eyraud, Philippe Ezequel, Henning Fernau, Thierry Murgue, Franck Thollard, Enrique Vidal, Frédéric Tantini,...</a:t>
            </a:r>
          </a:p>
          <a:p>
            <a:pPr>
              <a:lnSpc>
                <a:spcPct val="80000"/>
              </a:lnSpc>
            </a:pPr>
            <a:r>
              <a:rPr lang="en-US" altLang="fr-FR" sz="2100"/>
              <a:t>List is necessarily incomplete. Excuses to those that have been forgotten.</a:t>
            </a:r>
          </a:p>
          <a:p>
            <a:pPr>
              <a:lnSpc>
                <a:spcPct val="80000"/>
              </a:lnSpc>
            </a:pPr>
            <a:endParaRPr lang="en-US" altLang="fr-FR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100" u="sng">
                <a:solidFill>
                  <a:srgbClr val="0000FF"/>
                </a:solidFill>
                <a:latin typeface="Arial Narrow" pitchFamily="34" charset="0"/>
              </a:rPr>
              <a:t>http://pagesperso.lina.univ-nantes.fr/~cdlh/slides/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fr-FR" sz="2100" u="sng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fr-FR" sz="2100" u="sng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100">
                <a:solidFill>
                  <a:srgbClr val="0000FF"/>
                </a:solidFill>
                <a:latin typeface="Arial Narrow" pitchFamily="34" charset="0"/>
              </a:rPr>
              <a:t>Chapter 12 (and part of 14)</a:t>
            </a:r>
          </a:p>
        </p:txBody>
      </p:sp>
      <p:sp>
        <p:nvSpPr>
          <p:cNvPr id="614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52AB25-31D3-47C6-AAB2-A8758CDFF284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4" descr="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24400"/>
            <a:ext cx="1344612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746126"/>
          </a:xfrm>
        </p:spPr>
        <p:txBody>
          <a:bodyPr/>
          <a:lstStyle/>
          <a:p>
            <a:r>
              <a:rPr lang="en-GB" altLang="fr-FR" dirty="0"/>
              <a:t>Motivation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r>
              <a:rPr lang="en-GB" altLang="fr-FR"/>
              <a:t>We are given a set of strings S</a:t>
            </a:r>
            <a:r>
              <a:rPr lang="en-GB" altLang="fr-FR" baseline="-25000"/>
              <a:t>+</a:t>
            </a:r>
            <a:r>
              <a:rPr lang="en-GB" altLang="fr-FR"/>
              <a:t> and a set of strings S</a:t>
            </a:r>
            <a:r>
              <a:rPr lang="en-GB" altLang="fr-FR" baseline="-25000"/>
              <a:t>-</a:t>
            </a:r>
          </a:p>
          <a:p>
            <a:r>
              <a:rPr lang="en-GB" altLang="fr-FR"/>
              <a:t>Goal is to build a classifier</a:t>
            </a:r>
          </a:p>
          <a:p>
            <a:r>
              <a:rPr lang="en-GB" altLang="fr-FR"/>
              <a:t>This is a traditional (or typical) machine learning question</a:t>
            </a:r>
          </a:p>
          <a:p>
            <a:r>
              <a:rPr lang="en-GB" altLang="fr-FR"/>
              <a:t>How should we solve it?</a:t>
            </a:r>
          </a:p>
        </p:txBody>
      </p:sp>
      <p:sp>
        <p:nvSpPr>
          <p:cNvPr id="922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D1175D0-E329-4E73-96C7-EFC82D0083AC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716463" y="4868863"/>
            <a:ext cx="3168650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9749" name="AutoShape 5"/>
          <p:cNvSpPr>
            <a:spLocks noChangeArrowheads="1"/>
          </p:cNvSpPr>
          <p:nvPr/>
        </p:nvSpPr>
        <p:spPr bwMode="auto">
          <a:xfrm>
            <a:off x="4716463" y="4868863"/>
            <a:ext cx="3168650" cy="1584325"/>
          </a:xfrm>
          <a:prstGeom prst="rtTriangle">
            <a:avLst/>
          </a:prstGeom>
          <a:solidFill>
            <a:srgbClr val="66FF33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9750" name="AutoShape 6"/>
          <p:cNvSpPr>
            <a:spLocks noChangeArrowheads="1"/>
          </p:cNvSpPr>
          <p:nvPr/>
        </p:nvSpPr>
        <p:spPr bwMode="auto">
          <a:xfrm rot="10800000">
            <a:off x="4716463" y="4868863"/>
            <a:ext cx="3168650" cy="1584325"/>
          </a:xfrm>
          <a:prstGeom prst="rtTriangle">
            <a:avLst/>
          </a:prstGeom>
          <a:solidFill>
            <a:srgbClr val="FF00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4859338" y="5373688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>
            <a:off x="5219700" y="5734050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6948488" y="6092825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7" name="AutoShape 10"/>
          <p:cNvSpPr>
            <a:spLocks noChangeArrowheads="1"/>
          </p:cNvSpPr>
          <p:nvPr/>
        </p:nvSpPr>
        <p:spPr bwMode="auto">
          <a:xfrm>
            <a:off x="6372225" y="6165850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8" name="AutoShape 11"/>
          <p:cNvSpPr>
            <a:spLocks noChangeArrowheads="1"/>
          </p:cNvSpPr>
          <p:nvPr/>
        </p:nvSpPr>
        <p:spPr bwMode="auto">
          <a:xfrm>
            <a:off x="5003800" y="6092825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227763" y="5084763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732588" y="5229225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877050" y="4941888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6659563" y="5661025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7523163" y="5156200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7524750" y="6021388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5435600" y="5013325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3924300" y="5805488"/>
            <a:ext cx="58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>
                <a:latin typeface="Arial" pitchFamily="34" charset="0"/>
                <a:sym typeface="Symbol" pitchFamily="18" charset="2"/>
              </a:rPr>
              <a:t>*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nimBg="1"/>
      <p:bldP spid="1597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59" y="0"/>
            <a:ext cx="7400553" cy="836712"/>
          </a:xfrm>
        </p:spPr>
        <p:txBody>
          <a:bodyPr/>
          <a:lstStyle/>
          <a:p>
            <a:r>
              <a:rPr lang="en-GB" altLang="fr-FR" dirty="0"/>
              <a:t>Ideas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97025"/>
            <a:ext cx="8229600" cy="4411663"/>
          </a:xfrm>
        </p:spPr>
        <p:txBody>
          <a:bodyPr/>
          <a:lstStyle/>
          <a:p>
            <a:r>
              <a:rPr lang="en-GB" altLang="fr-FR" dirty="0"/>
              <a:t>Use a distance between strings and try </a:t>
            </a:r>
            <a:r>
              <a:rPr lang="en-GB" altLang="fr-FR" i="1" dirty="0"/>
              <a:t>k</a:t>
            </a:r>
            <a:r>
              <a:rPr lang="en-GB" altLang="fr-FR" dirty="0"/>
              <a:t>-NN (nearest neighbours)</a:t>
            </a:r>
          </a:p>
          <a:p>
            <a:r>
              <a:rPr lang="en-GB" altLang="fr-FR" dirty="0"/>
              <a:t>Embed strings into vectors and use some off-the-shelf technique (decision trees, SVMs, other kernel methods)</a:t>
            </a:r>
          </a:p>
          <a:p>
            <a:r>
              <a:rPr lang="en-GB" altLang="fr-FR" dirty="0"/>
              <a:t>Good ideas, but they can fail:</a:t>
            </a:r>
          </a:p>
          <a:p>
            <a:pPr lvl="1"/>
            <a:r>
              <a:rPr lang="en-GB" altLang="fr-FR" dirty="0"/>
              <a:t>The distance/embedding may not capture the sequential nature of the data</a:t>
            </a:r>
          </a:p>
        </p:txBody>
      </p:sp>
      <p:sp>
        <p:nvSpPr>
          <p:cNvPr id="1024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6B52E08-D0C2-4CCA-B047-89844F10763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Alternative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/>
              <a:t>Suppose the classifier is some grammatical formalism</a:t>
            </a:r>
          </a:p>
          <a:p>
            <a:r>
              <a:rPr lang="en-GB" altLang="fr-FR"/>
              <a:t>Thus we have </a:t>
            </a:r>
            <a:r>
              <a:rPr lang="en-GB" altLang="fr-FR" i="1"/>
              <a:t>L</a:t>
            </a:r>
            <a:r>
              <a:rPr lang="en-GB" altLang="fr-FR"/>
              <a:t> and </a:t>
            </a:r>
            <a:r>
              <a:rPr lang="en-GB" altLang="fr-FR">
                <a:sym typeface="Symbol" pitchFamily="18" charset="2"/>
              </a:rPr>
              <a:t>*\</a:t>
            </a:r>
            <a:r>
              <a:rPr lang="en-GB" altLang="fr-FR" i="1"/>
              <a:t>L</a:t>
            </a:r>
          </a:p>
        </p:txBody>
      </p:sp>
      <p:sp>
        <p:nvSpPr>
          <p:cNvPr id="1126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57BD5AF-5399-44ED-8390-EA455FDFDA6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995738" y="4005263"/>
            <a:ext cx="3168650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4932363" y="4581525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5292725" y="4652963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5651500" y="4868863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5651500" y="4581525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4" name="AutoShape 11"/>
          <p:cNvSpPr>
            <a:spLocks noChangeArrowheads="1"/>
          </p:cNvSpPr>
          <p:nvPr/>
        </p:nvSpPr>
        <p:spPr bwMode="auto">
          <a:xfrm>
            <a:off x="5364163" y="5013325"/>
            <a:ext cx="215900" cy="215900"/>
          </a:xfrm>
          <a:prstGeom prst="plus">
            <a:avLst>
              <a:gd name="adj" fmla="val 3681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5507038" y="4221163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6156325" y="5300663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6156325" y="4078288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4211638" y="5373688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6877050" y="4797425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6804025" y="5157788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4714875" y="4149725"/>
            <a:ext cx="144463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3203575" y="4941888"/>
            <a:ext cx="58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>
                <a:latin typeface="Arial" pitchFamily="34" charset="0"/>
                <a:sym typeface="Symbol" pitchFamily="18" charset="2"/>
              </a:rPr>
              <a:t>*</a:t>
            </a:r>
          </a:p>
        </p:txBody>
      </p:sp>
      <p:sp>
        <p:nvSpPr>
          <p:cNvPr id="11283" name="Oval 20"/>
          <p:cNvSpPr>
            <a:spLocks noChangeArrowheads="1"/>
          </p:cNvSpPr>
          <p:nvPr/>
        </p:nvSpPr>
        <p:spPr bwMode="auto">
          <a:xfrm>
            <a:off x="4500563" y="4437063"/>
            <a:ext cx="1943100" cy="792162"/>
          </a:xfrm>
          <a:prstGeom prst="ellipse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7885113" y="3789363"/>
            <a:ext cx="43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i="1">
                <a:latin typeface="Comic Sans MS" pitchFamily="66" charset="0"/>
              </a:rPr>
              <a:t>L</a:t>
            </a:r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>
            <a:off x="6300788" y="4221163"/>
            <a:ext cx="15843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176213"/>
            <a:ext cx="7050088" cy="588491"/>
          </a:xfrm>
        </p:spPr>
        <p:txBody>
          <a:bodyPr/>
          <a:lstStyle/>
          <a:p>
            <a:r>
              <a:rPr lang="en-GB" altLang="fr-FR" dirty="0"/>
              <a:t>Informed presentations</a:t>
            </a:r>
            <a:endParaRPr lang="en-US" alt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95288" y="2144713"/>
            <a:ext cx="8569325" cy="4092575"/>
          </a:xfrm>
        </p:spPr>
        <p:txBody>
          <a:bodyPr/>
          <a:lstStyle/>
          <a:p>
            <a:r>
              <a:rPr lang="en-GB" altLang="fr-FR" dirty="0"/>
              <a:t>An </a:t>
            </a:r>
            <a:r>
              <a:rPr lang="en-GB" altLang="fr-FR" i="1" dirty="0">
                <a:solidFill>
                  <a:srgbClr val="FF0000"/>
                </a:solidFill>
              </a:rPr>
              <a:t>informed</a:t>
            </a:r>
            <a:r>
              <a:rPr lang="en-GB" altLang="fr-FR" dirty="0"/>
              <a:t> presentation (or an </a:t>
            </a:r>
            <a:r>
              <a:rPr lang="en-GB" altLang="fr-FR" dirty="0">
                <a:solidFill>
                  <a:srgbClr val="FF0000"/>
                </a:solidFill>
              </a:rPr>
              <a:t>informant</a:t>
            </a:r>
            <a:r>
              <a:rPr lang="en-GB" altLang="fr-FR" dirty="0"/>
              <a:t>) of </a:t>
            </a:r>
            <a:r>
              <a:rPr lang="en-GB" altLang="fr-FR" i="1" dirty="0"/>
              <a:t>L</a:t>
            </a:r>
            <a:r>
              <a:rPr lang="en-GB" altLang="fr-FR" dirty="0">
                <a:sym typeface="Symbol" pitchFamily="18" charset="2"/>
              </a:rPr>
              <a:t></a:t>
            </a:r>
            <a:r>
              <a:rPr lang="en-GB" altLang="fr-FR" dirty="0"/>
              <a:t>* is a function </a:t>
            </a:r>
            <a:r>
              <a:rPr lang="en-GB" altLang="fr-FR" i="1" dirty="0">
                <a:sym typeface="Symbol" pitchFamily="18" charset="2"/>
              </a:rPr>
              <a:t></a:t>
            </a:r>
            <a:r>
              <a:rPr lang="en-GB" altLang="fr-FR" dirty="0"/>
              <a:t> : </a:t>
            </a:r>
            <a:r>
              <a:rPr lang="en-US" altLang="fr-FR" dirty="0">
                <a:latin typeface="OpenSymbol" pitchFamily="2" charset="0"/>
                <a:sym typeface="Symbol" pitchFamily="18" charset="2"/>
              </a:rPr>
              <a:t>ℕ</a:t>
            </a:r>
            <a:r>
              <a:rPr lang="en-GB" altLang="fr-FR" dirty="0"/>
              <a:t> </a:t>
            </a:r>
            <a:r>
              <a:rPr lang="fr-FR" altLang="fr-FR" dirty="0">
                <a:sym typeface="Symbol" pitchFamily="18" charset="2"/>
              </a:rPr>
              <a:t> </a:t>
            </a:r>
            <a:r>
              <a:rPr lang="en-GB" altLang="fr-FR" dirty="0">
                <a:sym typeface="Symbol" pitchFamily="18" charset="2"/>
              </a:rPr>
              <a:t></a:t>
            </a:r>
            <a:r>
              <a:rPr lang="en-GB" altLang="fr-FR" dirty="0"/>
              <a:t>* </a:t>
            </a:r>
            <a:r>
              <a:rPr lang="en-GB" altLang="fr-FR" dirty="0">
                <a:sym typeface="Symbol" pitchFamily="18" charset="2"/>
              </a:rPr>
              <a:t> {-,+} such that </a:t>
            </a:r>
            <a:r>
              <a:rPr lang="en-GB" altLang="fr-FR" i="1" dirty="0">
                <a:sym typeface="Symbol" pitchFamily="18" charset="2"/>
              </a:rPr>
              <a:t></a:t>
            </a:r>
            <a:r>
              <a:rPr lang="en-GB" altLang="fr-FR" dirty="0">
                <a:sym typeface="Symbol" pitchFamily="18" charset="2"/>
              </a:rPr>
              <a:t>(</a:t>
            </a:r>
            <a:r>
              <a:rPr lang="en-US" altLang="fr-FR" dirty="0">
                <a:latin typeface="OpenSymbol" pitchFamily="2" charset="0"/>
                <a:sym typeface="Symbol" pitchFamily="18" charset="2"/>
              </a:rPr>
              <a:t>ℕ</a:t>
            </a:r>
            <a:r>
              <a:rPr lang="en-GB" altLang="fr-FR" dirty="0">
                <a:sym typeface="Symbol" pitchFamily="18" charset="2"/>
              </a:rPr>
              <a:t>)=(</a:t>
            </a:r>
            <a:r>
              <a:rPr lang="en-GB" altLang="fr-FR" i="1" dirty="0">
                <a:sym typeface="Symbol" pitchFamily="18" charset="2"/>
              </a:rPr>
              <a:t>L</a:t>
            </a:r>
            <a:r>
              <a:rPr lang="en-GB" altLang="fr-FR" dirty="0">
                <a:sym typeface="Symbol" pitchFamily="18" charset="2"/>
              </a:rPr>
              <a:t>,+)(</a:t>
            </a:r>
            <a:r>
              <a:rPr lang="en-GB" altLang="fr-FR" i="1" dirty="0">
                <a:sym typeface="Symbol" pitchFamily="18" charset="2"/>
              </a:rPr>
              <a:t>L</a:t>
            </a:r>
            <a:r>
              <a:rPr lang="en-GB" altLang="fr-FR" dirty="0">
                <a:sym typeface="Symbol" pitchFamily="18" charset="2"/>
              </a:rPr>
              <a:t>,-)</a:t>
            </a:r>
          </a:p>
          <a:p>
            <a:r>
              <a:rPr lang="en-GB" altLang="fr-FR" i="1" dirty="0">
                <a:sym typeface="Symbol" pitchFamily="18" charset="2"/>
              </a:rPr>
              <a:t></a:t>
            </a:r>
            <a:r>
              <a:rPr lang="en-GB" altLang="fr-FR" dirty="0"/>
              <a:t> is an infinite succession of all the elements of </a:t>
            </a:r>
            <a:r>
              <a:rPr lang="en-GB" altLang="fr-FR" dirty="0">
                <a:sym typeface="Symbol" pitchFamily="18" charset="2"/>
              </a:rPr>
              <a:t></a:t>
            </a:r>
            <a:r>
              <a:rPr lang="en-GB" altLang="fr-FR" dirty="0"/>
              <a:t>* labelled to indicate if they belong or not to </a:t>
            </a:r>
            <a:r>
              <a:rPr lang="en-GB" altLang="fr-FR" i="1" dirty="0"/>
              <a:t>L</a:t>
            </a:r>
            <a:r>
              <a:rPr lang="en-GB" altLang="fr-FR" dirty="0"/>
              <a:t>.</a:t>
            </a:r>
          </a:p>
          <a:p>
            <a:r>
              <a:rPr lang="en-GB" altLang="fr-FR" dirty="0"/>
              <a:t>In simpler terms a presentation is an infinite sequence of labelled strings with the property that every possible string is sure to appear at least once</a:t>
            </a:r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47A5162-7B2F-41E0-B08C-636F4AD8F14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7777163" y="2564904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2207E0-B68F-4981-A3FA-063E28B4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-37707"/>
            <a:ext cx="7931150" cy="836613"/>
          </a:xfrm>
        </p:spPr>
        <p:txBody>
          <a:bodyPr/>
          <a:lstStyle/>
          <a:p>
            <a:r>
              <a:rPr lang="en-GB"/>
              <a:t>Our job?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CE9809-CD1B-42BA-834E-93BEF2BE36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31053"/>
            <a:ext cx="7920038" cy="4752975"/>
          </a:xfrm>
        </p:spPr>
        <p:txBody>
          <a:bodyPr/>
          <a:lstStyle/>
          <a:p>
            <a:r>
              <a:rPr lang="en-GB"/>
              <a:t>Our job (the job of our algorithm) is to propose a grammar after having seen the first n elements of the presentation</a:t>
            </a:r>
          </a:p>
          <a:p>
            <a:r>
              <a:rPr lang="en-GB"/>
              <a:t>And we would like the hypothesis grammar</a:t>
            </a:r>
          </a:p>
          <a:p>
            <a:pPr lvl="1"/>
            <a:r>
              <a:rPr lang="en-GB"/>
              <a:t>To be consistent with all the data</a:t>
            </a:r>
          </a:p>
          <a:p>
            <a:pPr lvl="1"/>
            <a:r>
              <a:rPr lang="en-GB"/>
              <a:t>To be robust ( a new correct example won’t make us change our mind)</a:t>
            </a:r>
          </a:p>
          <a:p>
            <a:pPr lvl="1"/>
            <a:r>
              <a:rPr lang="en-GB"/>
              <a:t>To somehow converge to the ideal grammar (identification in the limit)</a:t>
            </a:r>
          </a:p>
          <a:p>
            <a:pPr lvl="1"/>
            <a:r>
              <a:rPr lang="en-GB"/>
              <a:t>To converge rapidly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3E8D51-712C-4C44-AC95-3F6AA301C7F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24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72803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36712"/>
          </a:xfrm>
        </p:spPr>
        <p:txBody>
          <a:bodyPr/>
          <a:lstStyle/>
          <a:p>
            <a:r>
              <a:rPr lang="en-GB" altLang="fr-FR" dirty="0"/>
              <a:t>Obviously many possible candidates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628775"/>
            <a:ext cx="8229600" cy="4411663"/>
          </a:xfrm>
        </p:spPr>
        <p:txBody>
          <a:bodyPr/>
          <a:lstStyle/>
          <a:p>
            <a:r>
              <a:rPr lang="en-GB" altLang="fr-FR" sz="3200"/>
              <a:t>Any Grammar </a:t>
            </a:r>
            <a:r>
              <a:rPr lang="en-GB" altLang="fr-FR" sz="3200" i="1"/>
              <a:t>G</a:t>
            </a:r>
            <a:r>
              <a:rPr lang="en-GB" altLang="fr-FR" sz="3200"/>
              <a:t> such that</a:t>
            </a:r>
          </a:p>
          <a:p>
            <a:pPr lvl="1"/>
            <a:r>
              <a:rPr lang="en-GB" altLang="fr-FR" sz="3200"/>
              <a:t>S</a:t>
            </a:r>
            <a:r>
              <a:rPr lang="en-GB" altLang="fr-FR" sz="3200" baseline="-25000"/>
              <a:t>+</a:t>
            </a:r>
            <a:r>
              <a:rPr lang="en-GB" altLang="fr-FR" sz="3200"/>
              <a:t> </a:t>
            </a:r>
            <a:r>
              <a:rPr lang="en-GB" altLang="fr-FR" sz="3200" b="1">
                <a:sym typeface="Symbol" pitchFamily="18" charset="2"/>
              </a:rPr>
              <a:t></a:t>
            </a:r>
            <a:r>
              <a:rPr lang="en-GB" altLang="fr-FR" sz="3200">
                <a:sym typeface="Symbol" pitchFamily="18" charset="2"/>
              </a:rPr>
              <a:t> </a:t>
            </a:r>
            <a:r>
              <a:rPr lang="en-GB" altLang="fr-FR" sz="3200">
                <a:latin typeface="Stencil" pitchFamily="82" charset="0"/>
              </a:rPr>
              <a:t>L</a:t>
            </a:r>
            <a:r>
              <a:rPr lang="en-GB" altLang="fr-FR" sz="3200"/>
              <a:t>(</a:t>
            </a:r>
            <a:r>
              <a:rPr lang="en-GB" altLang="fr-FR" sz="3200" i="1"/>
              <a:t>G</a:t>
            </a:r>
            <a:r>
              <a:rPr lang="en-GB" altLang="fr-FR" sz="3200"/>
              <a:t>) </a:t>
            </a:r>
          </a:p>
          <a:p>
            <a:pPr lvl="1"/>
            <a:r>
              <a:rPr lang="en-GB" altLang="fr-FR" sz="3200"/>
              <a:t>S</a:t>
            </a:r>
            <a:r>
              <a:rPr lang="en-GB" altLang="fr-FR" sz="3200" baseline="-25000"/>
              <a:t>-</a:t>
            </a:r>
            <a:r>
              <a:rPr lang="en-GB" altLang="fr-FR" sz="3200"/>
              <a:t> </a:t>
            </a:r>
            <a:r>
              <a:rPr lang="en-GB" altLang="fr-FR" sz="3200" b="1">
                <a:sym typeface="Symbol" pitchFamily="18" charset="2"/>
              </a:rPr>
              <a:t></a:t>
            </a:r>
            <a:r>
              <a:rPr lang="en-GB" altLang="fr-FR" sz="3200">
                <a:sym typeface="Symbol" pitchFamily="18" charset="2"/>
              </a:rPr>
              <a:t> </a:t>
            </a:r>
            <a:r>
              <a:rPr lang="en-GB" altLang="fr-FR" sz="3200">
                <a:latin typeface="Stencil" pitchFamily="82" charset="0"/>
              </a:rPr>
              <a:t>L</a:t>
            </a:r>
            <a:r>
              <a:rPr lang="en-GB" altLang="fr-FR" sz="3200"/>
              <a:t>(</a:t>
            </a:r>
            <a:r>
              <a:rPr lang="en-GB" altLang="fr-FR" sz="3200" i="1"/>
              <a:t>G</a:t>
            </a:r>
            <a:r>
              <a:rPr lang="en-GB" altLang="fr-FR" sz="3200"/>
              <a:t>) =</a:t>
            </a:r>
            <a:r>
              <a:rPr lang="en-GB" altLang="fr-FR" sz="3200">
                <a:sym typeface="Symbol" pitchFamily="18" charset="2"/>
              </a:rPr>
              <a:t></a:t>
            </a:r>
          </a:p>
          <a:p>
            <a:r>
              <a:rPr lang="en-GB" altLang="fr-FR" sz="3200">
                <a:sym typeface="Symbol" pitchFamily="18" charset="2"/>
              </a:rPr>
              <a:t>But there is an infinity of such grammars!</a:t>
            </a:r>
          </a:p>
        </p:txBody>
      </p:sp>
      <p:sp>
        <p:nvSpPr>
          <p:cNvPr id="1331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AEFE22F-7615-4CE0-B22E-69C96808E8C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AAAEC-9637-4B13-86DE-85094E75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DFA setting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080433-B743-4C87-9AF3-160202A0F0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Goal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learn</a:t>
            </a:r>
            <a:r>
              <a:rPr lang="fr-FR" dirty="0"/>
              <a:t> a DFA</a:t>
            </a:r>
          </a:p>
          <a:p>
            <a:r>
              <a:rPr lang="fr-FR" dirty="0" err="1"/>
              <a:t>Why</a:t>
            </a:r>
            <a:r>
              <a:rPr lang="fr-FR" dirty="0"/>
              <a:t> a DFA?</a:t>
            </a:r>
          </a:p>
          <a:p>
            <a:pPr lvl="1"/>
            <a:r>
              <a:rPr lang="fr-FR" dirty="0"/>
              <a:t>A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popular</a:t>
            </a:r>
            <a:r>
              <a:rPr lang="fr-FR" dirty="0"/>
              <a:t> </a:t>
            </a:r>
            <a:r>
              <a:rPr lang="fr-FR" dirty="0" err="1"/>
              <a:t>formalism</a:t>
            </a:r>
            <a:endParaRPr lang="fr-FR" dirty="0"/>
          </a:p>
          <a:p>
            <a:pPr lvl="1"/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implementations</a:t>
            </a:r>
            <a:endParaRPr lang="fr-FR" dirty="0"/>
          </a:p>
          <a:p>
            <a:pPr lvl="1"/>
            <a:r>
              <a:rPr lang="fr-FR" dirty="0" err="1"/>
              <a:t>Powerful</a:t>
            </a:r>
            <a:r>
              <a:rPr lang="fr-FR" dirty="0"/>
              <a:t> </a:t>
            </a:r>
            <a:r>
              <a:rPr lang="fr-FR" dirty="0" err="1"/>
              <a:t>enough</a:t>
            </a:r>
            <a:r>
              <a:rPr lang="fr-FR" dirty="0"/>
              <a:t> for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tasks</a:t>
            </a:r>
            <a:r>
              <a:rPr lang="fr-FR" dirty="0"/>
              <a:t>, </a:t>
            </a:r>
            <a:r>
              <a:rPr lang="fr-FR" dirty="0" err="1"/>
              <a:t>yet</a:t>
            </a:r>
            <a:r>
              <a:rPr lang="fr-FR" dirty="0"/>
              <a:t> simple</a:t>
            </a:r>
          </a:p>
          <a:p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given</a:t>
            </a:r>
            <a:r>
              <a:rPr lang="fr-FR" dirty="0"/>
              <a:t> 2 </a:t>
            </a:r>
            <a:r>
              <a:rPr lang="fr-FR" dirty="0" err="1"/>
              <a:t>samples</a:t>
            </a:r>
            <a:r>
              <a:rPr lang="fr-FR" dirty="0"/>
              <a:t> </a:t>
            </a:r>
            <a:r>
              <a:rPr lang="en-US" altLang="fr-FR" i="1" dirty="0"/>
              <a:t>S</a:t>
            </a:r>
            <a:r>
              <a:rPr lang="en-US" altLang="fr-FR" baseline="-25000" dirty="0"/>
              <a:t>+ </a:t>
            </a:r>
            <a:r>
              <a:rPr lang="fr-FR" dirty="0"/>
              <a:t>and </a:t>
            </a:r>
            <a:r>
              <a:rPr lang="en-US" altLang="fr-FR" i="1" dirty="0"/>
              <a:t>S</a:t>
            </a:r>
            <a:r>
              <a:rPr lang="en-US" altLang="fr-FR" i="1" baseline="-25000" dirty="0"/>
              <a:t>-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396E04-5811-4C89-A74C-CEABA5D7FA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26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19539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E896-147E-4FAC-B69A-4EA699CF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canonical </a:t>
            </a:r>
            <a:r>
              <a:rPr lang="fr-FR" dirty="0" err="1"/>
              <a:t>automaton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6C2558-034A-4095-A29B-8C93F659B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31053"/>
            <a:ext cx="7920038" cy="4752975"/>
          </a:xfrm>
        </p:spPr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automaton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deterministic</a:t>
            </a:r>
            <a:r>
              <a:rPr lang="fr-FR" dirty="0"/>
              <a:t> and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built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en-US" altLang="fr-FR" i="1" dirty="0"/>
              <a:t>S</a:t>
            </a:r>
            <a:r>
              <a:rPr lang="en-US" altLang="fr-FR" baseline="-25000" dirty="0"/>
              <a:t>+</a:t>
            </a:r>
            <a:r>
              <a:rPr lang="fr-FR" dirty="0"/>
              <a:t> by </a:t>
            </a:r>
            <a:r>
              <a:rPr lang="fr-FR" dirty="0" err="1"/>
              <a:t>taking</a:t>
            </a:r>
            <a:r>
              <a:rPr lang="fr-FR" dirty="0"/>
              <a:t> one initial state and a </a:t>
            </a:r>
            <a:r>
              <a:rPr lang="fr-FR" dirty="0" err="1"/>
              <a:t>branch</a:t>
            </a:r>
            <a:r>
              <a:rPr lang="fr-FR" dirty="0"/>
              <a:t> for </a:t>
            </a:r>
            <a:r>
              <a:rPr lang="fr-FR" dirty="0" err="1"/>
              <a:t>every</a:t>
            </a:r>
            <a:r>
              <a:rPr lang="fr-FR" dirty="0"/>
              <a:t> string.</a:t>
            </a:r>
          </a:p>
          <a:p>
            <a:r>
              <a:rPr lang="fr-FR" dirty="0"/>
              <a:t>Example </a:t>
            </a:r>
            <a:r>
              <a:rPr lang="en-US" altLang="fr-FR" i="1" dirty="0"/>
              <a:t>S</a:t>
            </a:r>
            <a:r>
              <a:rPr lang="en-US" altLang="fr-FR" baseline="-25000" dirty="0"/>
              <a:t>+ </a:t>
            </a:r>
            <a:r>
              <a:rPr lang="fr-FR" dirty="0"/>
              <a:t>={</a:t>
            </a:r>
            <a:r>
              <a:rPr lang="fr-FR" i="1" dirty="0" err="1"/>
              <a:t>aa</a:t>
            </a:r>
            <a:r>
              <a:rPr lang="fr-FR" dirty="0"/>
              <a:t>, </a:t>
            </a:r>
            <a:r>
              <a:rPr lang="fr-FR" i="1" dirty="0" err="1"/>
              <a:t>aaa</a:t>
            </a:r>
            <a:r>
              <a:rPr lang="fr-FR" dirty="0"/>
              <a:t>, </a:t>
            </a:r>
            <a:r>
              <a:rPr lang="fr-FR" i="1" dirty="0" err="1"/>
              <a:t>aba</a:t>
            </a:r>
            <a:r>
              <a:rPr lang="fr-FR" dirty="0"/>
              <a:t>, </a:t>
            </a:r>
            <a:r>
              <a:rPr lang="fr-FR" i="1" dirty="0" err="1"/>
              <a:t>bb</a:t>
            </a:r>
            <a:r>
              <a:rPr lang="fr-FR" dirty="0"/>
              <a:t>}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C2CC97-5790-4414-AB35-CF75B8743B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27</a:t>
            </a:fld>
            <a:endParaRPr lang="fr-FR" altLang="en-US"/>
          </a:p>
        </p:txBody>
      </p:sp>
      <p:sp>
        <p:nvSpPr>
          <p:cNvPr id="5" name="AutoShape 15">
            <a:extLst>
              <a:ext uri="{FF2B5EF4-FFF2-40B4-BE49-F238E27FC236}">
                <a16:creationId xmlns:a16="http://schemas.microsoft.com/office/drawing/2014/main" id="{3EC4A120-10E3-430A-BBEA-B6CCB56F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27948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2BC0CED-E14F-44D5-BDEA-5074868FC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584" y="4493201"/>
            <a:ext cx="607953" cy="3954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D40266E4-5FDA-44BE-B30C-51389570B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1552" y="3220544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1ADE3C7-83C0-492D-B376-4CA40DBAF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017" y="3276684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E6A6581-11DE-47B7-9353-46B5302F2FE1}"/>
              </a:ext>
            </a:extLst>
          </p:cNvPr>
          <p:cNvCxnSpPr>
            <a:stCxn id="5" idx="7"/>
            <a:endCxn id="10" idx="3"/>
          </p:cNvCxnSpPr>
          <p:nvPr/>
        </p:nvCxnSpPr>
        <p:spPr>
          <a:xfrm flipV="1">
            <a:off x="1956967" y="3797010"/>
            <a:ext cx="322483" cy="520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61188C3-62A4-4487-982F-383573DBD934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2864817" y="3555973"/>
            <a:ext cx="511472" cy="255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utoShape 3">
            <a:extLst>
              <a:ext uri="{FF2B5EF4-FFF2-40B4-BE49-F238E27FC236}">
                <a16:creationId xmlns:a16="http://schemas.microsoft.com/office/drawing/2014/main" id="{A748361F-7D5A-47E6-9D89-9A0BF6FF6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08" y="3899997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A30B0C78-8480-4AFA-A379-D92C1E526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269" y="4116244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6" name="AutoShape 3">
            <a:extLst>
              <a:ext uri="{FF2B5EF4-FFF2-40B4-BE49-F238E27FC236}">
                <a16:creationId xmlns:a16="http://schemas.microsoft.com/office/drawing/2014/main" id="{DCBC9B3E-2DC0-40B0-B6BD-901FA1E9E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434" y="4312920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336E052-05AF-4042-99E1-E9669D917164}"/>
              </a:ext>
            </a:extLst>
          </p:cNvPr>
          <p:cNvCxnSpPr>
            <a:cxnSpLocks/>
            <a:stCxn id="25" idx="7"/>
            <a:endCxn id="24" idx="2"/>
          </p:cNvCxnSpPr>
          <p:nvPr/>
        </p:nvCxnSpPr>
        <p:spPr>
          <a:xfrm flipV="1">
            <a:off x="4172636" y="4204797"/>
            <a:ext cx="511472" cy="7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F2B9B71-DF28-4A30-952A-41774B89A383}"/>
              </a:ext>
            </a:extLst>
          </p:cNvPr>
          <p:cNvCxnSpPr>
            <a:cxnSpLocks/>
            <a:stCxn id="26" idx="6"/>
            <a:endCxn id="25" idx="2"/>
          </p:cNvCxnSpPr>
          <p:nvPr/>
        </p:nvCxnSpPr>
        <p:spPr>
          <a:xfrm flipV="1">
            <a:off x="3165234" y="4421044"/>
            <a:ext cx="422035" cy="1966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838D4513-333A-4BF3-A44C-2643DDA1F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08" y="4621301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0" name="AutoShape 3">
            <a:extLst>
              <a:ext uri="{FF2B5EF4-FFF2-40B4-BE49-F238E27FC236}">
                <a16:creationId xmlns:a16="http://schemas.microsoft.com/office/drawing/2014/main" id="{B6805F46-08D3-46B8-8EDF-EE91BD201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269" y="4837548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1" name="AutoShape 3">
            <a:extLst>
              <a:ext uri="{FF2B5EF4-FFF2-40B4-BE49-F238E27FC236}">
                <a16:creationId xmlns:a16="http://schemas.microsoft.com/office/drawing/2014/main" id="{C7BF06B9-C95A-4C33-A637-B259B2EF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752" y="5383301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4A84A802-F6BE-4D0F-8D4D-D7CB60C76E9B}"/>
              </a:ext>
            </a:extLst>
          </p:cNvPr>
          <p:cNvCxnSpPr>
            <a:cxnSpLocks/>
            <a:stCxn id="30" idx="6"/>
            <a:endCxn id="29" idx="2"/>
          </p:cNvCxnSpPr>
          <p:nvPr/>
        </p:nvCxnSpPr>
        <p:spPr>
          <a:xfrm flipV="1">
            <a:off x="4273069" y="4926101"/>
            <a:ext cx="411039" cy="2162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B10B9E97-29AC-47C6-914F-83E528C01F01}"/>
              </a:ext>
            </a:extLst>
          </p:cNvPr>
          <p:cNvCxnSpPr>
            <a:cxnSpLocks/>
            <a:stCxn id="31" idx="7"/>
            <a:endCxn id="30" idx="3"/>
          </p:cNvCxnSpPr>
          <p:nvPr/>
        </p:nvCxnSpPr>
        <p:spPr>
          <a:xfrm flipV="1">
            <a:off x="3228119" y="5357874"/>
            <a:ext cx="459583" cy="1147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utoShape 3">
            <a:extLst>
              <a:ext uri="{FF2B5EF4-FFF2-40B4-BE49-F238E27FC236}">
                <a16:creationId xmlns:a16="http://schemas.microsoft.com/office/drawing/2014/main" id="{80AE308C-E0FA-4F10-B9EE-1B5E9697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72" y="5945551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" name="AutoShape 3">
            <a:extLst>
              <a:ext uri="{FF2B5EF4-FFF2-40B4-BE49-F238E27FC236}">
                <a16:creationId xmlns:a16="http://schemas.microsoft.com/office/drawing/2014/main" id="{A503D44B-1398-4386-B6F5-3F7B2DE5B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588" y="5387726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2ADE47D9-4680-4367-9C08-D9C580F855A5}"/>
              </a:ext>
            </a:extLst>
          </p:cNvPr>
          <p:cNvCxnSpPr>
            <a:cxnSpLocks/>
            <a:endCxn id="35" idx="2"/>
          </p:cNvCxnSpPr>
          <p:nvPr/>
        </p:nvCxnSpPr>
        <p:spPr>
          <a:xfrm>
            <a:off x="1865429" y="5992901"/>
            <a:ext cx="223443" cy="257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39E5106-09EA-4BC9-88CD-001F98310B7E}"/>
              </a:ext>
            </a:extLst>
          </p:cNvPr>
          <p:cNvCxnSpPr>
            <a:cxnSpLocks/>
            <a:stCxn id="5" idx="4"/>
            <a:endCxn id="36" idx="0"/>
          </p:cNvCxnSpPr>
          <p:nvPr/>
        </p:nvCxnSpPr>
        <p:spPr>
          <a:xfrm>
            <a:off x="1714500" y="4837548"/>
            <a:ext cx="10988" cy="5501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D517424A-D4B2-460F-AA4C-3E7495E65E29}"/>
              </a:ext>
            </a:extLst>
          </p:cNvPr>
          <p:cNvCxnSpPr>
            <a:cxnSpLocks/>
            <a:stCxn id="5" idx="6"/>
            <a:endCxn id="26" idx="2"/>
          </p:cNvCxnSpPr>
          <p:nvPr/>
        </p:nvCxnSpPr>
        <p:spPr>
          <a:xfrm>
            <a:off x="2057400" y="4532748"/>
            <a:ext cx="422034" cy="84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2A5E0941-08F6-43FD-AD67-3F4C15C62EF3}"/>
              </a:ext>
            </a:extLst>
          </p:cNvPr>
          <p:cNvCxnSpPr>
            <a:cxnSpLocks/>
            <a:stCxn id="5" idx="5"/>
            <a:endCxn id="31" idx="1"/>
          </p:cNvCxnSpPr>
          <p:nvPr/>
        </p:nvCxnSpPr>
        <p:spPr>
          <a:xfrm>
            <a:off x="1956967" y="4748274"/>
            <a:ext cx="786218" cy="724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 Box 10">
            <a:extLst>
              <a:ext uri="{FF2B5EF4-FFF2-40B4-BE49-F238E27FC236}">
                <a16:creationId xmlns:a16="http://schemas.microsoft.com/office/drawing/2014/main" id="{DBDB7324-ABE3-49F7-A09C-7A94C85CB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492" y="311152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1" name="Text Box 10">
            <a:extLst>
              <a:ext uri="{FF2B5EF4-FFF2-40B4-BE49-F238E27FC236}">
                <a16:creationId xmlns:a16="http://schemas.microsoft.com/office/drawing/2014/main" id="{E0ED7C74-776F-4B83-B1C3-32E0E8CD7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9308" y="359991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2" name="Text Box 10">
            <a:extLst>
              <a:ext uri="{FF2B5EF4-FFF2-40B4-BE49-F238E27FC236}">
                <a16:creationId xmlns:a16="http://schemas.microsoft.com/office/drawing/2014/main" id="{48DFB6FF-4662-41E6-8D7A-C614E22F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640" y="4093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3" name="Text Box 10">
            <a:extLst>
              <a:ext uri="{FF2B5EF4-FFF2-40B4-BE49-F238E27FC236}">
                <a16:creationId xmlns:a16="http://schemas.microsoft.com/office/drawing/2014/main" id="{A551DCC9-C000-44C3-A672-93F7C189D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3292" y="403600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4" name="Text Box 10">
            <a:extLst>
              <a:ext uri="{FF2B5EF4-FFF2-40B4-BE49-F238E27FC236}">
                <a16:creationId xmlns:a16="http://schemas.microsoft.com/office/drawing/2014/main" id="{37E3117B-120B-4BBE-80E3-D5A8F3F66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221" y="37033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5" name="Text Box 10">
            <a:extLst>
              <a:ext uri="{FF2B5EF4-FFF2-40B4-BE49-F238E27FC236}">
                <a16:creationId xmlns:a16="http://schemas.microsoft.com/office/drawing/2014/main" id="{622269B1-7FB5-489E-B306-432253CE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910" y="479216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6" name="Text Box 10">
            <a:extLst>
              <a:ext uri="{FF2B5EF4-FFF2-40B4-BE49-F238E27FC236}">
                <a16:creationId xmlns:a16="http://schemas.microsoft.com/office/drawing/2014/main" id="{28E0FAF7-AF82-42FF-999C-1677FDA3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082" y="49899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7" name="Text Box 10">
            <a:extLst>
              <a:ext uri="{FF2B5EF4-FFF2-40B4-BE49-F238E27FC236}">
                <a16:creationId xmlns:a16="http://schemas.microsoft.com/office/drawing/2014/main" id="{998711ED-B085-4D12-A7E1-B4C8F68B5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372" y="460893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8" name="Text Box 10">
            <a:extLst>
              <a:ext uri="{FF2B5EF4-FFF2-40B4-BE49-F238E27FC236}">
                <a16:creationId xmlns:a16="http://schemas.microsoft.com/office/drawing/2014/main" id="{E247565C-04B7-45CC-A534-67A7B28AF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35" y="478434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9" name="Text Box 10">
            <a:extLst>
              <a:ext uri="{FF2B5EF4-FFF2-40B4-BE49-F238E27FC236}">
                <a16:creationId xmlns:a16="http://schemas.microsoft.com/office/drawing/2014/main" id="{0C99476E-7C49-47C0-99A9-241CC3D19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52" y="595613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46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E896-147E-4FAC-B69A-4EA699CF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prefix</a:t>
            </a:r>
            <a:r>
              <a:rPr lang="fr-FR" dirty="0"/>
              <a:t> </a:t>
            </a:r>
            <a:r>
              <a:rPr lang="fr-FR" dirty="0" err="1"/>
              <a:t>tree</a:t>
            </a:r>
            <a:r>
              <a:rPr lang="fr-FR" dirty="0"/>
              <a:t> </a:t>
            </a:r>
            <a:r>
              <a:rPr lang="fr-FR" dirty="0" err="1"/>
              <a:t>acceptor</a:t>
            </a:r>
            <a:r>
              <a:rPr lang="fr-FR" dirty="0"/>
              <a:t> (PTA)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6C2558-034A-4095-A29B-8C93F659B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31053"/>
            <a:ext cx="7920038" cy="4752975"/>
          </a:xfrm>
        </p:spPr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automaton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deterministic</a:t>
            </a:r>
            <a:r>
              <a:rPr lang="fr-FR" dirty="0"/>
              <a:t> and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built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en-US" altLang="fr-FR" i="1" dirty="0"/>
              <a:t>S</a:t>
            </a:r>
            <a:r>
              <a:rPr lang="en-US" altLang="fr-FR" baseline="-25000" dirty="0"/>
              <a:t>+</a:t>
            </a:r>
            <a:r>
              <a:rPr lang="fr-FR" dirty="0"/>
              <a:t> by </a:t>
            </a:r>
            <a:r>
              <a:rPr lang="fr-FR" dirty="0" err="1"/>
              <a:t>taking</a:t>
            </a:r>
            <a:r>
              <a:rPr lang="fr-FR" dirty="0"/>
              <a:t> one initial state and one state for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prefix</a:t>
            </a:r>
            <a:r>
              <a:rPr lang="fr-FR" dirty="0"/>
              <a:t> of strings in </a:t>
            </a:r>
            <a:r>
              <a:rPr lang="en-US" altLang="fr-FR" i="1" dirty="0"/>
              <a:t>S</a:t>
            </a:r>
            <a:r>
              <a:rPr lang="en-US" altLang="fr-FR" baseline="-25000" dirty="0"/>
              <a:t>+</a:t>
            </a:r>
            <a:r>
              <a:rPr lang="fr-FR" dirty="0"/>
              <a:t>.</a:t>
            </a:r>
          </a:p>
          <a:p>
            <a:r>
              <a:rPr lang="fr-FR" dirty="0"/>
              <a:t>Example </a:t>
            </a:r>
            <a:r>
              <a:rPr lang="en-US" altLang="fr-FR" i="1" dirty="0"/>
              <a:t>S</a:t>
            </a:r>
            <a:r>
              <a:rPr lang="en-US" altLang="fr-FR" baseline="-25000" dirty="0"/>
              <a:t>+ </a:t>
            </a:r>
            <a:r>
              <a:rPr lang="fr-FR" dirty="0"/>
              <a:t>={</a:t>
            </a:r>
            <a:r>
              <a:rPr lang="fr-FR" i="1" dirty="0" err="1"/>
              <a:t>aa</a:t>
            </a:r>
            <a:r>
              <a:rPr lang="fr-FR" dirty="0"/>
              <a:t>, </a:t>
            </a:r>
            <a:r>
              <a:rPr lang="fr-FR" i="1" dirty="0" err="1"/>
              <a:t>aaa</a:t>
            </a:r>
            <a:r>
              <a:rPr lang="fr-FR" dirty="0"/>
              <a:t>, </a:t>
            </a:r>
            <a:r>
              <a:rPr lang="fr-FR" i="1" dirty="0" err="1"/>
              <a:t>aba</a:t>
            </a:r>
            <a:r>
              <a:rPr lang="fr-FR" dirty="0"/>
              <a:t>, </a:t>
            </a:r>
            <a:r>
              <a:rPr lang="fr-FR" i="1" dirty="0" err="1"/>
              <a:t>bb</a:t>
            </a:r>
            <a:r>
              <a:rPr lang="fr-FR" dirty="0"/>
              <a:t>}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C2CC97-5790-4414-AB35-CF75B8743B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28</a:t>
            </a:fld>
            <a:endParaRPr lang="fr-FR" altLang="en-US"/>
          </a:p>
        </p:txBody>
      </p:sp>
      <p:sp>
        <p:nvSpPr>
          <p:cNvPr id="5" name="AutoShape 15">
            <a:extLst>
              <a:ext uri="{FF2B5EF4-FFF2-40B4-BE49-F238E27FC236}">
                <a16:creationId xmlns:a16="http://schemas.microsoft.com/office/drawing/2014/main" id="{3EC4A120-10E3-430A-BBEA-B6CCB56F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27948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2BC0CED-E14F-44D5-BDEA-5074868FC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584" y="4493201"/>
            <a:ext cx="607953" cy="3954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AutoShape 3">
            <a:extLst>
              <a:ext uri="{FF2B5EF4-FFF2-40B4-BE49-F238E27FC236}">
                <a16:creationId xmlns:a16="http://schemas.microsoft.com/office/drawing/2014/main" id="{A748361F-7D5A-47E6-9D89-9A0BF6FF6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08" y="3899997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A30B0C78-8480-4AFA-A379-D92C1E526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269" y="4116244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6" name="AutoShape 3">
            <a:extLst>
              <a:ext uri="{FF2B5EF4-FFF2-40B4-BE49-F238E27FC236}">
                <a16:creationId xmlns:a16="http://schemas.microsoft.com/office/drawing/2014/main" id="{DCBC9B3E-2DC0-40B0-B6BD-901FA1E9E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434" y="4312920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336E052-05AF-4042-99E1-E9669D917164}"/>
              </a:ext>
            </a:extLst>
          </p:cNvPr>
          <p:cNvCxnSpPr>
            <a:cxnSpLocks/>
            <a:stCxn id="25" idx="7"/>
            <a:endCxn id="24" idx="2"/>
          </p:cNvCxnSpPr>
          <p:nvPr/>
        </p:nvCxnSpPr>
        <p:spPr>
          <a:xfrm flipV="1">
            <a:off x="4172636" y="4204797"/>
            <a:ext cx="511472" cy="7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F2B9B71-DF28-4A30-952A-41774B89A383}"/>
              </a:ext>
            </a:extLst>
          </p:cNvPr>
          <p:cNvCxnSpPr>
            <a:cxnSpLocks/>
            <a:stCxn id="26" idx="6"/>
            <a:endCxn id="25" idx="2"/>
          </p:cNvCxnSpPr>
          <p:nvPr/>
        </p:nvCxnSpPr>
        <p:spPr>
          <a:xfrm flipV="1">
            <a:off x="3165234" y="4421044"/>
            <a:ext cx="422035" cy="1966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838D4513-333A-4BF3-A44C-2643DDA1F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08" y="4621301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0" name="AutoShape 3">
            <a:extLst>
              <a:ext uri="{FF2B5EF4-FFF2-40B4-BE49-F238E27FC236}">
                <a16:creationId xmlns:a16="http://schemas.microsoft.com/office/drawing/2014/main" id="{B6805F46-08D3-46B8-8EDF-EE91BD201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269" y="4837548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4A84A802-F6BE-4D0F-8D4D-D7CB60C76E9B}"/>
              </a:ext>
            </a:extLst>
          </p:cNvPr>
          <p:cNvCxnSpPr>
            <a:cxnSpLocks/>
            <a:stCxn id="30" idx="6"/>
            <a:endCxn id="29" idx="2"/>
          </p:cNvCxnSpPr>
          <p:nvPr/>
        </p:nvCxnSpPr>
        <p:spPr>
          <a:xfrm flipV="1">
            <a:off x="4273069" y="4926101"/>
            <a:ext cx="411039" cy="2162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B10B9E97-29AC-47C6-914F-83E528C01F01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3064801" y="4833246"/>
            <a:ext cx="522468" cy="2328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utoShape 3">
            <a:extLst>
              <a:ext uri="{FF2B5EF4-FFF2-40B4-BE49-F238E27FC236}">
                <a16:creationId xmlns:a16="http://schemas.microsoft.com/office/drawing/2014/main" id="{80AE308C-E0FA-4F10-B9EE-1B5E9697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872" y="5945551"/>
            <a:ext cx="685800" cy="609600"/>
          </a:xfrm>
          <a:prstGeom prst="flowChartConnector">
            <a:avLst/>
          </a:prstGeom>
          <a:solidFill>
            <a:schemeClr val="folHlink"/>
          </a:solidFill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" name="AutoShape 3">
            <a:extLst>
              <a:ext uri="{FF2B5EF4-FFF2-40B4-BE49-F238E27FC236}">
                <a16:creationId xmlns:a16="http://schemas.microsoft.com/office/drawing/2014/main" id="{A503D44B-1398-4386-B6F5-3F7B2DE5B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588" y="5387726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2ADE47D9-4680-4367-9C08-D9C580F855A5}"/>
              </a:ext>
            </a:extLst>
          </p:cNvPr>
          <p:cNvCxnSpPr>
            <a:cxnSpLocks/>
            <a:endCxn id="35" idx="2"/>
          </p:cNvCxnSpPr>
          <p:nvPr/>
        </p:nvCxnSpPr>
        <p:spPr>
          <a:xfrm>
            <a:off x="1865429" y="5992901"/>
            <a:ext cx="223443" cy="257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39E5106-09EA-4BC9-88CD-001F98310B7E}"/>
              </a:ext>
            </a:extLst>
          </p:cNvPr>
          <p:cNvCxnSpPr>
            <a:cxnSpLocks/>
            <a:stCxn id="5" idx="4"/>
            <a:endCxn id="36" idx="0"/>
          </p:cNvCxnSpPr>
          <p:nvPr/>
        </p:nvCxnSpPr>
        <p:spPr>
          <a:xfrm>
            <a:off x="1714500" y="4837548"/>
            <a:ext cx="10988" cy="5501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D517424A-D4B2-460F-AA4C-3E7495E65E29}"/>
              </a:ext>
            </a:extLst>
          </p:cNvPr>
          <p:cNvCxnSpPr>
            <a:cxnSpLocks/>
            <a:stCxn id="5" idx="6"/>
            <a:endCxn id="26" idx="2"/>
          </p:cNvCxnSpPr>
          <p:nvPr/>
        </p:nvCxnSpPr>
        <p:spPr>
          <a:xfrm>
            <a:off x="2057400" y="4532748"/>
            <a:ext cx="422034" cy="84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 Box 10">
            <a:extLst>
              <a:ext uri="{FF2B5EF4-FFF2-40B4-BE49-F238E27FC236}">
                <a16:creationId xmlns:a16="http://schemas.microsoft.com/office/drawing/2014/main" id="{48DFB6FF-4662-41E6-8D7A-C614E22F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640" y="4093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3" name="Text Box 10">
            <a:extLst>
              <a:ext uri="{FF2B5EF4-FFF2-40B4-BE49-F238E27FC236}">
                <a16:creationId xmlns:a16="http://schemas.microsoft.com/office/drawing/2014/main" id="{A551DCC9-C000-44C3-A672-93F7C189D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3292" y="403600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4" name="Text Box 10">
            <a:extLst>
              <a:ext uri="{FF2B5EF4-FFF2-40B4-BE49-F238E27FC236}">
                <a16:creationId xmlns:a16="http://schemas.microsoft.com/office/drawing/2014/main" id="{37E3117B-120B-4BBE-80E3-D5A8F3F66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221" y="37033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6" name="Text Box 10">
            <a:extLst>
              <a:ext uri="{FF2B5EF4-FFF2-40B4-BE49-F238E27FC236}">
                <a16:creationId xmlns:a16="http://schemas.microsoft.com/office/drawing/2014/main" id="{28E0FAF7-AF82-42FF-999C-1677FDA3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082" y="49899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7" name="Text Box 10">
            <a:extLst>
              <a:ext uri="{FF2B5EF4-FFF2-40B4-BE49-F238E27FC236}">
                <a16:creationId xmlns:a16="http://schemas.microsoft.com/office/drawing/2014/main" id="{998711ED-B085-4D12-A7E1-B4C8F68B5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372" y="460893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8" name="Text Box 10">
            <a:extLst>
              <a:ext uri="{FF2B5EF4-FFF2-40B4-BE49-F238E27FC236}">
                <a16:creationId xmlns:a16="http://schemas.microsoft.com/office/drawing/2014/main" id="{E247565C-04B7-45CC-A534-67A7B28AF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35" y="478434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89" name="Text Box 10">
            <a:extLst>
              <a:ext uri="{FF2B5EF4-FFF2-40B4-BE49-F238E27FC236}">
                <a16:creationId xmlns:a16="http://schemas.microsoft.com/office/drawing/2014/main" id="{0C99476E-7C49-47C0-99A9-241CC3D19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52" y="595613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b</a:t>
            </a:r>
            <a:endParaRPr lang="es-ES_tradnl" altLang="fr-F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47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fr-FR"/>
              <a:t>A first bias: </a:t>
            </a:r>
            <a:r>
              <a:rPr lang="en-US" altLang="fr-FR">
                <a:solidFill>
                  <a:srgbClr val="FF0000"/>
                </a:solidFill>
              </a:rPr>
              <a:t>structural completeness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600" dirty="0"/>
              <a:t>(of </a:t>
            </a:r>
            <a:r>
              <a:rPr lang="en-US" altLang="fr-FR" sz="2600" i="1" dirty="0"/>
              <a:t>S</a:t>
            </a:r>
            <a:r>
              <a:rPr lang="en-US" altLang="fr-FR" sz="2600" baseline="-25000" dirty="0"/>
              <a:t>+</a:t>
            </a:r>
            <a:r>
              <a:rPr lang="en-US" altLang="fr-FR" sz="2600" dirty="0"/>
              <a:t> </a:t>
            </a:r>
            <a:r>
              <a:rPr lang="en-US" altLang="fr-FR" sz="2600" i="1" dirty="0"/>
              <a:t>re</a:t>
            </a:r>
            <a:r>
              <a:rPr lang="en-US" altLang="fr-FR" sz="2600" dirty="0"/>
              <a:t> a </a:t>
            </a:r>
            <a:r>
              <a:rPr lang="en-US" altLang="fr-FR" sz="2600" i="1" dirty="0"/>
              <a:t>DFA A</a:t>
            </a:r>
            <a:r>
              <a:rPr lang="en-US" altLang="fr-FR" sz="26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fr-FR" sz="2600" dirty="0"/>
              <a:t>	</a:t>
            </a:r>
            <a:r>
              <a:rPr lang="en-US" altLang="fr-FR" sz="2600" dirty="0">
                <a:solidFill>
                  <a:srgbClr val="BB1FA5"/>
                </a:solidFill>
              </a:rPr>
              <a:t>each</a:t>
            </a:r>
            <a:r>
              <a:rPr lang="en-US" altLang="fr-FR" sz="2600" dirty="0"/>
              <a:t> edge of </a:t>
            </a:r>
            <a:r>
              <a:rPr lang="en-US" altLang="fr-FR" sz="2600" i="1" dirty="0"/>
              <a:t>A</a:t>
            </a:r>
            <a:r>
              <a:rPr lang="en-US" altLang="fr-FR" sz="2600" dirty="0"/>
              <a:t> is used at least once</a:t>
            </a:r>
            <a:br>
              <a:rPr lang="en-US" altLang="fr-FR" sz="2600" dirty="0"/>
            </a:br>
            <a:r>
              <a:rPr lang="en-US" altLang="fr-FR" sz="2600" dirty="0"/>
              <a:t>by some element of </a:t>
            </a:r>
            <a:r>
              <a:rPr lang="en-US" altLang="fr-FR" sz="2600" i="1" dirty="0"/>
              <a:t>S</a:t>
            </a:r>
            <a:r>
              <a:rPr lang="en-US" altLang="fr-FR" sz="2600" baseline="-25000" dirty="0"/>
              <a:t>+</a:t>
            </a:r>
            <a:r>
              <a:rPr lang="en-US" altLang="fr-FR" sz="2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fr-FR" sz="2600" dirty="0"/>
              <a:t>	</a:t>
            </a:r>
            <a:r>
              <a:rPr lang="en-US" altLang="fr-FR" sz="2600" dirty="0">
                <a:solidFill>
                  <a:srgbClr val="BB1FA5"/>
                </a:solidFill>
              </a:rPr>
              <a:t>each</a:t>
            </a:r>
            <a:r>
              <a:rPr lang="en-US" altLang="fr-FR" sz="2600" dirty="0"/>
              <a:t> final state accepts at least one string</a:t>
            </a:r>
          </a:p>
          <a:p>
            <a:pPr>
              <a:buFont typeface="Wingdings" pitchFamily="2" charset="2"/>
              <a:buNone/>
            </a:pPr>
            <a:endParaRPr lang="en-US" altLang="fr-FR" sz="2600" dirty="0"/>
          </a:p>
          <a:p>
            <a:r>
              <a:rPr lang="en-US" altLang="fr-FR" sz="2600" dirty="0"/>
              <a:t>In other words, don’t invent rules; everything is useful at least once</a:t>
            </a:r>
          </a:p>
          <a:p>
            <a:r>
              <a:rPr lang="en-US" altLang="fr-FR" sz="2600" dirty="0"/>
              <a:t>Look only at </a:t>
            </a:r>
            <a:r>
              <a:rPr lang="en-US" altLang="fr-FR" sz="2600" i="1" dirty="0"/>
              <a:t>DFA</a:t>
            </a:r>
            <a:r>
              <a:rPr lang="en-US" altLang="fr-FR" sz="2600" dirty="0"/>
              <a:t> for which the sample is structurally complete! </a:t>
            </a:r>
          </a:p>
          <a:p>
            <a:r>
              <a:rPr lang="en-US" altLang="fr-FR" sz="2600" dirty="0"/>
              <a:t>Search space becomes finite</a:t>
            </a:r>
          </a:p>
        </p:txBody>
      </p:sp>
      <p:sp>
        <p:nvSpPr>
          <p:cNvPr id="1434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F994579-A565-4F2F-B534-F17966CD90A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36712"/>
          </a:xfrm>
        </p:spPr>
        <p:txBody>
          <a:bodyPr/>
          <a:lstStyle/>
          <a:p>
            <a:r>
              <a:rPr lang="en-GB" altLang="fr-FR" dirty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97025"/>
            <a:ext cx="8229600" cy="4411663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K-Testable language learning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The rules of the game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Basic elements for learning DFA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RPNI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Complexity discussion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Heuristics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altLang="fr-FR" dirty="0"/>
              <a:t>Open questions and conclusion</a:t>
            </a:r>
          </a:p>
        </p:txBody>
      </p:sp>
      <p:sp>
        <p:nvSpPr>
          <p:cNvPr id="717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8831108-5C03-4991-B06C-1069A33EE2C0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fr-FR"/>
              <a:t>Example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i="1" dirty="0"/>
              <a:t>S</a:t>
            </a:r>
            <a:r>
              <a:rPr lang="en-US" altLang="fr-FR" baseline="-25000" dirty="0"/>
              <a:t>+</a:t>
            </a:r>
            <a:r>
              <a:rPr lang="en-US" altLang="fr-FR" dirty="0"/>
              <a:t>={</a:t>
            </a:r>
            <a:r>
              <a:rPr lang="en-US" altLang="fr-FR" i="1" dirty="0" err="1"/>
              <a:t>aab</a:t>
            </a:r>
            <a:r>
              <a:rPr lang="en-US" altLang="fr-FR" dirty="0"/>
              <a:t>, </a:t>
            </a:r>
            <a:r>
              <a:rPr lang="en-US" altLang="fr-FR" i="1" dirty="0"/>
              <a:t>b</a:t>
            </a:r>
            <a:r>
              <a:rPr lang="en-US" altLang="fr-FR" dirty="0"/>
              <a:t>, </a:t>
            </a:r>
            <a:r>
              <a:rPr lang="en-US" altLang="fr-FR" i="1" dirty="0" err="1"/>
              <a:t>aaaba</a:t>
            </a:r>
            <a:r>
              <a:rPr lang="en-US" altLang="fr-FR" dirty="0"/>
              <a:t>, </a:t>
            </a:r>
            <a:r>
              <a:rPr lang="en-US" altLang="fr-FR" i="1" dirty="0" err="1"/>
              <a:t>bbaba</a:t>
            </a:r>
            <a:r>
              <a:rPr lang="en-US" altLang="fr-FR" dirty="0"/>
              <a:t>}</a:t>
            </a:r>
          </a:p>
          <a:p>
            <a:endParaRPr lang="en-US" altLang="fr-FR" dirty="0"/>
          </a:p>
        </p:txBody>
      </p:sp>
      <p:sp>
        <p:nvSpPr>
          <p:cNvPr id="1536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33B64A0-C455-4A39-90B3-71C96082D55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3"/>
          <p:cNvSpPr>
            <a:spLocks noChangeArrowheads="1"/>
          </p:cNvSpPr>
          <p:nvPr/>
        </p:nvSpPr>
        <p:spPr bwMode="auto">
          <a:xfrm>
            <a:off x="3365500" y="4365625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6096000" y="4800600"/>
            <a:ext cx="685800" cy="609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5508625" y="3357563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5368" name="AutoShape 6"/>
          <p:cNvCxnSpPr>
            <a:cxnSpLocks noChangeShapeType="1"/>
          </p:cNvCxnSpPr>
          <p:nvPr/>
        </p:nvCxnSpPr>
        <p:spPr bwMode="auto">
          <a:xfrm rot="-5400000">
            <a:off x="4292600" y="3276600"/>
            <a:ext cx="792163" cy="152876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" name="AutoShape 7"/>
          <p:cNvCxnSpPr>
            <a:cxnSpLocks noChangeShapeType="1"/>
            <a:stCxn id="15367" idx="5"/>
            <a:endCxn id="15366" idx="0"/>
          </p:cNvCxnSpPr>
          <p:nvPr/>
        </p:nvCxnSpPr>
        <p:spPr bwMode="auto">
          <a:xfrm rot="16200000" flipH="1">
            <a:off x="5819776" y="4181475"/>
            <a:ext cx="893762" cy="344487"/>
          </a:xfrm>
          <a:prstGeom prst="curvedConnector3">
            <a:avLst>
              <a:gd name="adj1" fmla="val 53287"/>
            </a:avLst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0" name="AutoShape 8"/>
          <p:cNvCxnSpPr>
            <a:cxnSpLocks noChangeShapeType="1"/>
            <a:stCxn id="15366" idx="2"/>
            <a:endCxn id="15365" idx="5"/>
          </p:cNvCxnSpPr>
          <p:nvPr/>
        </p:nvCxnSpPr>
        <p:spPr bwMode="auto">
          <a:xfrm rot="10800000">
            <a:off x="3951288" y="4886325"/>
            <a:ext cx="2144712" cy="219075"/>
          </a:xfrm>
          <a:prstGeom prst="curvedConnector2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1" name="AutoShape 9"/>
          <p:cNvCxnSpPr>
            <a:cxnSpLocks noChangeShapeType="1"/>
          </p:cNvCxnSpPr>
          <p:nvPr/>
        </p:nvCxnSpPr>
        <p:spPr bwMode="auto">
          <a:xfrm rot="-5400000">
            <a:off x="3542507" y="4288631"/>
            <a:ext cx="88900" cy="242887"/>
          </a:xfrm>
          <a:prstGeom prst="curvedConnector3">
            <a:avLst>
              <a:gd name="adj1" fmla="val 12053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29559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5373" name="Text Box 11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5374" name="Text Box 12"/>
          <p:cNvSpPr txBox="1">
            <a:spLocks noChangeArrowheads="1"/>
          </p:cNvSpPr>
          <p:nvPr/>
        </p:nvSpPr>
        <p:spPr bwMode="auto">
          <a:xfrm>
            <a:off x="6248400" y="403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5375" name="Text Box 13"/>
          <p:cNvSpPr txBox="1">
            <a:spLocks noChangeArrowheads="1"/>
          </p:cNvSpPr>
          <p:nvPr/>
        </p:nvSpPr>
        <p:spPr bwMode="auto">
          <a:xfrm>
            <a:off x="4716463" y="465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5376" name="Line 14"/>
          <p:cNvSpPr>
            <a:spLocks noChangeShapeType="1"/>
          </p:cNvSpPr>
          <p:nvPr/>
        </p:nvSpPr>
        <p:spPr bwMode="auto">
          <a:xfrm flipV="1">
            <a:off x="1219200" y="5029200"/>
            <a:ext cx="304800" cy="152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1476375" y="4564063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5378" name="AutoShape 16"/>
          <p:cNvCxnSpPr>
            <a:cxnSpLocks noChangeShapeType="1"/>
          </p:cNvCxnSpPr>
          <p:nvPr/>
        </p:nvCxnSpPr>
        <p:spPr bwMode="auto">
          <a:xfrm rot="5400000" flipV="1">
            <a:off x="2679700" y="4024313"/>
            <a:ext cx="46037" cy="1303338"/>
          </a:xfrm>
          <a:prstGeom prst="curvedConnector4">
            <a:avLst>
              <a:gd name="adj1" fmla="val -627588"/>
              <a:gd name="adj2" fmla="val 538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9" name="AutoShape 17"/>
          <p:cNvCxnSpPr>
            <a:cxnSpLocks noChangeShapeType="1"/>
            <a:stCxn id="15377" idx="5"/>
            <a:endCxn id="15366" idx="3"/>
          </p:cNvCxnSpPr>
          <p:nvPr/>
        </p:nvCxnSpPr>
        <p:spPr bwMode="auto">
          <a:xfrm rot="16200000" flipH="1">
            <a:off x="4025107" y="3150394"/>
            <a:ext cx="207962" cy="4133850"/>
          </a:xfrm>
          <a:prstGeom prst="curvedConnector3">
            <a:avLst>
              <a:gd name="adj1" fmla="val 252671"/>
            </a:avLst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2362200" y="3886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</a:p>
        </p:txBody>
      </p:sp>
      <p:sp>
        <p:nvSpPr>
          <p:cNvPr id="15381" name="Rectangle 19"/>
          <p:cNvSpPr>
            <a:spLocks noChangeArrowheads="1"/>
          </p:cNvSpPr>
          <p:nvPr/>
        </p:nvSpPr>
        <p:spPr bwMode="auto">
          <a:xfrm>
            <a:off x="3276600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  <p:cxnSp>
        <p:nvCxnSpPr>
          <p:cNvPr id="15382" name="AutoShape 20"/>
          <p:cNvCxnSpPr>
            <a:cxnSpLocks noChangeShapeType="1"/>
            <a:stCxn id="15367" idx="7"/>
            <a:endCxn id="15384" idx="7"/>
          </p:cNvCxnSpPr>
          <p:nvPr/>
        </p:nvCxnSpPr>
        <p:spPr bwMode="auto">
          <a:xfrm rot="5400000" flipV="1">
            <a:off x="5662613" y="3849688"/>
            <a:ext cx="1439862" cy="576262"/>
          </a:xfrm>
          <a:prstGeom prst="curvedConnector3">
            <a:avLst>
              <a:gd name="adj1" fmla="val -2458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3" name="Rectangle 21"/>
          <p:cNvSpPr>
            <a:spLocks noChangeArrowheads="1"/>
          </p:cNvSpPr>
          <p:nvPr/>
        </p:nvSpPr>
        <p:spPr bwMode="auto">
          <a:xfrm>
            <a:off x="6659563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  <p:sp>
        <p:nvSpPr>
          <p:cNvPr id="15384" name="AutoShape 22"/>
          <p:cNvSpPr>
            <a:spLocks noChangeArrowheads="1"/>
          </p:cNvSpPr>
          <p:nvPr/>
        </p:nvSpPr>
        <p:spPr bwMode="auto">
          <a:xfrm>
            <a:off x="6084888" y="4797425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5385" name="AutoShape 23"/>
          <p:cNvCxnSpPr>
            <a:cxnSpLocks noChangeShapeType="1"/>
            <a:stCxn id="15384" idx="4"/>
            <a:endCxn id="15384" idx="6"/>
          </p:cNvCxnSpPr>
          <p:nvPr/>
        </p:nvCxnSpPr>
        <p:spPr bwMode="auto">
          <a:xfrm rot="5400000" flipH="1" flipV="1">
            <a:off x="6446838" y="5083175"/>
            <a:ext cx="333375" cy="371475"/>
          </a:xfrm>
          <a:prstGeom prst="curvedConnector4">
            <a:avLst>
              <a:gd name="adj1" fmla="val -150477"/>
              <a:gd name="adj2" fmla="val 229056"/>
            </a:avLst>
          </a:prstGeom>
          <a:noFill/>
          <a:ln w="28575">
            <a:solidFill>
              <a:srgbClr val="66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7391400" y="518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i="1" dirty="0"/>
              <a:t>S</a:t>
            </a:r>
            <a:r>
              <a:rPr lang="en-US" altLang="fr-FR" sz="2400" baseline="-25000" dirty="0"/>
              <a:t>+</a:t>
            </a:r>
            <a:r>
              <a:rPr lang="en-US" altLang="fr-FR" sz="2400" dirty="0"/>
              <a:t>={</a:t>
            </a:r>
            <a:r>
              <a:rPr lang="en-US" altLang="fr-FR" sz="2400" i="1" dirty="0" err="1">
                <a:solidFill>
                  <a:srgbClr val="FF3300"/>
                </a:solidFill>
              </a:rPr>
              <a:t>aab</a:t>
            </a:r>
            <a:r>
              <a:rPr lang="en-US" altLang="fr-FR" sz="2400" dirty="0"/>
              <a:t>, </a:t>
            </a:r>
            <a:r>
              <a:rPr lang="en-US" altLang="fr-FR" sz="2400" i="1" dirty="0">
                <a:solidFill>
                  <a:srgbClr val="FF3300"/>
                </a:solidFill>
              </a:rPr>
              <a:t>b</a:t>
            </a:r>
            <a:r>
              <a:rPr lang="en-US" altLang="fr-FR" sz="2400" dirty="0"/>
              <a:t>, </a:t>
            </a:r>
            <a:r>
              <a:rPr lang="en-US" altLang="fr-FR" sz="2400" i="1" dirty="0" err="1">
                <a:solidFill>
                  <a:srgbClr val="FF3300"/>
                </a:solidFill>
              </a:rPr>
              <a:t>aaaba</a:t>
            </a:r>
            <a:r>
              <a:rPr lang="en-US" altLang="fr-FR" sz="2400" dirty="0"/>
              <a:t>, </a:t>
            </a:r>
            <a:r>
              <a:rPr lang="en-US" altLang="fr-FR" sz="2400" i="1" dirty="0" err="1">
                <a:solidFill>
                  <a:srgbClr val="FF3300"/>
                </a:solidFill>
              </a:rPr>
              <a:t>bbaba</a:t>
            </a:r>
            <a:r>
              <a:rPr lang="en-US" altLang="fr-FR" sz="2400" dirty="0"/>
              <a:t>} …</a:t>
            </a:r>
            <a:endParaRPr lang="en-US" altLang="fr-FR" sz="2400" dirty="0">
              <a:solidFill>
                <a:schemeClr val="hlink"/>
              </a:solidFill>
            </a:endParaRPr>
          </a:p>
          <a:p>
            <a:endParaRPr lang="en-US" altLang="fr-FR" dirty="0"/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FD9D973-42D6-4F54-931D-4E8441B180A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3352800" y="4343400"/>
            <a:ext cx="685800" cy="6096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6096000" y="4800600"/>
            <a:ext cx="685800" cy="6096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5497513" y="3357563"/>
            <a:ext cx="685800" cy="609600"/>
          </a:xfrm>
          <a:prstGeom prst="flowChartConnector">
            <a:avLst/>
          </a:prstGeom>
          <a:solidFill>
            <a:srgbClr val="66FF33"/>
          </a:solidFill>
          <a:ln w="57150" cmpd="thickTh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solidFill>
                <a:srgbClr val="00CCFF"/>
              </a:solidFill>
              <a:latin typeface="Arial" pitchFamily="34" charset="0"/>
            </a:endParaRPr>
          </a:p>
        </p:txBody>
      </p:sp>
      <p:cxnSp>
        <p:nvCxnSpPr>
          <p:cNvPr id="16391" name="AutoShape 6"/>
          <p:cNvCxnSpPr>
            <a:cxnSpLocks noChangeShapeType="1"/>
          </p:cNvCxnSpPr>
          <p:nvPr/>
        </p:nvCxnSpPr>
        <p:spPr bwMode="auto">
          <a:xfrm rot="-5400000">
            <a:off x="4318795" y="3282157"/>
            <a:ext cx="769937" cy="1530350"/>
          </a:xfrm>
          <a:prstGeom prst="curvedConnector2">
            <a:avLst/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2" name="AutoShape 7"/>
          <p:cNvCxnSpPr>
            <a:cxnSpLocks noChangeShapeType="1"/>
            <a:stCxn id="16390" idx="5"/>
            <a:endCxn id="16389" idx="0"/>
          </p:cNvCxnSpPr>
          <p:nvPr/>
        </p:nvCxnSpPr>
        <p:spPr bwMode="auto">
          <a:xfrm rot="16200000" flipH="1">
            <a:off x="5814219" y="4175919"/>
            <a:ext cx="893762" cy="355600"/>
          </a:xfrm>
          <a:prstGeom prst="curvedConnector3">
            <a:avLst>
              <a:gd name="adj1" fmla="val 53287"/>
            </a:avLst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3" name="AutoShape 8"/>
          <p:cNvCxnSpPr>
            <a:cxnSpLocks noChangeShapeType="1"/>
            <a:stCxn id="16389" idx="2"/>
            <a:endCxn id="16388" idx="5"/>
          </p:cNvCxnSpPr>
          <p:nvPr/>
        </p:nvCxnSpPr>
        <p:spPr bwMode="auto">
          <a:xfrm rot="10800000">
            <a:off x="3938588" y="4864100"/>
            <a:ext cx="2157412" cy="241300"/>
          </a:xfrm>
          <a:prstGeom prst="curvedConnector2">
            <a:avLst/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4" name="AutoShape 9"/>
          <p:cNvCxnSpPr>
            <a:cxnSpLocks noChangeShapeType="1"/>
          </p:cNvCxnSpPr>
          <p:nvPr/>
        </p:nvCxnSpPr>
        <p:spPr bwMode="auto">
          <a:xfrm rot="-5400000">
            <a:off x="3529809" y="4266406"/>
            <a:ext cx="88900" cy="242887"/>
          </a:xfrm>
          <a:prstGeom prst="curvedConnector3">
            <a:avLst>
              <a:gd name="adj1" fmla="val 1110713"/>
            </a:avLst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29559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latin typeface="Times New Roman" pitchFamily="18" charset="0"/>
              </a:rPr>
              <a:t>a</a:t>
            </a:r>
            <a:endParaRPr lang="es-ES_tradnl" altLang="fr-FR" sz="2400" dirty="0">
              <a:latin typeface="Times New Roman" pitchFamily="18" charset="0"/>
            </a:endParaRP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4648200" y="510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 flipV="1">
            <a:off x="1219200" y="5029200"/>
            <a:ext cx="304800" cy="152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>
            <a:off x="1476376" y="4581526"/>
            <a:ext cx="685800" cy="609600"/>
          </a:xfrm>
          <a:prstGeom prst="flowChartConnector">
            <a:avLst/>
          </a:prstGeom>
          <a:solidFill>
            <a:schemeClr val="folHlink"/>
          </a:solidFill>
          <a:ln w="57150" cmpd="thickThin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6401" name="AutoShape 16"/>
          <p:cNvCxnSpPr>
            <a:cxnSpLocks noChangeShapeType="1"/>
          </p:cNvCxnSpPr>
          <p:nvPr/>
        </p:nvCxnSpPr>
        <p:spPr bwMode="auto">
          <a:xfrm rot="5400000" flipV="1">
            <a:off x="2704311" y="3999708"/>
            <a:ext cx="6350" cy="1290637"/>
          </a:xfrm>
          <a:prstGeom prst="curvedConnector4">
            <a:avLst>
              <a:gd name="adj1" fmla="val -4550000"/>
              <a:gd name="adj2" fmla="val 53875"/>
            </a:avLst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17"/>
          <p:cNvCxnSpPr>
            <a:cxnSpLocks noChangeShapeType="1"/>
            <a:stCxn id="16400" idx="5"/>
            <a:endCxn id="16389" idx="3"/>
          </p:cNvCxnSpPr>
          <p:nvPr/>
        </p:nvCxnSpPr>
        <p:spPr bwMode="auto">
          <a:xfrm rot="16200000" flipH="1">
            <a:off x="4019551" y="3144044"/>
            <a:ext cx="219074" cy="4134690"/>
          </a:xfrm>
          <a:prstGeom prst="curvedConnector3">
            <a:avLst>
              <a:gd name="adj1" fmla="val 245099"/>
            </a:avLst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2362200" y="3886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276600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  <p:cxnSp>
        <p:nvCxnSpPr>
          <p:cNvPr id="16405" name="AutoShape 20"/>
          <p:cNvCxnSpPr>
            <a:cxnSpLocks noChangeShapeType="1"/>
          </p:cNvCxnSpPr>
          <p:nvPr/>
        </p:nvCxnSpPr>
        <p:spPr bwMode="auto">
          <a:xfrm>
            <a:off x="6156325" y="3644900"/>
            <a:ext cx="609600" cy="1447800"/>
          </a:xfrm>
          <a:prstGeom prst="curvedConnector3">
            <a:avLst>
              <a:gd name="adj1" fmla="val 1375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7010400" y="403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  <p:sp>
        <p:nvSpPr>
          <p:cNvPr id="16407" name="AutoShape 22"/>
          <p:cNvSpPr>
            <a:spLocks noChangeArrowheads="1"/>
          </p:cNvSpPr>
          <p:nvPr/>
        </p:nvSpPr>
        <p:spPr bwMode="auto">
          <a:xfrm>
            <a:off x="6083300" y="4797556"/>
            <a:ext cx="685800" cy="609600"/>
          </a:xfrm>
          <a:prstGeom prst="flowChartConnector">
            <a:avLst/>
          </a:prstGeom>
          <a:solidFill>
            <a:srgbClr val="66FF33"/>
          </a:solidFill>
          <a:ln w="57150" cmpd="thickTh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16408" name="AutoShape 23"/>
          <p:cNvCxnSpPr>
            <a:cxnSpLocks noChangeShapeType="1"/>
            <a:stCxn id="16407" idx="4"/>
            <a:endCxn id="16407" idx="6"/>
          </p:cNvCxnSpPr>
          <p:nvPr/>
        </p:nvCxnSpPr>
        <p:spPr bwMode="auto">
          <a:xfrm rot="5400000" flipH="1" flipV="1">
            <a:off x="6445250" y="5083306"/>
            <a:ext cx="304800" cy="342900"/>
          </a:xfrm>
          <a:prstGeom prst="curvedConnector4">
            <a:avLst>
              <a:gd name="adj1" fmla="val -75000"/>
              <a:gd name="adj2" fmla="val 166667"/>
            </a:avLst>
          </a:prstGeom>
          <a:noFill/>
          <a:ln w="28575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9" name="Rectangle 24"/>
          <p:cNvSpPr>
            <a:spLocks noChangeArrowheads="1"/>
          </p:cNvSpPr>
          <p:nvPr/>
        </p:nvSpPr>
        <p:spPr bwMode="auto">
          <a:xfrm>
            <a:off x="7391400" y="518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b</a:t>
            </a:r>
          </a:p>
        </p:txBody>
      </p: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190500" y="6013450"/>
            <a:ext cx="465296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>
                <a:latin typeface="Comic Sans MS" pitchFamily="66" charset="0"/>
              </a:rPr>
              <a:t>We should add </a:t>
            </a:r>
            <a:r>
              <a:rPr lang="en-US" altLang="fr-FR">
                <a:solidFill>
                  <a:schemeClr val="hlink"/>
                </a:solidFill>
                <a:latin typeface="Comic Sans MS" pitchFamily="66" charset="0"/>
                <a:sym typeface="Symbol" pitchFamily="18" charset="2"/>
              </a:rPr>
              <a:t></a:t>
            </a:r>
            <a:r>
              <a:rPr lang="en-US" altLang="fr-FR">
                <a:latin typeface="Comic Sans MS" pitchFamily="66" charset="0"/>
                <a:sym typeface="Symbol" pitchFamily="18" charset="2"/>
              </a:rPr>
              <a:t> and </a:t>
            </a:r>
            <a:r>
              <a:rPr lang="en-US" altLang="fr-FR" i="1">
                <a:solidFill>
                  <a:schemeClr val="hlink"/>
                </a:solidFill>
                <a:latin typeface="Comic Sans MS" pitchFamily="66" charset="0"/>
                <a:sym typeface="Symbol" pitchFamily="18" charset="2"/>
              </a:rPr>
              <a:t>abb</a:t>
            </a:r>
            <a:endParaRPr lang="fr-FR" altLang="fr-FR" i="1">
              <a:solidFill>
                <a:schemeClr val="hlink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B56B7476-7ECB-4EDA-BBCB-A08521DA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508" y="39604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6B8CC-7EEF-467A-87AE-F31A40AF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(simple) key </a:t>
            </a:r>
            <a:r>
              <a:rPr lang="fr-FR" dirty="0" err="1"/>
              <a:t>analysis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3CF6A2-44E0-4F8D-9E05-7CFEEAE218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208070" cy="4752975"/>
          </a:xfrm>
        </p:spPr>
        <p:txBody>
          <a:bodyPr/>
          <a:lstStyle/>
          <a:p>
            <a:r>
              <a:rPr lang="en-US" altLang="fr-FR" i="1" dirty="0"/>
              <a:t>S</a:t>
            </a:r>
            <a:r>
              <a:rPr lang="en-US" altLang="fr-FR" baseline="-25000" dirty="0"/>
              <a:t>+</a:t>
            </a:r>
            <a:r>
              <a:rPr lang="en-US" altLang="fr-FR" dirty="0"/>
              <a:t>={</a:t>
            </a:r>
            <a:r>
              <a:rPr lang="en-US" altLang="fr-FR" i="1" dirty="0"/>
              <a:t>a</a:t>
            </a:r>
            <a:r>
              <a:rPr lang="en-US" altLang="fr-FR" dirty="0"/>
              <a:t>}, </a:t>
            </a:r>
            <a:r>
              <a:rPr lang="en-US" altLang="fr-FR" i="1" dirty="0"/>
              <a:t>S</a:t>
            </a:r>
            <a:r>
              <a:rPr lang="en-US" altLang="fr-FR" i="1" baseline="-25000" dirty="0"/>
              <a:t>-</a:t>
            </a:r>
            <a:r>
              <a:rPr lang="en-US" altLang="fr-FR" dirty="0"/>
              <a:t>={</a:t>
            </a:r>
            <a:r>
              <a:rPr lang="en-US" altLang="fr-FR" i="1" dirty="0"/>
              <a:t>b</a:t>
            </a:r>
            <a:r>
              <a:rPr lang="en-US" altLang="fr-FR" dirty="0"/>
              <a:t>}</a:t>
            </a:r>
          </a:p>
          <a:p>
            <a:r>
              <a:rPr lang="en-US" dirty="0"/>
              <a:t>How many DFA consistent with &lt;</a:t>
            </a:r>
            <a:r>
              <a:rPr lang="en-US" altLang="fr-FR" i="1" dirty="0"/>
              <a:t> S</a:t>
            </a:r>
            <a:r>
              <a:rPr lang="en-US" altLang="fr-FR" baseline="-25000" dirty="0"/>
              <a:t>+</a:t>
            </a:r>
            <a:r>
              <a:rPr lang="en-US" altLang="fr-FR" dirty="0"/>
              <a:t>, </a:t>
            </a:r>
            <a:r>
              <a:rPr lang="en-US" altLang="fr-FR" i="1" dirty="0"/>
              <a:t>S</a:t>
            </a:r>
            <a:r>
              <a:rPr lang="en-US" altLang="fr-FR" i="1" baseline="-25000" dirty="0"/>
              <a:t>- </a:t>
            </a:r>
            <a:r>
              <a:rPr lang="en-US" dirty="0"/>
              <a:t>&gt; can you find?</a:t>
            </a:r>
          </a:p>
          <a:p>
            <a:r>
              <a:rPr lang="en-US" dirty="0"/>
              <a:t>How many DFA for which is </a:t>
            </a:r>
            <a:r>
              <a:rPr lang="en-US" altLang="fr-FR" i="1" dirty="0"/>
              <a:t>S</a:t>
            </a:r>
            <a:r>
              <a:rPr lang="en-US" altLang="fr-FR" baseline="-25000" dirty="0"/>
              <a:t>+ </a:t>
            </a:r>
            <a:r>
              <a:rPr lang="en-US" dirty="0"/>
              <a:t>is structurally complete?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2ECE3D-951E-43C3-8B00-02A53B8332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32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91363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>
                <a:solidFill>
                  <a:srgbClr val="FC0128"/>
                </a:solidFill>
              </a:rPr>
              <a:t>Defining the search space by structural completeness</a:t>
            </a:r>
            <a:endParaRPr lang="en-US" alt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609600" y="1981200"/>
            <a:ext cx="80772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800"/>
              <a:t>(Dupont, Miclet, Vidal 94)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fr-FR" sz="2800"/>
          </a:p>
          <a:p>
            <a:pPr>
              <a:lnSpc>
                <a:spcPct val="80000"/>
              </a:lnSpc>
            </a:pPr>
            <a:r>
              <a:rPr lang="en-US" altLang="fr-FR" sz="2800"/>
              <a:t>the basic operation: merging two states</a:t>
            </a:r>
          </a:p>
          <a:p>
            <a:pPr>
              <a:lnSpc>
                <a:spcPct val="80000"/>
              </a:lnSpc>
            </a:pPr>
            <a:r>
              <a:rPr lang="en-US" altLang="fr-FR" sz="2800"/>
              <a:t>a </a:t>
            </a:r>
            <a:r>
              <a:rPr lang="en-US" altLang="fr-FR" sz="2800">
                <a:solidFill>
                  <a:schemeClr val="hlink"/>
                </a:solidFill>
              </a:rPr>
              <a:t>bias</a:t>
            </a:r>
            <a:r>
              <a:rPr lang="en-US" altLang="fr-FR" sz="2800"/>
              <a:t> on the concepts: structural completeness of the positive sample </a:t>
            </a:r>
            <a:r>
              <a:rPr lang="en-US" altLang="fr-FR" sz="2800" i="1"/>
              <a:t>S</a:t>
            </a:r>
            <a:r>
              <a:rPr lang="en-US" altLang="fr-FR" sz="2800" baseline="-25000"/>
              <a:t>+</a:t>
            </a:r>
            <a:endParaRPr lang="en-US" altLang="fr-FR" sz="2800"/>
          </a:p>
          <a:p>
            <a:pPr>
              <a:lnSpc>
                <a:spcPct val="80000"/>
              </a:lnSpc>
            </a:pPr>
            <a:r>
              <a:rPr lang="en-US" altLang="fr-FR" sz="2800"/>
              <a:t>a theorem: every biased solution can and can only be obtained by merging states in </a:t>
            </a:r>
            <a:r>
              <a:rPr lang="en-US" altLang="fr-FR" sz="2800" i="1"/>
              <a:t>CA(S</a:t>
            </a:r>
            <a:r>
              <a:rPr lang="en-US" altLang="fr-FR" sz="2800" baseline="-25000"/>
              <a:t>+</a:t>
            </a:r>
            <a:r>
              <a:rPr lang="en-US" altLang="fr-FR" sz="2800" i="1"/>
              <a:t>)</a:t>
            </a:r>
            <a:endParaRPr lang="en-US" altLang="fr-FR" sz="2800"/>
          </a:p>
          <a:p>
            <a:pPr>
              <a:lnSpc>
                <a:spcPct val="80000"/>
              </a:lnSpc>
            </a:pPr>
            <a:r>
              <a:rPr lang="en-US" altLang="fr-FR" sz="2800"/>
              <a:t>the search space is a partition lattice</a:t>
            </a:r>
          </a:p>
          <a:p>
            <a:pPr>
              <a:lnSpc>
                <a:spcPct val="80000"/>
              </a:lnSpc>
            </a:pPr>
            <a:endParaRPr lang="en-US" altLang="fr-FR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800" i="1"/>
              <a:t>CA(S</a:t>
            </a:r>
            <a:r>
              <a:rPr lang="en-US" altLang="fr-FR" sz="2800" baseline="-25000"/>
              <a:t>+</a:t>
            </a:r>
            <a:r>
              <a:rPr lang="en-US" altLang="fr-FR" sz="2800" i="1"/>
              <a:t>) is the canonical automaton</a:t>
            </a:r>
          </a:p>
        </p:txBody>
      </p:sp>
      <p:sp>
        <p:nvSpPr>
          <p:cNvPr id="1741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12A43B0-65F7-4A0F-BD4C-A7640170A21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D4A74AC-3A59-49FE-BCFB-311D57CE70E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Oval 2"/>
          <p:cNvSpPr>
            <a:spLocks noChangeArrowheads="1"/>
          </p:cNvSpPr>
          <p:nvPr/>
        </p:nvSpPr>
        <p:spPr bwMode="auto">
          <a:xfrm>
            <a:off x="7086600" y="40386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{3}{0, 1, 2}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3810000" y="228600"/>
            <a:ext cx="19050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{0}{1}{2}{3}</a:t>
            </a:r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914400" y="2667000"/>
            <a:ext cx="18288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1}{2, 3}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953000" y="40386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{2}{0, 1, 3}</a:t>
            </a:r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2438400" y="4038600"/>
            <a:ext cx="1600200" cy="8382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{1}{0, 2, 3}</a:t>
            </a: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304800" y="40386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{0} {1, 2, 3}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3733800" y="26670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2}{1, 3}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248400" y="26670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3}{1, 2}</a:t>
            </a:r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3733800" y="5638800"/>
            <a:ext cx="16764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1, 2, 3}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1524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1}{2}{3}</a:t>
            </a:r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auto">
          <a:xfrm>
            <a:off x="45720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2}{1}{3}</a:t>
            </a:r>
          </a:p>
        </p:txBody>
      </p:sp>
      <p:sp>
        <p:nvSpPr>
          <p:cNvPr id="18446" name="Oval 13"/>
          <p:cNvSpPr>
            <a:spLocks noChangeArrowheads="1"/>
          </p:cNvSpPr>
          <p:nvPr/>
        </p:nvSpPr>
        <p:spPr bwMode="auto">
          <a:xfrm>
            <a:off x="75438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{0, 3}{1}{2}</a:t>
            </a:r>
          </a:p>
        </p:txBody>
      </p:sp>
      <p:sp>
        <p:nvSpPr>
          <p:cNvPr id="18447" name="Oval 14"/>
          <p:cNvSpPr>
            <a:spLocks noChangeArrowheads="1"/>
          </p:cNvSpPr>
          <p:nvPr/>
        </p:nvSpPr>
        <p:spPr bwMode="auto">
          <a:xfrm>
            <a:off x="32004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{1, 3}{0}{2}</a:t>
            </a:r>
          </a:p>
        </p:txBody>
      </p:sp>
      <p:sp>
        <p:nvSpPr>
          <p:cNvPr id="18448" name="Oval 15"/>
          <p:cNvSpPr>
            <a:spLocks noChangeArrowheads="1"/>
          </p:cNvSpPr>
          <p:nvPr/>
        </p:nvSpPr>
        <p:spPr bwMode="auto">
          <a:xfrm>
            <a:off x="60960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{1, 2}{0}{3}</a:t>
            </a:r>
          </a:p>
        </p:txBody>
      </p:sp>
      <p:sp>
        <p:nvSpPr>
          <p:cNvPr id="18449" name="Oval 16"/>
          <p:cNvSpPr>
            <a:spLocks noChangeArrowheads="1"/>
          </p:cNvSpPr>
          <p:nvPr/>
        </p:nvSpPr>
        <p:spPr bwMode="auto">
          <a:xfrm>
            <a:off x="1600200" y="1371600"/>
            <a:ext cx="1371600" cy="762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1800">
                <a:latin typeface="Times New Roman" pitchFamily="18" charset="0"/>
              </a:rPr>
              <a:t>{2, 3}{0}{1}</a:t>
            </a:r>
          </a:p>
        </p:txBody>
      </p:sp>
      <p:cxnSp>
        <p:nvCxnSpPr>
          <p:cNvPr id="18450" name="AutoShape 17"/>
          <p:cNvCxnSpPr>
            <a:cxnSpLocks noChangeShapeType="1"/>
            <a:stCxn id="18444" idx="0"/>
            <a:endCxn id="18436" idx="3"/>
          </p:cNvCxnSpPr>
          <p:nvPr/>
        </p:nvCxnSpPr>
        <p:spPr bwMode="auto">
          <a:xfrm flipV="1">
            <a:off x="838200" y="879475"/>
            <a:ext cx="3251200" cy="492125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1" name="AutoShape 18"/>
          <p:cNvCxnSpPr>
            <a:cxnSpLocks noChangeShapeType="1"/>
            <a:stCxn id="18449" idx="0"/>
            <a:endCxn id="18436" idx="3"/>
          </p:cNvCxnSpPr>
          <p:nvPr/>
        </p:nvCxnSpPr>
        <p:spPr bwMode="auto">
          <a:xfrm flipV="1">
            <a:off x="2286000" y="879475"/>
            <a:ext cx="1803400" cy="492125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2" name="AutoShape 19"/>
          <p:cNvCxnSpPr>
            <a:cxnSpLocks noChangeShapeType="1"/>
            <a:stCxn id="18447" idx="0"/>
            <a:endCxn id="18436" idx="4"/>
          </p:cNvCxnSpPr>
          <p:nvPr/>
        </p:nvCxnSpPr>
        <p:spPr bwMode="auto">
          <a:xfrm flipV="1">
            <a:off x="3886200" y="990600"/>
            <a:ext cx="876300" cy="381000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3" name="AutoShape 20"/>
          <p:cNvCxnSpPr>
            <a:cxnSpLocks noChangeShapeType="1"/>
            <a:stCxn id="18445" idx="0"/>
            <a:endCxn id="18436" idx="4"/>
          </p:cNvCxnSpPr>
          <p:nvPr/>
        </p:nvCxnSpPr>
        <p:spPr bwMode="auto">
          <a:xfrm flipH="1" flipV="1">
            <a:off x="4762500" y="990600"/>
            <a:ext cx="495300" cy="381000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4" name="AutoShape 21"/>
          <p:cNvCxnSpPr>
            <a:cxnSpLocks noChangeShapeType="1"/>
            <a:stCxn id="18448" idx="0"/>
            <a:endCxn id="18436" idx="5"/>
          </p:cNvCxnSpPr>
          <p:nvPr/>
        </p:nvCxnSpPr>
        <p:spPr bwMode="auto">
          <a:xfrm flipH="1" flipV="1">
            <a:off x="5435600" y="879475"/>
            <a:ext cx="1346200" cy="492125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2"/>
          <p:cNvCxnSpPr>
            <a:cxnSpLocks noChangeShapeType="1"/>
            <a:stCxn id="18446" idx="0"/>
            <a:endCxn id="18436" idx="5"/>
          </p:cNvCxnSpPr>
          <p:nvPr/>
        </p:nvCxnSpPr>
        <p:spPr bwMode="auto">
          <a:xfrm flipH="1" flipV="1">
            <a:off x="5435600" y="879475"/>
            <a:ext cx="2794000" cy="492125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6" name="AutoShape 23"/>
          <p:cNvCxnSpPr>
            <a:cxnSpLocks noChangeShapeType="1"/>
            <a:stCxn id="18437" idx="0"/>
            <a:endCxn id="18444" idx="4"/>
          </p:cNvCxnSpPr>
          <p:nvPr/>
        </p:nvCxnSpPr>
        <p:spPr bwMode="auto">
          <a:xfrm flipH="1" flipV="1">
            <a:off x="838200" y="2133600"/>
            <a:ext cx="990600" cy="5334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7" name="AutoShape 24"/>
          <p:cNvCxnSpPr>
            <a:cxnSpLocks noChangeShapeType="1"/>
            <a:stCxn id="18437" idx="0"/>
            <a:endCxn id="18449" idx="4"/>
          </p:cNvCxnSpPr>
          <p:nvPr/>
        </p:nvCxnSpPr>
        <p:spPr bwMode="auto">
          <a:xfrm flipV="1">
            <a:off x="1828800" y="2133600"/>
            <a:ext cx="457200" cy="533400"/>
          </a:xfrm>
          <a:prstGeom prst="straightConnector1">
            <a:avLst/>
          </a:prstGeom>
          <a:noFill/>
          <a:ln w="1905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8" name="AutoShape 25"/>
          <p:cNvCxnSpPr>
            <a:cxnSpLocks noChangeShapeType="1"/>
            <a:stCxn id="18441" idx="0"/>
            <a:endCxn id="18447" idx="4"/>
          </p:cNvCxnSpPr>
          <p:nvPr/>
        </p:nvCxnSpPr>
        <p:spPr bwMode="auto">
          <a:xfrm flipH="1" flipV="1">
            <a:off x="3886200" y="2133600"/>
            <a:ext cx="685800" cy="5334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9" name="AutoShape 26"/>
          <p:cNvCxnSpPr>
            <a:cxnSpLocks noChangeShapeType="1"/>
            <a:stCxn id="18441" idx="0"/>
            <a:endCxn id="18445" idx="4"/>
          </p:cNvCxnSpPr>
          <p:nvPr/>
        </p:nvCxnSpPr>
        <p:spPr bwMode="auto">
          <a:xfrm flipV="1">
            <a:off x="4572000" y="2133600"/>
            <a:ext cx="685800" cy="5334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0" name="AutoShape 27"/>
          <p:cNvCxnSpPr>
            <a:cxnSpLocks noChangeShapeType="1"/>
            <a:stCxn id="18442" idx="0"/>
            <a:endCxn id="18448" idx="4"/>
          </p:cNvCxnSpPr>
          <p:nvPr/>
        </p:nvCxnSpPr>
        <p:spPr bwMode="auto">
          <a:xfrm flipH="1" flipV="1">
            <a:off x="6781800" y="2133600"/>
            <a:ext cx="304800" cy="533400"/>
          </a:xfrm>
          <a:prstGeom prst="straightConnector1">
            <a:avLst/>
          </a:prstGeom>
          <a:noFill/>
          <a:ln w="19050">
            <a:solidFill>
              <a:srgbClr val="FF66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1" name="AutoShape 28"/>
          <p:cNvCxnSpPr>
            <a:cxnSpLocks noChangeShapeType="1"/>
            <a:stCxn id="18442" idx="0"/>
            <a:endCxn id="18446" idx="4"/>
          </p:cNvCxnSpPr>
          <p:nvPr/>
        </p:nvCxnSpPr>
        <p:spPr bwMode="auto">
          <a:xfrm flipV="1">
            <a:off x="7086600" y="2133600"/>
            <a:ext cx="1143000" cy="533400"/>
          </a:xfrm>
          <a:prstGeom prst="straightConnector1">
            <a:avLst/>
          </a:prstGeom>
          <a:noFill/>
          <a:ln w="19050">
            <a:solidFill>
              <a:srgbClr val="660033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29"/>
          <p:cNvCxnSpPr>
            <a:cxnSpLocks noChangeShapeType="1"/>
            <a:stCxn id="18443" idx="6"/>
            <a:endCxn id="18435" idx="4"/>
          </p:cNvCxnSpPr>
          <p:nvPr/>
        </p:nvCxnSpPr>
        <p:spPr bwMode="auto">
          <a:xfrm flipV="1">
            <a:off x="5410200" y="4800600"/>
            <a:ext cx="2514600" cy="1219200"/>
          </a:xfrm>
          <a:prstGeom prst="straightConnector1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3" name="AutoShape 30"/>
          <p:cNvCxnSpPr>
            <a:cxnSpLocks noChangeShapeType="1"/>
            <a:stCxn id="18443" idx="7"/>
            <a:endCxn id="18438" idx="4"/>
          </p:cNvCxnSpPr>
          <p:nvPr/>
        </p:nvCxnSpPr>
        <p:spPr bwMode="auto">
          <a:xfrm flipV="1">
            <a:off x="5164138" y="4800600"/>
            <a:ext cx="627062" cy="949325"/>
          </a:xfrm>
          <a:prstGeom prst="straightConnector1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4" name="AutoShape 31"/>
          <p:cNvCxnSpPr>
            <a:cxnSpLocks noChangeShapeType="1"/>
            <a:stCxn id="18443" idx="1"/>
            <a:endCxn id="18439" idx="4"/>
          </p:cNvCxnSpPr>
          <p:nvPr/>
        </p:nvCxnSpPr>
        <p:spPr bwMode="auto">
          <a:xfrm flipH="1" flipV="1">
            <a:off x="3238500" y="4876800"/>
            <a:ext cx="741363" cy="873125"/>
          </a:xfrm>
          <a:prstGeom prst="straightConnector1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5" name="AutoShape 32"/>
          <p:cNvCxnSpPr>
            <a:cxnSpLocks noChangeShapeType="1"/>
            <a:stCxn id="18443" idx="2"/>
            <a:endCxn id="18440" idx="4"/>
          </p:cNvCxnSpPr>
          <p:nvPr/>
        </p:nvCxnSpPr>
        <p:spPr bwMode="auto">
          <a:xfrm flipH="1" flipV="1">
            <a:off x="1143000" y="4800600"/>
            <a:ext cx="2590800" cy="1219200"/>
          </a:xfrm>
          <a:prstGeom prst="straightConnector1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3"/>
          <p:cNvCxnSpPr>
            <a:cxnSpLocks noChangeShapeType="1"/>
            <a:stCxn id="18437" idx="5"/>
            <a:endCxn id="18443" idx="0"/>
          </p:cNvCxnSpPr>
          <p:nvPr/>
        </p:nvCxnSpPr>
        <p:spPr bwMode="auto">
          <a:xfrm rot="16200000" flipH="1">
            <a:off x="2362994" y="3429794"/>
            <a:ext cx="2320925" cy="2097087"/>
          </a:xfrm>
          <a:prstGeom prst="curvedConnector3">
            <a:avLst>
              <a:gd name="adj1" fmla="val 27972"/>
            </a:avLst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4"/>
          <p:cNvCxnSpPr>
            <a:cxnSpLocks noChangeShapeType="1"/>
            <a:stCxn id="18442" idx="3"/>
            <a:endCxn id="18443" idx="0"/>
          </p:cNvCxnSpPr>
          <p:nvPr/>
        </p:nvCxnSpPr>
        <p:spPr bwMode="auto">
          <a:xfrm rot="5400000">
            <a:off x="4372769" y="3517106"/>
            <a:ext cx="2320925" cy="1922463"/>
          </a:xfrm>
          <a:prstGeom prst="curvedConnector3">
            <a:avLst>
              <a:gd name="adj1" fmla="val 23528"/>
            </a:avLst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8" name="AutoShape 35"/>
          <p:cNvCxnSpPr>
            <a:cxnSpLocks noChangeShapeType="1"/>
            <a:stCxn id="18441" idx="4"/>
            <a:endCxn id="18443" idx="0"/>
          </p:cNvCxnSpPr>
          <p:nvPr/>
        </p:nvCxnSpPr>
        <p:spPr bwMode="auto">
          <a:xfrm>
            <a:off x="4572000" y="3429000"/>
            <a:ext cx="0" cy="2209800"/>
          </a:xfrm>
          <a:prstGeom prst="straightConnector1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9" name="AutoShape 36"/>
          <p:cNvCxnSpPr>
            <a:cxnSpLocks noChangeShapeType="1"/>
            <a:stCxn id="18444" idx="2"/>
            <a:endCxn id="18438" idx="7"/>
          </p:cNvCxnSpPr>
          <p:nvPr/>
        </p:nvCxnSpPr>
        <p:spPr bwMode="auto">
          <a:xfrm rot="10800000" flipH="1" flipV="1">
            <a:off x="152400" y="1752600"/>
            <a:ext cx="6230938" cy="2397125"/>
          </a:xfrm>
          <a:prstGeom prst="curvedConnector4">
            <a:avLst>
              <a:gd name="adj1" fmla="val 1884"/>
              <a:gd name="adj2" fmla="val 84634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0" name="AutoShape 37"/>
          <p:cNvCxnSpPr>
            <a:cxnSpLocks noChangeShapeType="1"/>
            <a:stCxn id="18444" idx="2"/>
            <a:endCxn id="18435" idx="1"/>
          </p:cNvCxnSpPr>
          <p:nvPr/>
        </p:nvCxnSpPr>
        <p:spPr bwMode="auto">
          <a:xfrm rot="10800000" flipH="1" flipV="1">
            <a:off x="152400" y="1752600"/>
            <a:ext cx="7180263" cy="2397125"/>
          </a:xfrm>
          <a:prstGeom prst="curvedConnector4">
            <a:avLst>
              <a:gd name="adj1" fmla="val 1634"/>
              <a:gd name="adj2" fmla="val 83509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1" name="AutoShape 38"/>
          <p:cNvCxnSpPr>
            <a:cxnSpLocks noChangeShapeType="1"/>
            <a:stCxn id="18446" idx="3"/>
            <a:endCxn id="18438" idx="0"/>
          </p:cNvCxnSpPr>
          <p:nvPr/>
        </p:nvCxnSpPr>
        <p:spPr bwMode="auto">
          <a:xfrm rot="5400000">
            <a:off x="5760244" y="2053431"/>
            <a:ext cx="2016125" cy="1954213"/>
          </a:xfrm>
          <a:prstGeom prst="curvedConnector3">
            <a:avLst>
              <a:gd name="adj1" fmla="val 13148"/>
            </a:avLst>
          </a:prstGeom>
          <a:noFill/>
          <a:ln w="9525">
            <a:solidFill>
              <a:srgbClr val="660033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2" name="AutoShape 39"/>
          <p:cNvCxnSpPr>
            <a:cxnSpLocks noChangeShapeType="1"/>
            <a:stCxn id="18447" idx="3"/>
            <a:endCxn id="18440" idx="2"/>
          </p:cNvCxnSpPr>
          <p:nvPr/>
        </p:nvCxnSpPr>
        <p:spPr bwMode="auto">
          <a:xfrm rot="5400000">
            <a:off x="654844" y="1672431"/>
            <a:ext cx="2397125" cy="3097213"/>
          </a:xfrm>
          <a:prstGeom prst="curvedConnector4">
            <a:avLst>
              <a:gd name="adj1" fmla="val 14833"/>
              <a:gd name="adj2" fmla="val 98153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3" name="AutoShape 40"/>
          <p:cNvCxnSpPr>
            <a:cxnSpLocks noChangeShapeType="1"/>
            <a:stCxn id="18447" idx="5"/>
            <a:endCxn id="18438" idx="0"/>
          </p:cNvCxnSpPr>
          <p:nvPr/>
        </p:nvCxnSpPr>
        <p:spPr bwMode="auto">
          <a:xfrm rot="16200000" flipH="1">
            <a:off x="4072731" y="2320132"/>
            <a:ext cx="2016125" cy="1420812"/>
          </a:xfrm>
          <a:prstGeom prst="curvedConnector3">
            <a:avLst>
              <a:gd name="adj1" fmla="val 22755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4" name="AutoShape 41"/>
          <p:cNvCxnSpPr>
            <a:cxnSpLocks noChangeShapeType="1"/>
            <a:stCxn id="18445" idx="5"/>
            <a:endCxn id="18435" idx="0"/>
          </p:cNvCxnSpPr>
          <p:nvPr/>
        </p:nvCxnSpPr>
        <p:spPr bwMode="auto">
          <a:xfrm rot="16200000" flipH="1">
            <a:off x="5825331" y="1939132"/>
            <a:ext cx="2016125" cy="2182812"/>
          </a:xfrm>
          <a:prstGeom prst="curvedConnector3">
            <a:avLst>
              <a:gd name="adj1" fmla="val 78972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5" name="AutoShape 42"/>
          <p:cNvCxnSpPr>
            <a:cxnSpLocks noChangeShapeType="1"/>
            <a:stCxn id="18448" idx="3"/>
            <a:endCxn id="18440" idx="7"/>
          </p:cNvCxnSpPr>
          <p:nvPr/>
        </p:nvCxnSpPr>
        <p:spPr bwMode="auto">
          <a:xfrm rot="5400000">
            <a:off x="2952751" y="804862"/>
            <a:ext cx="2127250" cy="4562475"/>
          </a:xfrm>
          <a:prstGeom prst="curvedConnector3">
            <a:avLst>
              <a:gd name="adj1" fmla="val 85519"/>
            </a:avLst>
          </a:prstGeom>
          <a:noFill/>
          <a:ln w="9525">
            <a:solidFill>
              <a:srgbClr val="FF66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6" name="AutoShape 43"/>
          <p:cNvCxnSpPr>
            <a:cxnSpLocks noChangeShapeType="1"/>
            <a:stCxn id="18448" idx="5"/>
            <a:endCxn id="18435" idx="7"/>
          </p:cNvCxnSpPr>
          <p:nvPr/>
        </p:nvCxnSpPr>
        <p:spPr bwMode="auto">
          <a:xfrm rot="16200000" flipH="1">
            <a:off x="6827838" y="2460625"/>
            <a:ext cx="2127250" cy="1250950"/>
          </a:xfrm>
          <a:prstGeom prst="curvedConnector3">
            <a:avLst>
              <a:gd name="adj1" fmla="val 17236"/>
            </a:avLst>
          </a:prstGeom>
          <a:noFill/>
          <a:ln w="9525">
            <a:solidFill>
              <a:srgbClr val="FF66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7" name="AutoShape 44"/>
          <p:cNvCxnSpPr>
            <a:cxnSpLocks noChangeShapeType="1"/>
            <a:stCxn id="18446" idx="5"/>
            <a:endCxn id="18439" idx="2"/>
          </p:cNvCxnSpPr>
          <p:nvPr/>
        </p:nvCxnSpPr>
        <p:spPr bwMode="auto">
          <a:xfrm rot="5400000">
            <a:off x="4358481" y="102394"/>
            <a:ext cx="2435225" cy="6275388"/>
          </a:xfrm>
          <a:prstGeom prst="curvedConnector4">
            <a:avLst>
              <a:gd name="adj1" fmla="val 77509"/>
              <a:gd name="adj2" fmla="val 101162"/>
            </a:avLst>
          </a:prstGeom>
          <a:noFill/>
          <a:ln w="9525">
            <a:solidFill>
              <a:srgbClr val="660033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8" name="AutoShape 45"/>
          <p:cNvCxnSpPr>
            <a:cxnSpLocks noChangeShapeType="1"/>
            <a:stCxn id="18449" idx="3"/>
            <a:endCxn id="18440" idx="1"/>
          </p:cNvCxnSpPr>
          <p:nvPr/>
        </p:nvCxnSpPr>
        <p:spPr bwMode="auto">
          <a:xfrm rot="5400000">
            <a:off x="112713" y="2460625"/>
            <a:ext cx="2127250" cy="1250950"/>
          </a:xfrm>
          <a:prstGeom prst="curvedConnector3">
            <a:avLst>
              <a:gd name="adj1" fmla="val 28134"/>
            </a:avLst>
          </a:prstGeom>
          <a:noFill/>
          <a:ln w="9525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79" name="AutoShape 46"/>
          <p:cNvCxnSpPr>
            <a:cxnSpLocks noChangeShapeType="1"/>
            <a:stCxn id="18449" idx="5"/>
            <a:endCxn id="18439" idx="0"/>
          </p:cNvCxnSpPr>
          <p:nvPr/>
        </p:nvCxnSpPr>
        <p:spPr bwMode="auto">
          <a:xfrm rot="16200000" flipH="1">
            <a:off x="1996281" y="2796382"/>
            <a:ext cx="2016125" cy="468312"/>
          </a:xfrm>
          <a:prstGeom prst="curvedConnector3">
            <a:avLst>
              <a:gd name="adj1" fmla="val 52755"/>
            </a:avLst>
          </a:prstGeom>
          <a:noFill/>
          <a:ln w="9525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80" name="AutoShape 47"/>
          <p:cNvCxnSpPr>
            <a:cxnSpLocks noChangeShapeType="1"/>
            <a:stCxn id="18445" idx="3"/>
            <a:endCxn id="18439" idx="0"/>
          </p:cNvCxnSpPr>
          <p:nvPr/>
        </p:nvCxnSpPr>
        <p:spPr bwMode="auto">
          <a:xfrm rot="5400000">
            <a:off x="2997994" y="2262981"/>
            <a:ext cx="2016125" cy="1535113"/>
          </a:xfrm>
          <a:prstGeom prst="curvedConnector3">
            <a:avLst>
              <a:gd name="adj1" fmla="val 29759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F931AC-2F41-4B6D-A704-3999D01CD07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Oval 2"/>
          <p:cNvSpPr>
            <a:spLocks noChangeArrowheads="1"/>
          </p:cNvSpPr>
          <p:nvPr/>
        </p:nvSpPr>
        <p:spPr bwMode="auto">
          <a:xfrm>
            <a:off x="3052763" y="2873375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3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4498975" y="1330325"/>
            <a:ext cx="309563" cy="306388"/>
            <a:chOff x="2834" y="838"/>
            <a:chExt cx="195" cy="193"/>
          </a:xfrm>
        </p:grpSpPr>
        <p:sp>
          <p:nvSpPr>
            <p:cNvPr id="19688" name="Oval 4"/>
            <p:cNvSpPr>
              <a:spLocks noChangeArrowheads="1"/>
            </p:cNvSpPr>
            <p:nvPr/>
          </p:nvSpPr>
          <p:spPr bwMode="auto">
            <a:xfrm>
              <a:off x="2834" y="838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89" name="Rectangle 5"/>
            <p:cNvSpPr>
              <a:spLocks noChangeArrowheads="1"/>
            </p:cNvSpPr>
            <p:nvPr/>
          </p:nvSpPr>
          <p:spPr bwMode="auto">
            <a:xfrm>
              <a:off x="2874" y="969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90" name="Line 6"/>
            <p:cNvSpPr>
              <a:spLocks noChangeShapeType="1"/>
            </p:cNvSpPr>
            <p:nvPr/>
          </p:nvSpPr>
          <p:spPr bwMode="auto">
            <a:xfrm flipH="1">
              <a:off x="2977" y="947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254250" y="2417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62" name="Group 8"/>
          <p:cNvGrpSpPr>
            <a:grpSpLocks/>
          </p:cNvGrpSpPr>
          <p:nvPr/>
        </p:nvGrpSpPr>
        <p:grpSpPr bwMode="auto">
          <a:xfrm>
            <a:off x="2365375" y="2625725"/>
            <a:ext cx="309563" cy="306388"/>
            <a:chOff x="1490" y="1654"/>
            <a:chExt cx="195" cy="193"/>
          </a:xfrm>
        </p:grpSpPr>
        <p:sp>
          <p:nvSpPr>
            <p:cNvPr id="19685" name="Oval 9"/>
            <p:cNvSpPr>
              <a:spLocks noChangeArrowheads="1"/>
            </p:cNvSpPr>
            <p:nvPr/>
          </p:nvSpPr>
          <p:spPr bwMode="auto">
            <a:xfrm>
              <a:off x="1490" y="1654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86" name="Rectangle 10"/>
            <p:cNvSpPr>
              <a:spLocks noChangeArrowheads="1"/>
            </p:cNvSpPr>
            <p:nvPr/>
          </p:nvSpPr>
          <p:spPr bwMode="auto">
            <a:xfrm>
              <a:off x="1530" y="1785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87" name="Line 11"/>
            <p:cNvSpPr>
              <a:spLocks noChangeShapeType="1"/>
            </p:cNvSpPr>
            <p:nvPr/>
          </p:nvSpPr>
          <p:spPr bwMode="auto">
            <a:xfrm flipH="1">
              <a:off x="1633" y="1763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9463" name="Group 12"/>
          <p:cNvGrpSpPr>
            <a:grpSpLocks/>
          </p:cNvGrpSpPr>
          <p:nvPr/>
        </p:nvGrpSpPr>
        <p:grpSpPr bwMode="auto">
          <a:xfrm>
            <a:off x="4956175" y="4551363"/>
            <a:ext cx="309563" cy="590550"/>
            <a:chOff x="3122" y="2867"/>
            <a:chExt cx="195" cy="372"/>
          </a:xfrm>
        </p:grpSpPr>
        <p:sp>
          <p:nvSpPr>
            <p:cNvPr id="19680" name="Rectangle 13"/>
            <p:cNvSpPr>
              <a:spLocks noChangeArrowheads="1"/>
            </p:cNvSpPr>
            <p:nvPr/>
          </p:nvSpPr>
          <p:spPr bwMode="auto">
            <a:xfrm>
              <a:off x="3148" y="2867"/>
              <a:ext cx="12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700" b="1" i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GB" altLang="fr-FR" sz="1700" b="1">
                <a:latin typeface="Times New Roman" pitchFamily="18" charset="0"/>
              </a:endParaRPr>
            </a:p>
          </p:txBody>
        </p:sp>
        <p:grpSp>
          <p:nvGrpSpPr>
            <p:cNvPr id="19681" name="Group 14"/>
            <p:cNvGrpSpPr>
              <a:grpSpLocks/>
            </p:cNvGrpSpPr>
            <p:nvPr/>
          </p:nvGrpSpPr>
          <p:grpSpPr bwMode="auto">
            <a:xfrm>
              <a:off x="3122" y="3046"/>
              <a:ext cx="195" cy="193"/>
              <a:chOff x="3122" y="3046"/>
              <a:chExt cx="195" cy="193"/>
            </a:xfrm>
          </p:grpSpPr>
          <p:sp>
            <p:nvSpPr>
              <p:cNvPr id="19682" name="Oval 15"/>
              <p:cNvSpPr>
                <a:spLocks noChangeArrowheads="1"/>
              </p:cNvSpPr>
              <p:nvPr/>
            </p:nvSpPr>
            <p:spPr bwMode="auto">
              <a:xfrm>
                <a:off x="3122" y="3046"/>
                <a:ext cx="188" cy="15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r-FR" altLang="fr-FR" sz="1800">
                  <a:latin typeface="Arial" pitchFamily="34" charset="0"/>
                </a:endParaRPr>
              </a:p>
            </p:txBody>
          </p:sp>
          <p:sp>
            <p:nvSpPr>
              <p:cNvPr id="19683" name="Rectangle 16"/>
              <p:cNvSpPr>
                <a:spLocks noChangeArrowheads="1"/>
              </p:cNvSpPr>
              <p:nvPr/>
            </p:nvSpPr>
            <p:spPr bwMode="auto">
              <a:xfrm>
                <a:off x="3162" y="3177"/>
                <a:ext cx="110" cy="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just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algn="just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r-FR" altLang="fr-FR" sz="1800">
                  <a:latin typeface="Arial" pitchFamily="34" charset="0"/>
                </a:endParaRPr>
              </a:p>
            </p:txBody>
          </p:sp>
          <p:sp>
            <p:nvSpPr>
              <p:cNvPr id="19684" name="Line 17"/>
              <p:cNvSpPr>
                <a:spLocks noChangeShapeType="1"/>
              </p:cNvSpPr>
              <p:nvPr/>
            </p:nvSpPr>
            <p:spPr bwMode="auto">
              <a:xfrm flipH="1">
                <a:off x="3265" y="3155"/>
                <a:ext cx="5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2406650" y="4703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65" name="Group 19"/>
          <p:cNvGrpSpPr>
            <a:grpSpLocks/>
          </p:cNvGrpSpPr>
          <p:nvPr/>
        </p:nvGrpSpPr>
        <p:grpSpPr bwMode="auto">
          <a:xfrm>
            <a:off x="2593975" y="4835525"/>
            <a:ext cx="309563" cy="306388"/>
            <a:chOff x="1634" y="3046"/>
            <a:chExt cx="195" cy="193"/>
          </a:xfrm>
        </p:grpSpPr>
        <p:sp>
          <p:nvSpPr>
            <p:cNvPr id="19677" name="Oval 20"/>
            <p:cNvSpPr>
              <a:spLocks noChangeArrowheads="1"/>
            </p:cNvSpPr>
            <p:nvPr/>
          </p:nvSpPr>
          <p:spPr bwMode="auto">
            <a:xfrm>
              <a:off x="1634" y="3046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8" name="Rectangle 21"/>
            <p:cNvSpPr>
              <a:spLocks noChangeArrowheads="1"/>
            </p:cNvSpPr>
            <p:nvPr/>
          </p:nvSpPr>
          <p:spPr bwMode="auto">
            <a:xfrm>
              <a:off x="1674" y="3177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9" name="Line 22"/>
            <p:cNvSpPr>
              <a:spLocks noChangeShapeType="1"/>
            </p:cNvSpPr>
            <p:nvPr/>
          </p:nvSpPr>
          <p:spPr bwMode="auto">
            <a:xfrm flipH="1">
              <a:off x="1777" y="3155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730250" y="3560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67" name="Group 24"/>
          <p:cNvGrpSpPr>
            <a:grpSpLocks/>
          </p:cNvGrpSpPr>
          <p:nvPr/>
        </p:nvGrpSpPr>
        <p:grpSpPr bwMode="auto">
          <a:xfrm>
            <a:off x="917575" y="3616325"/>
            <a:ext cx="309563" cy="306388"/>
            <a:chOff x="578" y="2278"/>
            <a:chExt cx="195" cy="193"/>
          </a:xfrm>
        </p:grpSpPr>
        <p:sp>
          <p:nvSpPr>
            <p:cNvPr id="19674" name="Oval 25"/>
            <p:cNvSpPr>
              <a:spLocks noChangeArrowheads="1"/>
            </p:cNvSpPr>
            <p:nvPr/>
          </p:nvSpPr>
          <p:spPr bwMode="auto">
            <a:xfrm>
              <a:off x="578" y="2278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5" name="Rectangle 26"/>
            <p:cNvSpPr>
              <a:spLocks noChangeArrowheads="1"/>
            </p:cNvSpPr>
            <p:nvPr/>
          </p:nvSpPr>
          <p:spPr bwMode="auto">
            <a:xfrm>
              <a:off x="618" y="2409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6" name="Line 27"/>
            <p:cNvSpPr>
              <a:spLocks noChangeShapeType="1"/>
            </p:cNvSpPr>
            <p:nvPr/>
          </p:nvSpPr>
          <p:spPr bwMode="auto">
            <a:xfrm flipH="1">
              <a:off x="721" y="2387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68" name="Rectangle 28"/>
          <p:cNvSpPr>
            <a:spLocks noChangeArrowheads="1"/>
          </p:cNvSpPr>
          <p:nvPr/>
        </p:nvSpPr>
        <p:spPr bwMode="auto">
          <a:xfrm>
            <a:off x="5073650" y="34083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69" name="Group 29"/>
          <p:cNvGrpSpPr>
            <a:grpSpLocks/>
          </p:cNvGrpSpPr>
          <p:nvPr/>
        </p:nvGrpSpPr>
        <p:grpSpPr bwMode="auto">
          <a:xfrm>
            <a:off x="4727575" y="3616325"/>
            <a:ext cx="309563" cy="306388"/>
            <a:chOff x="2978" y="2278"/>
            <a:chExt cx="195" cy="193"/>
          </a:xfrm>
        </p:grpSpPr>
        <p:sp>
          <p:nvSpPr>
            <p:cNvPr id="19671" name="Oval 30"/>
            <p:cNvSpPr>
              <a:spLocks noChangeArrowheads="1"/>
            </p:cNvSpPr>
            <p:nvPr/>
          </p:nvSpPr>
          <p:spPr bwMode="auto">
            <a:xfrm>
              <a:off x="2978" y="2278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2" name="Rectangle 31"/>
            <p:cNvSpPr>
              <a:spLocks noChangeArrowheads="1"/>
            </p:cNvSpPr>
            <p:nvPr/>
          </p:nvSpPr>
          <p:spPr bwMode="auto">
            <a:xfrm>
              <a:off x="3018" y="2409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3" name="Line 32"/>
            <p:cNvSpPr>
              <a:spLocks noChangeShapeType="1"/>
            </p:cNvSpPr>
            <p:nvPr/>
          </p:nvSpPr>
          <p:spPr bwMode="auto">
            <a:xfrm flipH="1">
              <a:off x="3121" y="2387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70" name="Rectangle 33"/>
          <p:cNvSpPr>
            <a:spLocks noChangeArrowheads="1"/>
          </p:cNvSpPr>
          <p:nvPr/>
        </p:nvSpPr>
        <p:spPr bwMode="auto">
          <a:xfrm>
            <a:off x="8426450" y="3560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GB" altLang="fr-FR" sz="1700" b="1" i="1">
              <a:latin typeface="Times New Roman" pitchFamily="18" charset="0"/>
            </a:endParaRPr>
          </a:p>
        </p:txBody>
      </p:sp>
      <p:grpSp>
        <p:nvGrpSpPr>
          <p:cNvPr id="19471" name="Group 34"/>
          <p:cNvGrpSpPr>
            <a:grpSpLocks/>
          </p:cNvGrpSpPr>
          <p:nvPr/>
        </p:nvGrpSpPr>
        <p:grpSpPr bwMode="auto">
          <a:xfrm>
            <a:off x="8080375" y="3616325"/>
            <a:ext cx="309563" cy="306388"/>
            <a:chOff x="5090" y="2278"/>
            <a:chExt cx="195" cy="193"/>
          </a:xfrm>
        </p:grpSpPr>
        <p:sp>
          <p:nvSpPr>
            <p:cNvPr id="19668" name="Oval 35"/>
            <p:cNvSpPr>
              <a:spLocks noChangeArrowheads="1"/>
            </p:cNvSpPr>
            <p:nvPr/>
          </p:nvSpPr>
          <p:spPr bwMode="auto">
            <a:xfrm>
              <a:off x="5090" y="2278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9" name="Rectangle 36"/>
            <p:cNvSpPr>
              <a:spLocks noChangeArrowheads="1"/>
            </p:cNvSpPr>
            <p:nvPr/>
          </p:nvSpPr>
          <p:spPr bwMode="auto">
            <a:xfrm>
              <a:off x="5130" y="2409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70" name="Line 37"/>
            <p:cNvSpPr>
              <a:spLocks noChangeShapeType="1"/>
            </p:cNvSpPr>
            <p:nvPr/>
          </p:nvSpPr>
          <p:spPr bwMode="auto">
            <a:xfrm flipH="1">
              <a:off x="5233" y="2387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72" name="Rectangle 38"/>
          <p:cNvSpPr>
            <a:spLocks noChangeArrowheads="1"/>
          </p:cNvSpPr>
          <p:nvPr/>
        </p:nvSpPr>
        <p:spPr bwMode="auto">
          <a:xfrm>
            <a:off x="1187450" y="4703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73" name="Group 39"/>
          <p:cNvGrpSpPr>
            <a:grpSpLocks/>
          </p:cNvGrpSpPr>
          <p:nvPr/>
        </p:nvGrpSpPr>
        <p:grpSpPr bwMode="auto">
          <a:xfrm>
            <a:off x="1374775" y="4835525"/>
            <a:ext cx="309563" cy="306388"/>
            <a:chOff x="866" y="3046"/>
            <a:chExt cx="195" cy="193"/>
          </a:xfrm>
        </p:grpSpPr>
        <p:sp>
          <p:nvSpPr>
            <p:cNvPr id="19665" name="Oval 40"/>
            <p:cNvSpPr>
              <a:spLocks noChangeArrowheads="1"/>
            </p:cNvSpPr>
            <p:nvPr/>
          </p:nvSpPr>
          <p:spPr bwMode="auto">
            <a:xfrm>
              <a:off x="866" y="3046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6" name="Rectangle 41"/>
            <p:cNvSpPr>
              <a:spLocks noChangeArrowheads="1"/>
            </p:cNvSpPr>
            <p:nvPr/>
          </p:nvSpPr>
          <p:spPr bwMode="auto">
            <a:xfrm>
              <a:off x="906" y="3177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7" name="Line 42"/>
            <p:cNvSpPr>
              <a:spLocks noChangeShapeType="1"/>
            </p:cNvSpPr>
            <p:nvPr/>
          </p:nvSpPr>
          <p:spPr bwMode="auto">
            <a:xfrm flipH="1">
              <a:off x="1009" y="3155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74" name="Rectangle 43"/>
          <p:cNvSpPr>
            <a:spLocks noChangeArrowheads="1"/>
          </p:cNvSpPr>
          <p:nvPr/>
        </p:nvSpPr>
        <p:spPr bwMode="auto">
          <a:xfrm>
            <a:off x="501650" y="47037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75" name="Group 44"/>
          <p:cNvGrpSpPr>
            <a:grpSpLocks/>
          </p:cNvGrpSpPr>
          <p:nvPr/>
        </p:nvGrpSpPr>
        <p:grpSpPr bwMode="auto">
          <a:xfrm>
            <a:off x="688975" y="4835525"/>
            <a:ext cx="309563" cy="306388"/>
            <a:chOff x="434" y="3046"/>
            <a:chExt cx="195" cy="193"/>
          </a:xfrm>
        </p:grpSpPr>
        <p:sp>
          <p:nvSpPr>
            <p:cNvPr id="19662" name="Oval 45"/>
            <p:cNvSpPr>
              <a:spLocks noChangeArrowheads="1"/>
            </p:cNvSpPr>
            <p:nvPr/>
          </p:nvSpPr>
          <p:spPr bwMode="auto">
            <a:xfrm>
              <a:off x="434" y="3046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3" name="Rectangle 46"/>
            <p:cNvSpPr>
              <a:spLocks noChangeArrowheads="1"/>
            </p:cNvSpPr>
            <p:nvPr/>
          </p:nvSpPr>
          <p:spPr bwMode="auto">
            <a:xfrm>
              <a:off x="474" y="3177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4" name="Line 47"/>
            <p:cNvSpPr>
              <a:spLocks noChangeShapeType="1"/>
            </p:cNvSpPr>
            <p:nvPr/>
          </p:nvSpPr>
          <p:spPr bwMode="auto">
            <a:xfrm flipH="1">
              <a:off x="577" y="3155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476" name="Rectangle 48"/>
          <p:cNvSpPr>
            <a:spLocks noChangeArrowheads="1"/>
          </p:cNvSpPr>
          <p:nvPr/>
        </p:nvSpPr>
        <p:spPr bwMode="auto">
          <a:xfrm>
            <a:off x="603250" y="11223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477" name="Group 49"/>
          <p:cNvGrpSpPr>
            <a:grpSpLocks/>
          </p:cNvGrpSpPr>
          <p:nvPr/>
        </p:nvGrpSpPr>
        <p:grpSpPr bwMode="auto">
          <a:xfrm>
            <a:off x="522288" y="1366838"/>
            <a:ext cx="387350" cy="385762"/>
            <a:chOff x="329" y="861"/>
            <a:chExt cx="244" cy="243"/>
          </a:xfrm>
        </p:grpSpPr>
        <p:sp>
          <p:nvSpPr>
            <p:cNvPr id="19659" name="Oval 50"/>
            <p:cNvSpPr>
              <a:spLocks noChangeArrowheads="1"/>
            </p:cNvSpPr>
            <p:nvPr/>
          </p:nvSpPr>
          <p:spPr bwMode="auto">
            <a:xfrm>
              <a:off x="329" y="861"/>
              <a:ext cx="239" cy="20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0" name="Rectangle 51"/>
            <p:cNvSpPr>
              <a:spLocks noChangeArrowheads="1"/>
            </p:cNvSpPr>
            <p:nvPr/>
          </p:nvSpPr>
          <p:spPr bwMode="auto">
            <a:xfrm>
              <a:off x="381" y="1027"/>
              <a:ext cx="138" cy="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61" name="Line 52"/>
            <p:cNvSpPr>
              <a:spLocks noChangeShapeType="1"/>
            </p:cNvSpPr>
            <p:nvPr/>
          </p:nvSpPr>
          <p:spPr bwMode="auto">
            <a:xfrm flipH="1">
              <a:off x="512" y="997"/>
              <a:ext cx="6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9478" name="Group 53"/>
          <p:cNvGrpSpPr>
            <a:grpSpLocks/>
          </p:cNvGrpSpPr>
          <p:nvPr/>
        </p:nvGrpSpPr>
        <p:grpSpPr bwMode="auto">
          <a:xfrm>
            <a:off x="1208088" y="1574800"/>
            <a:ext cx="398462" cy="406400"/>
            <a:chOff x="761" y="992"/>
            <a:chExt cx="251" cy="256"/>
          </a:xfrm>
        </p:grpSpPr>
        <p:sp>
          <p:nvSpPr>
            <p:cNvPr id="19657" name="Oval 54"/>
            <p:cNvSpPr>
              <a:spLocks noChangeArrowheads="1"/>
            </p:cNvSpPr>
            <p:nvPr/>
          </p:nvSpPr>
          <p:spPr bwMode="auto">
            <a:xfrm>
              <a:off x="761" y="992"/>
              <a:ext cx="251" cy="256"/>
            </a:xfrm>
            <a:prstGeom prst="ellipse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58" name="Rectangle 55"/>
            <p:cNvSpPr>
              <a:spLocks noChangeArrowheads="1"/>
            </p:cNvSpPr>
            <p:nvPr/>
          </p:nvSpPr>
          <p:spPr bwMode="auto">
            <a:xfrm>
              <a:off x="822" y="1052"/>
              <a:ext cx="110" cy="15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9479" name="Rectangle 56"/>
          <p:cNvSpPr>
            <a:spLocks noChangeArrowheads="1"/>
          </p:cNvSpPr>
          <p:nvPr/>
        </p:nvSpPr>
        <p:spPr bwMode="auto">
          <a:xfrm>
            <a:off x="3657600" y="215900"/>
            <a:ext cx="1936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480" name="Oval 57"/>
          <p:cNvSpPr>
            <a:spLocks noChangeArrowheads="1"/>
          </p:cNvSpPr>
          <p:nvPr/>
        </p:nvSpPr>
        <p:spPr bwMode="auto">
          <a:xfrm>
            <a:off x="866775" y="3848100"/>
            <a:ext cx="400050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481" name="Rectangle 58"/>
          <p:cNvSpPr>
            <a:spLocks noChangeArrowheads="1"/>
          </p:cNvSpPr>
          <p:nvPr/>
        </p:nvSpPr>
        <p:spPr bwMode="auto">
          <a:xfrm>
            <a:off x="850900" y="3897313"/>
            <a:ext cx="4222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0,1,2</a:t>
            </a:r>
          </a:p>
        </p:txBody>
      </p:sp>
      <p:sp>
        <p:nvSpPr>
          <p:cNvPr id="19482" name="Line 59"/>
          <p:cNvSpPr>
            <a:spLocks noChangeShapeType="1"/>
          </p:cNvSpPr>
          <p:nvPr/>
        </p:nvSpPr>
        <p:spPr bwMode="auto">
          <a:xfrm>
            <a:off x="484188" y="4038600"/>
            <a:ext cx="32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9483" name="Group 60"/>
          <p:cNvGrpSpPr>
            <a:grpSpLocks/>
          </p:cNvGrpSpPr>
          <p:nvPr/>
        </p:nvGrpSpPr>
        <p:grpSpPr bwMode="auto">
          <a:xfrm>
            <a:off x="5551488" y="5067300"/>
            <a:ext cx="398462" cy="406400"/>
            <a:chOff x="3497" y="3192"/>
            <a:chExt cx="251" cy="256"/>
          </a:xfrm>
        </p:grpSpPr>
        <p:sp>
          <p:nvSpPr>
            <p:cNvPr id="19655" name="Oval 61"/>
            <p:cNvSpPr>
              <a:spLocks noChangeArrowheads="1"/>
            </p:cNvSpPr>
            <p:nvPr/>
          </p:nvSpPr>
          <p:spPr bwMode="auto">
            <a:xfrm>
              <a:off x="3497" y="3192"/>
              <a:ext cx="251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56" name="Rectangle 62"/>
            <p:cNvSpPr>
              <a:spLocks noChangeArrowheads="1"/>
            </p:cNvSpPr>
            <p:nvPr/>
          </p:nvSpPr>
          <p:spPr bwMode="auto">
            <a:xfrm>
              <a:off x="3568" y="3255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19484" name="Oval 63"/>
          <p:cNvSpPr>
            <a:spLocks noChangeArrowheads="1"/>
          </p:cNvSpPr>
          <p:nvPr/>
        </p:nvSpPr>
        <p:spPr bwMode="auto">
          <a:xfrm>
            <a:off x="598488" y="5067300"/>
            <a:ext cx="398462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0,1</a:t>
            </a:r>
          </a:p>
        </p:txBody>
      </p:sp>
      <p:sp>
        <p:nvSpPr>
          <p:cNvPr id="19485" name="Oval 64"/>
          <p:cNvSpPr>
            <a:spLocks noChangeArrowheads="1"/>
          </p:cNvSpPr>
          <p:nvPr/>
        </p:nvSpPr>
        <p:spPr bwMode="auto">
          <a:xfrm>
            <a:off x="2311400" y="2857500"/>
            <a:ext cx="398463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1,2</a:t>
            </a:r>
          </a:p>
        </p:txBody>
      </p:sp>
      <p:sp>
        <p:nvSpPr>
          <p:cNvPr id="19486" name="Line 65"/>
          <p:cNvSpPr>
            <a:spLocks noChangeShapeType="1"/>
          </p:cNvSpPr>
          <p:nvPr/>
        </p:nvSpPr>
        <p:spPr bwMode="auto">
          <a:xfrm>
            <a:off x="280988" y="1066800"/>
            <a:ext cx="8583612" cy="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87" name="Line 66"/>
          <p:cNvSpPr>
            <a:spLocks noChangeShapeType="1"/>
          </p:cNvSpPr>
          <p:nvPr/>
        </p:nvSpPr>
        <p:spPr bwMode="auto">
          <a:xfrm>
            <a:off x="357188" y="3429000"/>
            <a:ext cx="8583612" cy="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88" name="Line 67"/>
          <p:cNvSpPr>
            <a:spLocks noChangeShapeType="1"/>
          </p:cNvSpPr>
          <p:nvPr/>
        </p:nvSpPr>
        <p:spPr bwMode="auto">
          <a:xfrm>
            <a:off x="560388" y="5715000"/>
            <a:ext cx="8583612" cy="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89" name="Oval 68"/>
          <p:cNvSpPr>
            <a:spLocks noChangeArrowheads="1"/>
          </p:cNvSpPr>
          <p:nvPr/>
        </p:nvSpPr>
        <p:spPr bwMode="auto">
          <a:xfrm>
            <a:off x="523875" y="1592263"/>
            <a:ext cx="400050" cy="4064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490" name="Rectangle 69"/>
          <p:cNvSpPr>
            <a:spLocks noChangeArrowheads="1"/>
          </p:cNvSpPr>
          <p:nvPr/>
        </p:nvSpPr>
        <p:spPr bwMode="auto">
          <a:xfrm>
            <a:off x="611188" y="1663700"/>
            <a:ext cx="298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0,1</a:t>
            </a:r>
          </a:p>
        </p:txBody>
      </p:sp>
      <p:grpSp>
        <p:nvGrpSpPr>
          <p:cNvPr id="19491" name="Group 70"/>
          <p:cNvGrpSpPr>
            <a:grpSpLocks/>
          </p:cNvGrpSpPr>
          <p:nvPr/>
        </p:nvGrpSpPr>
        <p:grpSpPr bwMode="auto">
          <a:xfrm>
            <a:off x="1169988" y="2857500"/>
            <a:ext cx="757237" cy="406400"/>
            <a:chOff x="737" y="1800"/>
            <a:chExt cx="477" cy="256"/>
          </a:xfrm>
        </p:grpSpPr>
        <p:sp>
          <p:nvSpPr>
            <p:cNvPr id="19652" name="Oval 71"/>
            <p:cNvSpPr>
              <a:spLocks noChangeArrowheads="1"/>
            </p:cNvSpPr>
            <p:nvPr/>
          </p:nvSpPr>
          <p:spPr bwMode="auto">
            <a:xfrm>
              <a:off x="962" y="1800"/>
              <a:ext cx="252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53" name="Rectangle 72"/>
            <p:cNvSpPr>
              <a:spLocks noChangeArrowheads="1"/>
            </p:cNvSpPr>
            <p:nvPr/>
          </p:nvSpPr>
          <p:spPr bwMode="auto">
            <a:xfrm>
              <a:off x="1048" y="1860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9654" name="Line 73"/>
            <p:cNvSpPr>
              <a:spLocks noChangeShapeType="1"/>
            </p:cNvSpPr>
            <p:nvPr/>
          </p:nvSpPr>
          <p:spPr bwMode="auto">
            <a:xfrm>
              <a:off x="737" y="1920"/>
              <a:ext cx="2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9492" name="Group 74"/>
          <p:cNvGrpSpPr>
            <a:grpSpLocks/>
          </p:cNvGrpSpPr>
          <p:nvPr/>
        </p:nvGrpSpPr>
        <p:grpSpPr bwMode="auto">
          <a:xfrm>
            <a:off x="7677150" y="2857500"/>
            <a:ext cx="398463" cy="406400"/>
            <a:chOff x="4836" y="1800"/>
            <a:chExt cx="251" cy="256"/>
          </a:xfrm>
        </p:grpSpPr>
        <p:sp>
          <p:nvSpPr>
            <p:cNvPr id="19650" name="Oval 75"/>
            <p:cNvSpPr>
              <a:spLocks noChangeArrowheads="1"/>
            </p:cNvSpPr>
            <p:nvPr/>
          </p:nvSpPr>
          <p:spPr bwMode="auto">
            <a:xfrm>
              <a:off x="4836" y="1800"/>
              <a:ext cx="251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51" name="Rectangle 76"/>
            <p:cNvSpPr>
              <a:spLocks noChangeArrowheads="1"/>
            </p:cNvSpPr>
            <p:nvPr/>
          </p:nvSpPr>
          <p:spPr bwMode="auto">
            <a:xfrm>
              <a:off x="4897" y="1860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9493" name="Group 77"/>
          <p:cNvGrpSpPr>
            <a:grpSpLocks/>
          </p:cNvGrpSpPr>
          <p:nvPr/>
        </p:nvGrpSpPr>
        <p:grpSpPr bwMode="auto">
          <a:xfrm>
            <a:off x="8447088" y="1525588"/>
            <a:ext cx="398462" cy="406400"/>
            <a:chOff x="5321" y="961"/>
            <a:chExt cx="251" cy="256"/>
          </a:xfrm>
        </p:grpSpPr>
        <p:sp>
          <p:nvSpPr>
            <p:cNvPr id="19648" name="Oval 78"/>
            <p:cNvSpPr>
              <a:spLocks noChangeArrowheads="1"/>
            </p:cNvSpPr>
            <p:nvPr/>
          </p:nvSpPr>
          <p:spPr bwMode="auto">
            <a:xfrm>
              <a:off x="5321" y="961"/>
              <a:ext cx="251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9" name="Rectangle 79"/>
            <p:cNvSpPr>
              <a:spLocks noChangeArrowheads="1"/>
            </p:cNvSpPr>
            <p:nvPr/>
          </p:nvSpPr>
          <p:spPr bwMode="auto">
            <a:xfrm>
              <a:off x="5392" y="1024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9494" name="Group 80"/>
          <p:cNvGrpSpPr>
            <a:grpSpLocks/>
          </p:cNvGrpSpPr>
          <p:nvPr/>
        </p:nvGrpSpPr>
        <p:grpSpPr bwMode="auto">
          <a:xfrm>
            <a:off x="6313488" y="1541463"/>
            <a:ext cx="398462" cy="406400"/>
            <a:chOff x="3977" y="971"/>
            <a:chExt cx="251" cy="256"/>
          </a:xfrm>
        </p:grpSpPr>
        <p:sp>
          <p:nvSpPr>
            <p:cNvPr id="19646" name="Oval 81"/>
            <p:cNvSpPr>
              <a:spLocks noChangeArrowheads="1"/>
            </p:cNvSpPr>
            <p:nvPr/>
          </p:nvSpPr>
          <p:spPr bwMode="auto">
            <a:xfrm>
              <a:off x="3977" y="971"/>
              <a:ext cx="251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7" name="Rectangle 82"/>
            <p:cNvSpPr>
              <a:spLocks noChangeArrowheads="1"/>
            </p:cNvSpPr>
            <p:nvPr/>
          </p:nvSpPr>
          <p:spPr bwMode="auto">
            <a:xfrm>
              <a:off x="4048" y="1034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19495" name="Oval 83"/>
          <p:cNvSpPr>
            <a:spLocks noChangeArrowheads="1"/>
          </p:cNvSpPr>
          <p:nvPr/>
        </p:nvSpPr>
        <p:spPr bwMode="auto">
          <a:xfrm>
            <a:off x="4651375" y="3848100"/>
            <a:ext cx="398463" cy="4064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496" name="Rectangle 84"/>
          <p:cNvSpPr>
            <a:spLocks noChangeArrowheads="1"/>
          </p:cNvSpPr>
          <p:nvPr/>
        </p:nvSpPr>
        <p:spPr bwMode="auto">
          <a:xfrm>
            <a:off x="4621213" y="3916363"/>
            <a:ext cx="33972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 1,2</a:t>
            </a:r>
          </a:p>
        </p:txBody>
      </p:sp>
      <p:sp>
        <p:nvSpPr>
          <p:cNvPr id="19497" name="Oval 85"/>
          <p:cNvSpPr>
            <a:spLocks noChangeArrowheads="1"/>
          </p:cNvSpPr>
          <p:nvPr/>
        </p:nvSpPr>
        <p:spPr bwMode="auto">
          <a:xfrm>
            <a:off x="5591175" y="1541463"/>
            <a:ext cx="400050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498" name="Rectangle 86"/>
          <p:cNvSpPr>
            <a:spLocks noChangeArrowheads="1"/>
          </p:cNvSpPr>
          <p:nvPr/>
        </p:nvSpPr>
        <p:spPr bwMode="auto">
          <a:xfrm>
            <a:off x="5651500" y="1638300"/>
            <a:ext cx="298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0,2</a:t>
            </a:r>
          </a:p>
        </p:txBody>
      </p:sp>
      <p:sp>
        <p:nvSpPr>
          <p:cNvPr id="19499" name="Line 87"/>
          <p:cNvSpPr>
            <a:spLocks noChangeShapeType="1"/>
          </p:cNvSpPr>
          <p:nvPr/>
        </p:nvSpPr>
        <p:spPr bwMode="auto">
          <a:xfrm>
            <a:off x="5284788" y="1731963"/>
            <a:ext cx="268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00" name="Rectangle 88"/>
          <p:cNvSpPr>
            <a:spLocks noChangeArrowheads="1"/>
          </p:cNvSpPr>
          <p:nvPr/>
        </p:nvSpPr>
        <p:spPr bwMode="auto">
          <a:xfrm>
            <a:off x="4471988" y="20637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01" name="Rectangle 89"/>
          <p:cNvSpPr>
            <a:spLocks noChangeArrowheads="1"/>
          </p:cNvSpPr>
          <p:nvPr/>
        </p:nvSpPr>
        <p:spPr bwMode="auto">
          <a:xfrm>
            <a:off x="5105400" y="20637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02" name="Line 90"/>
          <p:cNvSpPr>
            <a:spLocks noChangeShapeType="1"/>
          </p:cNvSpPr>
          <p:nvPr/>
        </p:nvSpPr>
        <p:spPr bwMode="auto">
          <a:xfrm>
            <a:off x="941388" y="1828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03" name="Line 91"/>
          <p:cNvSpPr>
            <a:spLocks noChangeShapeType="1"/>
          </p:cNvSpPr>
          <p:nvPr/>
        </p:nvSpPr>
        <p:spPr bwMode="auto">
          <a:xfrm>
            <a:off x="1627188" y="1828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04" name="Line 92"/>
          <p:cNvSpPr>
            <a:spLocks noChangeShapeType="1"/>
          </p:cNvSpPr>
          <p:nvPr/>
        </p:nvSpPr>
        <p:spPr bwMode="auto">
          <a:xfrm>
            <a:off x="179388" y="1828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05" name="Oval 93"/>
          <p:cNvSpPr>
            <a:spLocks noChangeArrowheads="1"/>
          </p:cNvSpPr>
          <p:nvPr/>
        </p:nvSpPr>
        <p:spPr bwMode="auto">
          <a:xfrm>
            <a:off x="3941763" y="406400"/>
            <a:ext cx="398462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06" name="Oval 94"/>
          <p:cNvSpPr>
            <a:spLocks noChangeArrowheads="1"/>
          </p:cNvSpPr>
          <p:nvPr/>
        </p:nvSpPr>
        <p:spPr bwMode="auto">
          <a:xfrm>
            <a:off x="3179763" y="406400"/>
            <a:ext cx="398462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07" name="Oval 95"/>
          <p:cNvSpPr>
            <a:spLocks noChangeArrowheads="1"/>
          </p:cNvSpPr>
          <p:nvPr/>
        </p:nvSpPr>
        <p:spPr bwMode="auto">
          <a:xfrm>
            <a:off x="4703763" y="406400"/>
            <a:ext cx="398462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08" name="Line 96"/>
          <p:cNvSpPr>
            <a:spLocks noChangeShapeType="1"/>
          </p:cNvSpPr>
          <p:nvPr/>
        </p:nvSpPr>
        <p:spPr bwMode="auto">
          <a:xfrm>
            <a:off x="2836863" y="609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09" name="Line 97"/>
          <p:cNvSpPr>
            <a:spLocks noChangeShapeType="1"/>
          </p:cNvSpPr>
          <p:nvPr/>
        </p:nvSpPr>
        <p:spPr bwMode="auto">
          <a:xfrm>
            <a:off x="3598863" y="609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10" name="Line 98"/>
          <p:cNvSpPr>
            <a:spLocks noChangeShapeType="1"/>
          </p:cNvSpPr>
          <p:nvPr/>
        </p:nvSpPr>
        <p:spPr bwMode="auto">
          <a:xfrm>
            <a:off x="4360863" y="609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11" name="Line 99"/>
          <p:cNvSpPr>
            <a:spLocks noChangeShapeType="1"/>
          </p:cNvSpPr>
          <p:nvPr/>
        </p:nvSpPr>
        <p:spPr bwMode="auto">
          <a:xfrm>
            <a:off x="5122863" y="609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12" name="Rectangle 100"/>
          <p:cNvSpPr>
            <a:spLocks noChangeArrowheads="1"/>
          </p:cNvSpPr>
          <p:nvPr/>
        </p:nvSpPr>
        <p:spPr bwMode="auto">
          <a:xfrm>
            <a:off x="4159250" y="57705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GB" altLang="fr-FR" sz="17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9513" name="Group 101"/>
          <p:cNvGrpSpPr>
            <a:grpSpLocks/>
          </p:cNvGrpSpPr>
          <p:nvPr/>
        </p:nvGrpSpPr>
        <p:grpSpPr bwMode="auto">
          <a:xfrm>
            <a:off x="4340225" y="5781675"/>
            <a:ext cx="309563" cy="306388"/>
            <a:chOff x="2734" y="3642"/>
            <a:chExt cx="195" cy="193"/>
          </a:xfrm>
        </p:grpSpPr>
        <p:sp>
          <p:nvSpPr>
            <p:cNvPr id="19643" name="Oval 102"/>
            <p:cNvSpPr>
              <a:spLocks noChangeArrowheads="1"/>
            </p:cNvSpPr>
            <p:nvPr/>
          </p:nvSpPr>
          <p:spPr bwMode="auto">
            <a:xfrm>
              <a:off x="2734" y="3642"/>
              <a:ext cx="188" cy="15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4" name="Rectangle 103"/>
            <p:cNvSpPr>
              <a:spLocks noChangeArrowheads="1"/>
            </p:cNvSpPr>
            <p:nvPr/>
          </p:nvSpPr>
          <p:spPr bwMode="auto">
            <a:xfrm>
              <a:off x="2774" y="3773"/>
              <a:ext cx="110" cy="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5" name="Line 104"/>
            <p:cNvSpPr>
              <a:spLocks noChangeShapeType="1"/>
            </p:cNvSpPr>
            <p:nvPr/>
          </p:nvSpPr>
          <p:spPr bwMode="auto">
            <a:xfrm flipH="1">
              <a:off x="2877" y="3751"/>
              <a:ext cx="5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514" name="Rectangle 105"/>
          <p:cNvSpPr>
            <a:spLocks noChangeArrowheads="1"/>
          </p:cNvSpPr>
          <p:nvPr/>
        </p:nvSpPr>
        <p:spPr bwMode="auto">
          <a:xfrm>
            <a:off x="4741863" y="1168400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9515" name="Group 106"/>
          <p:cNvGrpSpPr>
            <a:grpSpLocks/>
          </p:cNvGrpSpPr>
          <p:nvPr/>
        </p:nvGrpSpPr>
        <p:grpSpPr bwMode="auto">
          <a:xfrm>
            <a:off x="3722688" y="1544638"/>
            <a:ext cx="398462" cy="406400"/>
            <a:chOff x="2345" y="973"/>
            <a:chExt cx="251" cy="256"/>
          </a:xfrm>
        </p:grpSpPr>
        <p:sp>
          <p:nvSpPr>
            <p:cNvPr id="19641" name="Oval 107"/>
            <p:cNvSpPr>
              <a:spLocks noChangeArrowheads="1"/>
            </p:cNvSpPr>
            <p:nvPr/>
          </p:nvSpPr>
          <p:spPr bwMode="auto">
            <a:xfrm>
              <a:off x="2345" y="973"/>
              <a:ext cx="251" cy="256"/>
            </a:xfrm>
            <a:prstGeom prst="ellipse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2" name="Rectangle 108"/>
            <p:cNvSpPr>
              <a:spLocks noChangeArrowheads="1"/>
            </p:cNvSpPr>
            <p:nvPr/>
          </p:nvSpPr>
          <p:spPr bwMode="auto">
            <a:xfrm>
              <a:off x="2406" y="1033"/>
              <a:ext cx="110" cy="15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19516" name="Oval 109"/>
          <p:cNvSpPr>
            <a:spLocks noChangeArrowheads="1"/>
          </p:cNvSpPr>
          <p:nvPr/>
        </p:nvSpPr>
        <p:spPr bwMode="auto">
          <a:xfrm>
            <a:off x="3038475" y="1562100"/>
            <a:ext cx="400050" cy="4064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17" name="Rectangle 110"/>
          <p:cNvSpPr>
            <a:spLocks noChangeArrowheads="1"/>
          </p:cNvSpPr>
          <p:nvPr/>
        </p:nvSpPr>
        <p:spPr bwMode="auto">
          <a:xfrm>
            <a:off x="3125788" y="1658938"/>
            <a:ext cx="17462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0</a:t>
            </a:r>
          </a:p>
        </p:txBody>
      </p:sp>
      <p:sp>
        <p:nvSpPr>
          <p:cNvPr id="19518" name="Line 111"/>
          <p:cNvSpPr>
            <a:spLocks noChangeShapeType="1"/>
          </p:cNvSpPr>
          <p:nvPr/>
        </p:nvSpPr>
        <p:spPr bwMode="auto">
          <a:xfrm>
            <a:off x="3455988" y="1752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19" name="Line 112"/>
          <p:cNvSpPr>
            <a:spLocks noChangeShapeType="1"/>
          </p:cNvSpPr>
          <p:nvPr/>
        </p:nvSpPr>
        <p:spPr bwMode="auto">
          <a:xfrm>
            <a:off x="4195763" y="1752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20" name="Line 113"/>
          <p:cNvSpPr>
            <a:spLocks noChangeShapeType="1"/>
          </p:cNvSpPr>
          <p:nvPr/>
        </p:nvSpPr>
        <p:spPr bwMode="auto">
          <a:xfrm>
            <a:off x="2770188" y="1752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21" name="Rectangle 114"/>
          <p:cNvSpPr>
            <a:spLocks noChangeArrowheads="1"/>
          </p:cNvSpPr>
          <p:nvPr/>
        </p:nvSpPr>
        <p:spPr bwMode="auto">
          <a:xfrm>
            <a:off x="990600" y="144621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22" name="Rectangle 115"/>
          <p:cNvSpPr>
            <a:spLocks noChangeArrowheads="1"/>
          </p:cNvSpPr>
          <p:nvPr/>
        </p:nvSpPr>
        <p:spPr bwMode="auto">
          <a:xfrm>
            <a:off x="1676400" y="144621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23" name="Oval 116"/>
          <p:cNvSpPr>
            <a:spLocks noChangeArrowheads="1"/>
          </p:cNvSpPr>
          <p:nvPr/>
        </p:nvSpPr>
        <p:spPr bwMode="auto">
          <a:xfrm>
            <a:off x="1985963" y="1565275"/>
            <a:ext cx="366712" cy="374650"/>
          </a:xfrm>
          <a:prstGeom prst="ellipse">
            <a:avLst/>
          </a:prstGeom>
          <a:solidFill>
            <a:schemeClr val="folHlink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3</a:t>
            </a:r>
          </a:p>
        </p:txBody>
      </p:sp>
      <p:sp>
        <p:nvSpPr>
          <p:cNvPr id="19524" name="Oval 117"/>
          <p:cNvSpPr>
            <a:spLocks noChangeArrowheads="1"/>
          </p:cNvSpPr>
          <p:nvPr/>
        </p:nvSpPr>
        <p:spPr bwMode="auto">
          <a:xfrm>
            <a:off x="4465638" y="1577975"/>
            <a:ext cx="366712" cy="374650"/>
          </a:xfrm>
          <a:prstGeom prst="ellipse">
            <a:avLst/>
          </a:prstGeom>
          <a:solidFill>
            <a:schemeClr val="folHlink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2,3</a:t>
            </a:r>
          </a:p>
        </p:txBody>
      </p:sp>
      <p:sp>
        <p:nvSpPr>
          <p:cNvPr id="19525" name="Rectangle 118"/>
          <p:cNvSpPr>
            <a:spLocks noChangeArrowheads="1"/>
          </p:cNvSpPr>
          <p:nvPr/>
        </p:nvSpPr>
        <p:spPr bwMode="auto">
          <a:xfrm>
            <a:off x="3262313" y="4810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</a:t>
            </a:r>
          </a:p>
        </p:txBody>
      </p:sp>
      <p:sp>
        <p:nvSpPr>
          <p:cNvPr id="19526" name="Rectangle 119"/>
          <p:cNvSpPr>
            <a:spLocks noChangeArrowheads="1"/>
          </p:cNvSpPr>
          <p:nvPr/>
        </p:nvSpPr>
        <p:spPr bwMode="auto">
          <a:xfrm>
            <a:off x="4024313" y="4810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1</a:t>
            </a:r>
          </a:p>
        </p:txBody>
      </p:sp>
      <p:sp>
        <p:nvSpPr>
          <p:cNvPr id="19527" name="Rectangle 120"/>
          <p:cNvSpPr>
            <a:spLocks noChangeArrowheads="1"/>
          </p:cNvSpPr>
          <p:nvPr/>
        </p:nvSpPr>
        <p:spPr bwMode="auto">
          <a:xfrm>
            <a:off x="4786313" y="4810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2</a:t>
            </a:r>
          </a:p>
        </p:txBody>
      </p:sp>
      <p:grpSp>
        <p:nvGrpSpPr>
          <p:cNvPr id="19528" name="Group 121"/>
          <p:cNvGrpSpPr>
            <a:grpSpLocks/>
          </p:cNvGrpSpPr>
          <p:nvPr/>
        </p:nvGrpSpPr>
        <p:grpSpPr bwMode="auto">
          <a:xfrm>
            <a:off x="5481638" y="423863"/>
            <a:ext cx="366712" cy="373062"/>
            <a:chOff x="3453" y="267"/>
            <a:chExt cx="231" cy="235"/>
          </a:xfrm>
        </p:grpSpPr>
        <p:sp>
          <p:nvSpPr>
            <p:cNvPr id="19639" name="Oval 122"/>
            <p:cNvSpPr>
              <a:spLocks noChangeArrowheads="1"/>
            </p:cNvSpPr>
            <p:nvPr/>
          </p:nvSpPr>
          <p:spPr bwMode="auto">
            <a:xfrm>
              <a:off x="3453" y="267"/>
              <a:ext cx="231" cy="235"/>
            </a:xfrm>
            <a:prstGeom prst="ellips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40" name="Rectangle 123"/>
            <p:cNvSpPr>
              <a:spLocks noChangeArrowheads="1"/>
            </p:cNvSpPr>
            <p:nvPr/>
          </p:nvSpPr>
          <p:spPr bwMode="auto">
            <a:xfrm>
              <a:off x="3495" y="303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400" b="1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9529" name="Rectangle 124"/>
          <p:cNvSpPr>
            <a:spLocks noChangeArrowheads="1"/>
          </p:cNvSpPr>
          <p:nvPr/>
        </p:nvSpPr>
        <p:spPr bwMode="auto">
          <a:xfrm>
            <a:off x="3505200" y="142557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30" name="Rectangle 125"/>
          <p:cNvSpPr>
            <a:spLocks noChangeArrowheads="1"/>
          </p:cNvSpPr>
          <p:nvPr/>
        </p:nvSpPr>
        <p:spPr bwMode="auto">
          <a:xfrm>
            <a:off x="4143375" y="142557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31" name="Line 126"/>
          <p:cNvSpPr>
            <a:spLocks noChangeShapeType="1"/>
          </p:cNvSpPr>
          <p:nvPr/>
        </p:nvSpPr>
        <p:spPr bwMode="auto">
          <a:xfrm>
            <a:off x="6046788" y="16256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32" name="Line 127"/>
          <p:cNvSpPr>
            <a:spLocks noChangeShapeType="1"/>
          </p:cNvSpPr>
          <p:nvPr/>
        </p:nvSpPr>
        <p:spPr bwMode="auto">
          <a:xfrm>
            <a:off x="6046788" y="18542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33" name="Oval 128"/>
          <p:cNvSpPr>
            <a:spLocks noChangeArrowheads="1"/>
          </p:cNvSpPr>
          <p:nvPr/>
        </p:nvSpPr>
        <p:spPr bwMode="auto">
          <a:xfrm>
            <a:off x="7777163" y="1528763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34" name="Rectangle 129"/>
          <p:cNvSpPr>
            <a:spLocks noChangeArrowheads="1"/>
          </p:cNvSpPr>
          <p:nvPr/>
        </p:nvSpPr>
        <p:spPr bwMode="auto">
          <a:xfrm>
            <a:off x="7758113" y="1587500"/>
            <a:ext cx="40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0,3</a:t>
            </a:r>
          </a:p>
        </p:txBody>
      </p:sp>
      <p:grpSp>
        <p:nvGrpSpPr>
          <p:cNvPr id="19535" name="Group 130"/>
          <p:cNvGrpSpPr>
            <a:grpSpLocks/>
          </p:cNvGrpSpPr>
          <p:nvPr/>
        </p:nvGrpSpPr>
        <p:grpSpPr bwMode="auto">
          <a:xfrm>
            <a:off x="5634038" y="2232025"/>
            <a:ext cx="366712" cy="373063"/>
            <a:chOff x="3549" y="1406"/>
            <a:chExt cx="231" cy="235"/>
          </a:xfrm>
        </p:grpSpPr>
        <p:sp>
          <p:nvSpPr>
            <p:cNvPr id="19637" name="Oval 131"/>
            <p:cNvSpPr>
              <a:spLocks noChangeArrowheads="1"/>
            </p:cNvSpPr>
            <p:nvPr/>
          </p:nvSpPr>
          <p:spPr bwMode="auto">
            <a:xfrm>
              <a:off x="3549" y="1406"/>
              <a:ext cx="231" cy="235"/>
            </a:xfrm>
            <a:prstGeom prst="ellips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38" name="Rectangle 132"/>
            <p:cNvSpPr>
              <a:spLocks noChangeArrowheads="1"/>
            </p:cNvSpPr>
            <p:nvPr/>
          </p:nvSpPr>
          <p:spPr bwMode="auto">
            <a:xfrm>
              <a:off x="3591" y="1442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400" b="1"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9536" name="Group 133"/>
          <p:cNvGrpSpPr>
            <a:grpSpLocks/>
          </p:cNvGrpSpPr>
          <p:nvPr/>
        </p:nvGrpSpPr>
        <p:grpSpPr bwMode="auto">
          <a:xfrm>
            <a:off x="7829550" y="2287588"/>
            <a:ext cx="398463" cy="406400"/>
            <a:chOff x="4932" y="1441"/>
            <a:chExt cx="251" cy="256"/>
          </a:xfrm>
        </p:grpSpPr>
        <p:sp>
          <p:nvSpPr>
            <p:cNvPr id="19635" name="Oval 134"/>
            <p:cNvSpPr>
              <a:spLocks noChangeArrowheads="1"/>
            </p:cNvSpPr>
            <p:nvPr/>
          </p:nvSpPr>
          <p:spPr bwMode="auto">
            <a:xfrm>
              <a:off x="4932" y="1441"/>
              <a:ext cx="251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36" name="Rectangle 135"/>
            <p:cNvSpPr>
              <a:spLocks noChangeArrowheads="1"/>
            </p:cNvSpPr>
            <p:nvPr/>
          </p:nvSpPr>
          <p:spPr bwMode="auto">
            <a:xfrm>
              <a:off x="4993" y="1501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9537" name="Group 136"/>
          <p:cNvGrpSpPr>
            <a:grpSpLocks/>
          </p:cNvGrpSpPr>
          <p:nvPr/>
        </p:nvGrpSpPr>
        <p:grpSpPr bwMode="auto">
          <a:xfrm>
            <a:off x="5818188" y="2857500"/>
            <a:ext cx="757237" cy="406400"/>
            <a:chOff x="3665" y="1800"/>
            <a:chExt cx="477" cy="256"/>
          </a:xfrm>
        </p:grpSpPr>
        <p:sp>
          <p:nvSpPr>
            <p:cNvPr id="19632" name="Oval 137"/>
            <p:cNvSpPr>
              <a:spLocks noChangeArrowheads="1"/>
            </p:cNvSpPr>
            <p:nvPr/>
          </p:nvSpPr>
          <p:spPr bwMode="auto">
            <a:xfrm>
              <a:off x="3890" y="1800"/>
              <a:ext cx="252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33" name="Rectangle 138"/>
            <p:cNvSpPr>
              <a:spLocks noChangeArrowheads="1"/>
            </p:cNvSpPr>
            <p:nvPr/>
          </p:nvSpPr>
          <p:spPr bwMode="auto">
            <a:xfrm>
              <a:off x="3976" y="1860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9634" name="Line 139"/>
            <p:cNvSpPr>
              <a:spLocks noChangeShapeType="1"/>
            </p:cNvSpPr>
            <p:nvPr/>
          </p:nvSpPr>
          <p:spPr bwMode="auto">
            <a:xfrm>
              <a:off x="3665" y="1920"/>
              <a:ext cx="2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538" name="Oval 140"/>
          <p:cNvSpPr>
            <a:spLocks noChangeArrowheads="1"/>
          </p:cNvSpPr>
          <p:nvPr/>
        </p:nvSpPr>
        <p:spPr bwMode="auto">
          <a:xfrm>
            <a:off x="6938963" y="2873375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1,3</a:t>
            </a:r>
          </a:p>
        </p:txBody>
      </p:sp>
      <p:sp>
        <p:nvSpPr>
          <p:cNvPr id="19539" name="Oval 141"/>
          <p:cNvSpPr>
            <a:spLocks noChangeArrowheads="1"/>
          </p:cNvSpPr>
          <p:nvPr/>
        </p:nvSpPr>
        <p:spPr bwMode="auto">
          <a:xfrm>
            <a:off x="3257550" y="5067300"/>
            <a:ext cx="398463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40" name="Rectangle 142"/>
          <p:cNvSpPr>
            <a:spLocks noChangeArrowheads="1"/>
          </p:cNvSpPr>
          <p:nvPr/>
        </p:nvSpPr>
        <p:spPr bwMode="auto">
          <a:xfrm>
            <a:off x="3354388" y="5162550"/>
            <a:ext cx="1746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2</a:t>
            </a:r>
          </a:p>
        </p:txBody>
      </p:sp>
      <p:grpSp>
        <p:nvGrpSpPr>
          <p:cNvPr id="19541" name="Group 143"/>
          <p:cNvGrpSpPr>
            <a:grpSpLocks/>
          </p:cNvGrpSpPr>
          <p:nvPr/>
        </p:nvGrpSpPr>
        <p:grpSpPr bwMode="auto">
          <a:xfrm>
            <a:off x="6884988" y="3848100"/>
            <a:ext cx="757237" cy="406400"/>
            <a:chOff x="4337" y="2424"/>
            <a:chExt cx="477" cy="256"/>
          </a:xfrm>
        </p:grpSpPr>
        <p:sp>
          <p:nvSpPr>
            <p:cNvPr id="19629" name="Oval 144"/>
            <p:cNvSpPr>
              <a:spLocks noChangeArrowheads="1"/>
            </p:cNvSpPr>
            <p:nvPr/>
          </p:nvSpPr>
          <p:spPr bwMode="auto">
            <a:xfrm>
              <a:off x="4562" y="2424"/>
              <a:ext cx="252" cy="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19630" name="Rectangle 145"/>
            <p:cNvSpPr>
              <a:spLocks noChangeArrowheads="1"/>
            </p:cNvSpPr>
            <p:nvPr/>
          </p:nvSpPr>
          <p:spPr bwMode="auto">
            <a:xfrm>
              <a:off x="4648" y="2484"/>
              <a:ext cx="11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>
              <a:lvl1pPr algn="just" defTabSz="2349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231775" indent="-347663" algn="just" defTabSz="234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463550" indent="-293688" algn="l" defTabSz="2349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695325" indent="-292100" algn="l" defTabSz="2349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927100" indent="-315913" algn="l" defTabSz="2349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13843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18415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22987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2755900" indent="-315913" defTabSz="23495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3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9631" name="Line 146"/>
            <p:cNvSpPr>
              <a:spLocks noChangeShapeType="1"/>
            </p:cNvSpPr>
            <p:nvPr/>
          </p:nvSpPr>
          <p:spPr bwMode="auto">
            <a:xfrm>
              <a:off x="4337" y="2544"/>
              <a:ext cx="2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542" name="Oval 147"/>
          <p:cNvSpPr>
            <a:spLocks noChangeArrowheads="1"/>
          </p:cNvSpPr>
          <p:nvPr/>
        </p:nvSpPr>
        <p:spPr bwMode="auto">
          <a:xfrm>
            <a:off x="7996238" y="3854450"/>
            <a:ext cx="385762" cy="39370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1,2,3</a:t>
            </a:r>
          </a:p>
        </p:txBody>
      </p:sp>
      <p:sp>
        <p:nvSpPr>
          <p:cNvPr id="19543" name="Oval 148"/>
          <p:cNvSpPr>
            <a:spLocks noChangeArrowheads="1"/>
          </p:cNvSpPr>
          <p:nvPr/>
        </p:nvSpPr>
        <p:spPr bwMode="auto">
          <a:xfrm>
            <a:off x="4160838" y="5991225"/>
            <a:ext cx="669925" cy="6032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0,  1,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 2, 3</a:t>
            </a:r>
          </a:p>
        </p:txBody>
      </p:sp>
      <p:sp>
        <p:nvSpPr>
          <p:cNvPr id="19544" name="Oval 149"/>
          <p:cNvSpPr>
            <a:spLocks noChangeArrowheads="1"/>
          </p:cNvSpPr>
          <p:nvPr/>
        </p:nvSpPr>
        <p:spPr bwMode="auto">
          <a:xfrm>
            <a:off x="7470775" y="5067300"/>
            <a:ext cx="400050" cy="40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9545" name="Rectangle 150"/>
          <p:cNvSpPr>
            <a:spLocks noChangeArrowheads="1"/>
          </p:cNvSpPr>
          <p:nvPr/>
        </p:nvSpPr>
        <p:spPr bwMode="auto">
          <a:xfrm>
            <a:off x="7531100" y="5162550"/>
            <a:ext cx="298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300" b="1">
                <a:latin typeface="Times New Roman" pitchFamily="18" charset="0"/>
              </a:rPr>
              <a:t>0,2</a:t>
            </a:r>
          </a:p>
        </p:txBody>
      </p:sp>
      <p:sp>
        <p:nvSpPr>
          <p:cNvPr id="19546" name="Line 151"/>
          <p:cNvSpPr>
            <a:spLocks noChangeShapeType="1"/>
          </p:cNvSpPr>
          <p:nvPr/>
        </p:nvSpPr>
        <p:spPr bwMode="auto">
          <a:xfrm>
            <a:off x="7113588" y="5257800"/>
            <a:ext cx="3190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47" name="Oval 152"/>
          <p:cNvSpPr>
            <a:spLocks noChangeArrowheads="1"/>
          </p:cNvSpPr>
          <p:nvPr/>
        </p:nvSpPr>
        <p:spPr bwMode="auto">
          <a:xfrm>
            <a:off x="8158163" y="5083175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1,3</a:t>
            </a:r>
          </a:p>
        </p:txBody>
      </p:sp>
      <p:sp>
        <p:nvSpPr>
          <p:cNvPr id="19548" name="Oval 153"/>
          <p:cNvSpPr>
            <a:spLocks noChangeArrowheads="1"/>
          </p:cNvSpPr>
          <p:nvPr/>
        </p:nvSpPr>
        <p:spPr bwMode="auto">
          <a:xfrm>
            <a:off x="1376363" y="5070475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2,3</a:t>
            </a:r>
          </a:p>
        </p:txBody>
      </p:sp>
      <p:sp>
        <p:nvSpPr>
          <p:cNvPr id="19549" name="Oval 154"/>
          <p:cNvSpPr>
            <a:spLocks noChangeArrowheads="1"/>
          </p:cNvSpPr>
          <p:nvPr/>
        </p:nvSpPr>
        <p:spPr bwMode="auto">
          <a:xfrm>
            <a:off x="1681163" y="3863975"/>
            <a:ext cx="366712" cy="374650"/>
          </a:xfrm>
          <a:prstGeom prst="ellips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3</a:t>
            </a:r>
          </a:p>
        </p:txBody>
      </p:sp>
      <p:sp>
        <p:nvSpPr>
          <p:cNvPr id="19550" name="Oval 155"/>
          <p:cNvSpPr>
            <a:spLocks noChangeArrowheads="1"/>
          </p:cNvSpPr>
          <p:nvPr/>
        </p:nvSpPr>
        <p:spPr bwMode="auto">
          <a:xfrm>
            <a:off x="3957638" y="3863975"/>
            <a:ext cx="366712" cy="374650"/>
          </a:xfrm>
          <a:prstGeom prst="ellipse">
            <a:avLst/>
          </a:prstGeom>
          <a:solidFill>
            <a:schemeClr val="folHlink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0,3</a:t>
            </a:r>
          </a:p>
        </p:txBody>
      </p:sp>
      <p:sp>
        <p:nvSpPr>
          <p:cNvPr id="19551" name="Line 156"/>
          <p:cNvSpPr>
            <a:spLocks noChangeShapeType="1"/>
          </p:cNvSpPr>
          <p:nvPr/>
        </p:nvSpPr>
        <p:spPr bwMode="auto">
          <a:xfrm>
            <a:off x="7875588" y="51514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2" name="Line 157"/>
          <p:cNvSpPr>
            <a:spLocks noChangeShapeType="1"/>
          </p:cNvSpPr>
          <p:nvPr/>
        </p:nvSpPr>
        <p:spPr bwMode="auto">
          <a:xfrm>
            <a:off x="7875588" y="53800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3" name="Line 158"/>
          <p:cNvSpPr>
            <a:spLocks noChangeShapeType="1"/>
          </p:cNvSpPr>
          <p:nvPr/>
        </p:nvSpPr>
        <p:spPr bwMode="auto">
          <a:xfrm>
            <a:off x="4359275" y="3932238"/>
            <a:ext cx="274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4" name="Line 159"/>
          <p:cNvSpPr>
            <a:spLocks noChangeShapeType="1"/>
          </p:cNvSpPr>
          <p:nvPr/>
        </p:nvSpPr>
        <p:spPr bwMode="auto">
          <a:xfrm>
            <a:off x="4359275" y="4160838"/>
            <a:ext cx="274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5" name="Line 160"/>
          <p:cNvSpPr>
            <a:spLocks noChangeShapeType="1"/>
          </p:cNvSpPr>
          <p:nvPr/>
        </p:nvSpPr>
        <p:spPr bwMode="auto">
          <a:xfrm>
            <a:off x="2922588" y="51514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6" name="Line 161"/>
          <p:cNvSpPr>
            <a:spLocks noChangeShapeType="1"/>
          </p:cNvSpPr>
          <p:nvPr/>
        </p:nvSpPr>
        <p:spPr bwMode="auto">
          <a:xfrm>
            <a:off x="2922588" y="53800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7" name="Line 162"/>
          <p:cNvSpPr>
            <a:spLocks noChangeShapeType="1"/>
          </p:cNvSpPr>
          <p:nvPr/>
        </p:nvSpPr>
        <p:spPr bwMode="auto">
          <a:xfrm>
            <a:off x="255588" y="5257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8" name="Line 163"/>
          <p:cNvSpPr>
            <a:spLocks noChangeShapeType="1"/>
          </p:cNvSpPr>
          <p:nvPr/>
        </p:nvSpPr>
        <p:spPr bwMode="auto">
          <a:xfrm>
            <a:off x="1322388" y="40846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59" name="Line 164"/>
          <p:cNvSpPr>
            <a:spLocks noChangeShapeType="1"/>
          </p:cNvSpPr>
          <p:nvPr/>
        </p:nvSpPr>
        <p:spPr bwMode="auto">
          <a:xfrm>
            <a:off x="3608388" y="40846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0" name="Line 165"/>
          <p:cNvSpPr>
            <a:spLocks noChangeShapeType="1"/>
          </p:cNvSpPr>
          <p:nvPr/>
        </p:nvSpPr>
        <p:spPr bwMode="auto">
          <a:xfrm>
            <a:off x="1093788" y="5257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1" name="Oval 166"/>
          <p:cNvSpPr>
            <a:spLocks noChangeArrowheads="1"/>
          </p:cNvSpPr>
          <p:nvPr/>
        </p:nvSpPr>
        <p:spPr bwMode="auto">
          <a:xfrm>
            <a:off x="2509838" y="5073650"/>
            <a:ext cx="385762" cy="39370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0,1,3</a:t>
            </a:r>
          </a:p>
        </p:txBody>
      </p:sp>
      <p:sp>
        <p:nvSpPr>
          <p:cNvPr id="19562" name="Line 167"/>
          <p:cNvSpPr>
            <a:spLocks noChangeShapeType="1"/>
          </p:cNvSpPr>
          <p:nvPr/>
        </p:nvSpPr>
        <p:spPr bwMode="auto">
          <a:xfrm>
            <a:off x="2160588" y="5257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3" name="Line 168"/>
          <p:cNvSpPr>
            <a:spLocks noChangeShapeType="1"/>
          </p:cNvSpPr>
          <p:nvPr/>
        </p:nvSpPr>
        <p:spPr bwMode="auto">
          <a:xfrm>
            <a:off x="2008188" y="30480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4" name="Line 169"/>
          <p:cNvSpPr>
            <a:spLocks noChangeShapeType="1"/>
          </p:cNvSpPr>
          <p:nvPr/>
        </p:nvSpPr>
        <p:spPr bwMode="auto">
          <a:xfrm>
            <a:off x="2770188" y="30480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5" name="Oval 170"/>
          <p:cNvSpPr>
            <a:spLocks noChangeArrowheads="1"/>
          </p:cNvSpPr>
          <p:nvPr/>
        </p:nvSpPr>
        <p:spPr bwMode="auto">
          <a:xfrm>
            <a:off x="4872038" y="5073650"/>
            <a:ext cx="385762" cy="39370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b="1">
                <a:latin typeface="Times New Roman" pitchFamily="18" charset="0"/>
              </a:rPr>
              <a:t>0,2,3</a:t>
            </a:r>
          </a:p>
        </p:txBody>
      </p:sp>
      <p:sp>
        <p:nvSpPr>
          <p:cNvPr id="19566" name="Line 171"/>
          <p:cNvSpPr>
            <a:spLocks noChangeShapeType="1"/>
          </p:cNvSpPr>
          <p:nvPr/>
        </p:nvSpPr>
        <p:spPr bwMode="auto">
          <a:xfrm>
            <a:off x="5284788" y="51514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7" name="Line 172"/>
          <p:cNvSpPr>
            <a:spLocks noChangeShapeType="1"/>
          </p:cNvSpPr>
          <p:nvPr/>
        </p:nvSpPr>
        <p:spPr bwMode="auto">
          <a:xfrm>
            <a:off x="5284788" y="53800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8" name="Line 173"/>
          <p:cNvSpPr>
            <a:spLocks noChangeShapeType="1"/>
          </p:cNvSpPr>
          <p:nvPr/>
        </p:nvSpPr>
        <p:spPr bwMode="auto">
          <a:xfrm>
            <a:off x="4522788" y="52578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69" name="Rectangle 174"/>
          <p:cNvSpPr>
            <a:spLocks noChangeArrowheads="1"/>
          </p:cNvSpPr>
          <p:nvPr/>
        </p:nvSpPr>
        <p:spPr bwMode="auto">
          <a:xfrm>
            <a:off x="1052513" y="5259388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0" name="Rectangle 175"/>
          <p:cNvSpPr>
            <a:spLocks noChangeArrowheads="1"/>
          </p:cNvSpPr>
          <p:nvPr/>
        </p:nvSpPr>
        <p:spPr bwMode="auto">
          <a:xfrm>
            <a:off x="2957513" y="53340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1" name="Rectangle 176"/>
          <p:cNvSpPr>
            <a:spLocks noChangeArrowheads="1"/>
          </p:cNvSpPr>
          <p:nvPr/>
        </p:nvSpPr>
        <p:spPr bwMode="auto">
          <a:xfrm>
            <a:off x="2957513" y="48006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2" name="Rectangle 177"/>
          <p:cNvSpPr>
            <a:spLocks noChangeArrowheads="1"/>
          </p:cNvSpPr>
          <p:nvPr/>
        </p:nvSpPr>
        <p:spPr bwMode="auto">
          <a:xfrm>
            <a:off x="5291138" y="4783138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3" name="Rectangle 178"/>
          <p:cNvSpPr>
            <a:spLocks noChangeArrowheads="1"/>
          </p:cNvSpPr>
          <p:nvPr/>
        </p:nvSpPr>
        <p:spPr bwMode="auto">
          <a:xfrm>
            <a:off x="7834313" y="48006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4" name="Rectangle 179"/>
          <p:cNvSpPr>
            <a:spLocks noChangeArrowheads="1"/>
          </p:cNvSpPr>
          <p:nvPr/>
        </p:nvSpPr>
        <p:spPr bwMode="auto">
          <a:xfrm>
            <a:off x="1281113" y="37338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5" name="Rectangle 180"/>
          <p:cNvSpPr>
            <a:spLocks noChangeArrowheads="1"/>
          </p:cNvSpPr>
          <p:nvPr/>
        </p:nvSpPr>
        <p:spPr bwMode="auto">
          <a:xfrm>
            <a:off x="4354513" y="35814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6" name="Rectangle 181"/>
          <p:cNvSpPr>
            <a:spLocks noChangeArrowheads="1"/>
          </p:cNvSpPr>
          <p:nvPr/>
        </p:nvSpPr>
        <p:spPr bwMode="auto">
          <a:xfrm>
            <a:off x="4354513" y="41148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77" name="Rectangle 182"/>
          <p:cNvSpPr>
            <a:spLocks noChangeArrowheads="1"/>
          </p:cNvSpPr>
          <p:nvPr/>
        </p:nvSpPr>
        <p:spPr bwMode="auto">
          <a:xfrm>
            <a:off x="7681913" y="36576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GB" altLang="fr-FR" sz="1600" b="1" i="1">
              <a:latin typeface="Times New Roman" pitchFamily="18" charset="0"/>
            </a:endParaRPr>
          </a:p>
        </p:txBody>
      </p:sp>
      <p:sp>
        <p:nvSpPr>
          <p:cNvPr id="19578" name="Line 183"/>
          <p:cNvSpPr>
            <a:spLocks noChangeShapeType="1"/>
          </p:cNvSpPr>
          <p:nvPr/>
        </p:nvSpPr>
        <p:spPr bwMode="auto">
          <a:xfrm>
            <a:off x="7646988" y="4038600"/>
            <a:ext cx="3190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79" name="Rectangle 184"/>
          <p:cNvSpPr>
            <a:spLocks noChangeArrowheads="1"/>
          </p:cNvSpPr>
          <p:nvPr/>
        </p:nvSpPr>
        <p:spPr bwMode="auto">
          <a:xfrm>
            <a:off x="2025650" y="27225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0" name="Rectangle 185"/>
          <p:cNvSpPr>
            <a:spLocks noChangeArrowheads="1"/>
          </p:cNvSpPr>
          <p:nvPr/>
        </p:nvSpPr>
        <p:spPr bwMode="auto">
          <a:xfrm>
            <a:off x="2787650" y="2722563"/>
            <a:ext cx="2000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1" name="Rectangle 186"/>
          <p:cNvSpPr>
            <a:spLocks noChangeArrowheads="1"/>
          </p:cNvSpPr>
          <p:nvPr/>
        </p:nvSpPr>
        <p:spPr bwMode="auto">
          <a:xfrm>
            <a:off x="5988050" y="133032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2" name="Rectangle 187"/>
          <p:cNvSpPr>
            <a:spLocks noChangeArrowheads="1"/>
          </p:cNvSpPr>
          <p:nvPr/>
        </p:nvSpPr>
        <p:spPr bwMode="auto">
          <a:xfrm>
            <a:off x="6140450" y="186372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3" name="Rectangle 188"/>
          <p:cNvSpPr>
            <a:spLocks noChangeArrowheads="1"/>
          </p:cNvSpPr>
          <p:nvPr/>
        </p:nvSpPr>
        <p:spPr bwMode="auto">
          <a:xfrm>
            <a:off x="5530850" y="1939925"/>
            <a:ext cx="200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algn="just" defTabSz="2349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231775" indent="-347663" algn="just" defTabSz="2349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463550" indent="-293688" algn="l" defTabSz="2349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695325" indent="-292100" algn="l" defTabSz="2349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927100" indent="-315913" algn="l" defTabSz="2349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13843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18415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22987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2755900" indent="-315913" defTabSz="23495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7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4" name="Line 189"/>
          <p:cNvSpPr>
            <a:spLocks noChangeShapeType="1"/>
          </p:cNvSpPr>
          <p:nvPr/>
        </p:nvSpPr>
        <p:spPr bwMode="auto">
          <a:xfrm>
            <a:off x="7342188" y="29416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85" name="Line 190"/>
          <p:cNvSpPr>
            <a:spLocks noChangeShapeType="1"/>
          </p:cNvSpPr>
          <p:nvPr/>
        </p:nvSpPr>
        <p:spPr bwMode="auto">
          <a:xfrm>
            <a:off x="7342188" y="317023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86" name="Rectangle 191"/>
          <p:cNvSpPr>
            <a:spLocks noChangeArrowheads="1"/>
          </p:cNvSpPr>
          <p:nvPr/>
        </p:nvSpPr>
        <p:spPr bwMode="auto">
          <a:xfrm>
            <a:off x="7300913" y="25908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7" name="Line 192"/>
          <p:cNvSpPr>
            <a:spLocks noChangeShapeType="1"/>
          </p:cNvSpPr>
          <p:nvPr/>
        </p:nvSpPr>
        <p:spPr bwMode="auto">
          <a:xfrm>
            <a:off x="6580188" y="304800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88" name="Rectangle 193"/>
          <p:cNvSpPr>
            <a:spLocks noChangeArrowheads="1"/>
          </p:cNvSpPr>
          <p:nvPr/>
        </p:nvSpPr>
        <p:spPr bwMode="auto">
          <a:xfrm>
            <a:off x="6615113" y="26670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89" name="Line 194"/>
          <p:cNvSpPr>
            <a:spLocks noChangeShapeType="1"/>
          </p:cNvSpPr>
          <p:nvPr/>
        </p:nvSpPr>
        <p:spPr bwMode="auto">
          <a:xfrm>
            <a:off x="7418388" y="171608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90" name="Line 195"/>
          <p:cNvSpPr>
            <a:spLocks noChangeShapeType="1"/>
          </p:cNvSpPr>
          <p:nvPr/>
        </p:nvSpPr>
        <p:spPr bwMode="auto">
          <a:xfrm>
            <a:off x="8180388" y="1716088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91" name="Rectangle 196"/>
          <p:cNvSpPr>
            <a:spLocks noChangeArrowheads="1"/>
          </p:cNvSpPr>
          <p:nvPr/>
        </p:nvSpPr>
        <p:spPr bwMode="auto">
          <a:xfrm>
            <a:off x="8215313" y="1335088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92" name="Line 197"/>
          <p:cNvSpPr>
            <a:spLocks noChangeShapeType="1"/>
          </p:cNvSpPr>
          <p:nvPr/>
        </p:nvSpPr>
        <p:spPr bwMode="auto">
          <a:xfrm>
            <a:off x="5791200" y="1987550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93" name="Line 198"/>
          <p:cNvSpPr>
            <a:spLocks noChangeShapeType="1"/>
          </p:cNvSpPr>
          <p:nvPr/>
        </p:nvSpPr>
        <p:spPr bwMode="auto">
          <a:xfrm>
            <a:off x="8001000" y="1971675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94" name="Line 199"/>
          <p:cNvSpPr>
            <a:spLocks noChangeShapeType="1"/>
          </p:cNvSpPr>
          <p:nvPr/>
        </p:nvSpPr>
        <p:spPr bwMode="auto">
          <a:xfrm flipH="1">
            <a:off x="8205788" y="1971675"/>
            <a:ext cx="506412" cy="328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595" name="Rectangle 200"/>
          <p:cNvSpPr>
            <a:spLocks noChangeArrowheads="1"/>
          </p:cNvSpPr>
          <p:nvPr/>
        </p:nvSpPr>
        <p:spPr bwMode="auto">
          <a:xfrm>
            <a:off x="7681913" y="19812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96" name="Rectangle 201"/>
          <p:cNvSpPr>
            <a:spLocks noChangeArrowheads="1"/>
          </p:cNvSpPr>
          <p:nvPr/>
        </p:nvSpPr>
        <p:spPr bwMode="auto">
          <a:xfrm>
            <a:off x="8520113" y="19812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97" name="Rectangle 202"/>
          <p:cNvSpPr>
            <a:spLocks noChangeArrowheads="1"/>
          </p:cNvSpPr>
          <p:nvPr/>
        </p:nvSpPr>
        <p:spPr bwMode="auto">
          <a:xfrm>
            <a:off x="5319713" y="53340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GB" altLang="fr-FR" sz="1600" b="1" i="1">
              <a:latin typeface="Times New Roman" pitchFamily="18" charset="0"/>
            </a:endParaRPr>
          </a:p>
        </p:txBody>
      </p:sp>
      <p:sp>
        <p:nvSpPr>
          <p:cNvPr id="19598" name="Rectangle 203"/>
          <p:cNvSpPr>
            <a:spLocks noChangeArrowheads="1"/>
          </p:cNvSpPr>
          <p:nvPr/>
        </p:nvSpPr>
        <p:spPr bwMode="auto">
          <a:xfrm>
            <a:off x="7910513" y="53340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599" name="Rectangle 204"/>
          <p:cNvSpPr>
            <a:spLocks noChangeArrowheads="1"/>
          </p:cNvSpPr>
          <p:nvPr/>
        </p:nvSpPr>
        <p:spPr bwMode="auto">
          <a:xfrm>
            <a:off x="7453313" y="31242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600" name="Rectangle 205"/>
          <p:cNvSpPr>
            <a:spLocks noChangeArrowheads="1"/>
          </p:cNvSpPr>
          <p:nvPr/>
        </p:nvSpPr>
        <p:spPr bwMode="auto">
          <a:xfrm>
            <a:off x="6804025" y="260350"/>
            <a:ext cx="11699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>
                <a:latin typeface="Times New Roman" pitchFamily="18" charset="0"/>
              </a:rPr>
              <a:t>S</a:t>
            </a:r>
            <a:r>
              <a:rPr lang="en-GB" altLang="fr-FR" sz="2400" baseline="-25000">
                <a:latin typeface="Times New Roman" pitchFamily="18" charset="0"/>
              </a:rPr>
              <a:t>-</a:t>
            </a:r>
            <a:r>
              <a:rPr lang="en-GB" altLang="fr-FR" sz="2400">
                <a:latin typeface="Times New Roman" pitchFamily="18" charset="0"/>
              </a:rPr>
              <a:t> = {</a:t>
            </a:r>
            <a:r>
              <a:rPr lang="en-GB" altLang="fr-FR" sz="24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GB" altLang="fr-FR" sz="2400">
                <a:latin typeface="Times New Roman" pitchFamily="18" charset="0"/>
              </a:rPr>
              <a:t>}</a:t>
            </a:r>
          </a:p>
        </p:txBody>
      </p:sp>
      <p:sp>
        <p:nvSpPr>
          <p:cNvPr id="19601" name="Rectangle 206"/>
          <p:cNvSpPr>
            <a:spLocks noChangeArrowheads="1"/>
          </p:cNvSpPr>
          <p:nvPr/>
        </p:nvSpPr>
        <p:spPr bwMode="auto">
          <a:xfrm>
            <a:off x="290513" y="271463"/>
            <a:ext cx="1368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>
                <a:latin typeface="Times New Roman" pitchFamily="18" charset="0"/>
              </a:rPr>
              <a:t>S</a:t>
            </a:r>
            <a:r>
              <a:rPr lang="en-GB" altLang="fr-FR" sz="2400" baseline="-25000">
                <a:latin typeface="Times New Roman" pitchFamily="18" charset="0"/>
              </a:rPr>
              <a:t>+</a:t>
            </a:r>
            <a:r>
              <a:rPr lang="en-GB" altLang="fr-FR" sz="2400">
                <a:latin typeface="Times New Roman" pitchFamily="18" charset="0"/>
              </a:rPr>
              <a:t>={</a:t>
            </a:r>
            <a:r>
              <a:rPr lang="en-GB" altLang="fr-FR" sz="2400" i="1">
                <a:solidFill>
                  <a:srgbClr val="FF0000"/>
                </a:solidFill>
                <a:latin typeface="Times New Roman" pitchFamily="18" charset="0"/>
              </a:rPr>
              <a:t>aaa</a:t>
            </a:r>
            <a:r>
              <a:rPr lang="en-GB" altLang="fr-FR" sz="2400">
                <a:latin typeface="Times New Roman" pitchFamily="18" charset="0"/>
              </a:rPr>
              <a:t>}</a:t>
            </a:r>
          </a:p>
        </p:txBody>
      </p:sp>
      <p:cxnSp>
        <p:nvCxnSpPr>
          <p:cNvPr id="19602" name="AutoShape 207"/>
          <p:cNvCxnSpPr>
            <a:cxnSpLocks noChangeShapeType="1"/>
            <a:stCxn id="19641" idx="0"/>
            <a:endCxn id="19526" idx="2"/>
          </p:cNvCxnSpPr>
          <p:nvPr/>
        </p:nvCxnSpPr>
        <p:spPr bwMode="auto">
          <a:xfrm flipV="1">
            <a:off x="3922713" y="782638"/>
            <a:ext cx="236537" cy="749300"/>
          </a:xfrm>
          <a:prstGeom prst="straightConnector1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3" name="AutoShape 208"/>
          <p:cNvCxnSpPr>
            <a:cxnSpLocks noChangeShapeType="1"/>
            <a:stCxn id="19652" idx="0"/>
            <a:endCxn id="19505" idx="4"/>
          </p:cNvCxnSpPr>
          <p:nvPr/>
        </p:nvCxnSpPr>
        <p:spPr bwMode="auto">
          <a:xfrm flipV="1">
            <a:off x="1727200" y="825500"/>
            <a:ext cx="2414588" cy="20193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4" name="AutoShape 209"/>
          <p:cNvCxnSpPr>
            <a:cxnSpLocks noChangeShapeType="1"/>
            <a:stCxn id="19586" idx="1"/>
            <a:endCxn id="19505" idx="4"/>
          </p:cNvCxnSpPr>
          <p:nvPr/>
        </p:nvCxnSpPr>
        <p:spPr bwMode="auto">
          <a:xfrm flipH="1" flipV="1">
            <a:off x="4141788" y="825500"/>
            <a:ext cx="3159125" cy="1931988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5" name="AutoShape 210"/>
          <p:cNvCxnSpPr>
            <a:cxnSpLocks noChangeShapeType="1"/>
            <a:stCxn id="19657" idx="0"/>
            <a:endCxn id="19526" idx="2"/>
          </p:cNvCxnSpPr>
          <p:nvPr/>
        </p:nvCxnSpPr>
        <p:spPr bwMode="auto">
          <a:xfrm flipV="1">
            <a:off x="1408113" y="782638"/>
            <a:ext cx="2751137" cy="779462"/>
          </a:xfrm>
          <a:prstGeom prst="straightConnector1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6" name="AutoShape 211"/>
          <p:cNvCxnSpPr>
            <a:cxnSpLocks noChangeShapeType="1"/>
            <a:stCxn id="19497" idx="1"/>
            <a:endCxn id="19526" idx="2"/>
          </p:cNvCxnSpPr>
          <p:nvPr/>
        </p:nvCxnSpPr>
        <p:spPr bwMode="auto">
          <a:xfrm flipH="1" flipV="1">
            <a:off x="4159250" y="782638"/>
            <a:ext cx="1490663" cy="804862"/>
          </a:xfrm>
          <a:prstGeom prst="straightConnector1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7" name="AutoShape 212"/>
          <p:cNvCxnSpPr>
            <a:cxnSpLocks noChangeShapeType="1"/>
            <a:stCxn id="19534" idx="0"/>
            <a:endCxn id="19505" idx="4"/>
          </p:cNvCxnSpPr>
          <p:nvPr/>
        </p:nvCxnSpPr>
        <p:spPr bwMode="auto">
          <a:xfrm flipH="1" flipV="1">
            <a:off x="4141788" y="825500"/>
            <a:ext cx="3817937" cy="762000"/>
          </a:xfrm>
          <a:prstGeom prst="straightConnector1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8" name="AutoShape 213"/>
          <p:cNvCxnSpPr>
            <a:cxnSpLocks noChangeShapeType="1"/>
            <a:stCxn id="19489" idx="4"/>
            <a:endCxn id="19674" idx="0"/>
          </p:cNvCxnSpPr>
          <p:nvPr/>
        </p:nvCxnSpPr>
        <p:spPr bwMode="auto">
          <a:xfrm>
            <a:off x="723900" y="2011363"/>
            <a:ext cx="342900" cy="1592262"/>
          </a:xfrm>
          <a:prstGeom prst="straightConnector1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09" name="AutoShape 214"/>
          <p:cNvCxnSpPr>
            <a:cxnSpLocks noChangeShapeType="1"/>
            <a:stCxn id="19489" idx="4"/>
            <a:endCxn id="19474" idx="0"/>
          </p:cNvCxnSpPr>
          <p:nvPr/>
        </p:nvCxnSpPr>
        <p:spPr bwMode="auto">
          <a:xfrm flipH="1">
            <a:off x="601663" y="2011363"/>
            <a:ext cx="122237" cy="2692400"/>
          </a:xfrm>
          <a:prstGeom prst="straightConnector1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0" name="AutoShape 215"/>
          <p:cNvCxnSpPr>
            <a:cxnSpLocks noChangeShapeType="1"/>
          </p:cNvCxnSpPr>
          <p:nvPr/>
        </p:nvCxnSpPr>
        <p:spPr bwMode="auto">
          <a:xfrm>
            <a:off x="762000" y="2057400"/>
            <a:ext cx="2019300" cy="2811463"/>
          </a:xfrm>
          <a:prstGeom prst="straightConnector1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1" name="AutoShape 216"/>
          <p:cNvCxnSpPr>
            <a:cxnSpLocks noChangeShapeType="1"/>
            <a:stCxn id="19641" idx="4"/>
            <a:endCxn id="19665" idx="1"/>
          </p:cNvCxnSpPr>
          <p:nvPr/>
        </p:nvCxnSpPr>
        <p:spPr bwMode="auto">
          <a:xfrm flipH="1">
            <a:off x="1419225" y="1963738"/>
            <a:ext cx="2503488" cy="2895600"/>
          </a:xfrm>
          <a:prstGeom prst="straightConnector1">
            <a:avLst/>
          </a:prstGeom>
          <a:noFill/>
          <a:ln w="28575" cap="rnd">
            <a:solidFill>
              <a:srgbClr val="CC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2" name="AutoShape 217"/>
          <p:cNvCxnSpPr>
            <a:cxnSpLocks noChangeShapeType="1"/>
            <a:stCxn id="19641" idx="4"/>
            <a:endCxn id="19680" idx="0"/>
          </p:cNvCxnSpPr>
          <p:nvPr/>
        </p:nvCxnSpPr>
        <p:spPr bwMode="auto">
          <a:xfrm>
            <a:off x="3922713" y="1963738"/>
            <a:ext cx="1174750" cy="2587625"/>
          </a:xfrm>
          <a:prstGeom prst="straightConnector1">
            <a:avLst/>
          </a:prstGeom>
          <a:noFill/>
          <a:ln w="28575" cap="rnd">
            <a:solidFill>
              <a:srgbClr val="CC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3" name="AutoShape 218"/>
          <p:cNvCxnSpPr>
            <a:cxnSpLocks noChangeShapeType="1"/>
            <a:stCxn id="19638" idx="2"/>
            <a:endCxn id="19572" idx="0"/>
          </p:cNvCxnSpPr>
          <p:nvPr/>
        </p:nvCxnSpPr>
        <p:spPr bwMode="auto">
          <a:xfrm flipH="1">
            <a:off x="5432425" y="2590800"/>
            <a:ext cx="403225" cy="2192338"/>
          </a:xfrm>
          <a:prstGeom prst="straightConnector1">
            <a:avLst/>
          </a:prstGeom>
          <a:noFill/>
          <a:ln w="28575" cap="rnd">
            <a:solidFill>
              <a:srgbClr val="99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4" name="AutoShape 219"/>
          <p:cNvCxnSpPr>
            <a:cxnSpLocks noChangeShapeType="1"/>
            <a:stCxn id="19638" idx="1"/>
            <a:endCxn id="19549" idx="7"/>
          </p:cNvCxnSpPr>
          <p:nvPr/>
        </p:nvCxnSpPr>
        <p:spPr bwMode="auto">
          <a:xfrm flipH="1">
            <a:off x="1993900" y="2439988"/>
            <a:ext cx="3706813" cy="1450975"/>
          </a:xfrm>
          <a:prstGeom prst="straightConnector1">
            <a:avLst/>
          </a:prstGeom>
          <a:noFill/>
          <a:ln w="28575" cap="rnd">
            <a:solidFill>
              <a:srgbClr val="99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5" name="AutoShape 220"/>
          <p:cNvCxnSpPr>
            <a:cxnSpLocks noChangeShapeType="1"/>
            <a:stCxn id="19595" idx="2"/>
            <a:endCxn id="19571" idx="0"/>
          </p:cNvCxnSpPr>
          <p:nvPr/>
        </p:nvCxnSpPr>
        <p:spPr bwMode="auto">
          <a:xfrm flipH="1">
            <a:off x="3098800" y="2314575"/>
            <a:ext cx="4724400" cy="2486025"/>
          </a:xfrm>
          <a:prstGeom prst="straightConnector1">
            <a:avLst/>
          </a:prstGeom>
          <a:noFill/>
          <a:ln w="28575" cap="rnd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6" name="AutoShape 221"/>
          <p:cNvCxnSpPr>
            <a:cxnSpLocks noChangeShapeType="1"/>
            <a:stCxn id="19635" idx="3"/>
            <a:endCxn id="19572" idx="0"/>
          </p:cNvCxnSpPr>
          <p:nvPr/>
        </p:nvCxnSpPr>
        <p:spPr bwMode="auto">
          <a:xfrm flipH="1">
            <a:off x="5432425" y="2647950"/>
            <a:ext cx="2455863" cy="2135188"/>
          </a:xfrm>
          <a:prstGeom prst="straightConnector1">
            <a:avLst/>
          </a:prstGeom>
          <a:noFill/>
          <a:ln w="28575" cap="rnd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7" name="AutoShape 222"/>
          <p:cNvCxnSpPr>
            <a:cxnSpLocks noChangeShapeType="1"/>
            <a:stCxn id="19650" idx="4"/>
            <a:endCxn id="19577" idx="0"/>
          </p:cNvCxnSpPr>
          <p:nvPr/>
        </p:nvCxnSpPr>
        <p:spPr bwMode="auto">
          <a:xfrm flipH="1">
            <a:off x="7823200" y="3276600"/>
            <a:ext cx="53975" cy="381000"/>
          </a:xfrm>
          <a:prstGeom prst="straightConnector1">
            <a:avLst/>
          </a:prstGeom>
          <a:noFill/>
          <a:ln w="28575" cap="rnd">
            <a:solidFill>
              <a:srgbClr val="6600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8" name="AutoShape 223"/>
          <p:cNvCxnSpPr>
            <a:cxnSpLocks noChangeShapeType="1"/>
            <a:stCxn id="19632" idx="4"/>
            <a:endCxn id="19539" idx="7"/>
          </p:cNvCxnSpPr>
          <p:nvPr/>
        </p:nvCxnSpPr>
        <p:spPr bwMode="auto">
          <a:xfrm flipH="1">
            <a:off x="3597275" y="3276600"/>
            <a:ext cx="2778125" cy="1836738"/>
          </a:xfrm>
          <a:prstGeom prst="straightConnector1">
            <a:avLst/>
          </a:prstGeom>
          <a:noFill/>
          <a:ln w="28575" cap="rnd">
            <a:solidFill>
              <a:srgbClr val="6600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19" name="AutoShape 224"/>
          <p:cNvCxnSpPr>
            <a:cxnSpLocks noChangeShapeType="1"/>
            <a:endCxn id="19480" idx="4"/>
          </p:cNvCxnSpPr>
          <p:nvPr/>
        </p:nvCxnSpPr>
        <p:spPr bwMode="auto">
          <a:xfrm flipH="1" flipV="1">
            <a:off x="1066800" y="4267200"/>
            <a:ext cx="2971800" cy="19050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0" name="AutoShape 225"/>
          <p:cNvCxnSpPr>
            <a:cxnSpLocks noChangeShapeType="1"/>
          </p:cNvCxnSpPr>
          <p:nvPr/>
        </p:nvCxnSpPr>
        <p:spPr bwMode="auto">
          <a:xfrm flipH="1" flipV="1">
            <a:off x="914400" y="5638800"/>
            <a:ext cx="3124200" cy="7620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1" name="AutoShape 226"/>
          <p:cNvCxnSpPr>
            <a:cxnSpLocks noChangeShapeType="1"/>
          </p:cNvCxnSpPr>
          <p:nvPr/>
        </p:nvCxnSpPr>
        <p:spPr bwMode="auto">
          <a:xfrm flipH="1">
            <a:off x="4953000" y="5715000"/>
            <a:ext cx="2743200" cy="5334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2" name="AutoShape 227"/>
          <p:cNvCxnSpPr>
            <a:cxnSpLocks noChangeShapeType="1"/>
          </p:cNvCxnSpPr>
          <p:nvPr/>
        </p:nvCxnSpPr>
        <p:spPr bwMode="auto">
          <a:xfrm flipH="1">
            <a:off x="4800600" y="5638800"/>
            <a:ext cx="457200" cy="3048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3" name="AutoShape 228"/>
          <p:cNvCxnSpPr>
            <a:cxnSpLocks noChangeShapeType="1"/>
          </p:cNvCxnSpPr>
          <p:nvPr/>
        </p:nvCxnSpPr>
        <p:spPr bwMode="auto">
          <a:xfrm flipH="1">
            <a:off x="4876800" y="4267200"/>
            <a:ext cx="2895600" cy="182880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4" name="AutoShape 229"/>
          <p:cNvCxnSpPr>
            <a:cxnSpLocks noChangeShapeType="1"/>
            <a:stCxn id="19512" idx="1"/>
          </p:cNvCxnSpPr>
          <p:nvPr/>
        </p:nvCxnSpPr>
        <p:spPr bwMode="auto">
          <a:xfrm flipH="1" flipV="1">
            <a:off x="3657600" y="5562600"/>
            <a:ext cx="501650" cy="361950"/>
          </a:xfrm>
          <a:prstGeom prst="straightConnector1">
            <a:avLst/>
          </a:prstGeom>
          <a:noFill/>
          <a:ln w="28575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5" name="AutoShape 230"/>
          <p:cNvCxnSpPr>
            <a:cxnSpLocks noChangeShapeType="1"/>
            <a:stCxn id="19641" idx="4"/>
          </p:cNvCxnSpPr>
          <p:nvPr/>
        </p:nvCxnSpPr>
        <p:spPr bwMode="auto">
          <a:xfrm>
            <a:off x="3922713" y="1963738"/>
            <a:ext cx="3316287" cy="1998662"/>
          </a:xfrm>
          <a:prstGeom prst="straightConnector1">
            <a:avLst/>
          </a:prstGeom>
          <a:noFill/>
          <a:ln w="28575" cap="rnd">
            <a:solidFill>
              <a:srgbClr val="CC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6" name="AutoShape 231"/>
          <p:cNvCxnSpPr>
            <a:cxnSpLocks noChangeShapeType="1"/>
            <a:stCxn id="19485" idx="4"/>
            <a:endCxn id="19574" idx="0"/>
          </p:cNvCxnSpPr>
          <p:nvPr/>
        </p:nvCxnSpPr>
        <p:spPr bwMode="auto">
          <a:xfrm flipH="1">
            <a:off x="1422400" y="3276600"/>
            <a:ext cx="1089025" cy="457200"/>
          </a:xfrm>
          <a:prstGeom prst="straightConnector1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7" name="AutoShape 232"/>
          <p:cNvCxnSpPr>
            <a:cxnSpLocks noChangeShapeType="1"/>
            <a:stCxn id="19485" idx="4"/>
            <a:endCxn id="19550" idx="1"/>
          </p:cNvCxnSpPr>
          <p:nvPr/>
        </p:nvCxnSpPr>
        <p:spPr bwMode="auto">
          <a:xfrm>
            <a:off x="2511425" y="3276600"/>
            <a:ext cx="1500188" cy="614363"/>
          </a:xfrm>
          <a:prstGeom prst="straightConnector1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28" name="AutoShape 233"/>
          <p:cNvCxnSpPr>
            <a:cxnSpLocks noChangeShapeType="1"/>
            <a:stCxn id="19485" idx="5"/>
            <a:endCxn id="19629" idx="1"/>
          </p:cNvCxnSpPr>
          <p:nvPr/>
        </p:nvCxnSpPr>
        <p:spPr bwMode="auto">
          <a:xfrm>
            <a:off x="2651125" y="3217863"/>
            <a:ext cx="4649788" cy="676275"/>
          </a:xfrm>
          <a:prstGeom prst="straightConnector1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partition lattice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762000" y="1600200"/>
            <a:ext cx="7791450" cy="4495800"/>
          </a:xfrm>
        </p:spPr>
        <p:txBody>
          <a:bodyPr/>
          <a:lstStyle/>
          <a:p>
            <a:r>
              <a:rPr lang="en-US" altLang="fr-FR"/>
              <a:t>Let </a:t>
            </a:r>
            <a:r>
              <a:rPr lang="en-US" altLang="fr-FR" i="1"/>
              <a:t>E</a:t>
            </a:r>
            <a:r>
              <a:rPr lang="en-US" altLang="fr-FR"/>
              <a:t>  be a set with </a:t>
            </a:r>
            <a:r>
              <a:rPr lang="en-US" altLang="fr-FR" i="1"/>
              <a:t>n</a:t>
            </a:r>
            <a:r>
              <a:rPr lang="en-US" altLang="fr-FR"/>
              <a:t> elements</a:t>
            </a:r>
          </a:p>
          <a:p>
            <a:r>
              <a:rPr lang="en-US" altLang="fr-FR"/>
              <a:t>The number of partitions of </a:t>
            </a:r>
            <a:r>
              <a:rPr lang="en-US" altLang="fr-FR" i="1"/>
              <a:t>E</a:t>
            </a:r>
            <a:r>
              <a:rPr lang="en-US" altLang="fr-FR"/>
              <a:t> is given by the Bell number</a:t>
            </a:r>
          </a:p>
          <a:p>
            <a:endParaRPr lang="en-US" altLang="fr-FR">
              <a:sym typeface="Symbol" pitchFamily="18" charset="2"/>
            </a:endParaRPr>
          </a:p>
          <a:p>
            <a:endParaRPr lang="en-US" altLang="fr-FR">
              <a:sym typeface="Symbol" pitchFamily="18" charset="2"/>
            </a:endParaRPr>
          </a:p>
          <a:p>
            <a:endParaRPr lang="en-US" altLang="fr-FR">
              <a:sym typeface="Symbol" pitchFamily="18" charset="2"/>
            </a:endParaRPr>
          </a:p>
          <a:p>
            <a:endParaRPr lang="en-US" altLang="fr-FR">
              <a:sym typeface="Symbol" pitchFamily="18" charset="2"/>
            </a:endParaRPr>
          </a:p>
        </p:txBody>
      </p:sp>
      <p:sp>
        <p:nvSpPr>
          <p:cNvPr id="2048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A77814E-FC07-41D0-BD41-1AB24F5ECBF5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1936750" y="3563938"/>
          <a:ext cx="5359400" cy="228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3" imgW="1485900" imgH="711200" progId="Equation.3">
                  <p:embed/>
                </p:oleObj>
              </mc:Choice>
              <mc:Fallback>
                <p:oleObj name="Equation" r:id="rId3" imgW="1485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563938"/>
                        <a:ext cx="5359400" cy="228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667000" y="5715000"/>
            <a:ext cx="3910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>
                <a:latin typeface="Times New Roman" pitchFamily="18" charset="0"/>
                <a:sym typeface="Symbol" pitchFamily="18" charset="2"/>
              </a:rPr>
              <a:t>(16)=</a:t>
            </a:r>
            <a:r>
              <a:rPr lang="en-US" altLang="fr-FR" sz="32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10 480 142 147</a:t>
            </a:r>
            <a:endParaRPr lang="es-ES_tradnl" altLang="fr-F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>
                <a:solidFill>
                  <a:srgbClr val="FC0128"/>
                </a:solidFill>
              </a:rPr>
              <a:t>Regular inference as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95288" y="1981200"/>
            <a:ext cx="8353425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fr-FR" sz="2800" dirty="0"/>
              <a:t>another result: the smallest </a:t>
            </a:r>
            <a:r>
              <a:rPr lang="en-US" altLang="fr-FR" sz="2800" i="1" dirty="0">
                <a:solidFill>
                  <a:schemeClr val="hlink"/>
                </a:solidFill>
              </a:rPr>
              <a:t>DFA</a:t>
            </a:r>
            <a:r>
              <a:rPr lang="en-US" altLang="fr-FR" sz="2800" dirty="0"/>
              <a:t> fitting the examples is in the </a:t>
            </a:r>
            <a:r>
              <a:rPr lang="en-US" altLang="fr-FR" sz="2800" dirty="0">
                <a:solidFill>
                  <a:srgbClr val="FF0000"/>
                </a:solidFill>
              </a:rPr>
              <a:t>lattice</a:t>
            </a:r>
            <a:r>
              <a:rPr lang="en-US" altLang="fr-FR" sz="2800" dirty="0"/>
              <a:t> constructed on </a:t>
            </a:r>
            <a:r>
              <a:rPr lang="en-US" altLang="fr-FR" sz="2800" i="1" dirty="0"/>
              <a:t>PTA(S</a:t>
            </a:r>
            <a:r>
              <a:rPr lang="en-US" altLang="fr-FR" sz="2800" baseline="-25000" dirty="0"/>
              <a:t>+</a:t>
            </a:r>
            <a:r>
              <a:rPr lang="en-US" altLang="fr-FR" sz="2800" i="1" dirty="0"/>
              <a:t>)</a:t>
            </a:r>
            <a:endParaRPr lang="en-US" altLang="fr-FR" sz="2800" dirty="0"/>
          </a:p>
          <a:p>
            <a:r>
              <a:rPr lang="en-US" altLang="fr-FR" sz="2800" dirty="0"/>
              <a:t>generally, algorithms would start from </a:t>
            </a:r>
            <a:r>
              <a:rPr lang="en-US" altLang="fr-FR" sz="2800" i="1" dirty="0"/>
              <a:t>PTA(S</a:t>
            </a:r>
            <a:r>
              <a:rPr lang="en-US" altLang="fr-FR" sz="2800" baseline="-25000" dirty="0"/>
              <a:t>+</a:t>
            </a:r>
            <a:r>
              <a:rPr lang="en-US" altLang="fr-FR" sz="2800" i="1" dirty="0"/>
              <a:t>) </a:t>
            </a:r>
            <a:r>
              <a:rPr lang="en-US" altLang="fr-FR" sz="2800" dirty="0"/>
              <a:t>and explore the corresponding lattice of solutions using the merging operation. </a:t>
            </a:r>
            <a:r>
              <a:rPr lang="en-US" altLang="fr-FR" sz="2800" i="1" dirty="0"/>
              <a:t>S</a:t>
            </a:r>
            <a:r>
              <a:rPr lang="en-US" altLang="fr-FR" sz="2800" baseline="-25000" dirty="0"/>
              <a:t>-</a:t>
            </a:r>
            <a:r>
              <a:rPr lang="en-US" altLang="fr-FR" sz="2800" i="1" dirty="0"/>
              <a:t> </a:t>
            </a:r>
            <a:r>
              <a:rPr lang="en-US" altLang="fr-FR" sz="2800" dirty="0"/>
              <a:t>is used to control the generalization.</a:t>
            </a:r>
          </a:p>
        </p:txBody>
      </p:sp>
      <p:sp>
        <p:nvSpPr>
          <p:cNvPr id="2150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DB31942-2B6A-4256-8301-427E7D877CE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D1D8EDE-2B82-43D7-9438-6E12AA73F7C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Oval 2"/>
          <p:cNvSpPr>
            <a:spLocks noChangeArrowheads="1"/>
          </p:cNvSpPr>
          <p:nvPr/>
        </p:nvSpPr>
        <p:spPr bwMode="auto">
          <a:xfrm>
            <a:off x="7772400" y="5410200"/>
            <a:ext cx="5334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439988" y="611188"/>
            <a:ext cx="2936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 i="1">
                <a:latin typeface="Times New Roman" pitchFamily="18" charset="0"/>
              </a:rPr>
              <a:t>CA</a:t>
            </a:r>
            <a:r>
              <a:rPr lang="en-GB" altLang="fr-FR" sz="2800">
                <a:latin typeface="Times New Roman" pitchFamily="18" charset="0"/>
              </a:rPr>
              <a:t> (</a:t>
            </a:r>
            <a:r>
              <a:rPr lang="es-ES_tradnl" altLang="fr-FR" sz="2800" i="1">
                <a:latin typeface="Times New Roman" pitchFamily="18" charset="0"/>
              </a:rPr>
              <a:t>S</a:t>
            </a:r>
            <a:r>
              <a:rPr lang="es-ES_tradnl" altLang="fr-FR" sz="2800" baseline="-25000">
                <a:latin typeface="Times New Roman" pitchFamily="18" charset="0"/>
              </a:rPr>
              <a:t>+</a:t>
            </a:r>
            <a:r>
              <a:rPr lang="en-GB" altLang="fr-FR" sz="2800">
                <a:latin typeface="Times New Roman" pitchFamily="18" charset="0"/>
              </a:rPr>
              <a:t>) or </a:t>
            </a:r>
            <a:r>
              <a:rPr lang="en-GB" altLang="fr-FR" sz="2800" i="1">
                <a:latin typeface="Times New Roman" pitchFamily="18" charset="0"/>
              </a:rPr>
              <a:t>PTA</a:t>
            </a:r>
            <a:r>
              <a:rPr lang="en-GB" altLang="fr-FR" sz="2800">
                <a:latin typeface="Times New Roman" pitchFamily="18" charset="0"/>
              </a:rPr>
              <a:t>(</a:t>
            </a:r>
            <a:r>
              <a:rPr lang="es-ES_tradnl" altLang="fr-FR" sz="2800" i="1">
                <a:latin typeface="Times New Roman" pitchFamily="18" charset="0"/>
              </a:rPr>
              <a:t>S</a:t>
            </a:r>
            <a:r>
              <a:rPr lang="es-ES_tradnl" altLang="fr-FR" sz="2800" baseline="-25000">
                <a:latin typeface="Times New Roman" pitchFamily="18" charset="0"/>
              </a:rPr>
              <a:t>+</a:t>
            </a:r>
            <a:r>
              <a:rPr lang="en-GB" altLang="fr-FR" sz="2800">
                <a:latin typeface="Times New Roman" pitchFamily="18" charset="0"/>
              </a:rPr>
              <a:t>)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6491288" y="5715000"/>
            <a:ext cx="582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2534" name="Group 5"/>
          <p:cNvGrpSpPr>
            <a:grpSpLocks/>
          </p:cNvGrpSpPr>
          <p:nvPr/>
        </p:nvGrpSpPr>
        <p:grpSpPr bwMode="auto">
          <a:xfrm>
            <a:off x="7086600" y="5334000"/>
            <a:ext cx="812800" cy="822325"/>
            <a:chOff x="2640" y="3312"/>
            <a:chExt cx="512" cy="518"/>
          </a:xfrm>
        </p:grpSpPr>
        <p:sp>
          <p:nvSpPr>
            <p:cNvPr id="22545" name="Oval 6"/>
            <p:cNvSpPr>
              <a:spLocks noChangeArrowheads="1"/>
            </p:cNvSpPr>
            <p:nvPr/>
          </p:nvSpPr>
          <p:spPr bwMode="auto">
            <a:xfrm>
              <a:off x="2640" y="3312"/>
              <a:ext cx="512" cy="51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  <p:sp>
          <p:nvSpPr>
            <p:cNvPr id="22546" name="Oval 7"/>
            <p:cNvSpPr>
              <a:spLocks noChangeArrowheads="1"/>
            </p:cNvSpPr>
            <p:nvPr/>
          </p:nvSpPr>
          <p:spPr bwMode="auto">
            <a:xfrm>
              <a:off x="2688" y="3366"/>
              <a:ext cx="416" cy="411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latin typeface="Arial" pitchFamily="34" charset="0"/>
              </a:endParaRPr>
            </a:p>
          </p:txBody>
        </p:sp>
      </p:grpSp>
      <p:sp>
        <p:nvSpPr>
          <p:cNvPr id="22535" name="Line 8"/>
          <p:cNvSpPr>
            <a:spLocks noChangeShapeType="1"/>
          </p:cNvSpPr>
          <p:nvPr/>
        </p:nvSpPr>
        <p:spPr bwMode="auto">
          <a:xfrm flipH="1">
            <a:off x="7837488" y="5424488"/>
            <a:ext cx="100012" cy="49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4859338" y="5373688"/>
            <a:ext cx="17811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>
                <a:latin typeface="Times New Roman" pitchFamily="18" charset="0"/>
              </a:rPr>
              <a:t>Universal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>
                <a:latin typeface="Times New Roman" pitchFamily="18" charset="0"/>
              </a:rPr>
              <a:t>Automaton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8367713" y="5370513"/>
            <a:ext cx="4810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4000">
                <a:latin typeface="Symbol" pitchFamily="18" charset="2"/>
              </a:rPr>
              <a:t>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7045325" y="2465388"/>
            <a:ext cx="171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800">
                <a:solidFill>
                  <a:srgbClr val="9933FF"/>
                </a:solidFill>
                <a:latin typeface="Times New Roman" pitchFamily="18" charset="0"/>
              </a:rPr>
              <a:t>Border Set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H="1">
            <a:off x="6156325" y="2852738"/>
            <a:ext cx="23622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0" name="Freeform 13"/>
          <p:cNvSpPr>
            <a:spLocks/>
          </p:cNvSpPr>
          <p:nvPr/>
        </p:nvSpPr>
        <p:spPr bwMode="auto">
          <a:xfrm>
            <a:off x="2819400" y="3048000"/>
            <a:ext cx="3810000" cy="2514600"/>
          </a:xfrm>
          <a:custGeom>
            <a:avLst/>
            <a:gdLst>
              <a:gd name="T0" fmla="*/ 2147483647 w 2400"/>
              <a:gd name="T1" fmla="*/ 2147483647 h 1584"/>
              <a:gd name="T2" fmla="*/ 0 w 2400"/>
              <a:gd name="T3" fmla="*/ 2147483647 h 1584"/>
              <a:gd name="T4" fmla="*/ 2147483647 w 2400"/>
              <a:gd name="T5" fmla="*/ 2147483647 h 1584"/>
              <a:gd name="T6" fmla="*/ 2147483647 w 2400"/>
              <a:gd name="T7" fmla="*/ 2147483647 h 1584"/>
              <a:gd name="T8" fmla="*/ 2147483647 w 2400"/>
              <a:gd name="T9" fmla="*/ 2147483647 h 1584"/>
              <a:gd name="T10" fmla="*/ 2147483647 w 2400"/>
              <a:gd name="T11" fmla="*/ 2147483647 h 1584"/>
              <a:gd name="T12" fmla="*/ 2147483647 w 2400"/>
              <a:gd name="T13" fmla="*/ 2147483647 h 1584"/>
              <a:gd name="T14" fmla="*/ 2147483647 w 2400"/>
              <a:gd name="T15" fmla="*/ 2147483647 h 1584"/>
              <a:gd name="T16" fmla="*/ 2147483647 w 2400"/>
              <a:gd name="T17" fmla="*/ 0 h 1584"/>
              <a:gd name="T18" fmla="*/ 2147483647 w 2400"/>
              <a:gd name="T19" fmla="*/ 2147483647 h 1584"/>
              <a:gd name="T20" fmla="*/ 2147483647 w 2400"/>
              <a:gd name="T21" fmla="*/ 2147483647 h 15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400" h="1584">
                <a:moveTo>
                  <a:pt x="1008" y="1584"/>
                </a:moveTo>
                <a:lnTo>
                  <a:pt x="0" y="480"/>
                </a:lnTo>
                <a:lnTo>
                  <a:pt x="432" y="96"/>
                </a:lnTo>
                <a:lnTo>
                  <a:pt x="816" y="480"/>
                </a:lnTo>
                <a:lnTo>
                  <a:pt x="1152" y="240"/>
                </a:lnTo>
                <a:lnTo>
                  <a:pt x="1296" y="336"/>
                </a:lnTo>
                <a:lnTo>
                  <a:pt x="1584" y="288"/>
                </a:lnTo>
                <a:lnTo>
                  <a:pt x="1680" y="384"/>
                </a:lnTo>
                <a:lnTo>
                  <a:pt x="2112" y="0"/>
                </a:lnTo>
                <a:lnTo>
                  <a:pt x="2400" y="192"/>
                </a:lnTo>
                <a:lnTo>
                  <a:pt x="1008" y="158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1" name="Freeform 14"/>
          <p:cNvSpPr>
            <a:spLocks/>
          </p:cNvSpPr>
          <p:nvPr/>
        </p:nvSpPr>
        <p:spPr bwMode="auto">
          <a:xfrm>
            <a:off x="2438400" y="1295400"/>
            <a:ext cx="3733800" cy="2514600"/>
          </a:xfrm>
          <a:custGeom>
            <a:avLst/>
            <a:gdLst>
              <a:gd name="T0" fmla="*/ 2147483647 w 2352"/>
              <a:gd name="T1" fmla="*/ 2147483647 h 1584"/>
              <a:gd name="T2" fmla="*/ 0 w 2352"/>
              <a:gd name="T3" fmla="*/ 2147483647 h 1584"/>
              <a:gd name="T4" fmla="*/ 2147483647 w 2352"/>
              <a:gd name="T5" fmla="*/ 0 h 1584"/>
              <a:gd name="T6" fmla="*/ 2147483647 w 2352"/>
              <a:gd name="T7" fmla="*/ 2147483647 h 1584"/>
              <a:gd name="T8" fmla="*/ 2147483647 w 2352"/>
              <a:gd name="T9" fmla="*/ 2147483647 h 1584"/>
              <a:gd name="T10" fmla="*/ 2147483647 w 2352"/>
              <a:gd name="T11" fmla="*/ 2147483647 h 1584"/>
              <a:gd name="T12" fmla="*/ 2147483647 w 2352"/>
              <a:gd name="T13" fmla="*/ 2147483647 h 1584"/>
              <a:gd name="T14" fmla="*/ 2147483647 w 2352"/>
              <a:gd name="T15" fmla="*/ 2147483647 h 1584"/>
              <a:gd name="T16" fmla="*/ 2147483647 w 2352"/>
              <a:gd name="T17" fmla="*/ 2147483647 h 1584"/>
              <a:gd name="T18" fmla="*/ 2147483647 w 2352"/>
              <a:gd name="T19" fmla="*/ 2147483647 h 1584"/>
              <a:gd name="T20" fmla="*/ 2147483647 w 2352"/>
              <a:gd name="T21" fmla="*/ 2147483647 h 15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2" h="1584">
                <a:moveTo>
                  <a:pt x="240" y="1584"/>
                </a:moveTo>
                <a:lnTo>
                  <a:pt x="0" y="1296"/>
                </a:lnTo>
                <a:lnTo>
                  <a:pt x="1104" y="0"/>
                </a:lnTo>
                <a:lnTo>
                  <a:pt x="2352" y="1104"/>
                </a:lnTo>
                <a:lnTo>
                  <a:pt x="1920" y="1488"/>
                </a:lnTo>
                <a:lnTo>
                  <a:pt x="1824" y="1392"/>
                </a:lnTo>
                <a:lnTo>
                  <a:pt x="1536" y="1440"/>
                </a:lnTo>
                <a:lnTo>
                  <a:pt x="1392" y="1344"/>
                </a:lnTo>
                <a:lnTo>
                  <a:pt x="1056" y="1584"/>
                </a:lnTo>
                <a:lnTo>
                  <a:pt x="672" y="1200"/>
                </a:lnTo>
                <a:lnTo>
                  <a:pt x="240" y="1584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>
            <a:off x="4191000" y="5334000"/>
            <a:ext cx="381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2543" name="Oval 16"/>
          <p:cNvSpPr>
            <a:spLocks noChangeArrowheads="1"/>
          </p:cNvSpPr>
          <p:nvPr/>
        </p:nvSpPr>
        <p:spPr bwMode="auto">
          <a:xfrm>
            <a:off x="4038600" y="1143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23249" name="Freeform 17"/>
          <p:cNvSpPr>
            <a:spLocks/>
          </p:cNvSpPr>
          <p:nvPr/>
        </p:nvSpPr>
        <p:spPr bwMode="auto">
          <a:xfrm>
            <a:off x="2819400" y="3048000"/>
            <a:ext cx="3352800" cy="762000"/>
          </a:xfrm>
          <a:custGeom>
            <a:avLst/>
            <a:gdLst>
              <a:gd name="T0" fmla="*/ 0 w 2112"/>
              <a:gd name="T1" fmla="*/ 480 h 480"/>
              <a:gd name="T2" fmla="*/ 432 w 2112"/>
              <a:gd name="T3" fmla="*/ 96 h 480"/>
              <a:gd name="T4" fmla="*/ 816 w 2112"/>
              <a:gd name="T5" fmla="*/ 480 h 480"/>
              <a:gd name="T6" fmla="*/ 1152 w 2112"/>
              <a:gd name="T7" fmla="*/ 240 h 480"/>
              <a:gd name="T8" fmla="*/ 1296 w 2112"/>
              <a:gd name="T9" fmla="*/ 336 h 480"/>
              <a:gd name="T10" fmla="*/ 1584 w 2112"/>
              <a:gd name="T11" fmla="*/ 288 h 480"/>
              <a:gd name="T12" fmla="*/ 1680 w 2112"/>
              <a:gd name="T13" fmla="*/ 384 h 480"/>
              <a:gd name="T14" fmla="*/ 2112 w 2112"/>
              <a:gd name="T1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12" h="480">
                <a:moveTo>
                  <a:pt x="0" y="480"/>
                </a:moveTo>
                <a:lnTo>
                  <a:pt x="432" y="96"/>
                </a:lnTo>
                <a:lnTo>
                  <a:pt x="816" y="480"/>
                </a:lnTo>
                <a:lnTo>
                  <a:pt x="1152" y="240"/>
                </a:lnTo>
                <a:lnTo>
                  <a:pt x="1296" y="336"/>
                </a:lnTo>
                <a:lnTo>
                  <a:pt x="1584" y="288"/>
                </a:lnTo>
                <a:lnTo>
                  <a:pt x="1680" y="384"/>
                </a:lnTo>
                <a:lnTo>
                  <a:pt x="2112" y="0"/>
                </a:lnTo>
              </a:path>
            </a:pathLst>
          </a:custGeom>
          <a:noFill/>
          <a:ln w="57150" cmpd="sng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fr-FR" sz="4000" dirty="0"/>
              <a:t>3. Basic structures and </a:t>
            </a:r>
            <a:r>
              <a:rPr lang="fr-FR" altLang="fr-FR" sz="4000" dirty="0" err="1"/>
              <a:t>ideas</a:t>
            </a:r>
            <a:endParaRPr lang="fr-FR" sz="4000" dirty="0"/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C40C20E-AE2F-40D5-A969-F6292C95949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665004"/>
            <a:ext cx="7931150" cy="836613"/>
          </a:xfrm>
        </p:spPr>
        <p:txBody>
          <a:bodyPr/>
          <a:lstStyle/>
          <a:p>
            <a:r>
              <a:rPr lang="fr-FR" altLang="fr-FR" dirty="0"/>
              <a:t>1 </a:t>
            </a:r>
            <a:r>
              <a:rPr lang="en-GB" altLang="fr-FR" dirty="0"/>
              <a:t>Learning k-testable languages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9285" y="1844464"/>
            <a:ext cx="6912768" cy="16561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fr-FR" sz="2000"/>
              <a:t>P. García and E. Vidal. Inference of K-testable languages in the strict sense and applications to syntactic pattern recognition. </a:t>
            </a:r>
            <a:r>
              <a:rPr lang="en-US" altLang="fr-FR" sz="2000" i="1"/>
              <a:t>Pattern Analysis and Machine Intelligence</a:t>
            </a:r>
            <a:r>
              <a:rPr lang="en-US" altLang="fr-FR" sz="2000"/>
              <a:t>, 12(9):920–925, 1990</a:t>
            </a:r>
          </a:p>
          <a:p>
            <a:pPr>
              <a:lnSpc>
                <a:spcPct val="80000"/>
              </a:lnSpc>
            </a:pPr>
            <a:r>
              <a:rPr lang="en-US" altLang="fr-FR" sz="2000"/>
              <a:t>P. García, E. Vidal, and J. Oncina. Learning locally testable languages in the strict sense. In </a:t>
            </a:r>
            <a:r>
              <a:rPr lang="en-US" altLang="fr-FR" sz="2000" i="1"/>
              <a:t>Workshop on Algorithmic Learning Theory (</a:t>
            </a:r>
            <a:r>
              <a:rPr lang="en-US" altLang="fr-FR" sz="2000"/>
              <a:t>ALT </a:t>
            </a:r>
            <a:r>
              <a:rPr lang="en-US" altLang="fr-FR" sz="2000" i="1"/>
              <a:t>90)</a:t>
            </a:r>
            <a:r>
              <a:rPr lang="en-US" altLang="fr-FR" sz="2000"/>
              <a:t>, pages 325–338, 1990</a:t>
            </a:r>
            <a:endParaRPr lang="en-US" altLang="fr-FR" sz="2000" i="1"/>
          </a:p>
          <a:p>
            <a:pPr>
              <a:lnSpc>
                <a:spcPct val="80000"/>
              </a:lnSpc>
            </a:pPr>
            <a:endParaRPr lang="fr-FR" altLang="fr-FR" sz="200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5747360-9BEE-4D8F-8331-DFBFC9B67BAB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392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Two types of final states</a:t>
            </a:r>
          </a:p>
        </p:txBody>
      </p:sp>
      <p:sp>
        <p:nvSpPr>
          <p:cNvPr id="245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EFB9D85-6DC7-4D86-8E45-6740F8CC736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3008313" y="5324475"/>
            <a:ext cx="825500" cy="8255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fr-FR" sz="2400" i="1">
              <a:latin typeface="Lucida Console" pitchFamily="49" charset="0"/>
            </a:endParaRP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3079750" y="3092450"/>
            <a:ext cx="825500" cy="825500"/>
          </a:xfrm>
          <a:prstGeom prst="ellipse">
            <a:avLst/>
          </a:prstGeom>
          <a:solidFill>
            <a:srgbClr val="FFFFCC"/>
          </a:solidFill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>
                <a:latin typeface="Lucida Console" pitchFamily="49" charset="0"/>
              </a:rPr>
              <a:t>2</a:t>
            </a: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342900" y="4387850"/>
            <a:ext cx="825500" cy="8255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fr-FR" sz="2400" i="1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566863" y="5829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Arial" pitchFamily="34" charset="0"/>
              </a:rPr>
              <a:t>a</a:t>
            </a:r>
          </a:p>
        </p:txBody>
      </p:sp>
      <p:cxnSp>
        <p:nvCxnSpPr>
          <p:cNvPr id="24584" name="AutoShape 7"/>
          <p:cNvCxnSpPr>
            <a:cxnSpLocks noChangeShapeType="1"/>
            <a:stCxn id="24582" idx="0"/>
            <a:endCxn id="24581" idx="1"/>
          </p:cNvCxnSpPr>
          <p:nvPr/>
        </p:nvCxnSpPr>
        <p:spPr bwMode="auto">
          <a:xfrm rot="-5400000">
            <a:off x="1390650" y="2578100"/>
            <a:ext cx="1174750" cy="2444750"/>
          </a:xfrm>
          <a:prstGeom prst="curvedConnector3">
            <a:avLst>
              <a:gd name="adj1" fmla="val 117296"/>
            </a:avLst>
          </a:prstGeom>
          <a:noFill/>
          <a:ln w="28575">
            <a:solidFill>
              <a:srgbClr val="33CC33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3871913" y="4316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Arial" pitchFamily="34" charset="0"/>
              </a:rPr>
              <a:t>a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1547813" y="30686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Arial" pitchFamily="34" charset="0"/>
              </a:rPr>
              <a:t>a</a:t>
            </a:r>
          </a:p>
        </p:txBody>
      </p:sp>
      <p:cxnSp>
        <p:nvCxnSpPr>
          <p:cNvPr id="24587" name="AutoShape 10"/>
          <p:cNvCxnSpPr>
            <a:cxnSpLocks noChangeShapeType="1"/>
          </p:cNvCxnSpPr>
          <p:nvPr/>
        </p:nvCxnSpPr>
        <p:spPr bwMode="auto">
          <a:xfrm flipH="1">
            <a:off x="3800475" y="3524250"/>
            <a:ext cx="71438" cy="2232025"/>
          </a:xfrm>
          <a:prstGeom prst="curvedConnector3">
            <a:avLst>
              <a:gd name="adj1" fmla="val -508889"/>
            </a:avLst>
          </a:prstGeom>
          <a:noFill/>
          <a:ln w="28575">
            <a:solidFill>
              <a:srgbClr val="33CC33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8" name="AutoShape 11"/>
          <p:cNvCxnSpPr>
            <a:cxnSpLocks noChangeShapeType="1"/>
          </p:cNvCxnSpPr>
          <p:nvPr/>
        </p:nvCxnSpPr>
        <p:spPr bwMode="auto">
          <a:xfrm rot="16200000" flipV="1">
            <a:off x="1554956" y="4401345"/>
            <a:ext cx="815975" cy="2373312"/>
          </a:xfrm>
          <a:prstGeom prst="curvedConnector3">
            <a:avLst>
              <a:gd name="adj1" fmla="val -42801"/>
            </a:avLst>
          </a:prstGeom>
          <a:noFill/>
          <a:ln w="28575">
            <a:solidFill>
              <a:srgbClr val="33CC33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9" name="AutoShape 12"/>
          <p:cNvSpPr>
            <a:spLocks noChangeArrowheads="1"/>
          </p:cNvSpPr>
          <p:nvPr/>
        </p:nvSpPr>
        <p:spPr bwMode="auto">
          <a:xfrm>
            <a:off x="127000" y="4748213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468313" y="1628775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+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>
                <a:solidFill>
                  <a:schemeClr val="hlink"/>
                </a:solidFill>
                <a:latin typeface="Lucida Console" pitchFamily="49" charset="0"/>
                <a:sym typeface="Symbol" pitchFamily="18" charset="2"/>
              </a:rPr>
              <a:t></a:t>
            </a:r>
            <a:r>
              <a:rPr lang="en-US" altLang="fr-FR" sz="2400">
                <a:latin typeface="Lucida Console" pitchFamily="49" charset="0"/>
                <a:sym typeface="Symbol" pitchFamily="18" charset="2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468313" y="2060575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342900" y="4387850"/>
            <a:ext cx="825500" cy="825500"/>
          </a:xfrm>
          <a:prstGeom prst="ellipse">
            <a:avLst/>
          </a:prstGeom>
          <a:solidFill>
            <a:srgbClr val="FFFFCC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>
                <a:latin typeface="Lucida Console" pitchFamily="49" charset="0"/>
              </a:rPr>
              <a:t>1</a:t>
            </a:r>
          </a:p>
        </p:txBody>
      </p:sp>
      <p:sp>
        <p:nvSpPr>
          <p:cNvPr id="115728" name="Oval 16"/>
          <p:cNvSpPr>
            <a:spLocks noChangeArrowheads="1"/>
          </p:cNvSpPr>
          <p:nvPr/>
        </p:nvSpPr>
        <p:spPr bwMode="auto">
          <a:xfrm>
            <a:off x="3008313" y="5324475"/>
            <a:ext cx="825500" cy="825500"/>
          </a:xfrm>
          <a:prstGeom prst="ellipse">
            <a:avLst/>
          </a:prstGeom>
          <a:solidFill>
            <a:srgbClr val="FFFFCC"/>
          </a:solidFill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>
                <a:latin typeface="Lucida Console" pitchFamily="49" charset="0"/>
              </a:rPr>
              <a:t>3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4787900" y="2349500"/>
            <a:ext cx="36528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>
                <a:latin typeface="Comic Sans MS" pitchFamily="66" charset="0"/>
              </a:rPr>
              <a:t>State 1 is accepting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>
                <a:latin typeface="Comic Sans MS" pitchFamily="66" charset="0"/>
              </a:rPr>
              <a:t>State 3 is rejecting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800">
                <a:latin typeface="Comic Sans MS" pitchFamily="66" charset="0"/>
              </a:rPr>
              <a:t>What about state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7" grpId="0" animBg="1"/>
      <p:bldP spid="1157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015FF-790E-4253-833D-54AE5755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most logical generalisation for automata: state merging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B70009-55BB-4815-9016-757F3F862D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Suppose we merge states 2 and 3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Notice that now 4 strings are recognized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297072-99D3-4283-B31C-ED6835AFF9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41</a:t>
            </a:fld>
            <a:endParaRPr lang="fr-FR" altLang="en-US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09EA5D7-BF22-470B-A8F5-3EBEB010D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3018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E43BCE74-801A-4C59-92B7-F27E0DC94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cxnSp>
        <p:nvCxnSpPr>
          <p:cNvPr id="7" name="AutoShape 8">
            <a:extLst>
              <a:ext uri="{FF2B5EF4-FFF2-40B4-BE49-F238E27FC236}">
                <a16:creationId xmlns:a16="http://schemas.microsoft.com/office/drawing/2014/main" id="{563B7DF0-4B89-42AB-9DF9-DE42CFEDB79A}"/>
              </a:ext>
            </a:extLst>
          </p:cNvPr>
          <p:cNvCxnSpPr>
            <a:cxnSpLocks noChangeShapeType="1"/>
            <a:stCxn id="6" idx="7"/>
            <a:endCxn id="5" idx="2"/>
          </p:cNvCxnSpPr>
          <p:nvPr/>
        </p:nvCxnSpPr>
        <p:spPr bwMode="auto">
          <a:xfrm flipV="1">
            <a:off x="720725" y="2492375"/>
            <a:ext cx="1130300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10">
            <a:extLst>
              <a:ext uri="{FF2B5EF4-FFF2-40B4-BE49-F238E27FC236}">
                <a16:creationId xmlns:a16="http://schemas.microsoft.com/office/drawing/2014/main" id="{65835AA4-DE10-4940-B531-139DDE223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3264247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3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13E1DDAA-715F-4AAE-BAD9-E124FDEED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23018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11" name="AutoShape 40">
            <a:extLst>
              <a:ext uri="{FF2B5EF4-FFF2-40B4-BE49-F238E27FC236}">
                <a16:creationId xmlns:a16="http://schemas.microsoft.com/office/drawing/2014/main" id="{B8120058-27A8-4F35-AD81-E5219385B003}"/>
              </a:ext>
            </a:extLst>
          </p:cNvPr>
          <p:cNvCxnSpPr>
            <a:cxnSpLocks noChangeShapeType="1"/>
            <a:stCxn id="6" idx="5"/>
            <a:endCxn id="8" idx="2"/>
          </p:cNvCxnSpPr>
          <p:nvPr/>
        </p:nvCxnSpPr>
        <p:spPr bwMode="auto">
          <a:xfrm>
            <a:off x="720492" y="3033479"/>
            <a:ext cx="1130533" cy="4212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41">
            <a:extLst>
              <a:ext uri="{FF2B5EF4-FFF2-40B4-BE49-F238E27FC236}">
                <a16:creationId xmlns:a16="http://schemas.microsoft.com/office/drawing/2014/main" id="{B3802BF0-3717-4046-8241-3A9494E21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87" y="3267188"/>
            <a:ext cx="28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15" name="AutoShape 39">
            <a:extLst>
              <a:ext uri="{FF2B5EF4-FFF2-40B4-BE49-F238E27FC236}">
                <a16:creationId xmlns:a16="http://schemas.microsoft.com/office/drawing/2014/main" id="{8AA80177-E6BA-4FC2-8BC9-E2AFBC0E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787" y="3421314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sp>
        <p:nvSpPr>
          <p:cNvPr id="16" name="AutoShape 39">
            <a:extLst>
              <a:ext uri="{FF2B5EF4-FFF2-40B4-BE49-F238E27FC236}">
                <a16:creationId xmlns:a16="http://schemas.microsoft.com/office/drawing/2014/main" id="{8587CC5A-AC8A-441B-B676-E9BFC135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023" y="233997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20" name="AutoShape 8">
            <a:extLst>
              <a:ext uri="{FF2B5EF4-FFF2-40B4-BE49-F238E27FC236}">
                <a16:creationId xmlns:a16="http://schemas.microsoft.com/office/drawing/2014/main" id="{71E5AFFD-8007-4602-9736-B49BB36062E2}"/>
              </a:ext>
            </a:extLst>
          </p:cNvPr>
          <p:cNvCxnSpPr>
            <a:cxnSpLocks noChangeShapeType="1"/>
            <a:stCxn id="5" idx="6"/>
            <a:endCxn id="16" idx="2"/>
          </p:cNvCxnSpPr>
          <p:nvPr/>
        </p:nvCxnSpPr>
        <p:spPr bwMode="auto">
          <a:xfrm>
            <a:off x="2251075" y="2492375"/>
            <a:ext cx="1185948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8">
            <a:extLst>
              <a:ext uri="{FF2B5EF4-FFF2-40B4-BE49-F238E27FC236}">
                <a16:creationId xmlns:a16="http://schemas.microsoft.com/office/drawing/2014/main" id="{F831AB60-C987-4C7A-A70B-9E42DFC73DE0}"/>
              </a:ext>
            </a:extLst>
          </p:cNvPr>
          <p:cNvCxnSpPr>
            <a:cxnSpLocks noChangeShapeType="1"/>
            <a:endCxn id="15" idx="2"/>
          </p:cNvCxnSpPr>
          <p:nvPr/>
        </p:nvCxnSpPr>
        <p:spPr bwMode="auto">
          <a:xfrm>
            <a:off x="2211313" y="3451588"/>
            <a:ext cx="1280474" cy="1602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14">
            <a:extLst>
              <a:ext uri="{FF2B5EF4-FFF2-40B4-BE49-F238E27FC236}">
                <a16:creationId xmlns:a16="http://schemas.microsoft.com/office/drawing/2014/main" id="{3CFD9B26-1A75-42C2-9A93-4ED5E7AB9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429" y="2039076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" name="Text Box 41">
            <a:extLst>
              <a:ext uri="{FF2B5EF4-FFF2-40B4-BE49-F238E27FC236}">
                <a16:creationId xmlns:a16="http://schemas.microsoft.com/office/drawing/2014/main" id="{8E6D87A6-5EE9-410D-8550-27FCB0ED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612" y="3089275"/>
            <a:ext cx="28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44" name="AutoShape 6">
            <a:extLst>
              <a:ext uri="{FF2B5EF4-FFF2-40B4-BE49-F238E27FC236}">
                <a16:creationId xmlns:a16="http://schemas.microsoft.com/office/drawing/2014/main" id="{5704EA96-EA20-440B-B7F0-8DC7A9E2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3549" y="467956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2, 3</a:t>
            </a:r>
          </a:p>
        </p:txBody>
      </p:sp>
      <p:sp>
        <p:nvSpPr>
          <p:cNvPr id="45" name="AutoShape 7">
            <a:extLst>
              <a:ext uri="{FF2B5EF4-FFF2-40B4-BE49-F238E27FC236}">
                <a16:creationId xmlns:a16="http://schemas.microsoft.com/office/drawing/2014/main" id="{18376AD5-7D13-4475-88F5-C4DA51E0D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87" y="466686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cxnSp>
        <p:nvCxnSpPr>
          <p:cNvPr id="46" name="AutoShape 8">
            <a:extLst>
              <a:ext uri="{FF2B5EF4-FFF2-40B4-BE49-F238E27FC236}">
                <a16:creationId xmlns:a16="http://schemas.microsoft.com/office/drawing/2014/main" id="{14881ABC-4454-40D8-A8DB-335B6983B78C}"/>
              </a:ext>
            </a:extLst>
          </p:cNvPr>
          <p:cNvCxnSpPr>
            <a:cxnSpLocks noChangeShapeType="1"/>
            <a:stCxn id="45" idx="6"/>
            <a:endCxn id="44" idx="2"/>
          </p:cNvCxnSpPr>
          <p:nvPr/>
        </p:nvCxnSpPr>
        <p:spPr bwMode="auto">
          <a:xfrm>
            <a:off x="1366587" y="4857360"/>
            <a:ext cx="1286962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 Box 14">
            <a:extLst>
              <a:ext uri="{FF2B5EF4-FFF2-40B4-BE49-F238E27FC236}">
                <a16:creationId xmlns:a16="http://schemas.microsoft.com/office/drawing/2014/main" id="{F903DB48-B46D-4280-AE05-0B73831BE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933" y="4408395"/>
            <a:ext cx="7425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 err="1">
                <a:solidFill>
                  <a:schemeClr val="hlink"/>
                </a:solidFill>
                <a:latin typeface="Lucida Console" pitchFamily="49" charset="0"/>
              </a:rPr>
              <a:t>a,b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52" name="AutoShape 39">
            <a:extLst>
              <a:ext uri="{FF2B5EF4-FFF2-40B4-BE49-F238E27FC236}">
                <a16:creationId xmlns:a16="http://schemas.microsoft.com/office/drawing/2014/main" id="{083E7EAA-87CE-41B9-9D95-A17204CB8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467321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4,5</a:t>
            </a:r>
          </a:p>
        </p:txBody>
      </p:sp>
      <p:cxnSp>
        <p:nvCxnSpPr>
          <p:cNvPr id="53" name="AutoShape 8">
            <a:extLst>
              <a:ext uri="{FF2B5EF4-FFF2-40B4-BE49-F238E27FC236}">
                <a16:creationId xmlns:a16="http://schemas.microsoft.com/office/drawing/2014/main" id="{CE81073D-DC82-4249-B95C-2CF7E4524121}"/>
              </a:ext>
            </a:extLst>
          </p:cNvPr>
          <p:cNvCxnSpPr>
            <a:cxnSpLocks noChangeShapeType="1"/>
            <a:stCxn id="44" idx="6"/>
            <a:endCxn id="52" idx="2"/>
          </p:cNvCxnSpPr>
          <p:nvPr/>
        </p:nvCxnSpPr>
        <p:spPr bwMode="auto">
          <a:xfrm flipV="1">
            <a:off x="3034549" y="4863710"/>
            <a:ext cx="1346951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 Box 14">
            <a:extLst>
              <a:ext uri="{FF2B5EF4-FFF2-40B4-BE49-F238E27FC236}">
                <a16:creationId xmlns:a16="http://schemas.microsoft.com/office/drawing/2014/main" id="{88C99089-278D-4D56-ADA2-4AB1E5D94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248" y="4393289"/>
            <a:ext cx="7425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 err="1">
                <a:solidFill>
                  <a:schemeClr val="hlink"/>
                </a:solidFill>
                <a:latin typeface="Lucida Console" pitchFamily="49" charset="0"/>
              </a:rPr>
              <a:t>a,b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69" name="AutoShape 12">
            <a:extLst>
              <a:ext uri="{FF2B5EF4-FFF2-40B4-BE49-F238E27FC236}">
                <a16:creationId xmlns:a16="http://schemas.microsoft.com/office/drawing/2014/main" id="{EB548860-7A7A-4B53-BCB4-FA6713FA9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79082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0" name="AutoShape 12">
            <a:extLst>
              <a:ext uri="{FF2B5EF4-FFF2-40B4-BE49-F238E27FC236}">
                <a16:creationId xmlns:a16="http://schemas.microsoft.com/office/drawing/2014/main" id="{B160A8EB-D643-4C2B-9F68-B9BD5CBA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64" y="475576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626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What is determinism about?</a:t>
            </a:r>
          </a:p>
        </p:txBody>
      </p:sp>
      <p:sp>
        <p:nvSpPr>
          <p:cNvPr id="2560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88F9A7F-9D8F-4D23-B263-A8461252D57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1870075" y="2301875"/>
            <a:ext cx="381000" cy="381000"/>
          </a:xfrm>
          <a:prstGeom prst="flowChartConnector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sp>
        <p:nvSpPr>
          <p:cNvPr id="25605" name="AutoShape 7"/>
          <p:cNvSpPr>
            <a:spLocks noChangeArrowheads="1"/>
          </p:cNvSpPr>
          <p:nvPr/>
        </p:nvSpPr>
        <p:spPr bwMode="auto">
          <a:xfrm>
            <a:off x="395288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cxnSp>
        <p:nvCxnSpPr>
          <p:cNvPr id="25606" name="AutoShape 8"/>
          <p:cNvCxnSpPr>
            <a:cxnSpLocks noChangeShapeType="1"/>
            <a:stCxn id="25605" idx="7"/>
            <a:endCxn id="25604" idx="2"/>
          </p:cNvCxnSpPr>
          <p:nvPr/>
        </p:nvCxnSpPr>
        <p:spPr bwMode="auto">
          <a:xfrm flipV="1">
            <a:off x="720725" y="2492375"/>
            <a:ext cx="1130300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7" name="AutoShape 9"/>
          <p:cNvSpPr>
            <a:spLocks noChangeArrowheads="1"/>
          </p:cNvSpPr>
          <p:nvPr/>
        </p:nvSpPr>
        <p:spPr bwMode="auto">
          <a:xfrm>
            <a:off x="7235825" y="35004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sp>
        <p:nvSpPr>
          <p:cNvPr id="25608" name="AutoShape 10"/>
          <p:cNvSpPr>
            <a:spLocks noChangeArrowheads="1"/>
          </p:cNvSpPr>
          <p:nvPr/>
        </p:nvSpPr>
        <p:spPr bwMode="auto">
          <a:xfrm>
            <a:off x="468313" y="39338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3</a:t>
            </a:r>
          </a:p>
        </p:txBody>
      </p:sp>
      <p:cxnSp>
        <p:nvCxnSpPr>
          <p:cNvPr id="25609" name="AutoShape 11"/>
          <p:cNvCxnSpPr>
            <a:cxnSpLocks noChangeShapeType="1"/>
            <a:stCxn id="25614" idx="6"/>
            <a:endCxn id="25607" idx="2"/>
          </p:cNvCxnSpPr>
          <p:nvPr/>
        </p:nvCxnSpPr>
        <p:spPr bwMode="auto">
          <a:xfrm>
            <a:off x="6070600" y="3233738"/>
            <a:ext cx="11366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1006475" y="23018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6516688" y="47244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5612" name="Text Box 30"/>
          <p:cNvSpPr txBox="1">
            <a:spLocks noChangeArrowheads="1"/>
          </p:cNvSpPr>
          <p:nvPr/>
        </p:nvSpPr>
        <p:spPr bwMode="auto">
          <a:xfrm>
            <a:off x="1718000" y="3037036"/>
            <a:ext cx="38731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Should we merge 1 and 3?</a:t>
            </a:r>
          </a:p>
        </p:txBody>
      </p:sp>
      <p:sp>
        <p:nvSpPr>
          <p:cNvPr id="25613" name="AutoShape 31"/>
          <p:cNvSpPr>
            <a:spLocks noChangeArrowheads="1"/>
          </p:cNvSpPr>
          <p:nvPr/>
        </p:nvSpPr>
        <p:spPr bwMode="auto">
          <a:xfrm>
            <a:off x="7164388" y="2636838"/>
            <a:ext cx="381000" cy="381000"/>
          </a:xfrm>
          <a:prstGeom prst="flowChartConnector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sp>
        <p:nvSpPr>
          <p:cNvPr id="25614" name="AutoShape 32"/>
          <p:cNvSpPr>
            <a:spLocks noChangeArrowheads="1"/>
          </p:cNvSpPr>
          <p:nvPr/>
        </p:nvSpPr>
        <p:spPr bwMode="auto">
          <a:xfrm>
            <a:off x="5689600" y="30432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cxnSp>
        <p:nvCxnSpPr>
          <p:cNvPr id="25615" name="AutoShape 33"/>
          <p:cNvCxnSpPr>
            <a:cxnSpLocks noChangeShapeType="1"/>
            <a:stCxn id="25614" idx="7"/>
            <a:endCxn id="25613" idx="2"/>
          </p:cNvCxnSpPr>
          <p:nvPr/>
        </p:nvCxnSpPr>
        <p:spPr bwMode="auto">
          <a:xfrm flipV="1">
            <a:off x="6015038" y="2827338"/>
            <a:ext cx="1130300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6" name="Text Box 34"/>
          <p:cNvSpPr txBox="1">
            <a:spLocks noChangeArrowheads="1"/>
          </p:cNvSpPr>
          <p:nvPr/>
        </p:nvSpPr>
        <p:spPr bwMode="auto">
          <a:xfrm>
            <a:off x="6516688" y="24923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5617" name="AutoShape 35"/>
          <p:cNvSpPr>
            <a:spLocks noChangeArrowheads="1"/>
          </p:cNvSpPr>
          <p:nvPr/>
        </p:nvSpPr>
        <p:spPr bwMode="auto">
          <a:xfrm>
            <a:off x="7164388" y="5013325"/>
            <a:ext cx="720725" cy="381000"/>
          </a:xfrm>
          <a:prstGeom prst="flowChartConnector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2,4</a:t>
            </a:r>
          </a:p>
        </p:txBody>
      </p:sp>
      <p:sp>
        <p:nvSpPr>
          <p:cNvPr id="25618" name="AutoShape 36"/>
          <p:cNvSpPr>
            <a:spLocks noChangeArrowheads="1"/>
          </p:cNvSpPr>
          <p:nvPr/>
        </p:nvSpPr>
        <p:spPr bwMode="auto">
          <a:xfrm>
            <a:off x="5651500" y="50847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cxnSp>
        <p:nvCxnSpPr>
          <p:cNvPr id="25619" name="AutoShape 37"/>
          <p:cNvCxnSpPr>
            <a:cxnSpLocks noChangeShapeType="1"/>
            <a:stCxn id="25618" idx="6"/>
            <a:endCxn id="25617" idx="2"/>
          </p:cNvCxnSpPr>
          <p:nvPr/>
        </p:nvCxnSpPr>
        <p:spPr bwMode="auto">
          <a:xfrm flipV="1">
            <a:off x="6032500" y="5203825"/>
            <a:ext cx="1112838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0" name="Text Box 38"/>
          <p:cNvSpPr txBox="1">
            <a:spLocks noChangeArrowheads="1"/>
          </p:cNvSpPr>
          <p:nvPr/>
        </p:nvSpPr>
        <p:spPr bwMode="auto">
          <a:xfrm>
            <a:off x="644366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5621" name="AutoShape 39"/>
          <p:cNvSpPr>
            <a:spLocks noChangeArrowheads="1"/>
          </p:cNvSpPr>
          <p:nvPr/>
        </p:nvSpPr>
        <p:spPr bwMode="auto">
          <a:xfrm>
            <a:off x="2052638" y="44370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25622" name="AutoShape 40"/>
          <p:cNvCxnSpPr>
            <a:cxnSpLocks noChangeShapeType="1"/>
            <a:stCxn id="25608" idx="6"/>
            <a:endCxn id="25621" idx="2"/>
          </p:cNvCxnSpPr>
          <p:nvPr/>
        </p:nvCxnSpPr>
        <p:spPr bwMode="auto">
          <a:xfrm>
            <a:off x="849313" y="4124325"/>
            <a:ext cx="1174750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3" name="Text Box 41"/>
          <p:cNvSpPr txBox="1">
            <a:spLocks noChangeArrowheads="1"/>
          </p:cNvSpPr>
          <p:nvPr/>
        </p:nvSpPr>
        <p:spPr bwMode="auto">
          <a:xfrm>
            <a:off x="1476375" y="40052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5624" name="Text Box 42"/>
          <p:cNvSpPr txBox="1">
            <a:spLocks noChangeArrowheads="1"/>
          </p:cNvSpPr>
          <p:nvPr/>
        </p:nvSpPr>
        <p:spPr bwMode="auto">
          <a:xfrm>
            <a:off x="3995738" y="4508500"/>
            <a:ext cx="884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But…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764704"/>
          </a:xfrm>
        </p:spPr>
        <p:txBody>
          <a:bodyPr/>
          <a:lstStyle/>
          <a:p>
            <a:r>
              <a:rPr lang="en-GB" altLang="fr-FR" dirty="0"/>
              <a:t>The prefix tree acceptor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989138"/>
            <a:ext cx="8229600" cy="4019550"/>
          </a:xfrm>
        </p:spPr>
        <p:txBody>
          <a:bodyPr/>
          <a:lstStyle/>
          <a:p>
            <a:r>
              <a:rPr lang="en-GB" altLang="fr-FR" dirty="0"/>
              <a:t>The smallest tree-like DFA consistent with the data</a:t>
            </a:r>
          </a:p>
          <a:p>
            <a:r>
              <a:rPr lang="en-GB" altLang="fr-FR" dirty="0"/>
              <a:t>Is a solution to the learning problem</a:t>
            </a:r>
          </a:p>
          <a:p>
            <a:r>
              <a:rPr lang="en-GB" altLang="fr-FR" dirty="0"/>
              <a:t>Corresponds to a </a:t>
            </a:r>
            <a:r>
              <a:rPr lang="en-GB" altLang="fr-FR" dirty="0">
                <a:solidFill>
                  <a:srgbClr val="FF0000"/>
                </a:solidFill>
              </a:rPr>
              <a:t>rote</a:t>
            </a:r>
            <a:r>
              <a:rPr lang="en-GB" altLang="fr-FR" dirty="0"/>
              <a:t> learner</a:t>
            </a:r>
          </a:p>
        </p:txBody>
      </p:sp>
      <p:sp>
        <p:nvSpPr>
          <p:cNvPr id="2662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2E6CE2-C8C8-4AD6-825D-54ACC89A827B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From the sample to the PTA</a:t>
            </a:r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C5F20D9-B665-48D3-A6FF-2F9DE9FDF98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1003300" y="37560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54" name="AutoShape 5"/>
          <p:cNvCxnSpPr>
            <a:cxnSpLocks noChangeShapeType="1"/>
            <a:stCxn id="27652" idx="7"/>
            <a:endCxn id="27658" idx="2"/>
          </p:cNvCxnSpPr>
          <p:nvPr/>
        </p:nvCxnSpPr>
        <p:spPr bwMode="auto">
          <a:xfrm flipV="1">
            <a:off x="1328738" y="3187700"/>
            <a:ext cx="1082675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56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59" name="AutoShape 10"/>
          <p:cNvCxnSpPr>
            <a:cxnSpLocks noChangeShapeType="1"/>
            <a:stCxn id="27658" idx="7"/>
            <a:endCxn id="27657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0" name="AutoShape 11"/>
          <p:cNvCxnSpPr>
            <a:cxnSpLocks noChangeShapeType="1"/>
            <a:stCxn id="27657" idx="7"/>
            <a:endCxn id="27656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2"/>
          <p:cNvCxnSpPr>
            <a:cxnSpLocks noChangeShapeType="1"/>
            <a:stCxn id="27657" idx="6"/>
            <a:endCxn id="27655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2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63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64" name="AutoShape 15"/>
          <p:cNvCxnSpPr>
            <a:cxnSpLocks noChangeShapeType="1"/>
            <a:stCxn id="27663" idx="5"/>
            <a:endCxn id="27662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6"/>
          <p:cNvCxnSpPr>
            <a:cxnSpLocks noChangeShapeType="1"/>
            <a:stCxn id="27652" idx="5"/>
            <a:endCxn id="27663" idx="2"/>
          </p:cNvCxnSpPr>
          <p:nvPr/>
        </p:nvCxnSpPr>
        <p:spPr bwMode="auto">
          <a:xfrm>
            <a:off x="1328738" y="4110038"/>
            <a:ext cx="1082675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7670" name="AutoShape 21"/>
          <p:cNvCxnSpPr>
            <a:cxnSpLocks noChangeShapeType="1"/>
            <a:stCxn id="27655" idx="6"/>
            <a:endCxn id="27653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7674" name="AutoShape 25"/>
          <p:cNvCxnSpPr>
            <a:cxnSpLocks noChangeShapeType="1"/>
            <a:stCxn id="27662" idx="6"/>
            <a:endCxn id="27677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5" name="AutoShape 26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76" name="AutoShape 27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77" name="AutoShape 2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78" name="AutoShape 29"/>
          <p:cNvCxnSpPr>
            <a:cxnSpLocks noChangeShapeType="1"/>
            <a:stCxn id="27677" idx="6"/>
            <a:endCxn id="27676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80" name="Text Box 31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7681" name="AutoShape 32"/>
          <p:cNvCxnSpPr>
            <a:cxnSpLocks noChangeShapeType="1"/>
            <a:stCxn id="27676" idx="6"/>
            <a:endCxn id="27675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2" name="Text Box 33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85" name="AutoShape 36"/>
          <p:cNvCxnSpPr>
            <a:cxnSpLocks noChangeShapeType="1"/>
            <a:stCxn id="27684" idx="6"/>
            <a:endCxn id="27683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6" name="Text Box 37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7687" name="AutoShape 38"/>
          <p:cNvCxnSpPr>
            <a:cxnSpLocks noChangeShapeType="1"/>
            <a:stCxn id="27683" idx="6"/>
            <a:endCxn id="27689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8" name="AutoShape 39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89" name="AutoShape 40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7690" name="AutoShape 41"/>
          <p:cNvCxnSpPr>
            <a:cxnSpLocks noChangeShapeType="1"/>
            <a:stCxn id="27689" idx="6"/>
            <a:endCxn id="27688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91" name="AutoShape 42"/>
          <p:cNvCxnSpPr>
            <a:cxnSpLocks noChangeShapeType="1"/>
            <a:stCxn id="27658" idx="6"/>
            <a:endCxn id="27684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92" name="Text Box 4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93" name="Text Box 44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94" name="Text Box 45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7695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7696" name="Text Box 47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</a:t>
            </a: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2516188" y="2997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2</a:t>
            </a:r>
          </a:p>
        </p:txBody>
      </p:sp>
      <p:sp>
        <p:nvSpPr>
          <p:cNvPr id="27698" name="Text Box 49"/>
          <p:cNvSpPr txBox="1">
            <a:spLocks noChangeArrowheads="1"/>
          </p:cNvSpPr>
          <p:nvPr/>
        </p:nvSpPr>
        <p:spPr bwMode="auto">
          <a:xfrm>
            <a:off x="2484438" y="45085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</a:t>
            </a:r>
          </a:p>
        </p:txBody>
      </p:sp>
      <p:sp>
        <p:nvSpPr>
          <p:cNvPr id="27699" name="Text Box 50"/>
          <p:cNvSpPr txBox="1">
            <a:spLocks noChangeArrowheads="1"/>
          </p:cNvSpPr>
          <p:nvPr/>
        </p:nvSpPr>
        <p:spPr bwMode="auto">
          <a:xfrm>
            <a:off x="3889375" y="25971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27700" name="Text Box 51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27701" name="Text Box 52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27702" name="Text Box 53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27703" name="Text Box 54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27704" name="Text Box 55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27705" name="Text Box 56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27706" name="Text Box 57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27707" name="Text Box 58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27708" name="Text Box 59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27709" name="Text Box 60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27710" name="Text Box 61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  <p:sp>
        <p:nvSpPr>
          <p:cNvPr id="27711" name="Text Box 62"/>
          <p:cNvSpPr txBox="1">
            <a:spLocks noChangeArrowheads="1"/>
          </p:cNvSpPr>
          <p:nvPr/>
        </p:nvSpPr>
        <p:spPr bwMode="auto">
          <a:xfrm>
            <a:off x="1042988" y="5373688"/>
            <a:ext cx="655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+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>
                <a:solidFill>
                  <a:schemeClr val="hlink"/>
                </a:solidFill>
                <a:latin typeface="Lucida Console" pitchFamily="49" charset="0"/>
                <a:sym typeface="Symbol" pitchFamily="18" charset="2"/>
              </a:rPr>
              <a:t></a:t>
            </a:r>
            <a:r>
              <a:rPr lang="en-US" altLang="fr-FR" sz="2400">
                <a:latin typeface="Lucida Console" pitchFamily="49" charset="0"/>
                <a:sym typeface="Symbol" pitchFamily="18" charset="2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bbaaa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27712" name="Text Box 63"/>
          <p:cNvSpPr txBox="1">
            <a:spLocks noChangeArrowheads="1"/>
          </p:cNvSpPr>
          <p:nvPr/>
        </p:nvSpPr>
        <p:spPr bwMode="auto">
          <a:xfrm>
            <a:off x="971550" y="5734050"/>
            <a:ext cx="3989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27713" name="Text Box 64"/>
          <p:cNvSpPr txBox="1">
            <a:spLocks noChangeArrowheads="1"/>
          </p:cNvSpPr>
          <p:nvPr/>
        </p:nvSpPr>
        <p:spPr bwMode="auto">
          <a:xfrm>
            <a:off x="376238" y="1812925"/>
            <a:ext cx="1490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>
                <a:latin typeface="Arial" pitchFamily="34" charset="0"/>
              </a:rPr>
              <a:t>PTA(</a:t>
            </a:r>
            <a:r>
              <a:rPr lang="en-US" altLang="fr-FR" sz="2800" i="1">
                <a:latin typeface="Arial" pitchFamily="34" charset="0"/>
              </a:rPr>
              <a:t>S</a:t>
            </a:r>
            <a:r>
              <a:rPr lang="en-US" altLang="fr-FR" sz="2800" baseline="-25000">
                <a:latin typeface="Arial" pitchFamily="34" charset="0"/>
              </a:rPr>
              <a:t>+</a:t>
            </a:r>
            <a:r>
              <a:rPr lang="en-US" altLang="fr-FR" sz="2800">
                <a:latin typeface="Arial" pitchFamily="34" charset="0"/>
              </a:rPr>
              <a:t>)</a:t>
            </a:r>
            <a:endParaRPr lang="fr-FR" altLang="fr-FR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Sometimes, from the sample to the PTA (full PTA)</a:t>
            </a:r>
          </a:p>
        </p:txBody>
      </p:sp>
      <p:sp>
        <p:nvSpPr>
          <p:cNvPr id="286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1EC4705-33FC-435A-8A55-1BE49BAD1AC5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1003300" y="37560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678" name="AutoShape 5"/>
          <p:cNvCxnSpPr>
            <a:cxnSpLocks noChangeShapeType="1"/>
            <a:stCxn id="28676" idx="7"/>
            <a:endCxn id="28682" idx="2"/>
          </p:cNvCxnSpPr>
          <p:nvPr/>
        </p:nvCxnSpPr>
        <p:spPr bwMode="auto">
          <a:xfrm flipV="1">
            <a:off x="1328738" y="3187700"/>
            <a:ext cx="1082675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68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683" name="AutoShape 10"/>
          <p:cNvCxnSpPr>
            <a:cxnSpLocks noChangeShapeType="1"/>
            <a:stCxn id="28682" idx="7"/>
            <a:endCxn id="28681" idx="2"/>
          </p:cNvCxnSpPr>
          <p:nvPr/>
        </p:nvCxnSpPr>
        <p:spPr bwMode="auto">
          <a:xfrm flipV="1">
            <a:off x="2736850" y="2755900"/>
            <a:ext cx="10858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4" name="AutoShape 11"/>
          <p:cNvCxnSpPr>
            <a:cxnSpLocks noChangeShapeType="1"/>
            <a:stCxn id="28681" idx="7"/>
            <a:endCxn id="28680" idx="2"/>
          </p:cNvCxnSpPr>
          <p:nvPr/>
        </p:nvCxnSpPr>
        <p:spPr bwMode="auto">
          <a:xfrm flipV="1">
            <a:off x="4176713" y="2179638"/>
            <a:ext cx="1087437" cy="41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5" name="AutoShape 12"/>
          <p:cNvCxnSpPr>
            <a:cxnSpLocks noChangeShapeType="1"/>
            <a:stCxn id="28681" idx="6"/>
            <a:endCxn id="28679" idx="2"/>
          </p:cNvCxnSpPr>
          <p:nvPr/>
        </p:nvCxnSpPr>
        <p:spPr bwMode="auto">
          <a:xfrm>
            <a:off x="4260850" y="2755900"/>
            <a:ext cx="10318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6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68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688" name="AutoShape 15"/>
          <p:cNvCxnSpPr>
            <a:cxnSpLocks noChangeShapeType="1"/>
            <a:stCxn id="28687" idx="5"/>
            <a:endCxn id="28686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9" name="AutoShape 16"/>
          <p:cNvCxnSpPr>
            <a:cxnSpLocks noChangeShapeType="1"/>
            <a:stCxn id="28676" idx="5"/>
            <a:endCxn id="28687" idx="2"/>
          </p:cNvCxnSpPr>
          <p:nvPr/>
        </p:nvCxnSpPr>
        <p:spPr bwMode="auto">
          <a:xfrm>
            <a:off x="1328738" y="4110038"/>
            <a:ext cx="1082675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8694" name="AutoShape 21"/>
          <p:cNvCxnSpPr>
            <a:cxnSpLocks noChangeShapeType="1"/>
          </p:cNvCxnSpPr>
          <p:nvPr/>
        </p:nvCxnSpPr>
        <p:spPr bwMode="auto">
          <a:xfrm flipV="1">
            <a:off x="5651500" y="24209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696" name="Text Box 23"/>
          <p:cNvSpPr txBox="1">
            <a:spLocks noChangeArrowheads="1"/>
          </p:cNvSpPr>
          <p:nvPr/>
        </p:nvSpPr>
        <p:spPr bwMode="auto">
          <a:xfrm>
            <a:off x="2987675" y="48688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8698" name="AutoShape 25"/>
          <p:cNvCxnSpPr>
            <a:cxnSpLocks noChangeShapeType="1"/>
            <a:stCxn id="28686" idx="6"/>
            <a:endCxn id="28701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9" name="AutoShape 26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00" name="AutoShape 27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01" name="AutoShape 2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702" name="AutoShape 29"/>
          <p:cNvCxnSpPr>
            <a:cxnSpLocks noChangeShapeType="1"/>
            <a:stCxn id="28701" idx="6"/>
            <a:endCxn id="28700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3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8705" name="AutoShape 32"/>
          <p:cNvCxnSpPr>
            <a:cxnSpLocks noChangeShapeType="1"/>
            <a:stCxn id="28700" idx="6"/>
            <a:endCxn id="28699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07" name="AutoShape 34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08" name="AutoShape 35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709" name="AutoShape 36"/>
          <p:cNvCxnSpPr>
            <a:cxnSpLocks noChangeShapeType="1"/>
            <a:stCxn id="28708" idx="6"/>
            <a:endCxn id="28707" idx="2"/>
          </p:cNvCxnSpPr>
          <p:nvPr/>
        </p:nvCxnSpPr>
        <p:spPr bwMode="auto">
          <a:xfrm flipV="1">
            <a:off x="4260850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0" name="Text Box 37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8711" name="AutoShape 38"/>
          <p:cNvCxnSpPr>
            <a:cxnSpLocks noChangeShapeType="1"/>
            <a:stCxn id="28707" idx="6"/>
            <a:endCxn id="28713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2" name="AutoShape 39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13" name="AutoShape 40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8714" name="AutoShape 41"/>
          <p:cNvCxnSpPr>
            <a:cxnSpLocks noChangeShapeType="1"/>
            <a:stCxn id="28713" idx="6"/>
            <a:endCxn id="28712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5" name="AutoShape 42"/>
          <p:cNvCxnSpPr>
            <a:cxnSpLocks noChangeShapeType="1"/>
            <a:stCxn id="28682" idx="6"/>
            <a:endCxn id="28708" idx="2"/>
          </p:cNvCxnSpPr>
          <p:nvPr/>
        </p:nvCxnSpPr>
        <p:spPr bwMode="auto">
          <a:xfrm>
            <a:off x="2792413" y="3187700"/>
            <a:ext cx="10302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6" name="Text Box 4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17" name="Text Box 44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18" name="Text Box 45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20" name="Text Box 47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</a:t>
            </a:r>
          </a:p>
        </p:txBody>
      </p:sp>
      <p:sp>
        <p:nvSpPr>
          <p:cNvPr id="28721" name="Text Box 48"/>
          <p:cNvSpPr txBox="1">
            <a:spLocks noChangeArrowheads="1"/>
          </p:cNvSpPr>
          <p:nvPr/>
        </p:nvSpPr>
        <p:spPr bwMode="auto">
          <a:xfrm>
            <a:off x="2484438" y="2997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2</a:t>
            </a:r>
          </a:p>
        </p:txBody>
      </p:sp>
      <p:sp>
        <p:nvSpPr>
          <p:cNvPr id="28722" name="Text Box 49"/>
          <p:cNvSpPr txBox="1">
            <a:spLocks noChangeArrowheads="1"/>
          </p:cNvSpPr>
          <p:nvPr/>
        </p:nvSpPr>
        <p:spPr bwMode="auto">
          <a:xfrm>
            <a:off x="2484438" y="45085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</a:t>
            </a:r>
          </a:p>
        </p:txBody>
      </p:sp>
      <p:sp>
        <p:nvSpPr>
          <p:cNvPr id="28723" name="Text Box 50"/>
          <p:cNvSpPr txBox="1">
            <a:spLocks noChangeArrowheads="1"/>
          </p:cNvSpPr>
          <p:nvPr/>
        </p:nvSpPr>
        <p:spPr bwMode="auto">
          <a:xfrm>
            <a:off x="3851275" y="256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28724" name="Text Box 51"/>
          <p:cNvSpPr txBox="1">
            <a:spLocks noChangeArrowheads="1"/>
          </p:cNvSpPr>
          <p:nvPr/>
        </p:nvSpPr>
        <p:spPr bwMode="auto">
          <a:xfrm>
            <a:off x="3851275" y="37163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28725" name="Text Box 52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28726" name="Text Box 53"/>
          <p:cNvSpPr txBox="1">
            <a:spLocks noChangeArrowheads="1"/>
          </p:cNvSpPr>
          <p:nvPr/>
        </p:nvSpPr>
        <p:spPr bwMode="auto">
          <a:xfrm>
            <a:off x="5364163" y="20605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28727" name="Text Box 54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28728" name="Text Box 55"/>
          <p:cNvSpPr txBox="1">
            <a:spLocks noChangeArrowheads="1"/>
          </p:cNvSpPr>
          <p:nvPr/>
        </p:nvSpPr>
        <p:spPr bwMode="auto">
          <a:xfrm>
            <a:off x="5292725" y="33575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28729" name="Text Box 56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11</a:t>
            </a:r>
          </a:p>
        </p:txBody>
      </p:sp>
      <p:sp>
        <p:nvSpPr>
          <p:cNvPr id="28730" name="Text Box 57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13</a:t>
            </a:r>
          </a:p>
        </p:txBody>
      </p:sp>
      <p:sp>
        <p:nvSpPr>
          <p:cNvPr id="28731" name="Text Box 58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28732" name="Text Box 59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  <p:sp>
        <p:nvSpPr>
          <p:cNvPr id="28733" name="Text Box 60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16</a:t>
            </a:r>
          </a:p>
        </p:txBody>
      </p:sp>
      <p:sp>
        <p:nvSpPr>
          <p:cNvPr id="28734" name="Text Box 61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17</a:t>
            </a:r>
          </a:p>
        </p:txBody>
      </p:sp>
      <p:sp>
        <p:nvSpPr>
          <p:cNvPr id="28735" name="Text Box 62"/>
          <p:cNvSpPr txBox="1">
            <a:spLocks noChangeArrowheads="1"/>
          </p:cNvSpPr>
          <p:nvPr/>
        </p:nvSpPr>
        <p:spPr bwMode="auto">
          <a:xfrm>
            <a:off x="1042988" y="5373688"/>
            <a:ext cx="655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+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>
                <a:solidFill>
                  <a:schemeClr val="hlink"/>
                </a:solidFill>
                <a:latin typeface="Lucida Console" pitchFamily="49" charset="0"/>
                <a:sym typeface="Symbol" pitchFamily="18" charset="2"/>
              </a:rPr>
              <a:t></a:t>
            </a:r>
            <a:r>
              <a:rPr lang="en-US" altLang="fr-FR" sz="2400">
                <a:latin typeface="Lucida Console" pitchFamily="49" charset="0"/>
                <a:sym typeface="Symbol" pitchFamily="18" charset="2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bbaaa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28736" name="Text Box 63"/>
          <p:cNvSpPr txBox="1">
            <a:spLocks noChangeArrowheads="1"/>
          </p:cNvSpPr>
          <p:nvPr/>
        </p:nvSpPr>
        <p:spPr bwMode="auto">
          <a:xfrm>
            <a:off x="971550" y="5734050"/>
            <a:ext cx="3989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28737" name="AutoShape 64"/>
          <p:cNvSpPr>
            <a:spLocks noChangeArrowheads="1"/>
          </p:cNvSpPr>
          <p:nvPr/>
        </p:nvSpPr>
        <p:spPr bwMode="auto">
          <a:xfrm>
            <a:off x="6659563" y="1341438"/>
            <a:ext cx="381000" cy="381000"/>
          </a:xfrm>
          <a:prstGeom prst="flowChartConnector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38" name="Text Box 65"/>
          <p:cNvSpPr txBox="1">
            <a:spLocks noChangeArrowheads="1"/>
          </p:cNvSpPr>
          <p:nvPr/>
        </p:nvSpPr>
        <p:spPr bwMode="auto">
          <a:xfrm>
            <a:off x="6659563" y="13414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cxnSp>
        <p:nvCxnSpPr>
          <p:cNvPr id="28739" name="AutoShape 66"/>
          <p:cNvCxnSpPr>
            <a:cxnSpLocks noChangeShapeType="1"/>
            <a:stCxn id="28680" idx="7"/>
            <a:endCxn id="28737" idx="2"/>
          </p:cNvCxnSpPr>
          <p:nvPr/>
        </p:nvCxnSpPr>
        <p:spPr bwMode="auto">
          <a:xfrm flipV="1">
            <a:off x="5618163" y="1531938"/>
            <a:ext cx="1012825" cy="484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40" name="Text Box 67"/>
          <p:cNvSpPr txBox="1">
            <a:spLocks noChangeArrowheads="1"/>
          </p:cNvSpPr>
          <p:nvPr/>
        </p:nvSpPr>
        <p:spPr bwMode="auto">
          <a:xfrm>
            <a:off x="5940425" y="134143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41" name="AutoShape 68"/>
          <p:cNvSpPr>
            <a:spLocks noChangeArrowheads="1"/>
          </p:cNvSpPr>
          <p:nvPr/>
        </p:nvSpPr>
        <p:spPr bwMode="auto">
          <a:xfrm>
            <a:off x="3851275" y="4292600"/>
            <a:ext cx="381000" cy="381000"/>
          </a:xfrm>
          <a:prstGeom prst="flowChartConnector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742" name="Text Box 69"/>
          <p:cNvSpPr txBox="1">
            <a:spLocks noChangeArrowheads="1"/>
          </p:cNvSpPr>
          <p:nvPr/>
        </p:nvSpPr>
        <p:spPr bwMode="auto">
          <a:xfrm>
            <a:off x="3924300" y="4292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cxnSp>
        <p:nvCxnSpPr>
          <p:cNvPr id="28743" name="AutoShape 70"/>
          <p:cNvCxnSpPr>
            <a:cxnSpLocks noChangeShapeType="1"/>
            <a:stCxn id="28687" idx="6"/>
          </p:cNvCxnSpPr>
          <p:nvPr/>
        </p:nvCxnSpPr>
        <p:spPr bwMode="auto">
          <a:xfrm flipV="1">
            <a:off x="2792413" y="4508500"/>
            <a:ext cx="106362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44" name="Text Box 71"/>
          <p:cNvSpPr txBox="1">
            <a:spLocks noChangeArrowheads="1"/>
          </p:cNvSpPr>
          <p:nvPr/>
        </p:nvSpPr>
        <p:spPr bwMode="auto">
          <a:xfrm>
            <a:off x="3059113" y="42211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8745" name="Text Box 72"/>
          <p:cNvSpPr txBox="1">
            <a:spLocks noChangeArrowheads="1"/>
          </p:cNvSpPr>
          <p:nvPr/>
        </p:nvSpPr>
        <p:spPr bwMode="auto">
          <a:xfrm>
            <a:off x="376238" y="1812925"/>
            <a:ext cx="1906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>
                <a:latin typeface="Arial" pitchFamily="34" charset="0"/>
              </a:rPr>
              <a:t>PTA(</a:t>
            </a:r>
            <a:r>
              <a:rPr lang="en-US" altLang="fr-FR" sz="2800" i="1">
                <a:latin typeface="Arial" pitchFamily="34" charset="0"/>
              </a:rPr>
              <a:t>S</a:t>
            </a:r>
            <a:r>
              <a:rPr lang="en-US" altLang="fr-FR" sz="2800" baseline="-25000">
                <a:latin typeface="Arial" pitchFamily="34" charset="0"/>
              </a:rPr>
              <a:t>+</a:t>
            </a:r>
            <a:r>
              <a:rPr lang="en-US" altLang="fr-FR" sz="2800">
                <a:latin typeface="Arial" pitchFamily="34" charset="0"/>
              </a:rPr>
              <a:t>,</a:t>
            </a:r>
            <a:r>
              <a:rPr lang="en-US" altLang="fr-FR" sz="2800" i="1">
                <a:latin typeface="Arial" pitchFamily="34" charset="0"/>
              </a:rPr>
              <a:t>S</a:t>
            </a:r>
            <a:r>
              <a:rPr lang="en-US" altLang="fr-FR" sz="2800" baseline="-25000">
                <a:latin typeface="Arial" pitchFamily="34" charset="0"/>
              </a:rPr>
              <a:t>-</a:t>
            </a:r>
            <a:r>
              <a:rPr lang="en-US" altLang="fr-FR" sz="2800">
                <a:latin typeface="Arial" pitchFamily="34" charset="0"/>
              </a:rPr>
              <a:t>)</a:t>
            </a:r>
            <a:endParaRPr lang="fr-FR" altLang="fr-FR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77888"/>
          </a:xfrm>
        </p:spPr>
        <p:txBody>
          <a:bodyPr/>
          <a:lstStyle/>
          <a:p>
            <a:r>
              <a:rPr lang="en-GB" altLang="fr-FR" dirty="0">
                <a:solidFill>
                  <a:srgbClr val="FF3300"/>
                </a:solidFill>
              </a:rPr>
              <a:t>Red</a:t>
            </a:r>
            <a:r>
              <a:rPr lang="en-GB" altLang="fr-FR" dirty="0"/>
              <a:t>, </a:t>
            </a:r>
            <a:r>
              <a:rPr lang="en-GB" altLang="fr-FR" dirty="0">
                <a:solidFill>
                  <a:srgbClr val="33CCCC"/>
                </a:solidFill>
              </a:rPr>
              <a:t>Blue</a:t>
            </a:r>
            <a:r>
              <a:rPr lang="en-GB" altLang="fr-FR" dirty="0"/>
              <a:t> and White states</a:t>
            </a:r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AD2D1BB-0A49-4271-A9AE-646866F5709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5292725" y="52292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9703" name="AutoShape 6"/>
          <p:cNvCxnSpPr>
            <a:cxnSpLocks noChangeShapeType="1"/>
            <a:stCxn id="29704" idx="6"/>
          </p:cNvCxnSpPr>
          <p:nvPr/>
        </p:nvCxnSpPr>
        <p:spPr bwMode="auto">
          <a:xfrm>
            <a:off x="4260850" y="5132388"/>
            <a:ext cx="1038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9706" name="AutoShape 9"/>
          <p:cNvCxnSpPr>
            <a:cxnSpLocks noChangeShapeType="1"/>
            <a:stCxn id="29705" idx="5"/>
            <a:endCxn id="29704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7" name="AutoShape 10"/>
          <p:cNvCxnSpPr>
            <a:cxnSpLocks noChangeShapeType="1"/>
            <a:stCxn id="29700" idx="5"/>
            <a:endCxn id="29705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1331913" y="27082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197961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6011863" y="41497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4572000" y="53006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9714" name="AutoShape 17"/>
          <p:cNvCxnSpPr>
            <a:cxnSpLocks noChangeShapeType="1"/>
            <a:stCxn id="29704" idx="6"/>
          </p:cNvCxnSpPr>
          <p:nvPr/>
        </p:nvCxnSpPr>
        <p:spPr bwMode="auto">
          <a:xfrm flipV="1">
            <a:off x="4260850" y="4868863"/>
            <a:ext cx="106680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5" name="AutoShape 1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17" name="AutoShape 20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9718" name="AutoShape 21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9719" name="AutoShape 22"/>
          <p:cNvCxnSpPr>
            <a:cxnSpLocks noChangeShapeType="1"/>
            <a:stCxn id="29718" idx="6"/>
            <a:endCxn id="29717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29721" name="AutoShape 24"/>
          <p:cNvCxnSpPr>
            <a:cxnSpLocks noChangeShapeType="1"/>
            <a:stCxn id="29702" idx="6"/>
            <a:endCxn id="29718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29723" name="AutoShape 2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9724" name="AutoShape 27"/>
          <p:cNvCxnSpPr>
            <a:cxnSpLocks noChangeShapeType="1"/>
            <a:stCxn id="29700" idx="0"/>
            <a:endCxn id="29702" idx="1"/>
          </p:cNvCxnSpPr>
          <p:nvPr/>
        </p:nvCxnSpPr>
        <p:spPr bwMode="auto">
          <a:xfrm rot="-5400000">
            <a:off x="1460500" y="2754313"/>
            <a:ext cx="708025" cy="1304925"/>
          </a:xfrm>
          <a:prstGeom prst="curvedConnector3">
            <a:avLst>
              <a:gd name="adj1" fmla="val 988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5" name="AutoShape 28"/>
          <p:cNvCxnSpPr>
            <a:cxnSpLocks noChangeShapeType="1"/>
            <a:stCxn id="29702" idx="4"/>
            <a:endCxn id="29700" idx="6"/>
          </p:cNvCxnSpPr>
          <p:nvPr/>
        </p:nvCxnSpPr>
        <p:spPr bwMode="auto">
          <a:xfrm rot="5400000">
            <a:off x="1690687" y="3068638"/>
            <a:ext cx="601663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6" name="AutoShape 29"/>
          <p:cNvSpPr>
            <a:spLocks noChangeArrowheads="1"/>
          </p:cNvSpPr>
          <p:nvPr/>
        </p:nvSpPr>
        <p:spPr bwMode="auto">
          <a:xfrm>
            <a:off x="6516688" y="42211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29727" name="AutoShape 30"/>
          <p:cNvCxnSpPr>
            <a:cxnSpLocks noChangeShapeType="1"/>
            <a:stCxn id="29715" idx="6"/>
            <a:endCxn id="29726" idx="2"/>
          </p:cNvCxnSpPr>
          <p:nvPr/>
        </p:nvCxnSpPr>
        <p:spPr bwMode="auto">
          <a:xfrm flipV="1">
            <a:off x="5673725" y="4411663"/>
            <a:ext cx="814388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8" name="Text Box 31"/>
          <p:cNvSpPr txBox="1">
            <a:spLocks noChangeArrowheads="1"/>
          </p:cNvSpPr>
          <p:nvPr/>
        </p:nvSpPr>
        <p:spPr bwMode="auto">
          <a:xfrm>
            <a:off x="2916238" y="1341438"/>
            <a:ext cx="49339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-</a:t>
            </a:r>
            <a:r>
              <a:rPr lang="en-GB" altLang="fr-FR" sz="2400">
                <a:solidFill>
                  <a:srgbClr val="FF3300"/>
                </a:solidFill>
                <a:latin typeface="Comic Sans MS" pitchFamily="66" charset="0"/>
              </a:rPr>
              <a:t>Red</a:t>
            </a:r>
            <a:r>
              <a:rPr lang="en-GB" altLang="fr-FR" sz="2400">
                <a:latin typeface="Comic Sans MS" pitchFamily="66" charset="0"/>
              </a:rPr>
              <a:t> states are confirmed states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-</a:t>
            </a:r>
            <a:r>
              <a:rPr lang="en-GB" altLang="fr-FR" sz="2400">
                <a:solidFill>
                  <a:srgbClr val="33CCCC"/>
                </a:solidFill>
                <a:latin typeface="Comic Sans MS" pitchFamily="66" charset="0"/>
              </a:rPr>
              <a:t>Blue</a:t>
            </a:r>
            <a:r>
              <a:rPr lang="en-GB" altLang="fr-FR" sz="2400">
                <a:latin typeface="Comic Sans MS" pitchFamily="66" charset="0"/>
              </a:rPr>
              <a:t> states are the (non Red)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successors of the Red states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-White states are the others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46138"/>
          </a:xfrm>
        </p:spPr>
        <p:txBody>
          <a:bodyPr/>
          <a:lstStyle/>
          <a:p>
            <a:r>
              <a:rPr lang="en-GB" altLang="fr-FR" dirty="0"/>
              <a:t>Merge and fold</a:t>
            </a:r>
          </a:p>
        </p:txBody>
      </p:sp>
      <p:sp>
        <p:nvSpPr>
          <p:cNvPr id="307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63F2A1-79E7-4B14-A166-7909AEEA7A8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900113" y="3716338"/>
            <a:ext cx="452437" cy="454025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5292725" y="52292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8</a:t>
            </a:r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cxnSp>
        <p:nvCxnSpPr>
          <p:cNvPr id="30727" name="AutoShape 6"/>
          <p:cNvCxnSpPr>
            <a:cxnSpLocks noChangeShapeType="1"/>
            <a:stCxn id="30728" idx="6"/>
          </p:cNvCxnSpPr>
          <p:nvPr/>
        </p:nvCxnSpPr>
        <p:spPr bwMode="auto">
          <a:xfrm>
            <a:off x="4260850" y="5132388"/>
            <a:ext cx="1038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5</a:t>
            </a: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3</a:t>
            </a:r>
          </a:p>
        </p:txBody>
      </p:sp>
      <p:cxnSp>
        <p:nvCxnSpPr>
          <p:cNvPr id="30730" name="AutoShape 9"/>
          <p:cNvCxnSpPr>
            <a:cxnSpLocks noChangeShapeType="1"/>
            <a:stCxn id="30729" idx="5"/>
            <a:endCxn id="30728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1" name="AutoShape 10"/>
          <p:cNvCxnSpPr>
            <a:cxnSpLocks noChangeShapeType="1"/>
            <a:stCxn id="30724" idx="5"/>
            <a:endCxn id="30729" idx="2"/>
          </p:cNvCxnSpPr>
          <p:nvPr/>
        </p:nvCxnSpPr>
        <p:spPr bwMode="auto">
          <a:xfrm>
            <a:off x="1285875" y="4132263"/>
            <a:ext cx="1125538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1331913" y="27082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197961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6011863" y="41497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35" name="Text Box 14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4572000" y="53006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0738" name="AutoShape 17"/>
          <p:cNvCxnSpPr>
            <a:cxnSpLocks noChangeShapeType="1"/>
            <a:stCxn id="30728" idx="6"/>
          </p:cNvCxnSpPr>
          <p:nvPr/>
        </p:nvCxnSpPr>
        <p:spPr bwMode="auto">
          <a:xfrm flipV="1">
            <a:off x="4260850" y="4868863"/>
            <a:ext cx="106680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9" name="AutoShape 1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7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41" name="AutoShape 20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6</a:t>
            </a:r>
          </a:p>
        </p:txBody>
      </p:sp>
      <p:sp>
        <p:nvSpPr>
          <p:cNvPr id="30742" name="AutoShape 21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30743" name="AutoShape 22"/>
          <p:cNvCxnSpPr>
            <a:cxnSpLocks noChangeShapeType="1"/>
            <a:stCxn id="30742" idx="6"/>
            <a:endCxn id="30741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4" name="Text Box 23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0745" name="AutoShape 24"/>
          <p:cNvCxnSpPr>
            <a:cxnSpLocks noChangeShapeType="1"/>
            <a:stCxn id="30726" idx="6"/>
            <a:endCxn id="30742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6" name="Text Box 25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0747" name="AutoShape 26"/>
          <p:cNvSpPr>
            <a:spLocks noChangeArrowheads="1"/>
          </p:cNvSpPr>
          <p:nvPr/>
        </p:nvSpPr>
        <p:spPr bwMode="auto">
          <a:xfrm>
            <a:off x="684213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0748" name="AutoShape 27"/>
          <p:cNvCxnSpPr>
            <a:cxnSpLocks noChangeShapeType="1"/>
            <a:stCxn id="30724" idx="0"/>
            <a:endCxn id="30726" idx="1"/>
          </p:cNvCxnSpPr>
          <p:nvPr/>
        </p:nvCxnSpPr>
        <p:spPr bwMode="auto">
          <a:xfrm rot="-5400000">
            <a:off x="1479550" y="2700338"/>
            <a:ext cx="635000" cy="1339850"/>
          </a:xfrm>
          <a:prstGeom prst="curvedConnector3">
            <a:avLst>
              <a:gd name="adj1" fmla="val 104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9" name="AutoShape 28"/>
          <p:cNvCxnSpPr>
            <a:cxnSpLocks noChangeShapeType="1"/>
            <a:stCxn id="30726" idx="4"/>
            <a:endCxn id="30724" idx="6"/>
          </p:cNvCxnSpPr>
          <p:nvPr/>
        </p:nvCxnSpPr>
        <p:spPr bwMode="auto">
          <a:xfrm rot="5400000">
            <a:off x="1708944" y="3050381"/>
            <a:ext cx="565150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0" name="AutoShape 29"/>
          <p:cNvSpPr>
            <a:spLocks noChangeArrowheads="1"/>
          </p:cNvSpPr>
          <p:nvPr/>
        </p:nvSpPr>
        <p:spPr bwMode="auto">
          <a:xfrm>
            <a:off x="6516688" y="42211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9</a:t>
            </a:r>
          </a:p>
        </p:txBody>
      </p:sp>
      <p:cxnSp>
        <p:nvCxnSpPr>
          <p:cNvPr id="30751" name="AutoShape 30"/>
          <p:cNvCxnSpPr>
            <a:cxnSpLocks noChangeShapeType="1"/>
            <a:stCxn id="30739" idx="6"/>
            <a:endCxn id="30750" idx="2"/>
          </p:cNvCxnSpPr>
          <p:nvPr/>
        </p:nvCxnSpPr>
        <p:spPr bwMode="auto">
          <a:xfrm flipV="1">
            <a:off x="5673725" y="4411663"/>
            <a:ext cx="814388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2" name="Text Box 31"/>
          <p:cNvSpPr txBox="1">
            <a:spLocks noChangeArrowheads="1"/>
          </p:cNvSpPr>
          <p:nvPr/>
        </p:nvSpPr>
        <p:spPr bwMode="auto">
          <a:xfrm>
            <a:off x="3635375" y="1290638"/>
            <a:ext cx="4030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Suppose we want to merge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state 3 with state 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36712"/>
          </a:xfrm>
        </p:spPr>
        <p:txBody>
          <a:bodyPr/>
          <a:lstStyle/>
          <a:p>
            <a:r>
              <a:rPr lang="en-GB" altLang="fr-FR" dirty="0"/>
              <a:t>Merge and fold</a:t>
            </a:r>
          </a:p>
        </p:txBody>
      </p:sp>
      <p:sp>
        <p:nvSpPr>
          <p:cNvPr id="317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FAFB584-F52A-4C76-BFD6-02619AA4827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900113" y="3716338"/>
            <a:ext cx="452437" cy="454025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5292725" y="52292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8</a:t>
            </a:r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cxnSp>
        <p:nvCxnSpPr>
          <p:cNvPr id="31751" name="AutoShape 6"/>
          <p:cNvCxnSpPr>
            <a:cxnSpLocks noChangeShapeType="1"/>
            <a:stCxn id="31752" idx="6"/>
          </p:cNvCxnSpPr>
          <p:nvPr/>
        </p:nvCxnSpPr>
        <p:spPr bwMode="auto">
          <a:xfrm>
            <a:off x="4260850" y="5132388"/>
            <a:ext cx="1038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5</a:t>
            </a:r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3</a:t>
            </a:r>
          </a:p>
        </p:txBody>
      </p:sp>
      <p:cxnSp>
        <p:nvCxnSpPr>
          <p:cNvPr id="31754" name="AutoShape 9"/>
          <p:cNvCxnSpPr>
            <a:cxnSpLocks noChangeShapeType="1"/>
            <a:stCxn id="31753" idx="5"/>
            <a:endCxn id="31752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31913" y="25654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a,</a:t>
            </a:r>
            <a:r>
              <a:rPr lang="es-ES_tradnl" altLang="fr-FR" sz="2400" i="1">
                <a:solidFill>
                  <a:srgbClr val="FF3300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rgbClr val="FF3300"/>
              </a:solidFill>
              <a:latin typeface="Lucida Console" pitchFamily="49" charset="0"/>
            </a:endParaRP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197961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11863" y="41497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4572000" y="53006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1760" name="AutoShape 15"/>
          <p:cNvCxnSpPr>
            <a:cxnSpLocks noChangeShapeType="1"/>
            <a:stCxn id="31752" idx="6"/>
          </p:cNvCxnSpPr>
          <p:nvPr/>
        </p:nvCxnSpPr>
        <p:spPr bwMode="auto">
          <a:xfrm flipV="1">
            <a:off x="4260850" y="4868863"/>
            <a:ext cx="106680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1" name="AutoShape 16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7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1763" name="AutoShape 18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6</a:t>
            </a:r>
          </a:p>
        </p:txBody>
      </p:sp>
      <p:sp>
        <p:nvSpPr>
          <p:cNvPr id="31764" name="AutoShape 19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31765" name="AutoShape 20"/>
          <p:cNvCxnSpPr>
            <a:cxnSpLocks noChangeShapeType="1"/>
            <a:stCxn id="31764" idx="6"/>
            <a:endCxn id="31763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1767" name="AutoShape 22"/>
          <p:cNvCxnSpPr>
            <a:cxnSpLocks noChangeShapeType="1"/>
            <a:stCxn id="31750" idx="6"/>
            <a:endCxn id="31764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1769" name="AutoShape 24"/>
          <p:cNvSpPr>
            <a:spLocks noChangeArrowheads="1"/>
          </p:cNvSpPr>
          <p:nvPr/>
        </p:nvSpPr>
        <p:spPr bwMode="auto">
          <a:xfrm>
            <a:off x="684213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1770" name="AutoShape 25"/>
          <p:cNvCxnSpPr>
            <a:cxnSpLocks noChangeShapeType="1"/>
            <a:stCxn id="31748" idx="0"/>
            <a:endCxn id="31750" idx="1"/>
          </p:cNvCxnSpPr>
          <p:nvPr/>
        </p:nvCxnSpPr>
        <p:spPr bwMode="auto">
          <a:xfrm rot="-5400000">
            <a:off x="1479550" y="2700338"/>
            <a:ext cx="635000" cy="1339850"/>
          </a:xfrm>
          <a:prstGeom prst="curvedConnector3">
            <a:avLst>
              <a:gd name="adj1" fmla="val 104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1" name="AutoShape 26"/>
          <p:cNvCxnSpPr>
            <a:cxnSpLocks noChangeShapeType="1"/>
            <a:stCxn id="31750" idx="4"/>
            <a:endCxn id="31748" idx="6"/>
          </p:cNvCxnSpPr>
          <p:nvPr/>
        </p:nvCxnSpPr>
        <p:spPr bwMode="auto">
          <a:xfrm rot="5400000">
            <a:off x="1708944" y="3050381"/>
            <a:ext cx="565150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2" name="AutoShape 27"/>
          <p:cNvSpPr>
            <a:spLocks noChangeArrowheads="1"/>
          </p:cNvSpPr>
          <p:nvPr/>
        </p:nvSpPr>
        <p:spPr bwMode="auto">
          <a:xfrm>
            <a:off x="6516688" y="42211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9</a:t>
            </a:r>
          </a:p>
        </p:txBody>
      </p:sp>
      <p:cxnSp>
        <p:nvCxnSpPr>
          <p:cNvPr id="31773" name="AutoShape 28"/>
          <p:cNvCxnSpPr>
            <a:cxnSpLocks noChangeShapeType="1"/>
            <a:stCxn id="31761" idx="6"/>
            <a:endCxn id="31772" idx="2"/>
          </p:cNvCxnSpPr>
          <p:nvPr/>
        </p:nvCxnSpPr>
        <p:spPr bwMode="auto">
          <a:xfrm flipV="1">
            <a:off x="5673725" y="4411663"/>
            <a:ext cx="814388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3635375" y="1290638"/>
            <a:ext cx="2867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First disconnect 3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and reconnect to 2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65188"/>
          </a:xfrm>
        </p:spPr>
        <p:txBody>
          <a:bodyPr/>
          <a:lstStyle/>
          <a:p>
            <a:r>
              <a:rPr lang="en-GB" altLang="fr-FR" dirty="0"/>
              <a:t>Merge and fold</a:t>
            </a:r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B33C5E5-8EAD-4483-8B14-E55BE61F31E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AutoShape 3"/>
          <p:cNvSpPr>
            <a:spLocks noChangeArrowheads="1"/>
          </p:cNvSpPr>
          <p:nvPr/>
        </p:nvSpPr>
        <p:spPr bwMode="auto">
          <a:xfrm>
            <a:off x="900113" y="3716338"/>
            <a:ext cx="452437" cy="454025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32773" name="AutoShape 4"/>
          <p:cNvSpPr>
            <a:spLocks noChangeArrowheads="1"/>
          </p:cNvSpPr>
          <p:nvPr/>
        </p:nvSpPr>
        <p:spPr bwMode="auto">
          <a:xfrm>
            <a:off x="5292725" y="45815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chemeClr val="bg2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32774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cxnSp>
        <p:nvCxnSpPr>
          <p:cNvPr id="32775" name="AutoShape 6"/>
          <p:cNvCxnSpPr>
            <a:cxnSpLocks noChangeShapeType="1"/>
          </p:cNvCxnSpPr>
          <p:nvPr/>
        </p:nvCxnSpPr>
        <p:spPr bwMode="auto">
          <a:xfrm>
            <a:off x="4284663" y="4425950"/>
            <a:ext cx="1038225" cy="29210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6" name="AutoShape 7"/>
          <p:cNvSpPr>
            <a:spLocks noChangeArrowheads="1"/>
          </p:cNvSpPr>
          <p:nvPr/>
        </p:nvSpPr>
        <p:spPr bwMode="auto">
          <a:xfrm>
            <a:off x="3851275" y="42211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chemeClr val="bg2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2777" name="AutoShape 8"/>
          <p:cNvSpPr>
            <a:spLocks noChangeArrowheads="1"/>
          </p:cNvSpPr>
          <p:nvPr/>
        </p:nvSpPr>
        <p:spPr bwMode="auto">
          <a:xfrm>
            <a:off x="2484438" y="3500438"/>
            <a:ext cx="381000" cy="381000"/>
          </a:xfrm>
          <a:prstGeom prst="flowChartConnector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chemeClr val="bg2"/>
                </a:solidFill>
                <a:latin typeface="Arial" pitchFamily="34" charset="0"/>
              </a:rPr>
              <a:t>3</a:t>
            </a:r>
          </a:p>
        </p:txBody>
      </p:sp>
      <p:cxnSp>
        <p:nvCxnSpPr>
          <p:cNvPr id="32778" name="AutoShape 9"/>
          <p:cNvCxnSpPr>
            <a:cxnSpLocks noChangeShapeType="1"/>
          </p:cNvCxnSpPr>
          <p:nvPr/>
        </p:nvCxnSpPr>
        <p:spPr bwMode="auto">
          <a:xfrm>
            <a:off x="2843213" y="3814763"/>
            <a:ext cx="1012825" cy="58578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1331913" y="25654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a,</a:t>
            </a:r>
            <a:r>
              <a:rPr lang="es-ES_tradnl" altLang="fr-FR" sz="2400" i="1">
                <a:solidFill>
                  <a:srgbClr val="FF3300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rgbClr val="FF3300"/>
              </a:solidFill>
              <a:latin typeface="Lucida Console" pitchFamily="49" charset="0"/>
            </a:endParaRP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197961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2781" name="Text Box 12"/>
          <p:cNvSpPr txBox="1">
            <a:spLocks noChangeArrowheads="1"/>
          </p:cNvSpPr>
          <p:nvPr/>
        </p:nvSpPr>
        <p:spPr bwMode="auto">
          <a:xfrm>
            <a:off x="6084888" y="37893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bg2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bg2"/>
              </a:solidFill>
              <a:latin typeface="Lucida Console" pitchFamily="49" charset="0"/>
            </a:endParaRPr>
          </a:p>
        </p:txBody>
      </p:sp>
      <p:sp>
        <p:nvSpPr>
          <p:cNvPr id="32782" name="Text Box 13"/>
          <p:cNvSpPr txBox="1">
            <a:spLocks noChangeArrowheads="1"/>
          </p:cNvSpPr>
          <p:nvPr/>
        </p:nvSpPr>
        <p:spPr bwMode="auto">
          <a:xfrm>
            <a:off x="3059113" y="40052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bg2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bg2"/>
              </a:solidFill>
              <a:latin typeface="Lucida Console" pitchFamily="49" charset="0"/>
            </a:endParaRPr>
          </a:p>
        </p:txBody>
      </p:sp>
      <p:sp>
        <p:nvSpPr>
          <p:cNvPr id="32783" name="Text Box 14"/>
          <p:cNvSpPr txBox="1">
            <a:spLocks noChangeArrowheads="1"/>
          </p:cNvSpPr>
          <p:nvPr/>
        </p:nvSpPr>
        <p:spPr bwMode="auto">
          <a:xfrm>
            <a:off x="4643438" y="45815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bg2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bg2"/>
              </a:solidFill>
              <a:latin typeface="Lucida Console" pitchFamily="49" charset="0"/>
            </a:endParaRPr>
          </a:p>
        </p:txBody>
      </p:sp>
      <p:cxnSp>
        <p:nvCxnSpPr>
          <p:cNvPr id="32784" name="AutoShape 15"/>
          <p:cNvCxnSpPr>
            <a:cxnSpLocks noChangeShapeType="1"/>
          </p:cNvCxnSpPr>
          <p:nvPr/>
        </p:nvCxnSpPr>
        <p:spPr bwMode="auto">
          <a:xfrm flipV="1">
            <a:off x="4284663" y="4164013"/>
            <a:ext cx="1066800" cy="2635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5" name="AutoShape 16"/>
          <p:cNvSpPr>
            <a:spLocks noChangeArrowheads="1"/>
          </p:cNvSpPr>
          <p:nvPr/>
        </p:nvSpPr>
        <p:spPr bwMode="auto">
          <a:xfrm>
            <a:off x="5364163" y="3860800"/>
            <a:ext cx="381000" cy="381000"/>
          </a:xfrm>
          <a:prstGeom prst="flowChartConnector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chemeClr val="bg2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32786" name="Text Box 17"/>
          <p:cNvSpPr txBox="1">
            <a:spLocks noChangeArrowheads="1"/>
          </p:cNvSpPr>
          <p:nvPr/>
        </p:nvSpPr>
        <p:spPr bwMode="auto">
          <a:xfrm>
            <a:off x="4716463" y="38608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bg2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bg2"/>
              </a:solidFill>
              <a:latin typeface="Lucida Console" pitchFamily="49" charset="0"/>
            </a:endParaRPr>
          </a:p>
        </p:txBody>
      </p:sp>
      <p:sp>
        <p:nvSpPr>
          <p:cNvPr id="32787" name="AutoShape 18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6</a:t>
            </a:r>
          </a:p>
        </p:txBody>
      </p:sp>
      <p:sp>
        <p:nvSpPr>
          <p:cNvPr id="32788" name="AutoShape 19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32789" name="AutoShape 20"/>
          <p:cNvCxnSpPr>
            <a:cxnSpLocks noChangeShapeType="1"/>
            <a:stCxn id="32788" idx="6"/>
            <a:endCxn id="32787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2791" name="AutoShape 22"/>
          <p:cNvCxnSpPr>
            <a:cxnSpLocks noChangeShapeType="1"/>
            <a:stCxn id="32774" idx="6"/>
            <a:endCxn id="32788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2793" name="AutoShape 24"/>
          <p:cNvSpPr>
            <a:spLocks noChangeArrowheads="1"/>
          </p:cNvSpPr>
          <p:nvPr/>
        </p:nvSpPr>
        <p:spPr bwMode="auto">
          <a:xfrm>
            <a:off x="684213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2794" name="AutoShape 25"/>
          <p:cNvCxnSpPr>
            <a:cxnSpLocks noChangeShapeType="1"/>
            <a:stCxn id="32772" idx="0"/>
            <a:endCxn id="32774" idx="1"/>
          </p:cNvCxnSpPr>
          <p:nvPr/>
        </p:nvCxnSpPr>
        <p:spPr bwMode="auto">
          <a:xfrm rot="-5400000">
            <a:off x="1479550" y="2700338"/>
            <a:ext cx="635000" cy="1339850"/>
          </a:xfrm>
          <a:prstGeom prst="curvedConnector3">
            <a:avLst>
              <a:gd name="adj1" fmla="val 104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5" name="AutoShape 26"/>
          <p:cNvCxnSpPr>
            <a:cxnSpLocks noChangeShapeType="1"/>
            <a:stCxn id="32774" idx="4"/>
            <a:endCxn id="32772" idx="6"/>
          </p:cNvCxnSpPr>
          <p:nvPr/>
        </p:nvCxnSpPr>
        <p:spPr bwMode="auto">
          <a:xfrm rot="5400000">
            <a:off x="1708944" y="3050381"/>
            <a:ext cx="565150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6" name="AutoShape 27"/>
          <p:cNvSpPr>
            <a:spLocks noChangeArrowheads="1"/>
          </p:cNvSpPr>
          <p:nvPr/>
        </p:nvSpPr>
        <p:spPr bwMode="auto">
          <a:xfrm>
            <a:off x="6659563" y="34290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chemeClr val="bg2"/>
                </a:solidFill>
                <a:latin typeface="Arial" pitchFamily="34" charset="0"/>
              </a:rPr>
              <a:t>9</a:t>
            </a:r>
          </a:p>
        </p:txBody>
      </p:sp>
      <p:cxnSp>
        <p:nvCxnSpPr>
          <p:cNvPr id="32797" name="AutoShape 28"/>
          <p:cNvCxnSpPr>
            <a:cxnSpLocks noChangeShapeType="1"/>
          </p:cNvCxnSpPr>
          <p:nvPr/>
        </p:nvCxnSpPr>
        <p:spPr bwMode="auto">
          <a:xfrm flipV="1">
            <a:off x="5724525" y="3573463"/>
            <a:ext cx="885825" cy="43180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3635375" y="1290638"/>
            <a:ext cx="4514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Then fold subtree rooted in 3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into the DFA starting in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Definition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539750" y="1773238"/>
            <a:ext cx="8208963" cy="4464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sz="2400" dirty="0"/>
              <a:t>	Let </a:t>
            </a:r>
            <a:r>
              <a:rPr lang="en-US" altLang="fr-FR" sz="2400" i="1" dirty="0"/>
              <a:t>k</a:t>
            </a:r>
            <a:r>
              <a:rPr lang="en-US" altLang="fr-FR" sz="2400" dirty="0">
                <a:sym typeface="Symbol" pitchFamily="18" charset="2"/>
              </a:rPr>
              <a:t></a:t>
            </a:r>
            <a:r>
              <a:rPr lang="en-US" altLang="fr-FR" sz="2400" dirty="0"/>
              <a:t>0, a </a:t>
            </a:r>
            <a:r>
              <a:rPr lang="en-US" altLang="fr-FR" sz="2400" i="1" dirty="0"/>
              <a:t>k</a:t>
            </a:r>
            <a:r>
              <a:rPr lang="en-US" altLang="fr-FR" sz="2400" dirty="0"/>
              <a:t>-testable language in the strict sense (</a:t>
            </a:r>
            <a:r>
              <a:rPr lang="en-US" altLang="fr-FR" sz="2400" i="1" dirty="0"/>
              <a:t>k</a:t>
            </a:r>
            <a:r>
              <a:rPr lang="en-US" altLang="fr-FR" sz="2400" dirty="0"/>
              <a:t>-TSS) is a 5-tuple </a:t>
            </a:r>
            <a:r>
              <a:rPr lang="en-US" altLang="fr-FR" sz="2400" i="1" dirty="0" err="1"/>
              <a:t>Z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=(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dirty="0"/>
              <a:t>, </a:t>
            </a:r>
            <a:r>
              <a:rPr lang="en-US" altLang="fr-FR" sz="2400" i="1" dirty="0"/>
              <a:t>I</a:t>
            </a:r>
            <a:r>
              <a:rPr lang="en-US" altLang="fr-FR" sz="2400" dirty="0"/>
              <a:t>, </a:t>
            </a:r>
            <a:r>
              <a:rPr lang="en-US" altLang="fr-FR" sz="2400" i="1" dirty="0"/>
              <a:t>F</a:t>
            </a:r>
            <a:r>
              <a:rPr lang="en-US" altLang="fr-FR" sz="2400" dirty="0"/>
              <a:t>, </a:t>
            </a:r>
            <a:r>
              <a:rPr lang="en-US" altLang="fr-FR" sz="2400" i="1" dirty="0"/>
              <a:t>T, C</a:t>
            </a:r>
            <a:r>
              <a:rPr lang="en-US" altLang="fr-FR" sz="2400" dirty="0"/>
              <a:t>) with:</a:t>
            </a:r>
          </a:p>
          <a:p>
            <a:pPr lvl="1"/>
            <a:r>
              <a:rPr lang="en-US" altLang="fr-FR" sz="2400" dirty="0">
                <a:sym typeface="Symbol" pitchFamily="18" charset="2"/>
              </a:rPr>
              <a:t> </a:t>
            </a:r>
            <a:r>
              <a:rPr lang="en-US" altLang="fr-FR" sz="2400" dirty="0"/>
              <a:t>a finite alphabet</a:t>
            </a:r>
          </a:p>
          <a:p>
            <a:pPr lvl="1"/>
            <a:r>
              <a:rPr lang="en-US" altLang="fr-FR" sz="2400" i="1" dirty="0"/>
              <a:t>I</a:t>
            </a:r>
            <a:r>
              <a:rPr lang="en-US" altLang="fr-FR" sz="2400" dirty="0"/>
              <a:t>, </a:t>
            </a:r>
            <a:r>
              <a:rPr lang="en-US" altLang="fr-FR" sz="2400" i="1" dirty="0"/>
              <a:t>F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i="1" baseline="30000" dirty="0"/>
              <a:t>k</a:t>
            </a:r>
            <a:r>
              <a:rPr lang="en-US" altLang="fr-FR" sz="2400" baseline="30000" dirty="0"/>
              <a:t>-1</a:t>
            </a:r>
            <a:r>
              <a:rPr lang="en-US" altLang="fr-FR" sz="2400" i="1" baseline="30000" dirty="0"/>
              <a:t> </a:t>
            </a:r>
            <a:r>
              <a:rPr lang="en-US" altLang="fr-FR" sz="2400" dirty="0"/>
              <a:t>(allowed prefixes of length </a:t>
            </a:r>
            <a:r>
              <a:rPr lang="en-US" altLang="fr-FR" sz="2400" i="1" dirty="0"/>
              <a:t>k</a:t>
            </a:r>
            <a:r>
              <a:rPr lang="en-US" altLang="fr-FR" sz="2400" dirty="0"/>
              <a:t>-1 and suffixes of length </a:t>
            </a:r>
            <a:r>
              <a:rPr lang="en-US" altLang="fr-FR" sz="2400" i="1" dirty="0"/>
              <a:t>k</a:t>
            </a:r>
            <a:r>
              <a:rPr lang="en-US" altLang="fr-FR" sz="2400" dirty="0"/>
              <a:t>-1)</a:t>
            </a:r>
            <a:endParaRPr lang="en-US" altLang="fr-FR" sz="2400" i="1" baseline="30000" dirty="0"/>
          </a:p>
          <a:p>
            <a:pPr lvl="1"/>
            <a:r>
              <a:rPr lang="en-US" altLang="fr-FR" sz="2400" i="1" dirty="0"/>
              <a:t>T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i="1" baseline="30000" dirty="0"/>
              <a:t>k</a:t>
            </a:r>
            <a:r>
              <a:rPr lang="en-US" altLang="fr-FR" sz="2400" dirty="0"/>
              <a:t> (allowed segments)</a:t>
            </a:r>
          </a:p>
          <a:p>
            <a:pPr lvl="1"/>
            <a:r>
              <a:rPr lang="en-US" altLang="fr-FR" sz="2400" i="1" dirty="0"/>
              <a:t>C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</a:t>
            </a:r>
            <a:r>
              <a:rPr lang="en-US" altLang="fr-FR" sz="2400" dirty="0"/>
              <a:t> 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baseline="30000" dirty="0">
                <a:sym typeface="Symbol" pitchFamily="18" charset="2"/>
              </a:rPr>
              <a:t>&lt;</a:t>
            </a:r>
            <a:r>
              <a:rPr lang="en-US" altLang="fr-FR" sz="2400" i="1" baseline="30000" dirty="0"/>
              <a:t>k</a:t>
            </a:r>
            <a:r>
              <a:rPr lang="en-US" altLang="fr-FR" sz="2400" dirty="0"/>
              <a:t> contains all strings of length less than </a:t>
            </a:r>
            <a:r>
              <a:rPr lang="en-US" altLang="fr-FR" sz="2400" i="1" dirty="0"/>
              <a:t>k</a:t>
            </a:r>
            <a:r>
              <a:rPr lang="en-US" altLang="fr-FR" sz="2400" dirty="0"/>
              <a:t> </a:t>
            </a:r>
          </a:p>
          <a:p>
            <a:pPr lvl="1"/>
            <a:r>
              <a:rPr lang="en-US" altLang="fr-FR" sz="2400" dirty="0"/>
              <a:t>Note that </a:t>
            </a:r>
            <a:r>
              <a:rPr lang="en-US" altLang="fr-FR" sz="2400" i="1" dirty="0"/>
              <a:t>I</a:t>
            </a:r>
            <a:r>
              <a:rPr lang="en-US" altLang="fr-FR" sz="2400" dirty="0"/>
              <a:t>∩</a:t>
            </a:r>
            <a:r>
              <a:rPr lang="en-US" altLang="fr-FR" sz="2400" i="1" dirty="0"/>
              <a:t>F</a:t>
            </a:r>
            <a:r>
              <a:rPr lang="en-US" altLang="fr-FR" sz="2400" dirty="0"/>
              <a:t>=</a:t>
            </a:r>
            <a:r>
              <a:rPr lang="en-US" altLang="fr-FR" sz="2400" i="1" dirty="0"/>
              <a:t>C</a:t>
            </a:r>
            <a:r>
              <a:rPr lang="en-US" altLang="fr-FR" sz="2400" dirty="0"/>
              <a:t>∩Σ</a:t>
            </a:r>
            <a:r>
              <a:rPr lang="en-US" altLang="fr-FR" sz="2400" i="1" baseline="30000" dirty="0"/>
              <a:t>k</a:t>
            </a:r>
            <a:r>
              <a:rPr lang="en-US" altLang="fr-FR" sz="2400" baseline="30000" dirty="0"/>
              <a:t>-1</a:t>
            </a:r>
            <a:endParaRPr lang="en-US" altLang="fr-FR" sz="2400" dirty="0"/>
          </a:p>
        </p:txBody>
      </p:sp>
      <p:sp>
        <p:nvSpPr>
          <p:cNvPr id="2970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F366994-49D2-4B5E-A88A-DDDBCF6B5160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589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112963"/>
            <a:ext cx="6931224" cy="466725"/>
          </a:xfrm>
        </p:spPr>
        <p:txBody>
          <a:bodyPr/>
          <a:lstStyle/>
          <a:p>
            <a:r>
              <a:rPr lang="en-GB" altLang="fr-FR" dirty="0"/>
              <a:t>Merge and fold</a:t>
            </a:r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21070F0-BDC7-4D03-8217-3A3630917AD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900113" y="3716338"/>
            <a:ext cx="452437" cy="454025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5219700" y="414972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8</a:t>
            </a: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cxnSp>
        <p:nvCxnSpPr>
          <p:cNvPr id="33799" name="AutoShape 6"/>
          <p:cNvCxnSpPr>
            <a:cxnSpLocks noChangeShapeType="1"/>
            <a:stCxn id="33805" idx="6"/>
            <a:endCxn id="33797" idx="2"/>
          </p:cNvCxnSpPr>
          <p:nvPr/>
        </p:nvCxnSpPr>
        <p:spPr bwMode="auto">
          <a:xfrm>
            <a:off x="4232275" y="3906838"/>
            <a:ext cx="958850" cy="433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1331913" y="25654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a,</a:t>
            </a:r>
            <a:r>
              <a:rPr lang="es-ES_tradnl" altLang="fr-FR" sz="2400" i="1">
                <a:solidFill>
                  <a:srgbClr val="FF3300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rgbClr val="FF3300"/>
              </a:solidFill>
              <a:latin typeface="Lucida Console" pitchFamily="49" charset="0"/>
            </a:endParaRP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1979613" y="33575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5940425" y="27813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4500563" y="42211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6</a:t>
            </a:r>
          </a:p>
        </p:txBody>
      </p:sp>
      <p:sp>
        <p:nvSpPr>
          <p:cNvPr id="33805" name="AutoShape 12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4</a:t>
            </a:r>
          </a:p>
        </p:txBody>
      </p:sp>
      <p:cxnSp>
        <p:nvCxnSpPr>
          <p:cNvPr id="33806" name="AutoShape 13"/>
          <p:cNvCxnSpPr>
            <a:cxnSpLocks noChangeShapeType="1"/>
            <a:stCxn id="33805" idx="6"/>
            <a:endCxn id="33804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7" name="Text Box 14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3808" name="AutoShape 15"/>
          <p:cNvCxnSpPr>
            <a:cxnSpLocks noChangeShapeType="1"/>
            <a:stCxn id="33798" idx="6"/>
            <a:endCxn id="33805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33810" name="AutoShape 17"/>
          <p:cNvSpPr>
            <a:spLocks noChangeArrowheads="1"/>
          </p:cNvSpPr>
          <p:nvPr/>
        </p:nvSpPr>
        <p:spPr bwMode="auto">
          <a:xfrm>
            <a:off x="684213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3811" name="AutoShape 18"/>
          <p:cNvCxnSpPr>
            <a:cxnSpLocks noChangeShapeType="1"/>
            <a:stCxn id="33796" idx="0"/>
            <a:endCxn id="33798" idx="1"/>
          </p:cNvCxnSpPr>
          <p:nvPr/>
        </p:nvCxnSpPr>
        <p:spPr bwMode="auto">
          <a:xfrm rot="-5400000">
            <a:off x="1479550" y="2700338"/>
            <a:ext cx="635000" cy="1339850"/>
          </a:xfrm>
          <a:prstGeom prst="curvedConnector3">
            <a:avLst>
              <a:gd name="adj1" fmla="val 104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2" name="AutoShape 19"/>
          <p:cNvCxnSpPr>
            <a:cxnSpLocks noChangeShapeType="1"/>
            <a:stCxn id="33798" idx="4"/>
            <a:endCxn id="33796" idx="6"/>
          </p:cNvCxnSpPr>
          <p:nvPr/>
        </p:nvCxnSpPr>
        <p:spPr bwMode="auto">
          <a:xfrm rot="5400000">
            <a:off x="1708944" y="3050381"/>
            <a:ext cx="565150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3" name="AutoShape 20"/>
          <p:cNvSpPr>
            <a:spLocks noChangeArrowheads="1"/>
          </p:cNvSpPr>
          <p:nvPr/>
        </p:nvSpPr>
        <p:spPr bwMode="auto">
          <a:xfrm>
            <a:off x="6588125" y="2708275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9</a:t>
            </a:r>
          </a:p>
        </p:txBody>
      </p:sp>
      <p:cxnSp>
        <p:nvCxnSpPr>
          <p:cNvPr id="33814" name="AutoShape 21"/>
          <p:cNvCxnSpPr>
            <a:cxnSpLocks noChangeShapeType="1"/>
            <a:stCxn id="33804" idx="6"/>
            <a:endCxn id="33813" idx="3"/>
          </p:cNvCxnSpPr>
          <p:nvPr/>
        </p:nvCxnSpPr>
        <p:spPr bwMode="auto">
          <a:xfrm flipV="1">
            <a:off x="5702300" y="3062288"/>
            <a:ext cx="941388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5" name="Text Box 22"/>
          <p:cNvSpPr txBox="1">
            <a:spLocks noChangeArrowheads="1"/>
          </p:cNvSpPr>
          <p:nvPr/>
        </p:nvSpPr>
        <p:spPr bwMode="auto">
          <a:xfrm>
            <a:off x="3635375" y="1290638"/>
            <a:ext cx="4514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Then fold subtree rooted in 3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>
                <a:latin typeface="Comic Sans MS" pitchFamily="66" charset="0"/>
              </a:rPr>
              <a:t>into the DFA starting in 2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>
                <a:solidFill>
                  <a:srgbClr val="FC0128"/>
                </a:solidFill>
              </a:rPr>
              <a:t>Other search spaces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1339850" y="2006600"/>
            <a:ext cx="6965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altLang="fr-FR"/>
              <a:t>	an augmented </a:t>
            </a:r>
            <a:r>
              <a:rPr lang="en-US" altLang="fr-FR" i="1"/>
              <a:t>PTA</a:t>
            </a:r>
            <a:r>
              <a:rPr lang="en-US" altLang="fr-FR"/>
              <a:t> can be constructed from both </a:t>
            </a:r>
            <a:r>
              <a:rPr lang="en-US" altLang="fr-FR" i="1"/>
              <a:t>S</a:t>
            </a:r>
            <a:r>
              <a:rPr lang="en-US" altLang="fr-FR" baseline="-25000"/>
              <a:t>+ </a:t>
            </a:r>
            <a:r>
              <a:rPr lang="en-US" altLang="fr-FR"/>
              <a:t>and </a:t>
            </a:r>
            <a:r>
              <a:rPr lang="en-US" altLang="fr-FR" i="1"/>
              <a:t>S</a:t>
            </a:r>
            <a:r>
              <a:rPr lang="en-US" altLang="fr-FR" baseline="-25000"/>
              <a:t>-</a:t>
            </a:r>
            <a:r>
              <a:rPr lang="en-US" altLang="fr-FR" i="1"/>
              <a:t> </a:t>
            </a:r>
            <a:r>
              <a:rPr lang="en-US" altLang="fr-FR"/>
              <a:t>(Coste</a:t>
            </a:r>
            <a:r>
              <a:rPr lang="en-US" altLang="fr-FR" i="1"/>
              <a:t> </a:t>
            </a:r>
            <a:r>
              <a:rPr lang="en-US" altLang="fr-FR"/>
              <a:t>98, Oliveira 98)</a:t>
            </a:r>
          </a:p>
          <a:p>
            <a:pPr lvl="1">
              <a:buFontTx/>
              <a:buChar char="•"/>
            </a:pPr>
            <a:r>
              <a:rPr lang="en-US" altLang="fr-FR"/>
              <a:t>but not every merge is possible</a:t>
            </a:r>
          </a:p>
          <a:p>
            <a:pPr lvl="1">
              <a:buFontTx/>
              <a:buChar char="•"/>
            </a:pPr>
            <a:r>
              <a:rPr lang="en-US" altLang="fr-FR"/>
              <a:t>the search algorithms must run under a set of dynamic constraints</a:t>
            </a:r>
          </a:p>
        </p:txBody>
      </p:sp>
      <p:sp>
        <p:nvSpPr>
          <p:cNvPr id="3482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094DE59-E410-4429-9244-E7FC431D05E9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fr-FR"/>
              <a:t>State splitting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719263"/>
            <a:ext cx="4211638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dirty="0"/>
              <a:t>Searching by splitting:</a:t>
            </a:r>
          </a:p>
          <a:p>
            <a:pPr>
              <a:buFont typeface="Wingdings" pitchFamily="2" charset="2"/>
              <a:buNone/>
            </a:pPr>
            <a:r>
              <a:rPr lang="en-US" altLang="fr-FR" dirty="0"/>
              <a:t>	start from the one-state universal automaton, keep constructing </a:t>
            </a:r>
            <a:r>
              <a:rPr lang="en-US" altLang="fr-FR" i="1" dirty="0"/>
              <a:t>DFA</a:t>
            </a:r>
            <a:r>
              <a:rPr lang="en-US" altLang="fr-FR" dirty="0"/>
              <a:t> controlling the search with </a:t>
            </a:r>
            <a:r>
              <a:rPr lang="en-US" altLang="fr-FR" i="1" dirty="0"/>
              <a:t>&lt;S</a:t>
            </a:r>
            <a:r>
              <a:rPr lang="en-US" altLang="fr-FR" baseline="-25000" dirty="0"/>
              <a:t>+</a:t>
            </a:r>
            <a:r>
              <a:rPr lang="en-US" altLang="fr-FR" i="1" dirty="0"/>
              <a:t>, S</a:t>
            </a:r>
            <a:r>
              <a:rPr lang="en-US" altLang="fr-FR" i="1" baseline="-25000" dirty="0"/>
              <a:t>-</a:t>
            </a:r>
            <a:r>
              <a:rPr lang="en-US" altLang="fr-FR" i="1" dirty="0"/>
              <a:t>&gt;</a:t>
            </a:r>
          </a:p>
        </p:txBody>
      </p:sp>
      <p:sp>
        <p:nvSpPr>
          <p:cNvPr id="3584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F54E74D-85BD-4633-A8D0-3252316B2C99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Freeform 4"/>
          <p:cNvSpPr>
            <a:spLocks/>
          </p:cNvSpPr>
          <p:nvPr/>
        </p:nvSpPr>
        <p:spPr bwMode="auto">
          <a:xfrm>
            <a:off x="4737100" y="3021013"/>
            <a:ext cx="3810000" cy="2514600"/>
          </a:xfrm>
          <a:custGeom>
            <a:avLst/>
            <a:gdLst>
              <a:gd name="T0" fmla="*/ 2147483647 w 2400"/>
              <a:gd name="T1" fmla="*/ 2147483647 h 1584"/>
              <a:gd name="T2" fmla="*/ 0 w 2400"/>
              <a:gd name="T3" fmla="*/ 2147483647 h 1584"/>
              <a:gd name="T4" fmla="*/ 2147483647 w 2400"/>
              <a:gd name="T5" fmla="*/ 2147483647 h 1584"/>
              <a:gd name="T6" fmla="*/ 2147483647 w 2400"/>
              <a:gd name="T7" fmla="*/ 2147483647 h 1584"/>
              <a:gd name="T8" fmla="*/ 2147483647 w 2400"/>
              <a:gd name="T9" fmla="*/ 2147483647 h 1584"/>
              <a:gd name="T10" fmla="*/ 2147483647 w 2400"/>
              <a:gd name="T11" fmla="*/ 2147483647 h 1584"/>
              <a:gd name="T12" fmla="*/ 2147483647 w 2400"/>
              <a:gd name="T13" fmla="*/ 2147483647 h 1584"/>
              <a:gd name="T14" fmla="*/ 2147483647 w 2400"/>
              <a:gd name="T15" fmla="*/ 2147483647 h 1584"/>
              <a:gd name="T16" fmla="*/ 2147483647 w 2400"/>
              <a:gd name="T17" fmla="*/ 0 h 1584"/>
              <a:gd name="T18" fmla="*/ 2147483647 w 2400"/>
              <a:gd name="T19" fmla="*/ 2147483647 h 1584"/>
              <a:gd name="T20" fmla="*/ 2147483647 w 2400"/>
              <a:gd name="T21" fmla="*/ 2147483647 h 15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400" h="1584">
                <a:moveTo>
                  <a:pt x="1008" y="1584"/>
                </a:moveTo>
                <a:lnTo>
                  <a:pt x="0" y="480"/>
                </a:lnTo>
                <a:lnTo>
                  <a:pt x="432" y="96"/>
                </a:lnTo>
                <a:lnTo>
                  <a:pt x="816" y="480"/>
                </a:lnTo>
                <a:lnTo>
                  <a:pt x="1152" y="240"/>
                </a:lnTo>
                <a:lnTo>
                  <a:pt x="1296" y="336"/>
                </a:lnTo>
                <a:lnTo>
                  <a:pt x="1584" y="288"/>
                </a:lnTo>
                <a:lnTo>
                  <a:pt x="1680" y="384"/>
                </a:lnTo>
                <a:lnTo>
                  <a:pt x="2112" y="0"/>
                </a:lnTo>
                <a:lnTo>
                  <a:pt x="2400" y="192"/>
                </a:lnTo>
                <a:lnTo>
                  <a:pt x="1008" y="158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46" name="Freeform 5"/>
          <p:cNvSpPr>
            <a:spLocks/>
          </p:cNvSpPr>
          <p:nvPr/>
        </p:nvSpPr>
        <p:spPr bwMode="auto">
          <a:xfrm>
            <a:off x="4356100" y="1268413"/>
            <a:ext cx="3733800" cy="2514600"/>
          </a:xfrm>
          <a:custGeom>
            <a:avLst/>
            <a:gdLst>
              <a:gd name="T0" fmla="*/ 2147483647 w 2352"/>
              <a:gd name="T1" fmla="*/ 2147483647 h 1584"/>
              <a:gd name="T2" fmla="*/ 0 w 2352"/>
              <a:gd name="T3" fmla="*/ 2147483647 h 1584"/>
              <a:gd name="T4" fmla="*/ 2147483647 w 2352"/>
              <a:gd name="T5" fmla="*/ 0 h 1584"/>
              <a:gd name="T6" fmla="*/ 2147483647 w 2352"/>
              <a:gd name="T7" fmla="*/ 2147483647 h 1584"/>
              <a:gd name="T8" fmla="*/ 2147483647 w 2352"/>
              <a:gd name="T9" fmla="*/ 2147483647 h 1584"/>
              <a:gd name="T10" fmla="*/ 2147483647 w 2352"/>
              <a:gd name="T11" fmla="*/ 2147483647 h 1584"/>
              <a:gd name="T12" fmla="*/ 2147483647 w 2352"/>
              <a:gd name="T13" fmla="*/ 2147483647 h 1584"/>
              <a:gd name="T14" fmla="*/ 2147483647 w 2352"/>
              <a:gd name="T15" fmla="*/ 2147483647 h 1584"/>
              <a:gd name="T16" fmla="*/ 2147483647 w 2352"/>
              <a:gd name="T17" fmla="*/ 2147483647 h 1584"/>
              <a:gd name="T18" fmla="*/ 2147483647 w 2352"/>
              <a:gd name="T19" fmla="*/ 2147483647 h 1584"/>
              <a:gd name="T20" fmla="*/ 2147483647 w 2352"/>
              <a:gd name="T21" fmla="*/ 2147483647 h 15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2" h="1584">
                <a:moveTo>
                  <a:pt x="240" y="1584"/>
                </a:moveTo>
                <a:lnTo>
                  <a:pt x="0" y="1296"/>
                </a:lnTo>
                <a:lnTo>
                  <a:pt x="1104" y="0"/>
                </a:lnTo>
                <a:lnTo>
                  <a:pt x="2352" y="1104"/>
                </a:lnTo>
                <a:lnTo>
                  <a:pt x="1920" y="1488"/>
                </a:lnTo>
                <a:lnTo>
                  <a:pt x="1824" y="1392"/>
                </a:lnTo>
                <a:lnTo>
                  <a:pt x="1536" y="1440"/>
                </a:lnTo>
                <a:lnTo>
                  <a:pt x="1392" y="1344"/>
                </a:lnTo>
                <a:lnTo>
                  <a:pt x="1056" y="1584"/>
                </a:lnTo>
                <a:lnTo>
                  <a:pt x="672" y="1200"/>
                </a:lnTo>
                <a:lnTo>
                  <a:pt x="240" y="1584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47" name="Oval 6"/>
          <p:cNvSpPr>
            <a:spLocks noChangeArrowheads="1"/>
          </p:cNvSpPr>
          <p:nvPr/>
        </p:nvSpPr>
        <p:spPr bwMode="auto">
          <a:xfrm>
            <a:off x="6108700" y="5307013"/>
            <a:ext cx="381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5848" name="Oval 7"/>
          <p:cNvSpPr>
            <a:spLocks noChangeArrowheads="1"/>
          </p:cNvSpPr>
          <p:nvPr/>
        </p:nvSpPr>
        <p:spPr bwMode="auto">
          <a:xfrm>
            <a:off x="5956300" y="1116013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5849" name="Freeform 8"/>
          <p:cNvSpPr>
            <a:spLocks/>
          </p:cNvSpPr>
          <p:nvPr/>
        </p:nvSpPr>
        <p:spPr bwMode="auto">
          <a:xfrm>
            <a:off x="4737100" y="3021013"/>
            <a:ext cx="3352800" cy="762000"/>
          </a:xfrm>
          <a:custGeom>
            <a:avLst/>
            <a:gdLst>
              <a:gd name="T0" fmla="*/ 0 w 2112"/>
              <a:gd name="T1" fmla="*/ 2147483647 h 480"/>
              <a:gd name="T2" fmla="*/ 2147483647 w 2112"/>
              <a:gd name="T3" fmla="*/ 2147483647 h 480"/>
              <a:gd name="T4" fmla="*/ 2147483647 w 2112"/>
              <a:gd name="T5" fmla="*/ 2147483647 h 480"/>
              <a:gd name="T6" fmla="*/ 2147483647 w 2112"/>
              <a:gd name="T7" fmla="*/ 2147483647 h 480"/>
              <a:gd name="T8" fmla="*/ 2147483647 w 2112"/>
              <a:gd name="T9" fmla="*/ 2147483647 h 480"/>
              <a:gd name="T10" fmla="*/ 2147483647 w 2112"/>
              <a:gd name="T11" fmla="*/ 2147483647 h 480"/>
              <a:gd name="T12" fmla="*/ 2147483647 w 2112"/>
              <a:gd name="T13" fmla="*/ 2147483647 h 480"/>
              <a:gd name="T14" fmla="*/ 2147483647 w 2112"/>
              <a:gd name="T15" fmla="*/ 0 h 4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12" h="480">
                <a:moveTo>
                  <a:pt x="0" y="480"/>
                </a:moveTo>
                <a:lnTo>
                  <a:pt x="432" y="96"/>
                </a:lnTo>
                <a:lnTo>
                  <a:pt x="816" y="480"/>
                </a:lnTo>
                <a:lnTo>
                  <a:pt x="1152" y="240"/>
                </a:lnTo>
                <a:lnTo>
                  <a:pt x="1296" y="336"/>
                </a:lnTo>
                <a:lnTo>
                  <a:pt x="1584" y="288"/>
                </a:lnTo>
                <a:lnTo>
                  <a:pt x="1680" y="384"/>
                </a:lnTo>
                <a:lnTo>
                  <a:pt x="2112" y="0"/>
                </a:lnTo>
              </a:path>
            </a:pathLst>
          </a:custGeom>
          <a:noFill/>
          <a:ln w="5715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50" name="AutoShape 9"/>
          <p:cNvSpPr>
            <a:spLocks noChangeArrowheads="1"/>
          </p:cNvSpPr>
          <p:nvPr/>
        </p:nvSpPr>
        <p:spPr bwMode="auto">
          <a:xfrm rot="-5400000">
            <a:off x="5293519" y="2275681"/>
            <a:ext cx="1798638" cy="22320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75000"/>
              <a:lumOff val="25000"/>
              <a:alpha val="39999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685800" y="1052736"/>
            <a:ext cx="7126288" cy="38240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i="1" dirty="0"/>
              <a:t>	That seems a good idea… but take a</a:t>
            </a:r>
            <a:r>
              <a:rPr lang="en-US" altLang="fr-FR" i="1" baseline="30000" dirty="0"/>
              <a:t>5*</a:t>
            </a:r>
            <a:r>
              <a:rPr lang="en-US" altLang="fr-FR" i="1" dirty="0"/>
              <a:t>. What 4 (or 3, 2, 1) state automaton is a decent approximation of a</a:t>
            </a:r>
            <a:r>
              <a:rPr lang="en-US" altLang="fr-FR" i="1" baseline="30000" dirty="0"/>
              <a:t>5*</a:t>
            </a:r>
            <a:r>
              <a:rPr lang="en-US" altLang="fr-FR" i="1" dirty="0"/>
              <a:t> ?</a:t>
            </a:r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0C74C61-21E3-404B-B76C-51FA7E420CC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3124200" y="3733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869" name="Oval 4"/>
          <p:cNvSpPr>
            <a:spLocks noChangeArrowheads="1"/>
          </p:cNvSpPr>
          <p:nvPr/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870" name="Oval 5"/>
          <p:cNvSpPr>
            <a:spLocks noChangeArrowheads="1"/>
          </p:cNvSpPr>
          <p:nvPr/>
        </p:nvSpPr>
        <p:spPr bwMode="auto">
          <a:xfrm>
            <a:off x="4648200" y="4953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871" name="Oval 6"/>
          <p:cNvSpPr>
            <a:spLocks noChangeArrowheads="1"/>
          </p:cNvSpPr>
          <p:nvPr/>
        </p:nvSpPr>
        <p:spPr bwMode="auto">
          <a:xfrm>
            <a:off x="5257800" y="3886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36872" name="Oval 7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36873" name="AutoShape 8"/>
          <p:cNvCxnSpPr>
            <a:cxnSpLocks noChangeShapeType="1"/>
            <a:stCxn id="36868" idx="0"/>
            <a:endCxn id="36872" idx="1"/>
          </p:cNvCxnSpPr>
          <p:nvPr/>
        </p:nvCxnSpPr>
        <p:spPr bwMode="auto">
          <a:xfrm rot="-5400000">
            <a:off x="3594100" y="2971800"/>
            <a:ext cx="596900" cy="927100"/>
          </a:xfrm>
          <a:prstGeom prst="curvedConnector3">
            <a:avLst>
              <a:gd name="adj1" fmla="val 10770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4" name="AutoShape 9"/>
          <p:cNvCxnSpPr>
            <a:cxnSpLocks noChangeShapeType="1"/>
            <a:stCxn id="36870" idx="3"/>
            <a:endCxn id="36869" idx="5"/>
          </p:cNvCxnSpPr>
          <p:nvPr/>
        </p:nvCxnSpPr>
        <p:spPr bwMode="auto">
          <a:xfrm rot="5400000">
            <a:off x="4304506" y="5042694"/>
            <a:ext cx="1588" cy="863600"/>
          </a:xfrm>
          <a:prstGeom prst="curvedConnector3">
            <a:avLst>
              <a:gd name="adj1" fmla="val 109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5" name="AutoShape 10"/>
          <p:cNvCxnSpPr>
            <a:cxnSpLocks noChangeShapeType="1"/>
            <a:stCxn id="36871" idx="4"/>
            <a:endCxn id="36870" idx="6"/>
          </p:cNvCxnSpPr>
          <p:nvPr/>
        </p:nvCxnSpPr>
        <p:spPr bwMode="auto">
          <a:xfrm rot="5400000">
            <a:off x="5029200" y="4724400"/>
            <a:ext cx="7620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6" name="AutoShape 11"/>
          <p:cNvCxnSpPr>
            <a:cxnSpLocks noChangeShapeType="1"/>
            <a:stCxn id="36872" idx="6"/>
            <a:endCxn id="36871" idx="1"/>
          </p:cNvCxnSpPr>
          <p:nvPr/>
        </p:nvCxnSpPr>
        <p:spPr bwMode="auto">
          <a:xfrm>
            <a:off x="4876800" y="3352800"/>
            <a:ext cx="469900" cy="6223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7" name="Text Box 12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36878" name="Text Box 13"/>
          <p:cNvSpPr txBox="1">
            <a:spLocks noChangeArrowheads="1"/>
          </p:cNvSpPr>
          <p:nvPr/>
        </p:nvSpPr>
        <p:spPr bwMode="auto">
          <a:xfrm>
            <a:off x="2895600" y="464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4114800" y="518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5486400" y="4572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36881" name="Text Box 16"/>
          <p:cNvSpPr txBox="1">
            <a:spLocks noChangeArrowheads="1"/>
          </p:cNvSpPr>
          <p:nvPr/>
        </p:nvSpPr>
        <p:spPr bwMode="auto">
          <a:xfrm>
            <a:off x="5181600" y="327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latin typeface="Times New Roman" pitchFamily="18" charset="0"/>
              </a:rPr>
              <a:t>a</a:t>
            </a:r>
            <a:endParaRPr lang="es-ES_tradnl" altLang="fr-FR" sz="2400">
              <a:latin typeface="Times New Roman" pitchFamily="18" charset="0"/>
            </a:endParaRPr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2590800" y="4038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6883" name="AutoShape 18"/>
          <p:cNvCxnSpPr>
            <a:cxnSpLocks noChangeShapeType="1"/>
            <a:stCxn id="36869" idx="2"/>
            <a:endCxn id="36868" idx="3"/>
          </p:cNvCxnSpPr>
          <p:nvPr/>
        </p:nvCxnSpPr>
        <p:spPr bwMode="auto">
          <a:xfrm rot="10800000">
            <a:off x="3213100" y="4254500"/>
            <a:ext cx="139700" cy="10033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4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994400"/>
            <a:ext cx="107950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Go to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RPNI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altLang="fr-FR" sz="2800" dirty="0"/>
              <a:t>4. RPNI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fr-FR" i="1" dirty="0"/>
              <a:t>Regular Positive and Negative Grammatical Inference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2800" dirty="0"/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03F7E0C-8DAC-429E-940B-B567631FC21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93571" y="4932854"/>
            <a:ext cx="662690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fr-FR" i="1" dirty="0"/>
              <a:t>Inferring regular languages in polynomial time. </a:t>
            </a:r>
            <a:r>
              <a:rPr lang="en-US" altLang="fr-FR" dirty="0"/>
              <a:t>Jose </a:t>
            </a:r>
            <a:r>
              <a:rPr lang="en-US" altLang="fr-FR" dirty="0" err="1"/>
              <a:t>Oncina</a:t>
            </a:r>
            <a:r>
              <a:rPr lang="en-US" altLang="fr-FR" dirty="0"/>
              <a:t> &amp; Pedro </a:t>
            </a:r>
            <a:r>
              <a:rPr lang="en-US" altLang="fr-FR" dirty="0" err="1"/>
              <a:t>García</a:t>
            </a:r>
            <a:r>
              <a:rPr lang="en-US" altLang="fr-FR" dirty="0"/>
              <a:t>.</a:t>
            </a:r>
            <a:r>
              <a:rPr lang="en-US" altLang="fr-FR" i="1" dirty="0"/>
              <a:t> </a:t>
            </a:r>
            <a:r>
              <a:rPr lang="fr-FR" altLang="fr-FR" i="1" dirty="0"/>
              <a:t>Pattern recognition and image </a:t>
            </a:r>
            <a:r>
              <a:rPr lang="fr-FR" altLang="fr-FR" i="1" dirty="0" err="1"/>
              <a:t>analysis</a:t>
            </a:r>
            <a:r>
              <a:rPr lang="fr-FR" altLang="fr-FR" i="1" dirty="0"/>
              <a:t>, 1992</a:t>
            </a:r>
            <a:r>
              <a:rPr lang="fr-FR" altLang="fr-FR" dirty="0"/>
              <a:t> </a:t>
            </a:r>
            <a:endParaRPr lang="en-US" altLang="fr-FR" dirty="0"/>
          </a:p>
          <a:p>
            <a:pPr algn="l"/>
            <a:endParaRPr lang="fr-F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/>
              <a:t>RPNI is a state merging algorithm</a:t>
            </a:r>
          </a:p>
          <a:p>
            <a:r>
              <a:rPr lang="en-GB" altLang="fr-FR"/>
              <a:t>RPNI identifies any regular language in the limit</a:t>
            </a:r>
          </a:p>
          <a:p>
            <a:r>
              <a:rPr lang="en-GB" altLang="fr-FR"/>
              <a:t>RPNI works in polynomial time</a:t>
            </a:r>
          </a:p>
          <a:p>
            <a:r>
              <a:rPr lang="en-GB" altLang="fr-FR"/>
              <a:t>RPNI admits polynomial characteristic sets</a:t>
            </a:r>
            <a:endParaRPr lang="en-US" altLang="fr-FR"/>
          </a:p>
        </p:txBody>
      </p:sp>
      <p:sp>
        <p:nvSpPr>
          <p:cNvPr id="7782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692ADEC-D75F-4834-B4C8-C26BD6F730F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827584" y="819150"/>
            <a:ext cx="7725866" cy="5276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fr-FR" i="1" dirty="0"/>
              <a:t>A</a:t>
            </a:r>
            <a:r>
              <a:rPr lang="en-US" altLang="fr-FR" sz="3200" dirty="0">
                <a:sym typeface="Symbol" pitchFamily="18" charset="2"/>
              </a:rPr>
              <a:t>  </a:t>
            </a:r>
            <a:r>
              <a:rPr lang="en-GB" altLang="fr-FR" dirty="0"/>
              <a:t>PTA(</a:t>
            </a:r>
            <a:r>
              <a:rPr lang="en-GB" altLang="fr-FR" i="1" dirty="0"/>
              <a:t>S+</a:t>
            </a:r>
            <a:r>
              <a:rPr lang="en-GB" altLang="fr-FR" dirty="0"/>
              <a:t>); </a:t>
            </a:r>
          </a:p>
          <a:p>
            <a:pPr>
              <a:buFont typeface="Wingdings" pitchFamily="2" charset="2"/>
              <a:buNone/>
            </a:pPr>
            <a:r>
              <a:rPr lang="en-GB" altLang="fr-FR" i="1" dirty="0">
                <a:solidFill>
                  <a:srgbClr val="FF3300"/>
                </a:solidFill>
              </a:rPr>
              <a:t>Red</a:t>
            </a:r>
            <a:r>
              <a:rPr lang="en-GB" altLang="fr-FR" dirty="0"/>
              <a:t> </a:t>
            </a:r>
            <a:r>
              <a:rPr lang="en-US" altLang="fr-FR" sz="3200" dirty="0">
                <a:sym typeface="Symbol" pitchFamily="18" charset="2"/>
              </a:rPr>
              <a:t></a:t>
            </a:r>
            <a:r>
              <a:rPr lang="en-GB" altLang="fr-FR" dirty="0"/>
              <a:t>{</a:t>
            </a:r>
            <a:r>
              <a:rPr lang="en-GB" altLang="fr-FR" i="1" dirty="0" err="1"/>
              <a:t>q</a:t>
            </a:r>
            <a:r>
              <a:rPr lang="en-GB" altLang="fr-FR" baseline="-25000" dirty="0" err="1"/>
              <a:t>I</a:t>
            </a:r>
            <a:r>
              <a:rPr lang="en-GB" altLang="fr-FR" dirty="0"/>
              <a:t>}</a:t>
            </a:r>
          </a:p>
          <a:p>
            <a:pPr>
              <a:buFont typeface="Wingdings" pitchFamily="2" charset="2"/>
              <a:buNone/>
            </a:pPr>
            <a:r>
              <a:rPr lang="en-GB" altLang="fr-FR" i="1" dirty="0">
                <a:solidFill>
                  <a:srgbClr val="33CCCC"/>
                </a:solidFill>
              </a:rPr>
              <a:t>Blue</a:t>
            </a:r>
            <a:r>
              <a:rPr lang="en-GB" altLang="fr-FR" dirty="0"/>
              <a:t> </a:t>
            </a:r>
            <a:r>
              <a:rPr lang="en-US" altLang="fr-FR" sz="3200" dirty="0">
                <a:sym typeface="Symbol" pitchFamily="18" charset="2"/>
              </a:rPr>
              <a:t></a:t>
            </a:r>
            <a:r>
              <a:rPr lang="en-GB" altLang="fr-FR" dirty="0"/>
              <a:t>{</a:t>
            </a:r>
            <a:r>
              <a:rPr lang="en-GB" altLang="fr-FR" dirty="0">
                <a:sym typeface="Symbol" pitchFamily="18" charset="2"/>
              </a:rPr>
              <a:t></a:t>
            </a:r>
            <a:r>
              <a:rPr lang="en-GB" altLang="fr-FR" dirty="0"/>
              <a:t>(</a:t>
            </a:r>
            <a:r>
              <a:rPr lang="en-GB" altLang="fr-FR" i="1" dirty="0" err="1"/>
              <a:t>q</a:t>
            </a:r>
            <a:r>
              <a:rPr lang="en-GB" altLang="fr-FR" baseline="-25000" dirty="0" err="1"/>
              <a:t>I</a:t>
            </a:r>
            <a:r>
              <a:rPr lang="en-GB" altLang="fr-FR" dirty="0" err="1"/>
              <a:t>,</a:t>
            </a:r>
            <a:r>
              <a:rPr lang="en-GB" altLang="fr-FR" i="1" dirty="0" err="1"/>
              <a:t>a</a:t>
            </a:r>
            <a:r>
              <a:rPr lang="en-GB" altLang="fr-FR" dirty="0"/>
              <a:t>): </a:t>
            </a:r>
            <a:r>
              <a:rPr lang="en-GB" altLang="fr-FR" i="1" dirty="0"/>
              <a:t>a</a:t>
            </a:r>
            <a:r>
              <a:rPr lang="en-GB" altLang="fr-FR" dirty="0">
                <a:sym typeface="Symbol" pitchFamily="18" charset="2"/>
              </a:rPr>
              <a:t></a:t>
            </a:r>
            <a:r>
              <a:rPr lang="en-GB" altLang="fr-FR" dirty="0"/>
              <a:t> }; </a:t>
            </a:r>
          </a:p>
          <a:p>
            <a:pPr>
              <a:buFont typeface="Wingdings" pitchFamily="2" charset="2"/>
              <a:buNone/>
            </a:pPr>
            <a:r>
              <a:rPr lang="en-GB" altLang="fr-FR" dirty="0">
                <a:solidFill>
                  <a:srgbClr val="FF0066"/>
                </a:solidFill>
              </a:rPr>
              <a:t>While</a:t>
            </a:r>
            <a:r>
              <a:rPr lang="en-GB" altLang="fr-FR" dirty="0"/>
              <a:t> </a:t>
            </a:r>
            <a:r>
              <a:rPr lang="en-GB" altLang="fr-FR" i="1" dirty="0">
                <a:solidFill>
                  <a:srgbClr val="33CCCC"/>
                </a:solidFill>
              </a:rPr>
              <a:t>Blue</a:t>
            </a:r>
            <a:r>
              <a:rPr lang="en-GB" altLang="fr-FR" dirty="0">
                <a:sym typeface="Symbol" pitchFamily="18" charset="2"/>
              </a:rPr>
              <a:t> </a:t>
            </a:r>
            <a:r>
              <a:rPr lang="en-GB" altLang="fr-FR" dirty="0">
                <a:solidFill>
                  <a:srgbClr val="FF0066"/>
                </a:solidFill>
                <a:sym typeface="Symbol" pitchFamily="18" charset="2"/>
              </a:rPr>
              <a:t>do</a:t>
            </a:r>
            <a:endParaRPr lang="en-GB" altLang="fr-FR" dirty="0">
              <a:solidFill>
                <a:srgbClr val="FF00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altLang="fr-FR" dirty="0"/>
              <a:t>	</a:t>
            </a:r>
            <a:r>
              <a:rPr lang="en-GB" altLang="fr-FR" dirty="0">
                <a:solidFill>
                  <a:srgbClr val="FF0066"/>
                </a:solidFill>
              </a:rPr>
              <a:t>choose</a:t>
            </a:r>
            <a:r>
              <a:rPr lang="en-GB" altLang="fr-FR" dirty="0"/>
              <a:t> </a:t>
            </a:r>
            <a:r>
              <a:rPr lang="en-GB" altLang="fr-FR" i="1" dirty="0"/>
              <a:t>q</a:t>
            </a:r>
            <a:r>
              <a:rPr lang="en-GB" altLang="fr-FR" dirty="0"/>
              <a:t> </a:t>
            </a:r>
            <a:r>
              <a:rPr lang="en-GB" altLang="fr-FR" dirty="0">
                <a:solidFill>
                  <a:srgbClr val="FF0066"/>
                </a:solidFill>
              </a:rPr>
              <a:t>from</a:t>
            </a:r>
            <a:r>
              <a:rPr lang="en-GB" altLang="fr-FR" dirty="0"/>
              <a:t> </a:t>
            </a:r>
            <a:r>
              <a:rPr lang="en-GB" altLang="fr-FR" i="1" dirty="0">
                <a:solidFill>
                  <a:srgbClr val="33CCCC"/>
                </a:solidFill>
              </a:rPr>
              <a:t>Blue</a:t>
            </a:r>
          </a:p>
          <a:p>
            <a:pPr>
              <a:buFont typeface="Wingdings" pitchFamily="2" charset="2"/>
              <a:buNone/>
            </a:pPr>
            <a:r>
              <a:rPr lang="en-GB" altLang="fr-FR" dirty="0"/>
              <a:t>	</a:t>
            </a:r>
            <a:r>
              <a:rPr lang="en-GB" altLang="fr-FR" dirty="0">
                <a:solidFill>
                  <a:srgbClr val="FF0066"/>
                </a:solidFill>
              </a:rPr>
              <a:t>if</a:t>
            </a:r>
            <a:r>
              <a:rPr lang="en-GB" altLang="fr-FR" dirty="0"/>
              <a:t> </a:t>
            </a:r>
            <a:r>
              <a:rPr lang="en-GB" altLang="fr-FR" dirty="0">
                <a:sym typeface="Symbol" pitchFamily="18" charset="2"/>
              </a:rPr>
              <a:t></a:t>
            </a:r>
            <a:r>
              <a:rPr lang="en-GB" altLang="fr-FR" i="1" dirty="0" err="1"/>
              <a:t>p</a:t>
            </a:r>
            <a:r>
              <a:rPr lang="en-GB" altLang="fr-FR" dirty="0" err="1">
                <a:sym typeface="Symbol" pitchFamily="18" charset="2"/>
              </a:rPr>
              <a:t></a:t>
            </a:r>
            <a:r>
              <a:rPr lang="en-GB" altLang="fr-FR" i="1" dirty="0" err="1">
                <a:solidFill>
                  <a:srgbClr val="FF3300"/>
                </a:solidFill>
              </a:rPr>
              <a:t>Red</a:t>
            </a:r>
            <a:r>
              <a:rPr lang="en-GB" altLang="fr-FR" dirty="0"/>
              <a:t>: </a:t>
            </a:r>
            <a:r>
              <a:rPr lang="en-GB" altLang="fr-FR" dirty="0">
                <a:latin typeface="Stencil" pitchFamily="82" charset="0"/>
              </a:rPr>
              <a:t>L</a:t>
            </a:r>
            <a:r>
              <a:rPr lang="en-GB" altLang="fr-FR" dirty="0"/>
              <a:t>(</a:t>
            </a:r>
            <a:r>
              <a:rPr lang="en-GB" altLang="fr-FR" dirty="0" err="1"/>
              <a:t>merge_and_fold</a:t>
            </a:r>
            <a:r>
              <a:rPr lang="en-GB" altLang="fr-FR" dirty="0"/>
              <a:t>(</a:t>
            </a:r>
            <a:r>
              <a:rPr lang="en-GB" altLang="fr-FR" i="1" dirty="0" err="1"/>
              <a:t>A</a:t>
            </a:r>
            <a:r>
              <a:rPr lang="en-GB" altLang="fr-FR" dirty="0" err="1"/>
              <a:t>,</a:t>
            </a:r>
            <a:r>
              <a:rPr lang="en-GB" altLang="fr-FR" i="1" dirty="0" err="1"/>
              <a:t>p</a:t>
            </a:r>
            <a:r>
              <a:rPr lang="en-GB" altLang="fr-FR" dirty="0" err="1"/>
              <a:t>,</a:t>
            </a:r>
            <a:r>
              <a:rPr lang="en-GB" altLang="fr-FR" i="1" dirty="0" err="1"/>
              <a:t>q</a:t>
            </a:r>
            <a:r>
              <a:rPr lang="en-GB" altLang="fr-FR" dirty="0"/>
              <a:t>))</a:t>
            </a:r>
            <a:r>
              <a:rPr lang="en-GB" altLang="fr-FR" dirty="0">
                <a:sym typeface="Symbol" pitchFamily="18" charset="2"/>
              </a:rPr>
              <a:t></a:t>
            </a:r>
            <a:r>
              <a:rPr lang="en-GB" altLang="fr-FR" i="1" dirty="0"/>
              <a:t>S</a:t>
            </a:r>
            <a:r>
              <a:rPr lang="en-GB" altLang="fr-FR" dirty="0"/>
              <a:t>-=</a:t>
            </a:r>
            <a:r>
              <a:rPr lang="en-GB" altLang="fr-FR" dirty="0">
                <a:sym typeface="Symbol" pitchFamily="18" charset="2"/>
              </a:rPr>
              <a:t> 	</a:t>
            </a:r>
          </a:p>
          <a:p>
            <a:pPr>
              <a:buFont typeface="Wingdings" pitchFamily="2" charset="2"/>
              <a:buNone/>
            </a:pPr>
            <a:r>
              <a:rPr lang="en-GB" altLang="fr-FR" dirty="0">
                <a:solidFill>
                  <a:srgbClr val="FF0066"/>
                </a:solidFill>
                <a:sym typeface="Symbol" pitchFamily="18" charset="2"/>
              </a:rPr>
              <a:t>		</a:t>
            </a:r>
            <a:r>
              <a:rPr lang="en-GB" altLang="fr-FR" dirty="0">
                <a:solidFill>
                  <a:srgbClr val="FF0066"/>
                </a:solidFill>
              </a:rPr>
              <a:t>then</a:t>
            </a:r>
            <a:r>
              <a:rPr lang="en-GB" altLang="fr-FR" dirty="0">
                <a:sym typeface="Symbol" pitchFamily="18" charset="2"/>
              </a:rPr>
              <a:t> </a:t>
            </a:r>
            <a:r>
              <a:rPr lang="en-GB" altLang="fr-FR" i="1" dirty="0"/>
              <a:t>A</a:t>
            </a:r>
            <a:r>
              <a:rPr lang="en-GB" altLang="fr-FR" dirty="0"/>
              <a:t> </a:t>
            </a:r>
            <a:r>
              <a:rPr lang="en-US" altLang="fr-FR" sz="3200" dirty="0">
                <a:sym typeface="Symbol" pitchFamily="18" charset="2"/>
              </a:rPr>
              <a:t></a:t>
            </a:r>
            <a:r>
              <a:rPr lang="en-GB" altLang="fr-FR" dirty="0"/>
              <a:t> </a:t>
            </a:r>
            <a:r>
              <a:rPr lang="en-GB" altLang="fr-FR" dirty="0" err="1"/>
              <a:t>merge_and_fold</a:t>
            </a:r>
            <a:r>
              <a:rPr lang="en-GB" altLang="fr-FR" dirty="0"/>
              <a:t>(</a:t>
            </a:r>
            <a:r>
              <a:rPr lang="en-GB" altLang="fr-FR" i="1" dirty="0" err="1"/>
              <a:t>A</a:t>
            </a:r>
            <a:r>
              <a:rPr lang="en-GB" altLang="fr-FR" dirty="0" err="1"/>
              <a:t>,</a:t>
            </a:r>
            <a:r>
              <a:rPr lang="en-GB" altLang="fr-FR" i="1" dirty="0" err="1"/>
              <a:t>p</a:t>
            </a:r>
            <a:r>
              <a:rPr lang="en-GB" altLang="fr-FR" dirty="0" err="1"/>
              <a:t>,</a:t>
            </a:r>
            <a:r>
              <a:rPr lang="en-GB" altLang="fr-FR" i="1" dirty="0" err="1"/>
              <a:t>q</a:t>
            </a:r>
            <a:r>
              <a:rPr lang="en-GB" altLang="fr-FR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GB" altLang="fr-FR" dirty="0"/>
              <a:t>    	</a:t>
            </a:r>
            <a:r>
              <a:rPr lang="en-GB" altLang="fr-FR" dirty="0">
                <a:solidFill>
                  <a:srgbClr val="FF0066"/>
                </a:solidFill>
              </a:rPr>
              <a:t>else</a:t>
            </a:r>
            <a:r>
              <a:rPr lang="en-GB" altLang="fr-FR" dirty="0"/>
              <a:t> </a:t>
            </a:r>
            <a:r>
              <a:rPr lang="en-GB" altLang="fr-FR" i="1" dirty="0">
                <a:solidFill>
                  <a:srgbClr val="FF3300"/>
                </a:solidFill>
              </a:rPr>
              <a:t>Red</a:t>
            </a:r>
            <a:r>
              <a:rPr lang="en-GB" altLang="fr-FR" dirty="0"/>
              <a:t> </a:t>
            </a:r>
            <a:r>
              <a:rPr lang="en-US" altLang="fr-FR" sz="3200" dirty="0">
                <a:sym typeface="Symbol" pitchFamily="18" charset="2"/>
              </a:rPr>
              <a:t></a:t>
            </a:r>
            <a:r>
              <a:rPr lang="en-GB" altLang="fr-FR" dirty="0"/>
              <a:t> </a:t>
            </a:r>
            <a:r>
              <a:rPr lang="en-GB" altLang="fr-FR" i="1" dirty="0">
                <a:solidFill>
                  <a:srgbClr val="FF3300"/>
                </a:solidFill>
              </a:rPr>
              <a:t>Red</a:t>
            </a:r>
            <a:r>
              <a:rPr lang="en-GB" altLang="fr-FR" dirty="0"/>
              <a:t> </a:t>
            </a:r>
            <a:r>
              <a:rPr lang="en-GB" altLang="fr-FR" dirty="0">
                <a:sym typeface="Symbol" pitchFamily="18" charset="2"/>
              </a:rPr>
              <a:t></a:t>
            </a:r>
            <a:r>
              <a:rPr lang="en-GB" altLang="fr-FR" dirty="0"/>
              <a:t> {</a:t>
            </a:r>
            <a:r>
              <a:rPr lang="en-GB" altLang="fr-FR" i="1" dirty="0"/>
              <a:t>q</a:t>
            </a:r>
            <a:r>
              <a:rPr lang="en-GB" altLang="fr-FR" dirty="0"/>
              <a:t>}</a:t>
            </a:r>
          </a:p>
          <a:p>
            <a:pPr>
              <a:buFont typeface="Wingdings" pitchFamily="2" charset="2"/>
              <a:buNone/>
            </a:pPr>
            <a:r>
              <a:rPr lang="en-GB" altLang="fr-FR" i="1" dirty="0"/>
              <a:t>	</a:t>
            </a:r>
            <a:r>
              <a:rPr lang="en-GB" altLang="fr-FR" i="1" dirty="0">
                <a:solidFill>
                  <a:srgbClr val="33CCCC"/>
                </a:solidFill>
              </a:rPr>
              <a:t>Blue</a:t>
            </a:r>
            <a:r>
              <a:rPr lang="en-GB" altLang="fr-FR" dirty="0"/>
              <a:t> </a:t>
            </a:r>
            <a:r>
              <a:rPr lang="en-US" altLang="fr-FR" sz="3200" dirty="0">
                <a:sym typeface="Symbol" pitchFamily="18" charset="2"/>
              </a:rPr>
              <a:t></a:t>
            </a:r>
            <a:r>
              <a:rPr lang="en-GB" altLang="fr-FR" dirty="0"/>
              <a:t> {</a:t>
            </a:r>
            <a:r>
              <a:rPr lang="en-GB" altLang="fr-FR" dirty="0">
                <a:sym typeface="Symbol" pitchFamily="18" charset="2"/>
              </a:rPr>
              <a:t></a:t>
            </a:r>
            <a:r>
              <a:rPr lang="en-GB" altLang="fr-FR" dirty="0"/>
              <a:t>(</a:t>
            </a:r>
            <a:r>
              <a:rPr lang="en-GB" altLang="fr-FR" i="1" dirty="0" err="1"/>
              <a:t>q</a:t>
            </a:r>
            <a:r>
              <a:rPr lang="en-GB" altLang="fr-FR" dirty="0" err="1"/>
              <a:t>,</a:t>
            </a:r>
            <a:r>
              <a:rPr lang="en-GB" altLang="fr-FR" i="1" dirty="0" err="1"/>
              <a:t>a</a:t>
            </a:r>
            <a:r>
              <a:rPr lang="en-GB" altLang="fr-FR" dirty="0"/>
              <a:t>): </a:t>
            </a:r>
            <a:r>
              <a:rPr lang="en-GB" altLang="fr-FR" i="1" dirty="0" err="1"/>
              <a:t>q</a:t>
            </a:r>
            <a:r>
              <a:rPr lang="en-GB" altLang="fr-FR" dirty="0" err="1">
                <a:sym typeface="Symbol" pitchFamily="18" charset="2"/>
              </a:rPr>
              <a:t></a:t>
            </a:r>
            <a:r>
              <a:rPr lang="en-GB" altLang="fr-FR" i="1" dirty="0" err="1">
                <a:solidFill>
                  <a:srgbClr val="FF3300"/>
                </a:solidFill>
              </a:rPr>
              <a:t>Red</a:t>
            </a:r>
            <a:r>
              <a:rPr lang="en-GB" altLang="fr-FR" dirty="0"/>
              <a:t>} – {</a:t>
            </a:r>
            <a:r>
              <a:rPr lang="en-GB" altLang="fr-FR" i="1" dirty="0">
                <a:solidFill>
                  <a:srgbClr val="FF3300"/>
                </a:solidFill>
              </a:rPr>
              <a:t>Red</a:t>
            </a:r>
            <a:r>
              <a:rPr lang="en-GB" altLang="fr-FR" dirty="0"/>
              <a:t>}</a:t>
            </a:r>
            <a:endParaRPr lang="en-US" altLang="fr-FR" dirty="0"/>
          </a:p>
        </p:txBody>
      </p:sp>
      <p:sp>
        <p:nvSpPr>
          <p:cNvPr id="7885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22F29D-F1FA-4562-910E-14B383FDDA1C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655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+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>
                <a:solidFill>
                  <a:schemeClr val="hlink"/>
                </a:solidFill>
                <a:latin typeface="Lucida Console" pitchFamily="49" charset="0"/>
                <a:sym typeface="Symbol" pitchFamily="18" charset="2"/>
              </a:rPr>
              <a:t></a:t>
            </a:r>
            <a:r>
              <a:rPr lang="en-US" altLang="fr-FR" sz="2400">
                <a:latin typeface="Lucida Console" pitchFamily="49" charset="0"/>
                <a:sym typeface="Symbol" pitchFamily="18" charset="2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ababa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bbaaa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877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878" name="AutoShape 5"/>
          <p:cNvCxnSpPr>
            <a:cxnSpLocks noChangeShapeType="1"/>
            <a:stCxn id="79876" idx="7"/>
            <a:endCxn id="79882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79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880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881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883" name="AutoShape 10"/>
          <p:cNvCxnSpPr>
            <a:cxnSpLocks noChangeShapeType="1"/>
            <a:stCxn id="79882" idx="7"/>
            <a:endCxn id="79881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4" name="AutoShape 11"/>
          <p:cNvCxnSpPr>
            <a:cxnSpLocks noChangeShapeType="1"/>
            <a:stCxn id="79881" idx="7"/>
            <a:endCxn id="79880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5" name="AutoShape 12"/>
          <p:cNvCxnSpPr>
            <a:cxnSpLocks noChangeShapeType="1"/>
            <a:stCxn id="79881" idx="6"/>
            <a:endCxn id="79879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1" name="Text Box 18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2" name="Text Box 19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3" name="Text Box 20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4" name="AutoShape 21"/>
          <p:cNvCxnSpPr>
            <a:cxnSpLocks noChangeShapeType="1"/>
            <a:stCxn id="79879" idx="6"/>
            <a:endCxn id="79877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7" name="Text Box 24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  <a:endCxn id="79901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9" name="AutoShape 26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900" name="AutoShape 27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901" name="AutoShape 2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902" name="AutoShape 29"/>
          <p:cNvCxnSpPr>
            <a:cxnSpLocks noChangeShapeType="1"/>
            <a:stCxn id="79901" idx="6"/>
            <a:endCxn id="79900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4" name="Text Box 31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05" name="AutoShape 32"/>
          <p:cNvCxnSpPr>
            <a:cxnSpLocks noChangeShapeType="1"/>
            <a:stCxn id="79900" idx="6"/>
            <a:endCxn id="79899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 Box 33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908" name="AutoShape 35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909" name="AutoShape 36"/>
          <p:cNvCxnSpPr>
            <a:cxnSpLocks noChangeShapeType="1"/>
            <a:stCxn id="79908" idx="6"/>
            <a:endCxn id="79907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0" name="Text Box 37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11" name="AutoShape 38"/>
          <p:cNvCxnSpPr>
            <a:cxnSpLocks noChangeShapeType="1"/>
            <a:stCxn id="79907" idx="6"/>
            <a:endCxn id="79913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913" name="AutoShape 40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79914" name="AutoShape 41"/>
          <p:cNvCxnSpPr>
            <a:cxnSpLocks noChangeShapeType="1"/>
            <a:stCxn id="79913" idx="6"/>
            <a:endCxn id="79912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5" name="AutoShape 42"/>
          <p:cNvCxnSpPr>
            <a:cxnSpLocks noChangeShapeType="1"/>
            <a:stCxn id="79882" idx="6"/>
            <a:endCxn id="79908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7" name="Text Box 44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8" name="Text Box 45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9920" name="Text Box 47"/>
          <p:cNvSpPr txBox="1">
            <a:spLocks noChangeArrowheads="1"/>
          </p:cNvSpPr>
          <p:nvPr/>
        </p:nvSpPr>
        <p:spPr bwMode="auto">
          <a:xfrm>
            <a:off x="1979613" y="5673725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79921" name="Text Box 48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</a:t>
            </a:r>
          </a:p>
        </p:txBody>
      </p:sp>
      <p:sp>
        <p:nvSpPr>
          <p:cNvPr id="79922" name="Text Box 49"/>
          <p:cNvSpPr txBox="1">
            <a:spLocks noChangeArrowheads="1"/>
          </p:cNvSpPr>
          <p:nvPr/>
        </p:nvSpPr>
        <p:spPr bwMode="auto">
          <a:xfrm>
            <a:off x="2452688" y="3030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 dirty="0">
                <a:latin typeface="Arial" pitchFamily="34" charset="0"/>
              </a:rPr>
              <a:t>2</a:t>
            </a:r>
          </a:p>
        </p:txBody>
      </p:sp>
      <p:sp>
        <p:nvSpPr>
          <p:cNvPr id="79923" name="Text Box 50"/>
          <p:cNvSpPr txBox="1">
            <a:spLocks noChangeArrowheads="1"/>
          </p:cNvSpPr>
          <p:nvPr/>
        </p:nvSpPr>
        <p:spPr bwMode="auto">
          <a:xfrm>
            <a:off x="2484438" y="45085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</a:t>
            </a:r>
          </a:p>
        </p:txBody>
      </p:sp>
      <p:sp>
        <p:nvSpPr>
          <p:cNvPr id="79924" name="Text Box 51"/>
          <p:cNvSpPr txBox="1">
            <a:spLocks noChangeArrowheads="1"/>
          </p:cNvSpPr>
          <p:nvPr/>
        </p:nvSpPr>
        <p:spPr bwMode="auto">
          <a:xfrm>
            <a:off x="3889375" y="25971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79925" name="Text Box 52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79926" name="Text Box 53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79927" name="Text Box 54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79928" name="Text Box 55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79929" name="Text Box 56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79930" name="Text Box 57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79931" name="Text Box 58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79932" name="Text Box 59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79933" name="Text Box 60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79934" name="Text Box 61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79935" name="Text Box 62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88C61AE-DA80-4177-BCED-F0675E551D2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979613" y="765175"/>
            <a:ext cx="301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Try to merge 2 and 1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0900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01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02" name="AutoShape 5"/>
          <p:cNvCxnSpPr>
            <a:cxnSpLocks noChangeShapeType="1"/>
            <a:stCxn id="80900" idx="7"/>
            <a:endCxn id="80906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03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04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05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06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07" name="AutoShape 10"/>
          <p:cNvCxnSpPr>
            <a:cxnSpLocks noChangeShapeType="1"/>
            <a:stCxn id="80906" idx="7"/>
            <a:endCxn id="80905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8" name="AutoShape 11"/>
          <p:cNvCxnSpPr>
            <a:cxnSpLocks noChangeShapeType="1"/>
            <a:stCxn id="80905" idx="7"/>
            <a:endCxn id="80904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9" name="AutoShape 12"/>
          <p:cNvCxnSpPr>
            <a:cxnSpLocks noChangeShapeType="1"/>
            <a:stCxn id="80905" idx="6"/>
            <a:endCxn id="80903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0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11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12" name="AutoShape 15"/>
          <p:cNvCxnSpPr>
            <a:cxnSpLocks noChangeShapeType="1"/>
            <a:stCxn id="80911" idx="5"/>
            <a:endCxn id="80910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3" name="AutoShape 16"/>
          <p:cNvCxnSpPr>
            <a:cxnSpLocks noChangeShapeType="1"/>
            <a:stCxn id="80900" idx="5"/>
            <a:endCxn id="80911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4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15" name="Text Box 18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16" name="Text Box 19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17" name="Text Box 20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0918" name="AutoShape 21"/>
          <p:cNvCxnSpPr>
            <a:cxnSpLocks noChangeShapeType="1"/>
            <a:stCxn id="80903" idx="6"/>
            <a:endCxn id="80901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9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20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21" name="Text Box 24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0922" name="AutoShape 25"/>
          <p:cNvCxnSpPr>
            <a:cxnSpLocks noChangeShapeType="1"/>
            <a:stCxn id="80910" idx="6"/>
            <a:endCxn id="80925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23" name="AutoShape 26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24" name="AutoShape 27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25" name="AutoShape 2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26" name="AutoShape 29"/>
          <p:cNvCxnSpPr>
            <a:cxnSpLocks noChangeShapeType="1"/>
            <a:stCxn id="80925" idx="6"/>
            <a:endCxn id="80924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27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28" name="Text Box 31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0929" name="AutoShape 32"/>
          <p:cNvCxnSpPr>
            <a:cxnSpLocks noChangeShapeType="1"/>
            <a:stCxn id="80924" idx="6"/>
            <a:endCxn id="80923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30" name="Text Box 33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31" name="AutoShape 34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32" name="AutoShape 35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33" name="AutoShape 36"/>
          <p:cNvCxnSpPr>
            <a:cxnSpLocks noChangeShapeType="1"/>
            <a:stCxn id="80932" idx="6"/>
            <a:endCxn id="80931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34" name="Text Box 37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0935" name="AutoShape 38"/>
          <p:cNvCxnSpPr>
            <a:cxnSpLocks noChangeShapeType="1"/>
            <a:stCxn id="80931" idx="6"/>
            <a:endCxn id="80937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36" name="AutoShape 39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37" name="AutoShape 40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0938" name="AutoShape 41"/>
          <p:cNvCxnSpPr>
            <a:cxnSpLocks noChangeShapeType="1"/>
            <a:stCxn id="80937" idx="6"/>
            <a:endCxn id="80936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39" name="AutoShape 42"/>
          <p:cNvCxnSpPr>
            <a:cxnSpLocks noChangeShapeType="1"/>
            <a:stCxn id="80906" idx="6"/>
            <a:endCxn id="80932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40" name="Text Box 4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41" name="Text Box 44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42" name="Text Box 45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0943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0944" name="Text Box 47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0945" name="Text Box 48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0946" name="Text Box 49"/>
          <p:cNvSpPr txBox="1">
            <a:spLocks noChangeArrowheads="1"/>
          </p:cNvSpPr>
          <p:nvPr/>
        </p:nvSpPr>
        <p:spPr bwMode="auto">
          <a:xfrm>
            <a:off x="2452688" y="3030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80947" name="Text Box 50"/>
          <p:cNvSpPr txBox="1">
            <a:spLocks noChangeArrowheads="1"/>
          </p:cNvSpPr>
          <p:nvPr/>
        </p:nvSpPr>
        <p:spPr bwMode="auto">
          <a:xfrm>
            <a:off x="2484438" y="45085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</a:t>
            </a:r>
          </a:p>
        </p:txBody>
      </p:sp>
      <p:sp>
        <p:nvSpPr>
          <p:cNvPr id="80948" name="Text Box 51"/>
          <p:cNvSpPr txBox="1">
            <a:spLocks noChangeArrowheads="1"/>
          </p:cNvSpPr>
          <p:nvPr/>
        </p:nvSpPr>
        <p:spPr bwMode="auto">
          <a:xfrm>
            <a:off x="3889375" y="25971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80949" name="Text Box 52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0950" name="Text Box 53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80951" name="Text Box 54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80952" name="Text Box 55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0953" name="Text Box 56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0954" name="Text Box 57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80955" name="Text Box 58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0956" name="Text Box 59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0957" name="Text Box 60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80958" name="Text Box 61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80959" name="Text Box 62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9005830-BC61-4388-8F37-31E35A580D1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979613" y="765175"/>
            <a:ext cx="423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First merge, then fold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1924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25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26" name="AutoShape 5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27" name="AutoShape 6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28" name="AutoShape 7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29" name="AutoShape 8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1930" name="AutoShape 9"/>
          <p:cNvCxnSpPr>
            <a:cxnSpLocks noChangeShapeType="1"/>
            <a:stCxn id="81929" idx="7"/>
            <a:endCxn id="81928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1" name="AutoShape 10"/>
          <p:cNvCxnSpPr>
            <a:cxnSpLocks noChangeShapeType="1"/>
            <a:stCxn id="81928" idx="7"/>
            <a:endCxn id="81927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2" name="AutoShape 11"/>
          <p:cNvCxnSpPr>
            <a:cxnSpLocks noChangeShapeType="1"/>
            <a:stCxn id="81928" idx="6"/>
            <a:endCxn id="81926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33" name="AutoShape 12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34" name="AutoShape 13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1935" name="AutoShape 14"/>
          <p:cNvCxnSpPr>
            <a:cxnSpLocks noChangeShapeType="1"/>
            <a:stCxn id="81934" idx="5"/>
            <a:endCxn id="81933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36" name="AutoShape 15"/>
          <p:cNvCxnSpPr>
            <a:cxnSpLocks noChangeShapeType="1"/>
            <a:stCxn id="81924" idx="5"/>
            <a:endCxn id="81934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37" name="Text Box 16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38" name="Text Box 17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39" name="Text Box 18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1940" name="AutoShape 19"/>
          <p:cNvCxnSpPr>
            <a:cxnSpLocks noChangeShapeType="1"/>
            <a:stCxn id="81926" idx="6"/>
            <a:endCxn id="81925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41" name="Text Box 20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42" name="Text Box 21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43" name="Text Box 22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1944" name="AutoShape 23"/>
          <p:cNvCxnSpPr>
            <a:cxnSpLocks noChangeShapeType="1"/>
            <a:stCxn id="81933" idx="6"/>
            <a:endCxn id="81947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45" name="AutoShape 24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46" name="AutoShape 25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47" name="AutoShape 26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1948" name="AutoShape 27"/>
          <p:cNvCxnSpPr>
            <a:cxnSpLocks noChangeShapeType="1"/>
            <a:stCxn id="81947" idx="6"/>
            <a:endCxn id="81946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49" name="Text Box 28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1951" name="AutoShape 30"/>
          <p:cNvCxnSpPr>
            <a:cxnSpLocks noChangeShapeType="1"/>
            <a:stCxn id="81946" idx="6"/>
            <a:endCxn id="81945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2" name="Text Box 31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53" name="AutoShape 32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54" name="AutoShape 33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1955" name="AutoShape 34"/>
          <p:cNvCxnSpPr>
            <a:cxnSpLocks noChangeShapeType="1"/>
            <a:stCxn id="81954" idx="6"/>
            <a:endCxn id="81953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6" name="Text Box 35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1957" name="AutoShape 36"/>
          <p:cNvCxnSpPr>
            <a:cxnSpLocks noChangeShapeType="1"/>
            <a:stCxn id="81953" idx="6"/>
            <a:endCxn id="81959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8" name="AutoShape 37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59" name="AutoShape 38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1960" name="AutoShape 39"/>
          <p:cNvCxnSpPr>
            <a:cxnSpLocks noChangeShapeType="1"/>
            <a:stCxn id="81959" idx="6"/>
            <a:endCxn id="81958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61" name="AutoShape 40"/>
          <p:cNvCxnSpPr>
            <a:cxnSpLocks noChangeShapeType="1"/>
            <a:stCxn id="81929" idx="6"/>
            <a:endCxn id="81954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62" name="Text Box 41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63" name="Text Box 42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64" name="Text Box 43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1965" name="AutoShape 44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1966" name="Text Box 45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1967" name="Text Box 46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1968" name="Text Box 47"/>
          <p:cNvSpPr txBox="1">
            <a:spLocks noChangeArrowheads="1"/>
          </p:cNvSpPr>
          <p:nvPr/>
        </p:nvSpPr>
        <p:spPr bwMode="auto">
          <a:xfrm>
            <a:off x="2452688" y="3030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81969" name="Text Box 48"/>
          <p:cNvSpPr txBox="1">
            <a:spLocks noChangeArrowheads="1"/>
          </p:cNvSpPr>
          <p:nvPr/>
        </p:nvSpPr>
        <p:spPr bwMode="auto">
          <a:xfrm>
            <a:off x="2484438" y="45085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</a:t>
            </a:r>
          </a:p>
        </p:txBody>
      </p:sp>
      <p:sp>
        <p:nvSpPr>
          <p:cNvPr id="81970" name="Text Box 49"/>
          <p:cNvSpPr txBox="1">
            <a:spLocks noChangeArrowheads="1"/>
          </p:cNvSpPr>
          <p:nvPr/>
        </p:nvSpPr>
        <p:spPr bwMode="auto">
          <a:xfrm>
            <a:off x="3889375" y="25971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81971" name="Text Box 50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1972" name="Text Box 51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81973" name="Text Box 52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81974" name="Text Box 53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1975" name="Text Box 54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1976" name="Text Box 55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81977" name="Text Box 56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1978" name="Text Box 57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1979" name="Text Box 58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81980" name="Text Box 59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81981" name="Text Box 60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  <p:sp>
        <p:nvSpPr>
          <p:cNvPr id="81982" name="Text Box 61"/>
          <p:cNvSpPr txBox="1">
            <a:spLocks noChangeArrowheads="1"/>
          </p:cNvSpPr>
          <p:nvPr/>
        </p:nvSpPr>
        <p:spPr bwMode="auto">
          <a:xfrm>
            <a:off x="958850" y="28305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1983" name="AutoShape 62"/>
          <p:cNvCxnSpPr>
            <a:cxnSpLocks noChangeShapeType="1"/>
          </p:cNvCxnSpPr>
          <p:nvPr/>
        </p:nvCxnSpPr>
        <p:spPr bwMode="auto">
          <a:xfrm rot="5400000" flipV="1">
            <a:off x="1161257" y="3682206"/>
            <a:ext cx="1588" cy="269875"/>
          </a:xfrm>
          <a:prstGeom prst="curvedConnector3">
            <a:avLst>
              <a:gd name="adj1" fmla="val -38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762000" y="836613"/>
            <a:ext cx="7123113" cy="5259387"/>
          </a:xfrm>
        </p:spPr>
        <p:txBody>
          <a:bodyPr/>
          <a:lstStyle/>
          <a:p>
            <a:r>
              <a:rPr lang="en-US" altLang="fr-FR" sz="2400" dirty="0"/>
              <a:t>The </a:t>
            </a:r>
            <a:r>
              <a:rPr lang="en-US" altLang="fr-FR" sz="2400" i="1" dirty="0"/>
              <a:t>k</a:t>
            </a:r>
            <a:r>
              <a:rPr lang="en-US" altLang="fr-FR" sz="2400" dirty="0"/>
              <a:t>-testable language for </a:t>
            </a:r>
            <a:r>
              <a:rPr lang="en-US" altLang="fr-FR" sz="2400" i="1" dirty="0" err="1"/>
              <a:t>Z</a:t>
            </a:r>
            <a:r>
              <a:rPr lang="en-US" altLang="fr-FR" sz="2400" i="1" baseline="-25000" dirty="0" err="1"/>
              <a:t>k</a:t>
            </a:r>
            <a:r>
              <a:rPr lang="en-US" altLang="fr-FR" sz="2400" i="1" baseline="-25000" dirty="0"/>
              <a:t> </a:t>
            </a:r>
            <a:r>
              <a:rPr lang="en-US" altLang="fr-FR" sz="2400" dirty="0"/>
              <a:t>is </a:t>
            </a:r>
          </a:p>
          <a:p>
            <a:pPr>
              <a:buFont typeface="Wingdings" pitchFamily="2" charset="2"/>
              <a:buNone/>
            </a:pPr>
            <a:r>
              <a:rPr lang="en-US" altLang="fr-FR" sz="2400" i="1" dirty="0"/>
              <a:t>	 </a:t>
            </a:r>
            <a:r>
              <a:rPr lang="en-US" altLang="fr-FR" sz="2400" dirty="0">
                <a:latin typeface="Stencil" pitchFamily="82" charset="0"/>
              </a:rPr>
              <a:t>L</a:t>
            </a:r>
            <a:r>
              <a:rPr lang="en-US" altLang="fr-FR" sz="2400" dirty="0"/>
              <a:t>(</a:t>
            </a:r>
            <a:r>
              <a:rPr lang="en-US" altLang="fr-FR" sz="2400" i="1" dirty="0" err="1"/>
              <a:t>Z</a:t>
            </a:r>
            <a:r>
              <a:rPr lang="en-US" altLang="fr-FR" sz="2400" i="1" baseline="-25000" dirty="0" err="1"/>
              <a:t>k</a:t>
            </a:r>
            <a:r>
              <a:rPr lang="en-US" altLang="fr-FR" sz="2400" dirty="0"/>
              <a:t>)=</a:t>
            </a:r>
            <a:r>
              <a:rPr lang="en-US" altLang="fr-FR" sz="2400" i="1" dirty="0"/>
              <a:t>I</a:t>
            </a:r>
            <a:r>
              <a:rPr lang="en-US" altLang="fr-FR" sz="2400" dirty="0">
                <a:sym typeface="Symbol" pitchFamily="18" charset="2"/>
              </a:rPr>
              <a:t></a:t>
            </a:r>
            <a:r>
              <a:rPr lang="en-US" altLang="fr-FR" sz="2400" baseline="30000" dirty="0">
                <a:sym typeface="Symbol" pitchFamily="18" charset="2"/>
              </a:rPr>
              <a:t>*</a:t>
            </a:r>
            <a:r>
              <a:rPr lang="en-US" altLang="fr-FR" sz="2400" dirty="0">
                <a:sym typeface="Symbol" pitchFamily="18" charset="2"/>
              </a:rPr>
              <a:t>  </a:t>
            </a:r>
            <a:r>
              <a:rPr lang="en-US" altLang="fr-FR" sz="2400" baseline="30000" dirty="0">
                <a:sym typeface="Symbol" pitchFamily="18" charset="2"/>
              </a:rPr>
              <a:t>*</a:t>
            </a:r>
            <a:r>
              <a:rPr lang="en-US" altLang="fr-FR" sz="2400" i="1" dirty="0">
                <a:sym typeface="Symbol" pitchFamily="18" charset="2"/>
              </a:rPr>
              <a:t>F </a:t>
            </a:r>
            <a:r>
              <a:rPr lang="en-US" altLang="fr-FR" sz="2400" dirty="0">
                <a:sym typeface="Symbol" pitchFamily="18" charset="2"/>
              </a:rPr>
              <a:t>- </a:t>
            </a:r>
            <a:r>
              <a:rPr lang="en-US" altLang="fr-FR" sz="2400" baseline="30000" dirty="0">
                <a:sym typeface="Symbol" pitchFamily="18" charset="2"/>
              </a:rPr>
              <a:t>*</a:t>
            </a:r>
            <a:r>
              <a:rPr lang="en-US" altLang="fr-FR" sz="2400" dirty="0">
                <a:sym typeface="Symbol" pitchFamily="18" charset="2"/>
              </a:rPr>
              <a:t>(</a:t>
            </a:r>
            <a:r>
              <a:rPr lang="en-US" altLang="fr-FR" sz="2400" i="1" baseline="30000" dirty="0"/>
              <a:t>k</a:t>
            </a:r>
            <a:r>
              <a:rPr lang="en-US" altLang="fr-FR" sz="2400" dirty="0">
                <a:sym typeface="Symbol" pitchFamily="18" charset="2"/>
              </a:rPr>
              <a:t>-</a:t>
            </a:r>
            <a:r>
              <a:rPr lang="en-US" altLang="fr-FR" sz="2400" i="1" dirty="0">
                <a:sym typeface="Symbol" pitchFamily="18" charset="2"/>
              </a:rPr>
              <a:t>T</a:t>
            </a:r>
            <a:r>
              <a:rPr lang="en-US" altLang="fr-FR" sz="2400" dirty="0">
                <a:sym typeface="Symbol" pitchFamily="18" charset="2"/>
              </a:rPr>
              <a:t>)</a:t>
            </a:r>
            <a:r>
              <a:rPr lang="en-US" altLang="fr-FR" sz="2400" baseline="30000" dirty="0">
                <a:sym typeface="Symbol" pitchFamily="18" charset="2"/>
              </a:rPr>
              <a:t>*</a:t>
            </a:r>
            <a:r>
              <a:rPr lang="en-US" altLang="fr-FR" sz="2400" dirty="0">
                <a:sym typeface="Symbol" pitchFamily="18" charset="2"/>
              </a:rPr>
              <a:t> </a:t>
            </a:r>
            <a:r>
              <a:rPr lang="en-US" altLang="fr-FR" sz="2400" i="1" dirty="0">
                <a:sym typeface="Symbol" pitchFamily="18" charset="2"/>
              </a:rPr>
              <a:t>C</a:t>
            </a:r>
          </a:p>
          <a:p>
            <a:endParaRPr lang="en-US" altLang="fr-FR" sz="2400" dirty="0">
              <a:sym typeface="Symbol" pitchFamily="18" charset="2"/>
            </a:endParaRPr>
          </a:p>
          <a:p>
            <a:r>
              <a:rPr lang="en-US" altLang="fr-FR" sz="2400" dirty="0">
                <a:sym typeface="Symbol" pitchFamily="18" charset="2"/>
              </a:rPr>
              <a:t>Strings (of length at least </a:t>
            </a:r>
            <a:r>
              <a:rPr lang="en-US" altLang="fr-FR" sz="2400" i="1" dirty="0">
                <a:sym typeface="Symbol" pitchFamily="18" charset="2"/>
              </a:rPr>
              <a:t>k</a:t>
            </a:r>
            <a:r>
              <a:rPr lang="en-US" altLang="fr-FR" sz="2400" dirty="0">
                <a:sym typeface="Symbol" pitchFamily="18" charset="2"/>
              </a:rPr>
              <a:t>) have to use a good prefix and a good suffix of length    </a:t>
            </a:r>
            <a:r>
              <a:rPr lang="en-US" altLang="fr-FR" sz="2400" i="1" dirty="0">
                <a:sym typeface="Symbol" pitchFamily="18" charset="2"/>
              </a:rPr>
              <a:t>k</a:t>
            </a:r>
            <a:r>
              <a:rPr lang="en-US" altLang="fr-FR" sz="2400" dirty="0">
                <a:sym typeface="Symbol" pitchFamily="18" charset="2"/>
              </a:rPr>
              <a:t>-1, and all sub-strings have to belong to </a:t>
            </a:r>
            <a:r>
              <a:rPr lang="en-US" altLang="fr-FR" sz="2400" i="1" dirty="0">
                <a:sym typeface="Symbol" pitchFamily="18" charset="2"/>
              </a:rPr>
              <a:t>T</a:t>
            </a:r>
            <a:r>
              <a:rPr lang="en-US" altLang="fr-FR" sz="2400" dirty="0">
                <a:sym typeface="Symbol" pitchFamily="18" charset="2"/>
              </a:rPr>
              <a:t>. Strings of length less than </a:t>
            </a:r>
            <a:r>
              <a:rPr lang="en-US" altLang="fr-FR" sz="2400" i="1" dirty="0">
                <a:sym typeface="Symbol" pitchFamily="18" charset="2"/>
              </a:rPr>
              <a:t>k</a:t>
            </a:r>
            <a:r>
              <a:rPr lang="en-US" altLang="fr-FR" sz="2400" dirty="0">
                <a:sym typeface="Symbol" pitchFamily="18" charset="2"/>
              </a:rPr>
              <a:t> should be in </a:t>
            </a:r>
            <a:r>
              <a:rPr lang="en-US" altLang="fr-FR" sz="2400" i="1" dirty="0">
                <a:sym typeface="Symbol" pitchFamily="18" charset="2"/>
              </a:rPr>
              <a:t>C</a:t>
            </a:r>
            <a:endParaRPr lang="en-US" altLang="fr-FR" sz="2400" dirty="0">
              <a:sym typeface="Symbol" pitchFamily="18" charset="2"/>
            </a:endParaRPr>
          </a:p>
          <a:p>
            <a:r>
              <a:rPr lang="en-US" altLang="fr-FR" sz="2400" dirty="0">
                <a:sym typeface="Symbol" pitchFamily="18" charset="2"/>
              </a:rPr>
              <a:t>Or: </a:t>
            </a:r>
            <a:r>
              <a:rPr lang="en-US" altLang="fr-FR" sz="2400" i="1" baseline="30000" dirty="0"/>
              <a:t>k</a:t>
            </a:r>
            <a:r>
              <a:rPr lang="en-US" altLang="fr-FR" sz="2400" dirty="0">
                <a:sym typeface="Symbol" pitchFamily="18" charset="2"/>
              </a:rPr>
              <a:t>-</a:t>
            </a:r>
            <a:r>
              <a:rPr lang="en-US" altLang="fr-FR" sz="2400" i="1" dirty="0">
                <a:sym typeface="Symbol" pitchFamily="18" charset="2"/>
              </a:rPr>
              <a:t>T</a:t>
            </a:r>
            <a:r>
              <a:rPr lang="en-US" altLang="fr-FR" sz="2400" dirty="0">
                <a:sym typeface="Symbol" pitchFamily="18" charset="2"/>
              </a:rPr>
              <a:t> defines the </a:t>
            </a:r>
            <a:r>
              <a:rPr lang="en-US" altLang="fr-FR" sz="2400" dirty="0">
                <a:solidFill>
                  <a:srgbClr val="FF0000"/>
                </a:solidFill>
                <a:sym typeface="Symbol" pitchFamily="18" charset="2"/>
              </a:rPr>
              <a:t>prohibited</a:t>
            </a:r>
            <a:r>
              <a:rPr lang="en-US" altLang="fr-FR" sz="2400" dirty="0">
                <a:sym typeface="Symbol" pitchFamily="18" charset="2"/>
              </a:rPr>
              <a:t> segments</a:t>
            </a:r>
          </a:p>
          <a:p>
            <a:r>
              <a:rPr lang="en-US" altLang="fr-FR" sz="2400" dirty="0">
                <a:solidFill>
                  <a:srgbClr val="CC0066"/>
                </a:solidFill>
                <a:sym typeface="Symbol" pitchFamily="18" charset="2"/>
              </a:rPr>
              <a:t>Key idea: use a window of size </a:t>
            </a:r>
            <a:r>
              <a:rPr lang="en-US" altLang="fr-FR" sz="2400" i="1" dirty="0">
                <a:solidFill>
                  <a:srgbClr val="CC0066"/>
                </a:solidFill>
                <a:sym typeface="Symbol" pitchFamily="18" charset="2"/>
              </a:rPr>
              <a:t>k</a:t>
            </a:r>
            <a:endParaRPr lang="en-US" altLang="fr-FR" sz="2400" dirty="0">
              <a:solidFill>
                <a:srgbClr val="CC0066"/>
              </a:solidFill>
              <a:sym typeface="Symbol" pitchFamily="18" charset="2"/>
            </a:endParaRPr>
          </a:p>
        </p:txBody>
      </p:sp>
      <p:sp>
        <p:nvSpPr>
          <p:cNvPr id="307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8D81799-821E-4A82-8560-A6A8F4FB7A23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739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5EE543E-95B6-4D5A-B1A7-6B4D667003D9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055688" y="822325"/>
            <a:ext cx="57753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But now string 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aaaa</a:t>
            </a:r>
            <a:r>
              <a:rPr lang="en-US" altLang="fr-FR" sz="2400" i="1">
                <a:latin typeface="Lucida Console" pitchFamily="49" charset="0"/>
              </a:rPr>
              <a:t> is accepted, so the merge must be rejected, and state </a:t>
            </a:r>
            <a:r>
              <a:rPr lang="en-US" altLang="fr-FR" sz="2400">
                <a:latin typeface="Lucida Console" pitchFamily="49" charset="0"/>
              </a:rPr>
              <a:t>2</a:t>
            </a:r>
            <a:r>
              <a:rPr lang="en-US" altLang="fr-FR" sz="2400" i="1">
                <a:latin typeface="Lucida Console" pitchFamily="49" charset="0"/>
              </a:rPr>
              <a:t> is promoted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2948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49" name="AutoShape 4"/>
          <p:cNvSpPr>
            <a:spLocks noChangeArrowheads="1"/>
          </p:cNvSpPr>
          <p:nvPr/>
        </p:nvSpPr>
        <p:spPr bwMode="auto">
          <a:xfrm>
            <a:off x="974725" y="380365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50" name="AutoShape 5"/>
          <p:cNvSpPr>
            <a:spLocks noChangeArrowheads="1"/>
          </p:cNvSpPr>
          <p:nvPr/>
        </p:nvSpPr>
        <p:spPr bwMode="auto">
          <a:xfrm>
            <a:off x="973138" y="3768725"/>
            <a:ext cx="381000" cy="381000"/>
          </a:xfrm>
          <a:prstGeom prst="flowChartConnector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51" name="AutoShape 6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52" name="AutoShape 7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2953" name="AutoShape 8"/>
          <p:cNvCxnSpPr>
            <a:cxnSpLocks noChangeShapeType="1"/>
            <a:stCxn id="82952" idx="5"/>
            <a:endCxn id="82951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4" name="AutoShape 9"/>
          <p:cNvCxnSpPr>
            <a:cxnSpLocks noChangeShapeType="1"/>
            <a:stCxn id="82948" idx="5"/>
            <a:endCxn id="82952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55" name="Text Box 10"/>
          <p:cNvSpPr txBox="1">
            <a:spLocks noChangeArrowheads="1"/>
          </p:cNvSpPr>
          <p:nvPr/>
        </p:nvSpPr>
        <p:spPr bwMode="auto">
          <a:xfrm>
            <a:off x="958850" y="28305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56" name="Text Box 11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57" name="Text Box 12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2958" name="AutoShape 13"/>
          <p:cNvCxnSpPr>
            <a:cxnSpLocks noChangeShapeType="1"/>
            <a:stCxn id="82951" idx="6"/>
            <a:endCxn id="82961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59" name="AutoShape 14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60" name="AutoShape 15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61" name="AutoShape 16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2962" name="AutoShape 17"/>
          <p:cNvCxnSpPr>
            <a:cxnSpLocks noChangeShapeType="1"/>
            <a:stCxn id="82961" idx="6"/>
            <a:endCxn id="82960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63" name="Text Box 18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64" name="Text Box 19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2965" name="AutoShape 20"/>
          <p:cNvCxnSpPr>
            <a:cxnSpLocks noChangeShapeType="1"/>
            <a:stCxn id="82960" idx="6"/>
            <a:endCxn id="82959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66" name="Text Box 21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67" name="AutoShape 22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68" name="AutoShape 23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2969" name="AutoShape 24"/>
          <p:cNvCxnSpPr>
            <a:cxnSpLocks noChangeShapeType="1"/>
            <a:stCxn id="82968" idx="6"/>
            <a:endCxn id="82967" idx="2"/>
          </p:cNvCxnSpPr>
          <p:nvPr/>
        </p:nvCxnSpPr>
        <p:spPr bwMode="auto">
          <a:xfrm flipV="1">
            <a:off x="2792413" y="3548063"/>
            <a:ext cx="2471737" cy="1150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70" name="AutoShape 25"/>
          <p:cNvCxnSpPr>
            <a:cxnSpLocks noChangeShapeType="1"/>
            <a:stCxn id="82967" idx="6"/>
            <a:endCxn id="82972" idx="2"/>
          </p:cNvCxnSpPr>
          <p:nvPr/>
        </p:nvCxnSpPr>
        <p:spPr bwMode="auto">
          <a:xfrm>
            <a:off x="5702300" y="3548063"/>
            <a:ext cx="1030288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71" name="AutoShape 26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72" name="AutoShape 27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2973" name="AutoShape 28"/>
          <p:cNvCxnSpPr>
            <a:cxnSpLocks noChangeShapeType="1"/>
            <a:stCxn id="82972" idx="6"/>
            <a:endCxn id="82971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74" name="Text Box 29"/>
          <p:cNvSpPr txBox="1">
            <a:spLocks noChangeArrowheads="1"/>
          </p:cNvSpPr>
          <p:nvPr/>
        </p:nvSpPr>
        <p:spPr bwMode="auto">
          <a:xfrm>
            <a:off x="3960813" y="36337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75" name="Text Box 30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76" name="Text Box 31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2977" name="AutoShape 32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2978" name="Text Box 33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2979" name="Text Box 34"/>
          <p:cNvSpPr txBox="1">
            <a:spLocks noChangeArrowheads="1"/>
          </p:cNvSpPr>
          <p:nvPr/>
        </p:nvSpPr>
        <p:spPr bwMode="auto">
          <a:xfrm>
            <a:off x="823913" y="4192588"/>
            <a:ext cx="725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>
                <a:latin typeface="Arial" pitchFamily="34" charset="0"/>
              </a:rPr>
              <a:t>1,2,4,7</a:t>
            </a:r>
          </a:p>
        </p:txBody>
      </p:sp>
      <p:sp>
        <p:nvSpPr>
          <p:cNvPr id="82980" name="Text Box 35"/>
          <p:cNvSpPr txBox="1">
            <a:spLocks noChangeArrowheads="1"/>
          </p:cNvSpPr>
          <p:nvPr/>
        </p:nvSpPr>
        <p:spPr bwMode="auto">
          <a:xfrm>
            <a:off x="2268538" y="4797425"/>
            <a:ext cx="676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3,5,8</a:t>
            </a:r>
          </a:p>
        </p:txBody>
      </p:sp>
      <p:sp>
        <p:nvSpPr>
          <p:cNvPr id="82981" name="Text Box 36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82982" name="Text Box 37"/>
          <p:cNvSpPr txBox="1">
            <a:spLocks noChangeArrowheads="1"/>
          </p:cNvSpPr>
          <p:nvPr/>
        </p:nvSpPr>
        <p:spPr bwMode="auto">
          <a:xfrm>
            <a:off x="5276850" y="30861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>
                <a:latin typeface="Arial" pitchFamily="34" charset="0"/>
              </a:rPr>
              <a:t>9, 11</a:t>
            </a:r>
          </a:p>
        </p:txBody>
      </p:sp>
      <p:sp>
        <p:nvSpPr>
          <p:cNvPr id="82983" name="Text Box 38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82984" name="Text Box 39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2985" name="Text Box 40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82986" name="Text Box 41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82987" name="Text Box 42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  <p:cxnSp>
        <p:nvCxnSpPr>
          <p:cNvPr id="82988" name="AutoShape 43"/>
          <p:cNvCxnSpPr>
            <a:cxnSpLocks noChangeShapeType="1"/>
            <a:stCxn id="82948" idx="1"/>
            <a:endCxn id="82948" idx="7"/>
          </p:cNvCxnSpPr>
          <p:nvPr/>
        </p:nvCxnSpPr>
        <p:spPr bwMode="auto">
          <a:xfrm rot="5400000" flipV="1">
            <a:off x="1161257" y="3682206"/>
            <a:ext cx="1588" cy="269875"/>
          </a:xfrm>
          <a:prstGeom prst="curvedConnector3">
            <a:avLst>
              <a:gd name="adj1" fmla="val -38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7A75631-31F9-4F96-8C6E-4D01D830228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1979613" y="765175"/>
            <a:ext cx="301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Try to merge 3 and 1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3972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73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3974" name="AutoShape 5"/>
          <p:cNvCxnSpPr>
            <a:cxnSpLocks noChangeShapeType="1"/>
            <a:stCxn id="83972" idx="7"/>
            <a:endCxn id="83978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75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76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77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78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3979" name="AutoShape 10"/>
          <p:cNvCxnSpPr>
            <a:cxnSpLocks noChangeShapeType="1"/>
            <a:stCxn id="83978" idx="7"/>
            <a:endCxn id="83977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0" name="AutoShape 11"/>
          <p:cNvCxnSpPr>
            <a:cxnSpLocks noChangeShapeType="1"/>
            <a:stCxn id="83977" idx="7"/>
            <a:endCxn id="83976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1" name="AutoShape 12"/>
          <p:cNvCxnSpPr>
            <a:cxnSpLocks noChangeShapeType="1"/>
            <a:stCxn id="83977" idx="6"/>
            <a:endCxn id="83975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82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83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3984" name="AutoShape 15"/>
          <p:cNvCxnSpPr>
            <a:cxnSpLocks noChangeShapeType="1"/>
            <a:stCxn id="83983" idx="5"/>
            <a:endCxn id="83982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985" name="AutoShape 16"/>
          <p:cNvCxnSpPr>
            <a:cxnSpLocks noChangeShapeType="1"/>
            <a:stCxn id="83972" idx="5"/>
            <a:endCxn id="83983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86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987" name="Text Box 18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988" name="Text Box 19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989" name="Text Box 20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3990" name="AutoShape 21"/>
          <p:cNvCxnSpPr>
            <a:cxnSpLocks noChangeShapeType="1"/>
            <a:stCxn id="83975" idx="6"/>
            <a:endCxn id="83973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91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992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993" name="Text Box 24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3994" name="AutoShape 25"/>
          <p:cNvCxnSpPr>
            <a:cxnSpLocks noChangeShapeType="1"/>
            <a:stCxn id="83982" idx="6"/>
            <a:endCxn id="83997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95" name="AutoShape 26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96" name="AutoShape 27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997" name="AutoShape 28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3998" name="AutoShape 29"/>
          <p:cNvCxnSpPr>
            <a:cxnSpLocks noChangeShapeType="1"/>
            <a:stCxn id="83997" idx="6"/>
            <a:endCxn id="83996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99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000" name="Text Box 31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4001" name="AutoShape 32"/>
          <p:cNvCxnSpPr>
            <a:cxnSpLocks noChangeShapeType="1"/>
            <a:stCxn id="83996" idx="6"/>
            <a:endCxn id="83995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002" name="Text Box 33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003" name="AutoShape 34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4004" name="AutoShape 35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4005" name="AutoShape 36"/>
          <p:cNvCxnSpPr>
            <a:cxnSpLocks noChangeShapeType="1"/>
            <a:stCxn id="84004" idx="6"/>
            <a:endCxn id="84003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006" name="Text Box 37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4007" name="AutoShape 38"/>
          <p:cNvCxnSpPr>
            <a:cxnSpLocks noChangeShapeType="1"/>
            <a:stCxn id="84003" idx="6"/>
            <a:endCxn id="84009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008" name="AutoShape 39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4009" name="AutoShape 40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4010" name="AutoShape 41"/>
          <p:cNvCxnSpPr>
            <a:cxnSpLocks noChangeShapeType="1"/>
            <a:stCxn id="84009" idx="6"/>
            <a:endCxn id="84008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011" name="AutoShape 42"/>
          <p:cNvCxnSpPr>
            <a:cxnSpLocks noChangeShapeType="1"/>
            <a:stCxn id="83978" idx="6"/>
            <a:endCxn id="84004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012" name="Text Box 43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013" name="Text Box 44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014" name="Text Box 45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015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4016" name="Text Box 47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4017" name="Text Box 48"/>
          <p:cNvSpPr txBox="1">
            <a:spLocks noChangeArrowheads="1"/>
          </p:cNvSpPr>
          <p:nvPr/>
        </p:nvSpPr>
        <p:spPr bwMode="auto">
          <a:xfrm>
            <a:off x="1004888" y="38131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4018" name="Text Box 49"/>
          <p:cNvSpPr txBox="1">
            <a:spLocks noChangeArrowheads="1"/>
          </p:cNvSpPr>
          <p:nvPr/>
        </p:nvSpPr>
        <p:spPr bwMode="auto">
          <a:xfrm>
            <a:off x="2452688" y="3030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2</a:t>
            </a:r>
          </a:p>
        </p:txBody>
      </p:sp>
      <p:sp>
        <p:nvSpPr>
          <p:cNvPr id="84019" name="Text Box 50"/>
          <p:cNvSpPr txBox="1">
            <a:spLocks noChangeArrowheads="1"/>
          </p:cNvSpPr>
          <p:nvPr/>
        </p:nvSpPr>
        <p:spPr bwMode="auto">
          <a:xfrm>
            <a:off x="2449513" y="458152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84020" name="Text Box 51"/>
          <p:cNvSpPr txBox="1">
            <a:spLocks noChangeArrowheads="1"/>
          </p:cNvSpPr>
          <p:nvPr/>
        </p:nvSpPr>
        <p:spPr bwMode="auto">
          <a:xfrm>
            <a:off x="3924300" y="256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84021" name="Text Box 52"/>
          <p:cNvSpPr txBox="1">
            <a:spLocks noChangeArrowheads="1"/>
          </p:cNvSpPr>
          <p:nvPr/>
        </p:nvSpPr>
        <p:spPr bwMode="auto">
          <a:xfrm>
            <a:off x="3924300" y="3789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4022" name="Text Box 53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84023" name="Text Box 54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84024" name="Text Box 55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4025" name="Text Box 56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4026" name="Text Box 57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84027" name="Text Box 58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4028" name="Text Box 59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4029" name="Text Box 60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84030" name="Text Box 61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84031" name="Text Box 62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273A0E0-1F77-4A66-9D09-B86F2C2D57F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979613" y="765175"/>
            <a:ext cx="423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First merge, then fold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499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84997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4998" name="AutoShape 5"/>
          <p:cNvCxnSpPr>
            <a:cxnSpLocks noChangeShapeType="1"/>
            <a:stCxn id="84996" idx="7"/>
            <a:endCxn id="85002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999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00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01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0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5003" name="AutoShape 10"/>
          <p:cNvCxnSpPr>
            <a:cxnSpLocks noChangeShapeType="1"/>
            <a:stCxn id="85002" idx="7"/>
            <a:endCxn id="85001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4" name="AutoShape 11"/>
          <p:cNvCxnSpPr>
            <a:cxnSpLocks noChangeShapeType="1"/>
            <a:stCxn id="85001" idx="7"/>
            <a:endCxn id="85000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5" name="AutoShape 12"/>
          <p:cNvCxnSpPr>
            <a:cxnSpLocks noChangeShapeType="1"/>
            <a:stCxn id="85001" idx="6"/>
            <a:endCxn id="84999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6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0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5008" name="AutoShape 15"/>
          <p:cNvCxnSpPr>
            <a:cxnSpLocks noChangeShapeType="1"/>
            <a:stCxn id="85007" idx="5"/>
            <a:endCxn id="85006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9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10" name="Text Box 17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11" name="Text Box 18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12" name="Text Box 19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5013" name="AutoShape 20"/>
          <p:cNvCxnSpPr>
            <a:cxnSpLocks noChangeShapeType="1"/>
            <a:stCxn id="84999" idx="6"/>
            <a:endCxn id="84997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14" name="Text Box 21"/>
          <p:cNvSpPr txBox="1">
            <a:spLocks noChangeArrowheads="1"/>
          </p:cNvSpPr>
          <p:nvPr/>
        </p:nvSpPr>
        <p:spPr bwMode="auto">
          <a:xfrm>
            <a:off x="900113" y="47244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15" name="Text Box 22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16" name="Text Box 23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5017" name="AutoShape 24"/>
          <p:cNvCxnSpPr>
            <a:cxnSpLocks noChangeShapeType="1"/>
            <a:stCxn id="85006" idx="6"/>
            <a:endCxn id="85020" idx="2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18" name="AutoShape 25"/>
          <p:cNvSpPr>
            <a:spLocks noChangeArrowheads="1"/>
          </p:cNvSpPr>
          <p:nvPr/>
        </p:nvSpPr>
        <p:spPr bwMode="auto">
          <a:xfrm>
            <a:off x="8172450" y="3860800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19" name="AutoShape 26"/>
          <p:cNvSpPr>
            <a:spLocks noChangeArrowheads="1"/>
          </p:cNvSpPr>
          <p:nvPr/>
        </p:nvSpPr>
        <p:spPr bwMode="auto">
          <a:xfrm>
            <a:off x="6732588" y="43656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20" name="AutoShape 27"/>
          <p:cNvSpPr>
            <a:spLocks noChangeArrowheads="1"/>
          </p:cNvSpPr>
          <p:nvPr/>
        </p:nvSpPr>
        <p:spPr bwMode="auto">
          <a:xfrm>
            <a:off x="5292725" y="46529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5021" name="AutoShape 28"/>
          <p:cNvCxnSpPr>
            <a:cxnSpLocks noChangeShapeType="1"/>
            <a:stCxn id="85020" idx="6"/>
            <a:endCxn id="85019" idx="2"/>
          </p:cNvCxnSpPr>
          <p:nvPr/>
        </p:nvCxnSpPr>
        <p:spPr bwMode="auto">
          <a:xfrm flipV="1">
            <a:off x="5673725" y="455612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22" name="Text Box 29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23" name="Text Box 30"/>
          <p:cNvSpPr txBox="1">
            <a:spLocks noChangeArrowheads="1"/>
          </p:cNvSpPr>
          <p:nvPr/>
        </p:nvSpPr>
        <p:spPr bwMode="auto">
          <a:xfrm>
            <a:off x="7524750" y="3860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5024" name="AutoShape 31"/>
          <p:cNvCxnSpPr>
            <a:cxnSpLocks noChangeShapeType="1"/>
            <a:stCxn id="85019" idx="6"/>
            <a:endCxn id="85018" idx="2"/>
          </p:cNvCxnSpPr>
          <p:nvPr/>
        </p:nvCxnSpPr>
        <p:spPr bwMode="auto">
          <a:xfrm flipV="1">
            <a:off x="7113588" y="4051300"/>
            <a:ext cx="103028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25" name="Text Box 32"/>
          <p:cNvSpPr txBox="1">
            <a:spLocks noChangeArrowheads="1"/>
          </p:cNvSpPr>
          <p:nvPr/>
        </p:nvSpPr>
        <p:spPr bwMode="auto">
          <a:xfrm>
            <a:off x="5940425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26" name="AutoShape 33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27" name="AutoShape 34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5028" name="AutoShape 35"/>
          <p:cNvCxnSpPr>
            <a:cxnSpLocks noChangeShapeType="1"/>
            <a:stCxn id="85027" idx="6"/>
            <a:endCxn id="85026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29" name="Text Box 36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5030" name="AutoShape 37"/>
          <p:cNvCxnSpPr>
            <a:cxnSpLocks noChangeShapeType="1"/>
            <a:stCxn id="85026" idx="6"/>
            <a:endCxn id="85032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31" name="AutoShape 38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32" name="AutoShape 39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5033" name="AutoShape 40"/>
          <p:cNvCxnSpPr>
            <a:cxnSpLocks noChangeShapeType="1"/>
            <a:stCxn id="85032" idx="6"/>
            <a:endCxn id="85031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34" name="AutoShape 41"/>
          <p:cNvCxnSpPr>
            <a:cxnSpLocks noChangeShapeType="1"/>
            <a:stCxn id="85002" idx="6"/>
            <a:endCxn id="85027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35" name="Text Box 42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36" name="Text Box 43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37" name="Text Box 44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5038" name="AutoShape 45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5039" name="Text Box 46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5040" name="Text Box 47"/>
          <p:cNvSpPr txBox="1">
            <a:spLocks noChangeArrowheads="1"/>
          </p:cNvSpPr>
          <p:nvPr/>
        </p:nvSpPr>
        <p:spPr bwMode="auto">
          <a:xfrm>
            <a:off x="2452688" y="3030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2</a:t>
            </a:r>
          </a:p>
        </p:txBody>
      </p:sp>
      <p:sp>
        <p:nvSpPr>
          <p:cNvPr id="85041" name="Text Box 48"/>
          <p:cNvSpPr txBox="1">
            <a:spLocks noChangeArrowheads="1"/>
          </p:cNvSpPr>
          <p:nvPr/>
        </p:nvSpPr>
        <p:spPr bwMode="auto">
          <a:xfrm>
            <a:off x="2449513" y="458152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chemeClr val="hlink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85042" name="Text Box 49"/>
          <p:cNvSpPr txBox="1">
            <a:spLocks noChangeArrowheads="1"/>
          </p:cNvSpPr>
          <p:nvPr/>
        </p:nvSpPr>
        <p:spPr bwMode="auto">
          <a:xfrm>
            <a:off x="3924300" y="256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4</a:t>
            </a:r>
          </a:p>
        </p:txBody>
      </p:sp>
      <p:sp>
        <p:nvSpPr>
          <p:cNvPr id="85043" name="Text Box 50"/>
          <p:cNvSpPr txBox="1">
            <a:spLocks noChangeArrowheads="1"/>
          </p:cNvSpPr>
          <p:nvPr/>
        </p:nvSpPr>
        <p:spPr bwMode="auto">
          <a:xfrm>
            <a:off x="3924300" y="3789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5044" name="Text Box 51"/>
          <p:cNvSpPr txBox="1">
            <a:spLocks noChangeArrowheads="1"/>
          </p:cNvSpPr>
          <p:nvPr/>
        </p:nvSpPr>
        <p:spPr bwMode="auto">
          <a:xfrm>
            <a:off x="3903663" y="49339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6</a:t>
            </a:r>
          </a:p>
        </p:txBody>
      </p:sp>
      <p:sp>
        <p:nvSpPr>
          <p:cNvPr id="85045" name="Text Box 52"/>
          <p:cNvSpPr txBox="1">
            <a:spLocks noChangeArrowheads="1"/>
          </p:cNvSpPr>
          <p:nvPr/>
        </p:nvSpPr>
        <p:spPr bwMode="auto">
          <a:xfrm>
            <a:off x="5343525" y="2014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</a:t>
            </a:r>
          </a:p>
        </p:txBody>
      </p:sp>
      <p:sp>
        <p:nvSpPr>
          <p:cNvPr id="85046" name="Text Box 53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5047" name="Text Box 54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5048" name="Text Box 55"/>
          <p:cNvSpPr txBox="1">
            <a:spLocks noChangeArrowheads="1"/>
          </p:cNvSpPr>
          <p:nvPr/>
        </p:nvSpPr>
        <p:spPr bwMode="auto">
          <a:xfrm>
            <a:off x="5281613" y="4675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10</a:t>
            </a:r>
          </a:p>
        </p:txBody>
      </p:sp>
      <p:sp>
        <p:nvSpPr>
          <p:cNvPr id="85049" name="Text Box 56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5050" name="Text Box 57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5051" name="Text Box 58"/>
          <p:cNvSpPr txBox="1">
            <a:spLocks noChangeArrowheads="1"/>
          </p:cNvSpPr>
          <p:nvPr/>
        </p:nvSpPr>
        <p:spPr bwMode="auto">
          <a:xfrm>
            <a:off x="6731000" y="43862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</a:t>
            </a:r>
          </a:p>
        </p:txBody>
      </p:sp>
      <p:sp>
        <p:nvSpPr>
          <p:cNvPr id="85052" name="Text Box 59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sp>
        <p:nvSpPr>
          <p:cNvPr id="85053" name="Text Box 60"/>
          <p:cNvSpPr txBox="1">
            <a:spLocks noChangeArrowheads="1"/>
          </p:cNvSpPr>
          <p:nvPr/>
        </p:nvSpPr>
        <p:spPr bwMode="auto">
          <a:xfrm>
            <a:off x="8139113" y="39052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15</a:t>
            </a:r>
          </a:p>
        </p:txBody>
      </p:sp>
      <p:cxnSp>
        <p:nvCxnSpPr>
          <p:cNvPr id="85054" name="AutoShape 61"/>
          <p:cNvCxnSpPr>
            <a:cxnSpLocks noChangeShapeType="1"/>
            <a:stCxn id="84996" idx="3"/>
            <a:endCxn id="84996" idx="5"/>
          </p:cNvCxnSpPr>
          <p:nvPr/>
        </p:nvCxnSpPr>
        <p:spPr bwMode="auto">
          <a:xfrm rot="16200000" flipH="1">
            <a:off x="1161257" y="4009231"/>
            <a:ext cx="1588" cy="269875"/>
          </a:xfrm>
          <a:prstGeom prst="curvedConnector3">
            <a:avLst>
              <a:gd name="adj1" fmla="val 37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D5D051-810F-4473-AF20-BA9FBA229E72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957263" y="78799"/>
            <a:ext cx="589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No counter example is accepted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so the merge is kept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86020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21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6022" name="AutoShape 5"/>
          <p:cNvCxnSpPr>
            <a:cxnSpLocks noChangeShapeType="1"/>
            <a:stCxn id="86020" idx="7"/>
            <a:endCxn id="86026" idx="2"/>
          </p:cNvCxnSpPr>
          <p:nvPr/>
        </p:nvCxnSpPr>
        <p:spPr bwMode="auto">
          <a:xfrm flipV="1">
            <a:off x="1296988" y="3195638"/>
            <a:ext cx="1114425" cy="620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23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24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25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26" name="AutoShape 9"/>
          <p:cNvSpPr>
            <a:spLocks noChangeArrowheads="1"/>
          </p:cNvSpPr>
          <p:nvPr/>
        </p:nvSpPr>
        <p:spPr bwMode="auto">
          <a:xfrm>
            <a:off x="2411413" y="3005138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6027" name="AutoShape 10"/>
          <p:cNvCxnSpPr>
            <a:cxnSpLocks noChangeShapeType="1"/>
            <a:stCxn id="86026" idx="7"/>
            <a:endCxn id="86025" idx="2"/>
          </p:cNvCxnSpPr>
          <p:nvPr/>
        </p:nvCxnSpPr>
        <p:spPr bwMode="auto">
          <a:xfrm flipV="1">
            <a:off x="2736850" y="2755900"/>
            <a:ext cx="1114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8" name="AutoShape 11"/>
          <p:cNvCxnSpPr>
            <a:cxnSpLocks noChangeShapeType="1"/>
            <a:stCxn id="86025" idx="7"/>
            <a:endCxn id="86024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9" name="AutoShape 12"/>
          <p:cNvCxnSpPr>
            <a:cxnSpLocks noChangeShapeType="1"/>
            <a:stCxn id="86025" idx="6"/>
            <a:endCxn id="86023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30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31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32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33" name="Text Box 16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6034" name="AutoShape 17"/>
          <p:cNvCxnSpPr>
            <a:cxnSpLocks noChangeShapeType="1"/>
            <a:stCxn id="86023" idx="6"/>
            <a:endCxn id="86021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35" name="Text Box 18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36" name="AutoShape 19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37" name="AutoShape 20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6038" name="AutoShape 21"/>
          <p:cNvCxnSpPr>
            <a:cxnSpLocks noChangeShapeType="1"/>
            <a:stCxn id="86037" idx="6"/>
            <a:endCxn id="86036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39" name="Text Box 22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6040" name="AutoShape 23"/>
          <p:cNvCxnSpPr>
            <a:cxnSpLocks noChangeShapeType="1"/>
            <a:stCxn id="86036" idx="6"/>
            <a:endCxn id="86042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41" name="AutoShape 24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42" name="AutoShape 25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6043" name="AutoShape 26"/>
          <p:cNvCxnSpPr>
            <a:cxnSpLocks noChangeShapeType="1"/>
            <a:stCxn id="86042" idx="6"/>
            <a:endCxn id="86041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44" name="AutoShape 27"/>
          <p:cNvCxnSpPr>
            <a:cxnSpLocks noChangeShapeType="1"/>
            <a:stCxn id="86026" idx="6"/>
            <a:endCxn id="86037" idx="2"/>
          </p:cNvCxnSpPr>
          <p:nvPr/>
        </p:nvCxnSpPr>
        <p:spPr bwMode="auto">
          <a:xfrm>
            <a:off x="2792413" y="3195638"/>
            <a:ext cx="1058862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45" name="Text Box 28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46" name="Text Box 29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47" name="Text Box 30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6048" name="AutoShape 31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6049" name="Text Box 32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6050" name="Text Box 33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86051" name="Text Box 34"/>
          <p:cNvSpPr txBox="1">
            <a:spLocks noChangeArrowheads="1"/>
          </p:cNvSpPr>
          <p:nvPr/>
        </p:nvSpPr>
        <p:spPr bwMode="auto">
          <a:xfrm>
            <a:off x="2268538" y="2708275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86052" name="Text Box 35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86053" name="Text Box 36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6054" name="Text Box 37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86055" name="Text Box 38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6056" name="Text Box 39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6057" name="Text Box 40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6058" name="Text Box 41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6059" name="Text Box 42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86060" name="AutoShape 43"/>
          <p:cNvCxnSpPr>
            <a:cxnSpLocks noChangeShapeType="1"/>
            <a:stCxn id="86020" idx="3"/>
            <a:endCxn id="86020" idx="5"/>
          </p:cNvCxnSpPr>
          <p:nvPr/>
        </p:nvCxnSpPr>
        <p:spPr bwMode="auto">
          <a:xfrm rot="16200000" flipH="1">
            <a:off x="1161257" y="4009231"/>
            <a:ext cx="1588" cy="269875"/>
          </a:xfrm>
          <a:prstGeom prst="curvedConnector3">
            <a:avLst>
              <a:gd name="adj1" fmla="val 35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61" name="Text Box 44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B7CF332-797A-4A20-9CC0-D4A23200BBB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809625" y="21350"/>
            <a:ext cx="6124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Next possible merge to be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checked is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4</a:t>
            </a:r>
            <a:r>
              <a:rPr lang="en-US" altLang="fr-FR" sz="2400" i="1" dirty="0">
                <a:latin typeface="Lucida Console" pitchFamily="49" charset="0"/>
              </a:rPr>
              <a:t>,13}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1</a:t>
            </a:r>
            <a:r>
              <a:rPr lang="en-US" altLang="fr-FR" sz="2400" i="1" dirty="0">
                <a:latin typeface="Lucida Console" pitchFamily="49" charset="0"/>
              </a:rPr>
              <a:t>,3,6}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87044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45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7046" name="AutoShape 5"/>
          <p:cNvCxnSpPr>
            <a:cxnSpLocks noChangeShapeType="1"/>
            <a:stCxn id="87044" idx="7"/>
            <a:endCxn id="87050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47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48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49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50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7051" name="AutoShape 10"/>
          <p:cNvCxnSpPr>
            <a:cxnSpLocks noChangeShapeType="1"/>
            <a:stCxn id="87050" idx="7"/>
            <a:endCxn id="87049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2" name="AutoShape 11"/>
          <p:cNvCxnSpPr>
            <a:cxnSpLocks noChangeShapeType="1"/>
            <a:stCxn id="87049" idx="7"/>
            <a:endCxn id="87048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3" name="AutoShape 12"/>
          <p:cNvCxnSpPr>
            <a:cxnSpLocks noChangeShapeType="1"/>
            <a:stCxn id="87049" idx="6"/>
            <a:endCxn id="87047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54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55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56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57" name="Text Box 16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7058" name="AutoShape 17"/>
          <p:cNvCxnSpPr>
            <a:cxnSpLocks noChangeShapeType="1"/>
            <a:stCxn id="87047" idx="6"/>
            <a:endCxn id="87045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59" name="Text Box 18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60" name="AutoShape 19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61" name="AutoShape 20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7062" name="AutoShape 21"/>
          <p:cNvCxnSpPr>
            <a:cxnSpLocks noChangeShapeType="1"/>
            <a:stCxn id="87061" idx="6"/>
            <a:endCxn id="87060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63" name="Text Box 22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7064" name="AutoShape 23"/>
          <p:cNvCxnSpPr>
            <a:cxnSpLocks noChangeShapeType="1"/>
            <a:stCxn id="87060" idx="6"/>
            <a:endCxn id="87066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65" name="AutoShape 24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66" name="AutoShape 25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7067" name="AutoShape 26"/>
          <p:cNvCxnSpPr>
            <a:cxnSpLocks noChangeShapeType="1"/>
            <a:stCxn id="87066" idx="6"/>
            <a:endCxn id="87065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8" name="AutoShape 27"/>
          <p:cNvCxnSpPr>
            <a:cxnSpLocks noChangeShapeType="1"/>
            <a:stCxn id="87050" idx="6"/>
            <a:endCxn id="87061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69" name="Text Box 28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70" name="Text Box 29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71" name="Text Box 30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7072" name="AutoShape 31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7073" name="Text Box 32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7074" name="Text Box 33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87075" name="Text Box 34"/>
          <p:cNvSpPr txBox="1">
            <a:spLocks noChangeArrowheads="1"/>
          </p:cNvSpPr>
          <p:nvPr/>
        </p:nvSpPr>
        <p:spPr bwMode="auto">
          <a:xfrm>
            <a:off x="2271713" y="2716213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87076" name="Text Box 35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87077" name="Text Box 36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7078" name="Text Box 37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87079" name="Text Box 38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7080" name="Text Box 39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7081" name="Text Box 40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7082" name="Text Box 41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7083" name="Text Box 42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87084" name="AutoShape 43"/>
          <p:cNvCxnSpPr>
            <a:cxnSpLocks noChangeShapeType="1"/>
            <a:stCxn id="87044" idx="3"/>
            <a:endCxn id="87044" idx="5"/>
          </p:cNvCxnSpPr>
          <p:nvPr/>
        </p:nvCxnSpPr>
        <p:spPr bwMode="auto">
          <a:xfrm rot="16200000" flipH="1">
            <a:off x="1161257" y="4009231"/>
            <a:ext cx="1588" cy="269875"/>
          </a:xfrm>
          <a:prstGeom prst="curvedConnector3">
            <a:avLst>
              <a:gd name="adj1" fmla="val 39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85" name="Text Box 44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0169E3D-A0E5-4851-82B0-B3963D82DB0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658153" y="21177"/>
            <a:ext cx="6124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Merged. Needs folding subtree in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4</a:t>
            </a:r>
            <a:r>
              <a:rPr lang="en-US" altLang="fr-FR" sz="2400" i="1" dirty="0">
                <a:latin typeface="Lucida Console" pitchFamily="49" charset="0"/>
              </a:rPr>
              <a:t>,13}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1</a:t>
            </a:r>
            <a:r>
              <a:rPr lang="en-US" altLang="fr-FR" sz="2400" i="1" dirty="0">
                <a:latin typeface="Lucida Console" pitchFamily="49" charset="0"/>
              </a:rPr>
              <a:t>,3,6}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88068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69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70" name="AutoShape 5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71" name="AutoShape 6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72" name="AutoShape 7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73" name="AutoShape 8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8074" name="AutoShape 9"/>
          <p:cNvCxnSpPr>
            <a:cxnSpLocks noChangeShapeType="1"/>
            <a:stCxn id="88072" idx="7"/>
            <a:endCxn id="88071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5" name="AutoShape 10"/>
          <p:cNvCxnSpPr>
            <a:cxnSpLocks noChangeShapeType="1"/>
            <a:stCxn id="88072" idx="6"/>
            <a:endCxn id="88070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76" name="Text Box 11"/>
          <p:cNvSpPr txBox="1">
            <a:spLocks noChangeArrowheads="1"/>
          </p:cNvSpPr>
          <p:nvPr/>
        </p:nvSpPr>
        <p:spPr bwMode="auto">
          <a:xfrm>
            <a:off x="1692275" y="292417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77" name="Text Box 12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8079" name="AutoShape 14"/>
          <p:cNvCxnSpPr>
            <a:cxnSpLocks noChangeShapeType="1"/>
            <a:stCxn id="88070" idx="6"/>
            <a:endCxn id="88069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80" name="Text Box 15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81" name="AutoShape 16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82" name="AutoShape 17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8083" name="AutoShape 18"/>
          <p:cNvCxnSpPr>
            <a:cxnSpLocks noChangeShapeType="1"/>
            <a:stCxn id="88082" idx="6"/>
            <a:endCxn id="88081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84" name="Text Box 19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8085" name="AutoShape 20"/>
          <p:cNvCxnSpPr>
            <a:cxnSpLocks noChangeShapeType="1"/>
            <a:stCxn id="88081" idx="6"/>
            <a:endCxn id="88087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86" name="AutoShape 21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87" name="AutoShape 22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8088" name="AutoShape 23"/>
          <p:cNvCxnSpPr>
            <a:cxnSpLocks noChangeShapeType="1"/>
            <a:stCxn id="88087" idx="6"/>
            <a:endCxn id="88086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89" name="AutoShape 24"/>
          <p:cNvCxnSpPr>
            <a:cxnSpLocks noChangeShapeType="1"/>
            <a:stCxn id="88073" idx="6"/>
            <a:endCxn id="88082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90" name="Text Box 25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91" name="Text Box 26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92" name="Text Box 27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8093" name="AutoShape 28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8094" name="Text Box 29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8095" name="Text Box 30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88096" name="Text Box 31"/>
          <p:cNvSpPr txBox="1">
            <a:spLocks noChangeArrowheads="1"/>
          </p:cNvSpPr>
          <p:nvPr/>
        </p:nvSpPr>
        <p:spPr bwMode="auto">
          <a:xfrm>
            <a:off x="2271713" y="2716213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88097" name="Text Box 32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88098" name="Text Box 33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8099" name="Text Box 34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88100" name="Text Box 35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88101" name="Text Box 36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8102" name="Text Box 37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88103" name="Text Box 38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8104" name="Text Box 39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88105" name="AutoShape 40"/>
          <p:cNvCxnSpPr>
            <a:cxnSpLocks noChangeShapeType="1"/>
            <a:stCxn id="88068" idx="3"/>
            <a:endCxn id="88068" idx="5"/>
          </p:cNvCxnSpPr>
          <p:nvPr/>
        </p:nvCxnSpPr>
        <p:spPr bwMode="auto">
          <a:xfrm rot="16200000" flipH="1">
            <a:off x="1161257" y="4009231"/>
            <a:ext cx="1588" cy="269875"/>
          </a:xfrm>
          <a:prstGeom prst="curvedConnector3">
            <a:avLst>
              <a:gd name="adj1" fmla="val 39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106" name="Text Box 41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8107" name="AutoShape 42"/>
          <p:cNvCxnSpPr>
            <a:cxnSpLocks noChangeShapeType="1"/>
            <a:stCxn id="88068" idx="7"/>
            <a:endCxn id="88073" idx="2"/>
          </p:cNvCxnSpPr>
          <p:nvPr/>
        </p:nvCxnSpPr>
        <p:spPr bwMode="auto">
          <a:xfrm rot="-5400000">
            <a:off x="1539876" y="2944812"/>
            <a:ext cx="628650" cy="11144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08" name="AutoShape 43"/>
          <p:cNvCxnSpPr>
            <a:cxnSpLocks noChangeShapeType="1"/>
            <a:stCxn id="88073" idx="4"/>
            <a:endCxn id="88068" idx="6"/>
          </p:cNvCxnSpPr>
          <p:nvPr/>
        </p:nvCxnSpPr>
        <p:spPr bwMode="auto">
          <a:xfrm rot="5400000">
            <a:off x="1690687" y="3068638"/>
            <a:ext cx="601663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109" name="Text Box 44"/>
          <p:cNvSpPr txBox="1">
            <a:spLocks noChangeArrowheads="1"/>
          </p:cNvSpPr>
          <p:nvPr/>
        </p:nvSpPr>
        <p:spPr bwMode="auto">
          <a:xfrm>
            <a:off x="1979613" y="371633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188C4C0-2F76-4457-B428-096161F5698B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1" name="AutoShape 2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092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093" name="AutoShape 4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094" name="Text Box 5"/>
          <p:cNvSpPr txBox="1">
            <a:spLocks noChangeArrowheads="1"/>
          </p:cNvSpPr>
          <p:nvPr/>
        </p:nvSpPr>
        <p:spPr bwMode="auto">
          <a:xfrm>
            <a:off x="1435100" y="29733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9095" name="AutoShape 6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096" name="AutoShape 7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9097" name="AutoShape 8"/>
          <p:cNvCxnSpPr>
            <a:cxnSpLocks noChangeShapeType="1"/>
            <a:stCxn id="89096" idx="6"/>
            <a:endCxn id="89095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098" name="Text Box 9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9099" name="AutoShape 10"/>
          <p:cNvCxnSpPr>
            <a:cxnSpLocks noChangeShapeType="1"/>
            <a:stCxn id="89095" idx="6"/>
            <a:endCxn id="89101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0" name="AutoShape 11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101" name="AutoShape 12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9102" name="AutoShape 13"/>
          <p:cNvCxnSpPr>
            <a:cxnSpLocks noChangeShapeType="1"/>
            <a:stCxn id="89101" idx="6"/>
            <a:endCxn id="89100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03" name="AutoShape 14"/>
          <p:cNvCxnSpPr>
            <a:cxnSpLocks noChangeShapeType="1"/>
            <a:stCxn id="89093" idx="6"/>
            <a:endCxn id="89096" idx="2"/>
          </p:cNvCxnSpPr>
          <p:nvPr/>
        </p:nvCxnSpPr>
        <p:spPr bwMode="auto">
          <a:xfrm>
            <a:off x="2820988" y="3187700"/>
            <a:ext cx="10302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4" name="Text Box 15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9105" name="Text Box 16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9106" name="Text Box 17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9107" name="AutoShape 18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9108" name="Text Box 19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89109" name="Text Box 20"/>
          <p:cNvSpPr txBox="1">
            <a:spLocks noChangeArrowheads="1"/>
          </p:cNvSpPr>
          <p:nvPr/>
        </p:nvSpPr>
        <p:spPr bwMode="auto">
          <a:xfrm>
            <a:off x="500063" y="3260725"/>
            <a:ext cx="86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,3,4,6,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8,13</a:t>
            </a:r>
          </a:p>
        </p:txBody>
      </p:sp>
      <p:sp>
        <p:nvSpPr>
          <p:cNvPr id="89110" name="Text Box 21"/>
          <p:cNvSpPr txBox="1">
            <a:spLocks noChangeArrowheads="1"/>
          </p:cNvSpPr>
          <p:nvPr/>
        </p:nvSpPr>
        <p:spPr bwMode="auto">
          <a:xfrm>
            <a:off x="2271713" y="271621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,7,10,11,15</a:t>
            </a:r>
          </a:p>
        </p:txBody>
      </p:sp>
      <p:sp>
        <p:nvSpPr>
          <p:cNvPr id="89111" name="Text Box 22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89112" name="Text Box 23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89113" name="Text Box 24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89114" name="Text Box 25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89115" name="AutoShape 26"/>
          <p:cNvCxnSpPr>
            <a:cxnSpLocks noChangeShapeType="1"/>
            <a:stCxn id="89091" idx="3"/>
            <a:endCxn id="89091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16" name="Text Box 27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89117" name="AutoShape 28"/>
          <p:cNvCxnSpPr>
            <a:cxnSpLocks noChangeShapeType="1"/>
            <a:stCxn id="89091" idx="7"/>
            <a:endCxn id="89093" idx="2"/>
          </p:cNvCxnSpPr>
          <p:nvPr/>
        </p:nvCxnSpPr>
        <p:spPr bwMode="auto">
          <a:xfrm rot="-5400000">
            <a:off x="1525588" y="2959100"/>
            <a:ext cx="628650" cy="10858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8" name="AutoShape 29"/>
          <p:cNvCxnSpPr>
            <a:cxnSpLocks noChangeShapeType="1"/>
            <a:stCxn id="89093" idx="3"/>
          </p:cNvCxnSpPr>
          <p:nvPr/>
        </p:nvCxnSpPr>
        <p:spPr bwMode="auto">
          <a:xfrm rot="5400000">
            <a:off x="1576388" y="3186113"/>
            <a:ext cx="725487" cy="10556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19" name="Text Box 30"/>
          <p:cNvSpPr txBox="1">
            <a:spLocks noChangeArrowheads="1"/>
          </p:cNvSpPr>
          <p:nvPr/>
        </p:nvSpPr>
        <p:spPr bwMode="auto">
          <a:xfrm>
            <a:off x="1879600" y="34559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9120" name="Text Box 31"/>
          <p:cNvSpPr txBox="1">
            <a:spLocks noChangeArrowheads="1"/>
          </p:cNvSpPr>
          <p:nvPr/>
        </p:nvSpPr>
        <p:spPr bwMode="auto">
          <a:xfrm>
            <a:off x="1162050" y="211746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But now 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aa</a:t>
            </a:r>
            <a:r>
              <a:rPr lang="en-US" altLang="fr-FR" sz="2400" i="1" dirty="0">
                <a:latin typeface="Lucida Console" pitchFamily="49" charset="0"/>
              </a:rPr>
              <a:t> is accepted</a:t>
            </a:r>
            <a:endParaRPr lang="es-ES_tradnl" altLang="fr-FR" sz="24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0E2393D-0874-4CA1-90ED-C173EFFAD426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1210469" y="358238"/>
            <a:ext cx="384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So we try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4</a:t>
            </a:r>
            <a:r>
              <a:rPr lang="en-US" altLang="fr-FR" sz="2400" i="1" dirty="0">
                <a:latin typeface="Lucida Console" pitchFamily="49" charset="0"/>
              </a:rPr>
              <a:t>,13}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2</a:t>
            </a:r>
            <a:r>
              <a:rPr lang="en-US" altLang="fr-FR" sz="2400" i="1" dirty="0">
                <a:latin typeface="Lucida Console" pitchFamily="49" charset="0"/>
              </a:rPr>
              <a:t>,10}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011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17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0118" name="AutoShape 5"/>
          <p:cNvCxnSpPr>
            <a:cxnSpLocks noChangeShapeType="1"/>
            <a:stCxn id="90116" idx="7"/>
            <a:endCxn id="90122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19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20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21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2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0123" name="AutoShape 10"/>
          <p:cNvCxnSpPr>
            <a:cxnSpLocks noChangeShapeType="1"/>
            <a:stCxn id="90122" idx="7"/>
            <a:endCxn id="90121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4" name="AutoShape 11"/>
          <p:cNvCxnSpPr>
            <a:cxnSpLocks noChangeShapeType="1"/>
            <a:stCxn id="90121" idx="7"/>
            <a:endCxn id="90120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5" name="AutoShape 12"/>
          <p:cNvCxnSpPr>
            <a:cxnSpLocks noChangeShapeType="1"/>
            <a:stCxn id="90121" idx="6"/>
            <a:endCxn id="90119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26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27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28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29" name="Text Box 16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0130" name="AutoShape 17"/>
          <p:cNvCxnSpPr>
            <a:cxnSpLocks noChangeShapeType="1"/>
            <a:stCxn id="90119" idx="6"/>
            <a:endCxn id="90117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31" name="Text Box 18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32" name="AutoShape 19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33" name="AutoShape 20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0134" name="AutoShape 21"/>
          <p:cNvCxnSpPr>
            <a:cxnSpLocks noChangeShapeType="1"/>
            <a:stCxn id="90133" idx="6"/>
            <a:endCxn id="90132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35" name="Text Box 22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0136" name="AutoShape 23"/>
          <p:cNvCxnSpPr>
            <a:cxnSpLocks noChangeShapeType="1"/>
            <a:stCxn id="90132" idx="6"/>
            <a:endCxn id="90138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37" name="AutoShape 24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38" name="AutoShape 25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0139" name="AutoShape 26"/>
          <p:cNvCxnSpPr>
            <a:cxnSpLocks noChangeShapeType="1"/>
            <a:stCxn id="90138" idx="6"/>
            <a:endCxn id="90137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40" name="AutoShape 27"/>
          <p:cNvCxnSpPr>
            <a:cxnSpLocks noChangeShapeType="1"/>
            <a:stCxn id="90122" idx="6"/>
            <a:endCxn id="90133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1" name="Text Box 28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42" name="Text Box 29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43" name="Text Box 30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0144" name="AutoShape 31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0145" name="Text Box 32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0146" name="Text Box 33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90147" name="Text Box 34"/>
          <p:cNvSpPr txBox="1">
            <a:spLocks noChangeArrowheads="1"/>
          </p:cNvSpPr>
          <p:nvPr/>
        </p:nvSpPr>
        <p:spPr bwMode="auto">
          <a:xfrm>
            <a:off x="2271713" y="2716213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90148" name="Text Box 35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90149" name="Text Box 36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90150" name="Text Box 37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90151" name="Text Box 38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90152" name="Text Box 39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90153" name="Text Box 40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90154" name="Text Box 41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90155" name="Text Box 42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90156" name="AutoShape 43"/>
          <p:cNvCxnSpPr>
            <a:cxnSpLocks noChangeShapeType="1"/>
            <a:stCxn id="90116" idx="3"/>
            <a:endCxn id="90116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57" name="Text Box 44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5C6EA24-FE13-4D0F-AB94-0A0AE71DF327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747713" y="24607"/>
            <a:ext cx="7734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Negative string 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aa </a:t>
            </a:r>
            <a:r>
              <a:rPr lang="en-US" altLang="fr-FR" sz="2400" i="1" dirty="0">
                <a:latin typeface="Lucida Console" pitchFamily="49" charset="0"/>
              </a:rPr>
              <a:t>is again accepted.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Since we have tried all Red for merging,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state </a:t>
            </a:r>
            <a:r>
              <a:rPr lang="en-US" altLang="fr-FR" sz="2400" dirty="0">
                <a:latin typeface="Lucida Console" pitchFamily="49" charset="0"/>
              </a:rPr>
              <a:t>4</a:t>
            </a:r>
            <a:r>
              <a:rPr lang="en-US" altLang="fr-FR" sz="2400" i="1" dirty="0">
                <a:latin typeface="Lucida Console" pitchFamily="49" charset="0"/>
              </a:rPr>
              <a:t> is promoted.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1140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1141" name="AutoShape 4"/>
          <p:cNvCxnSpPr>
            <a:cxnSpLocks noChangeShapeType="1"/>
            <a:stCxn id="91140" idx="7"/>
            <a:endCxn id="91142" idx="2"/>
          </p:cNvCxnSpPr>
          <p:nvPr/>
        </p:nvCxnSpPr>
        <p:spPr bwMode="auto">
          <a:xfrm flipV="1">
            <a:off x="1296988" y="3187700"/>
            <a:ext cx="1085850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2" name="AutoShape 5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1143" name="Text Box 6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1144" name="AutoShape 7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1145" name="AutoShape 8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1146" name="AutoShape 9"/>
          <p:cNvCxnSpPr>
            <a:cxnSpLocks noChangeShapeType="1"/>
            <a:stCxn id="91145" idx="6"/>
            <a:endCxn id="91144" idx="2"/>
          </p:cNvCxnSpPr>
          <p:nvPr/>
        </p:nvCxnSpPr>
        <p:spPr bwMode="auto">
          <a:xfrm flipV="1">
            <a:off x="4232275" y="3548063"/>
            <a:ext cx="103187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7" name="Text Box 10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1148" name="AutoShape 11"/>
          <p:cNvCxnSpPr>
            <a:cxnSpLocks noChangeShapeType="1"/>
            <a:stCxn id="91144" idx="6"/>
            <a:endCxn id="91150" idx="2"/>
          </p:cNvCxnSpPr>
          <p:nvPr/>
        </p:nvCxnSpPr>
        <p:spPr bwMode="auto">
          <a:xfrm>
            <a:off x="5702300" y="3548063"/>
            <a:ext cx="1030288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9" name="AutoShape 12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1150" name="AutoShape 13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1151" name="AutoShape 14"/>
          <p:cNvCxnSpPr>
            <a:cxnSpLocks noChangeShapeType="1"/>
            <a:stCxn id="91150" idx="6"/>
            <a:endCxn id="91149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52" name="AutoShape 15"/>
          <p:cNvCxnSpPr>
            <a:cxnSpLocks noChangeShapeType="1"/>
            <a:stCxn id="91142" idx="6"/>
            <a:endCxn id="91145" idx="2"/>
          </p:cNvCxnSpPr>
          <p:nvPr/>
        </p:nvCxnSpPr>
        <p:spPr bwMode="auto">
          <a:xfrm>
            <a:off x="2820988" y="3187700"/>
            <a:ext cx="10302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3" name="Text Box 16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1154" name="Text Box 17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1155" name="Text Box 18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1156" name="AutoShape 19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1157" name="Text Box 20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1158" name="Text Box 21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91159" name="Text Box 22"/>
          <p:cNvSpPr txBox="1">
            <a:spLocks noChangeArrowheads="1"/>
          </p:cNvSpPr>
          <p:nvPr/>
        </p:nvSpPr>
        <p:spPr bwMode="auto">
          <a:xfrm>
            <a:off x="2300288" y="3306763"/>
            <a:ext cx="976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,4,7,10,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13,15</a:t>
            </a:r>
          </a:p>
        </p:txBody>
      </p:sp>
      <p:sp>
        <p:nvSpPr>
          <p:cNvPr id="91160" name="Text Box 23"/>
          <p:cNvSpPr txBox="1">
            <a:spLocks noChangeArrowheads="1"/>
          </p:cNvSpPr>
          <p:nvPr/>
        </p:nvSpPr>
        <p:spPr bwMode="auto">
          <a:xfrm>
            <a:off x="3851275" y="41497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5,8</a:t>
            </a:r>
          </a:p>
        </p:txBody>
      </p:sp>
      <p:sp>
        <p:nvSpPr>
          <p:cNvPr id="91161" name="Text Box 24"/>
          <p:cNvSpPr txBox="1">
            <a:spLocks noChangeArrowheads="1"/>
          </p:cNvSpPr>
          <p:nvPr/>
        </p:nvSpPr>
        <p:spPr bwMode="auto">
          <a:xfrm>
            <a:off x="5314950" y="3783013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9,11</a:t>
            </a:r>
          </a:p>
        </p:txBody>
      </p:sp>
      <p:sp>
        <p:nvSpPr>
          <p:cNvPr id="91162" name="Text Box 25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91163" name="Text Box 26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91164" name="AutoShape 27"/>
          <p:cNvCxnSpPr>
            <a:cxnSpLocks noChangeShapeType="1"/>
            <a:stCxn id="91140" idx="3"/>
            <a:endCxn id="91140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5" name="Text Box 28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1166" name="AutoShape 29"/>
          <p:cNvCxnSpPr>
            <a:cxnSpLocks noChangeShapeType="1"/>
            <a:stCxn id="91142" idx="1"/>
            <a:endCxn id="91142" idx="7"/>
          </p:cNvCxnSpPr>
          <p:nvPr/>
        </p:nvCxnSpPr>
        <p:spPr bwMode="auto">
          <a:xfrm rot="5400000" flipV="1">
            <a:off x="2601119" y="2890044"/>
            <a:ext cx="1587" cy="269875"/>
          </a:xfrm>
          <a:prstGeom prst="curvedConnector3">
            <a:avLst>
              <a:gd name="adj1" fmla="val -41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7" name="Text Box 30"/>
          <p:cNvSpPr txBox="1">
            <a:spLocks noChangeArrowheads="1"/>
          </p:cNvSpPr>
          <p:nvPr/>
        </p:nvSpPr>
        <p:spPr bwMode="auto">
          <a:xfrm>
            <a:off x="2432050" y="18573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C12DCB1-8B4F-4E38-A480-A27340CD3DE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48870" y="280988"/>
            <a:ext cx="330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So we try 5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1</a:t>
            </a:r>
            <a:r>
              <a:rPr lang="en-US" altLang="fr-FR" sz="2400" i="1" dirty="0">
                <a:latin typeface="Lucida Console" pitchFamily="49" charset="0"/>
              </a:rPr>
              <a:t>,3,6}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2164" name="AutoShape 3"/>
          <p:cNvSpPr>
            <a:spLocks noChangeArrowheads="1"/>
          </p:cNvSpPr>
          <p:nvPr/>
        </p:nvSpPr>
        <p:spPr bwMode="auto">
          <a:xfrm>
            <a:off x="936625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65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2166" name="AutoShape 5"/>
          <p:cNvCxnSpPr>
            <a:cxnSpLocks noChangeShapeType="1"/>
            <a:stCxn id="92164" idx="7"/>
            <a:endCxn id="92170" idx="2"/>
          </p:cNvCxnSpPr>
          <p:nvPr/>
        </p:nvCxnSpPr>
        <p:spPr bwMode="auto">
          <a:xfrm flipV="1">
            <a:off x="1262063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67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68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69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70" name="AutoShape 9"/>
          <p:cNvSpPr>
            <a:spLocks noChangeArrowheads="1"/>
          </p:cNvSpPr>
          <p:nvPr/>
        </p:nvSpPr>
        <p:spPr bwMode="auto">
          <a:xfrm>
            <a:off x="2376488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2171" name="AutoShape 10"/>
          <p:cNvCxnSpPr>
            <a:cxnSpLocks noChangeShapeType="1"/>
            <a:stCxn id="92170" idx="7"/>
            <a:endCxn id="92169" idx="2"/>
          </p:cNvCxnSpPr>
          <p:nvPr/>
        </p:nvCxnSpPr>
        <p:spPr bwMode="auto">
          <a:xfrm flipV="1">
            <a:off x="2701925" y="2755900"/>
            <a:ext cx="11493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2" name="AutoShape 11"/>
          <p:cNvCxnSpPr>
            <a:cxnSpLocks noChangeShapeType="1"/>
            <a:stCxn id="92169" idx="7"/>
            <a:endCxn id="92168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3" name="AutoShape 12"/>
          <p:cNvCxnSpPr>
            <a:cxnSpLocks noChangeShapeType="1"/>
            <a:stCxn id="92169" idx="6"/>
            <a:endCxn id="92167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4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77" name="Text Box 16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2178" name="AutoShape 17"/>
          <p:cNvCxnSpPr>
            <a:cxnSpLocks noChangeShapeType="1"/>
            <a:stCxn id="92167" idx="6"/>
            <a:endCxn id="92165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9" name="Text Box 18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80" name="AutoShape 19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81" name="AutoShape 20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2182" name="AutoShape 21"/>
          <p:cNvCxnSpPr>
            <a:cxnSpLocks noChangeShapeType="1"/>
            <a:stCxn id="92181" idx="6"/>
            <a:endCxn id="92180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83" name="Text Box 22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2184" name="AutoShape 23"/>
          <p:cNvCxnSpPr>
            <a:cxnSpLocks noChangeShapeType="1"/>
            <a:stCxn id="92180" idx="6"/>
            <a:endCxn id="92186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85" name="AutoShape 24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86" name="AutoShape 25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2187" name="AutoShape 26"/>
          <p:cNvCxnSpPr>
            <a:cxnSpLocks noChangeShapeType="1"/>
            <a:stCxn id="92186" idx="6"/>
            <a:endCxn id="92185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8" name="AutoShape 27"/>
          <p:cNvCxnSpPr>
            <a:cxnSpLocks noChangeShapeType="1"/>
            <a:stCxn id="92170" idx="6"/>
            <a:endCxn id="92181" idx="2"/>
          </p:cNvCxnSpPr>
          <p:nvPr/>
        </p:nvCxnSpPr>
        <p:spPr bwMode="auto">
          <a:xfrm>
            <a:off x="2757488" y="3187700"/>
            <a:ext cx="10937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89" name="Text Box 28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90" name="Text Box 29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91" name="Text Box 30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2192" name="AutoShape 31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2193" name="Text Box 32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2194" name="Text Box 33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92195" name="Text Box 34"/>
          <p:cNvSpPr txBox="1">
            <a:spLocks noChangeArrowheads="1"/>
          </p:cNvSpPr>
          <p:nvPr/>
        </p:nvSpPr>
        <p:spPr bwMode="auto">
          <a:xfrm>
            <a:off x="2271713" y="2716213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92196" name="Text Box 35"/>
          <p:cNvSpPr txBox="1">
            <a:spLocks noChangeArrowheads="1"/>
          </p:cNvSpPr>
          <p:nvPr/>
        </p:nvSpPr>
        <p:spPr bwMode="auto">
          <a:xfrm>
            <a:off x="3635375" y="2276475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92197" name="Text Box 36"/>
          <p:cNvSpPr txBox="1">
            <a:spLocks noChangeArrowheads="1"/>
          </p:cNvSpPr>
          <p:nvPr/>
        </p:nvSpPr>
        <p:spPr bwMode="auto">
          <a:xfrm>
            <a:off x="3924300" y="3789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92198" name="Text Box 37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92199" name="Text Box 38"/>
          <p:cNvSpPr txBox="1">
            <a:spLocks noChangeArrowheads="1"/>
          </p:cNvSpPr>
          <p:nvPr/>
        </p:nvSpPr>
        <p:spPr bwMode="auto">
          <a:xfrm>
            <a:off x="5353050" y="2773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92200" name="Text Box 39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92201" name="Text Box 40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92202" name="Text Box 41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92203" name="Text Box 42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92204" name="AutoShape 43"/>
          <p:cNvCxnSpPr>
            <a:cxnSpLocks noChangeShapeType="1"/>
            <a:stCxn id="92164" idx="3"/>
            <a:endCxn id="92164" idx="4"/>
          </p:cNvCxnSpPr>
          <p:nvPr/>
        </p:nvCxnSpPr>
        <p:spPr bwMode="auto">
          <a:xfrm rot="16200000" flipH="1">
            <a:off x="1031875" y="4103688"/>
            <a:ext cx="55563" cy="134937"/>
          </a:xfrm>
          <a:prstGeom prst="curvedConnector3">
            <a:avLst>
              <a:gd name="adj1" fmla="val 4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05" name="Text Box 44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 languages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We use a window to decide if computation is OK</a:t>
            </a:r>
          </a:p>
          <a:p>
            <a:r>
              <a:rPr lang="en-GB" sz="2400" dirty="0"/>
              <a:t>At any moment, the content of the window has to be permitted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83A598C-B9CD-4139-A680-98F989010CA4}" type="slidenum">
              <a:rPr lang="fr-FR" altLang="en-US" smtClean="0"/>
              <a:pPr>
                <a:defRPr/>
              </a:pPr>
              <a:t>7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041375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2EF4DF0-B0A9-42D4-AC1B-ABE8254B33F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007716" y="246063"/>
            <a:ext cx="335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But again we accept 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ab</a:t>
            </a:r>
            <a:endParaRPr lang="es-ES_tradnl" altLang="fr-FR" sz="2400" dirty="0">
              <a:solidFill>
                <a:srgbClr val="FF0066"/>
              </a:solidFill>
              <a:latin typeface="Lucida Console" pitchFamily="49" charset="0"/>
            </a:endParaRPr>
          </a:p>
        </p:txBody>
      </p:sp>
      <p:sp>
        <p:nvSpPr>
          <p:cNvPr id="93188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189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190" name="AutoShape 5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191" name="AutoShape 6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192" name="AutoShape 7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193" name="AutoShape 8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3194" name="AutoShape 9"/>
          <p:cNvCxnSpPr>
            <a:cxnSpLocks noChangeShapeType="1"/>
            <a:stCxn id="93193" idx="7"/>
            <a:endCxn id="93192" idx="2"/>
          </p:cNvCxnSpPr>
          <p:nvPr/>
        </p:nvCxnSpPr>
        <p:spPr bwMode="auto">
          <a:xfrm flipV="1">
            <a:off x="2736850" y="2755900"/>
            <a:ext cx="1114425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5" name="AutoShape 10"/>
          <p:cNvCxnSpPr>
            <a:cxnSpLocks noChangeShapeType="1"/>
            <a:stCxn id="93192" idx="7"/>
            <a:endCxn id="93191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6" name="AutoShape 11"/>
          <p:cNvCxnSpPr>
            <a:cxnSpLocks noChangeShapeType="1"/>
            <a:stCxn id="93192" idx="6"/>
            <a:endCxn id="93190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197" name="Text Box 12"/>
          <p:cNvSpPr txBox="1">
            <a:spLocks noChangeArrowheads="1"/>
          </p:cNvSpPr>
          <p:nvPr/>
        </p:nvSpPr>
        <p:spPr bwMode="auto">
          <a:xfrm>
            <a:off x="1511300" y="294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3198" name="Text Box 13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3199" name="Text Box 14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3200" name="Text Box 15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3201" name="AutoShape 16"/>
          <p:cNvCxnSpPr>
            <a:cxnSpLocks noChangeShapeType="1"/>
            <a:stCxn id="93190" idx="6"/>
            <a:endCxn id="93189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202" name="Text Box 17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3203" name="Text Box 18"/>
          <p:cNvSpPr txBox="1">
            <a:spLocks noChangeArrowheads="1"/>
          </p:cNvSpPr>
          <p:nvPr/>
        </p:nvSpPr>
        <p:spPr bwMode="auto">
          <a:xfrm>
            <a:off x="1989138" y="3427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3204" name="AutoShape 19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3205" name="Text Box 20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3206" name="Text Box 21"/>
          <p:cNvSpPr txBox="1">
            <a:spLocks noChangeArrowheads="1"/>
          </p:cNvSpPr>
          <p:nvPr/>
        </p:nvSpPr>
        <p:spPr bwMode="auto">
          <a:xfrm>
            <a:off x="319088" y="3403600"/>
            <a:ext cx="1089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,3,5,6,12</a:t>
            </a:r>
          </a:p>
        </p:txBody>
      </p:sp>
      <p:sp>
        <p:nvSpPr>
          <p:cNvPr id="93207" name="Text Box 22"/>
          <p:cNvSpPr txBox="1">
            <a:spLocks noChangeArrowheads="1"/>
          </p:cNvSpPr>
          <p:nvPr/>
        </p:nvSpPr>
        <p:spPr bwMode="auto">
          <a:xfrm>
            <a:off x="1881188" y="258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,9,10,14</a:t>
            </a:r>
          </a:p>
        </p:txBody>
      </p:sp>
      <p:sp>
        <p:nvSpPr>
          <p:cNvPr id="93208" name="Text Box 23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93209" name="Text Box 24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93210" name="Text Box 25"/>
          <p:cNvSpPr txBox="1">
            <a:spLocks noChangeArrowheads="1"/>
          </p:cNvSpPr>
          <p:nvPr/>
        </p:nvSpPr>
        <p:spPr bwMode="auto">
          <a:xfrm>
            <a:off x="5364163" y="27082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93211" name="Text Box 26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cxnSp>
        <p:nvCxnSpPr>
          <p:cNvPr id="93212" name="AutoShape 27"/>
          <p:cNvCxnSpPr>
            <a:cxnSpLocks noChangeShapeType="1"/>
            <a:stCxn id="93188" idx="3"/>
            <a:endCxn id="93188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213" name="Text Box 28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3214" name="AutoShape 29"/>
          <p:cNvCxnSpPr>
            <a:cxnSpLocks noChangeShapeType="1"/>
            <a:stCxn id="93188" idx="7"/>
            <a:endCxn id="93193" idx="2"/>
          </p:cNvCxnSpPr>
          <p:nvPr/>
        </p:nvCxnSpPr>
        <p:spPr bwMode="auto">
          <a:xfrm rot="-5400000">
            <a:off x="1525588" y="2959100"/>
            <a:ext cx="628650" cy="10858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5" name="AutoShape 30"/>
          <p:cNvCxnSpPr>
            <a:cxnSpLocks noChangeShapeType="1"/>
            <a:stCxn id="93193" idx="4"/>
            <a:endCxn id="93188" idx="6"/>
          </p:cNvCxnSpPr>
          <p:nvPr/>
        </p:nvCxnSpPr>
        <p:spPr bwMode="auto">
          <a:xfrm rot="5400000">
            <a:off x="1704975" y="3082925"/>
            <a:ext cx="573088" cy="1220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CE34003-71EE-4345-BC63-D89EEA825D05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953293" y="190723"/>
            <a:ext cx="321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So we try 5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2</a:t>
            </a:r>
            <a:r>
              <a:rPr lang="en-US" altLang="fr-FR" sz="2400" i="1" dirty="0">
                <a:latin typeface="Lucida Console" pitchFamily="49" charset="0"/>
              </a:rPr>
              <a:t>,10}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4212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13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4214" name="AutoShape 5"/>
          <p:cNvCxnSpPr>
            <a:cxnSpLocks noChangeShapeType="1"/>
            <a:stCxn id="94212" idx="7"/>
            <a:endCxn id="94218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15" name="AutoShape 6"/>
          <p:cNvSpPr>
            <a:spLocks noChangeArrowheads="1"/>
          </p:cNvSpPr>
          <p:nvPr/>
        </p:nvSpPr>
        <p:spPr bwMode="auto">
          <a:xfrm>
            <a:off x="5292725" y="2708275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16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17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18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4219" name="AutoShape 10"/>
          <p:cNvCxnSpPr>
            <a:cxnSpLocks noChangeShapeType="1"/>
            <a:stCxn id="94218" idx="7"/>
            <a:endCxn id="94217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0" name="AutoShape 11"/>
          <p:cNvCxnSpPr>
            <a:cxnSpLocks noChangeShapeType="1"/>
            <a:stCxn id="94217" idx="7"/>
            <a:endCxn id="94216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1" name="AutoShape 12"/>
          <p:cNvCxnSpPr>
            <a:cxnSpLocks noChangeShapeType="1"/>
            <a:stCxn id="94217" idx="6"/>
            <a:endCxn id="94215" idx="2"/>
          </p:cNvCxnSpPr>
          <p:nvPr/>
        </p:nvCxnSpPr>
        <p:spPr bwMode="auto">
          <a:xfrm>
            <a:off x="4232275" y="2755900"/>
            <a:ext cx="106045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2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23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24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25" name="Text Box 16"/>
          <p:cNvSpPr txBox="1">
            <a:spLocks noChangeArrowheads="1"/>
          </p:cNvSpPr>
          <p:nvPr/>
        </p:nvSpPr>
        <p:spPr bwMode="auto">
          <a:xfrm>
            <a:off x="6011863" y="22764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4226" name="AutoShape 17"/>
          <p:cNvCxnSpPr>
            <a:cxnSpLocks noChangeShapeType="1"/>
            <a:stCxn id="94215" idx="6"/>
            <a:endCxn id="94213" idx="2"/>
          </p:cNvCxnSpPr>
          <p:nvPr/>
        </p:nvCxnSpPr>
        <p:spPr bwMode="auto">
          <a:xfrm flipV="1">
            <a:off x="5673725" y="2395538"/>
            <a:ext cx="10302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7" name="Text Box 18"/>
          <p:cNvSpPr txBox="1">
            <a:spLocks noChangeArrowheads="1"/>
          </p:cNvSpPr>
          <p:nvPr/>
        </p:nvSpPr>
        <p:spPr bwMode="auto">
          <a:xfrm>
            <a:off x="4500563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28" name="AutoShape 19"/>
          <p:cNvSpPr>
            <a:spLocks noChangeArrowheads="1"/>
          </p:cNvSpPr>
          <p:nvPr/>
        </p:nvSpPr>
        <p:spPr bwMode="auto">
          <a:xfrm>
            <a:off x="5292725" y="335756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29" name="AutoShape 20"/>
          <p:cNvSpPr>
            <a:spLocks noChangeArrowheads="1"/>
          </p:cNvSpPr>
          <p:nvPr/>
        </p:nvSpPr>
        <p:spPr bwMode="auto">
          <a:xfrm>
            <a:off x="3851275" y="3716338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4230" name="AutoShape 21"/>
          <p:cNvCxnSpPr>
            <a:cxnSpLocks noChangeShapeType="1"/>
            <a:stCxn id="94229" idx="6"/>
            <a:endCxn id="94228" idx="2"/>
          </p:cNvCxnSpPr>
          <p:nvPr/>
        </p:nvCxnSpPr>
        <p:spPr bwMode="auto">
          <a:xfrm flipV="1">
            <a:off x="4232275" y="3548063"/>
            <a:ext cx="106045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31" name="Text Box 22"/>
          <p:cNvSpPr txBox="1">
            <a:spLocks noChangeArrowheads="1"/>
          </p:cNvSpPr>
          <p:nvPr/>
        </p:nvSpPr>
        <p:spPr bwMode="auto">
          <a:xfrm>
            <a:off x="3132138" y="31416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4232" name="AutoShape 23"/>
          <p:cNvCxnSpPr>
            <a:cxnSpLocks noChangeShapeType="1"/>
            <a:stCxn id="94228" idx="6"/>
            <a:endCxn id="94234" idx="2"/>
          </p:cNvCxnSpPr>
          <p:nvPr/>
        </p:nvCxnSpPr>
        <p:spPr bwMode="auto">
          <a:xfrm>
            <a:off x="5673725" y="3548063"/>
            <a:ext cx="10588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33" name="AutoShape 24"/>
          <p:cNvSpPr>
            <a:spLocks noChangeArrowheads="1"/>
          </p:cNvSpPr>
          <p:nvPr/>
        </p:nvSpPr>
        <p:spPr bwMode="auto">
          <a:xfrm>
            <a:off x="8172450" y="3141663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34" name="AutoShape 25"/>
          <p:cNvSpPr>
            <a:spLocks noChangeArrowheads="1"/>
          </p:cNvSpPr>
          <p:nvPr/>
        </p:nvSpPr>
        <p:spPr bwMode="auto">
          <a:xfrm>
            <a:off x="6732588" y="3716338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4235" name="AutoShape 26"/>
          <p:cNvCxnSpPr>
            <a:cxnSpLocks noChangeShapeType="1"/>
            <a:stCxn id="94234" idx="6"/>
            <a:endCxn id="94233" idx="2"/>
          </p:cNvCxnSpPr>
          <p:nvPr/>
        </p:nvCxnSpPr>
        <p:spPr bwMode="auto">
          <a:xfrm flipV="1">
            <a:off x="7113588" y="3332163"/>
            <a:ext cx="1030287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6" name="AutoShape 27"/>
          <p:cNvCxnSpPr>
            <a:cxnSpLocks noChangeShapeType="1"/>
            <a:stCxn id="94218" idx="6"/>
            <a:endCxn id="94229" idx="2"/>
          </p:cNvCxnSpPr>
          <p:nvPr/>
        </p:nvCxnSpPr>
        <p:spPr bwMode="auto">
          <a:xfrm>
            <a:off x="2792413" y="3187700"/>
            <a:ext cx="1058862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37" name="Text Box 28"/>
          <p:cNvSpPr txBox="1">
            <a:spLocks noChangeArrowheads="1"/>
          </p:cNvSpPr>
          <p:nvPr/>
        </p:nvSpPr>
        <p:spPr bwMode="auto">
          <a:xfrm>
            <a:off x="442753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38" name="Text Box 29"/>
          <p:cNvSpPr txBox="1">
            <a:spLocks noChangeArrowheads="1"/>
          </p:cNvSpPr>
          <p:nvPr/>
        </p:nvSpPr>
        <p:spPr bwMode="auto">
          <a:xfrm>
            <a:off x="6084888" y="33575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39" name="Text Box 30"/>
          <p:cNvSpPr txBox="1">
            <a:spLocks noChangeArrowheads="1"/>
          </p:cNvSpPr>
          <p:nvPr/>
        </p:nvSpPr>
        <p:spPr bwMode="auto">
          <a:xfrm>
            <a:off x="7524750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4240" name="AutoShape 31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4241" name="Text Box 32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4242" name="Text Box 33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94243" name="Text Box 34"/>
          <p:cNvSpPr txBox="1">
            <a:spLocks noChangeArrowheads="1"/>
          </p:cNvSpPr>
          <p:nvPr/>
        </p:nvSpPr>
        <p:spPr bwMode="auto">
          <a:xfrm>
            <a:off x="2271713" y="2716213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,10</a:t>
            </a:r>
          </a:p>
        </p:txBody>
      </p:sp>
      <p:sp>
        <p:nvSpPr>
          <p:cNvPr id="94244" name="Text Box 35"/>
          <p:cNvSpPr txBox="1">
            <a:spLocks noChangeArrowheads="1"/>
          </p:cNvSpPr>
          <p:nvPr/>
        </p:nvSpPr>
        <p:spPr bwMode="auto">
          <a:xfrm>
            <a:off x="3670300" y="229235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,13</a:t>
            </a:r>
          </a:p>
        </p:txBody>
      </p:sp>
      <p:sp>
        <p:nvSpPr>
          <p:cNvPr id="94245" name="Text Box 36"/>
          <p:cNvSpPr txBox="1">
            <a:spLocks noChangeArrowheads="1"/>
          </p:cNvSpPr>
          <p:nvPr/>
        </p:nvSpPr>
        <p:spPr bwMode="auto">
          <a:xfrm>
            <a:off x="3903663" y="37607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5</a:t>
            </a:r>
          </a:p>
        </p:txBody>
      </p:sp>
      <p:sp>
        <p:nvSpPr>
          <p:cNvPr id="94246" name="Text Box 37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94247" name="Text Box 38"/>
          <p:cNvSpPr txBox="1">
            <a:spLocks noChangeArrowheads="1"/>
          </p:cNvSpPr>
          <p:nvPr/>
        </p:nvSpPr>
        <p:spPr bwMode="auto">
          <a:xfrm>
            <a:off x="5353050" y="27447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</a:t>
            </a:r>
          </a:p>
        </p:txBody>
      </p:sp>
      <p:sp>
        <p:nvSpPr>
          <p:cNvPr id="94248" name="Text Box 39"/>
          <p:cNvSpPr txBox="1">
            <a:spLocks noChangeArrowheads="1"/>
          </p:cNvSpPr>
          <p:nvPr/>
        </p:nvSpPr>
        <p:spPr bwMode="auto">
          <a:xfrm>
            <a:off x="5362575" y="3382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9</a:t>
            </a:r>
          </a:p>
        </p:txBody>
      </p:sp>
      <p:sp>
        <p:nvSpPr>
          <p:cNvPr id="94249" name="Text Box 40"/>
          <p:cNvSpPr txBox="1">
            <a:spLocks noChangeArrowheads="1"/>
          </p:cNvSpPr>
          <p:nvPr/>
        </p:nvSpPr>
        <p:spPr bwMode="auto">
          <a:xfrm>
            <a:off x="6716713" y="22272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latin typeface="Arial" pitchFamily="34" charset="0"/>
              </a:rPr>
              <a:t>11</a:t>
            </a:r>
          </a:p>
        </p:txBody>
      </p:sp>
      <p:sp>
        <p:nvSpPr>
          <p:cNvPr id="94250" name="Text Box 41"/>
          <p:cNvSpPr txBox="1">
            <a:spLocks noChangeArrowheads="1"/>
          </p:cNvSpPr>
          <p:nvPr/>
        </p:nvSpPr>
        <p:spPr bwMode="auto">
          <a:xfrm>
            <a:off x="6729413" y="3727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12</a:t>
            </a:r>
          </a:p>
        </p:txBody>
      </p:sp>
      <p:sp>
        <p:nvSpPr>
          <p:cNvPr id="94251" name="Text Box 42"/>
          <p:cNvSpPr txBox="1">
            <a:spLocks noChangeArrowheads="1"/>
          </p:cNvSpPr>
          <p:nvPr/>
        </p:nvSpPr>
        <p:spPr bwMode="auto">
          <a:xfrm>
            <a:off x="8159750" y="316706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14</a:t>
            </a:r>
          </a:p>
        </p:txBody>
      </p:sp>
      <p:cxnSp>
        <p:nvCxnSpPr>
          <p:cNvPr id="94252" name="AutoShape 43"/>
          <p:cNvCxnSpPr>
            <a:cxnSpLocks noChangeShapeType="1"/>
            <a:stCxn id="94212" idx="3"/>
            <a:endCxn id="94212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53" name="Text Box 44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206829A-061C-4EAD-812C-51530EDDD1ED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1547019" y="-80168"/>
            <a:ext cx="6813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Which is OK. So next possible merge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is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7</a:t>
            </a:r>
            <a:r>
              <a:rPr lang="en-US" altLang="fr-FR" sz="2400" i="1" dirty="0">
                <a:latin typeface="Lucida Console" pitchFamily="49" charset="0"/>
              </a:rPr>
              <a:t>,15}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1</a:t>
            </a:r>
            <a:r>
              <a:rPr lang="en-US" altLang="fr-FR" sz="2400" i="1" dirty="0">
                <a:latin typeface="Lucida Console" pitchFamily="49" charset="0"/>
              </a:rPr>
              <a:t>,3,6}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523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5237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5238" name="AutoShape 5"/>
          <p:cNvCxnSpPr>
            <a:cxnSpLocks noChangeShapeType="1"/>
            <a:stCxn id="95236" idx="7"/>
            <a:endCxn id="95242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39" name="AutoShape 6"/>
          <p:cNvSpPr>
            <a:spLocks noChangeArrowheads="1"/>
          </p:cNvSpPr>
          <p:nvPr/>
        </p:nvSpPr>
        <p:spPr bwMode="auto">
          <a:xfrm>
            <a:off x="5245100" y="323215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5240" name="AutoShape 7"/>
          <p:cNvSpPr>
            <a:spLocks noChangeArrowheads="1"/>
          </p:cNvSpPr>
          <p:nvPr/>
        </p:nvSpPr>
        <p:spPr bwMode="auto">
          <a:xfrm>
            <a:off x="5292725" y="1989138"/>
            <a:ext cx="381000" cy="381000"/>
          </a:xfrm>
          <a:prstGeom prst="flowChartConnector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5241" name="AutoShape 8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524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5243" name="AutoShape 10"/>
          <p:cNvCxnSpPr>
            <a:cxnSpLocks noChangeShapeType="1"/>
            <a:stCxn id="95242" idx="7"/>
            <a:endCxn id="95241" idx="2"/>
          </p:cNvCxnSpPr>
          <p:nvPr/>
        </p:nvCxnSpPr>
        <p:spPr bwMode="auto">
          <a:xfrm flipV="1">
            <a:off x="2736850" y="2755900"/>
            <a:ext cx="1114425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4" name="AutoShape 11"/>
          <p:cNvCxnSpPr>
            <a:cxnSpLocks noChangeShapeType="1"/>
            <a:stCxn id="95241" idx="7"/>
            <a:endCxn id="95240" idx="2"/>
          </p:cNvCxnSpPr>
          <p:nvPr/>
        </p:nvCxnSpPr>
        <p:spPr bwMode="auto">
          <a:xfrm flipV="1">
            <a:off x="4176713" y="2179638"/>
            <a:ext cx="1087437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5" name="AutoShape 12"/>
          <p:cNvCxnSpPr>
            <a:cxnSpLocks noChangeShapeType="1"/>
            <a:stCxn id="95241" idx="6"/>
            <a:endCxn id="95239" idx="2"/>
          </p:cNvCxnSpPr>
          <p:nvPr/>
        </p:nvCxnSpPr>
        <p:spPr bwMode="auto">
          <a:xfrm>
            <a:off x="4232275" y="2755900"/>
            <a:ext cx="10128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46" name="Text Box 13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5247" name="Text Box 14"/>
          <p:cNvSpPr txBox="1">
            <a:spLocks noChangeArrowheads="1"/>
          </p:cNvSpPr>
          <p:nvPr/>
        </p:nvSpPr>
        <p:spPr bwMode="auto">
          <a:xfrm>
            <a:off x="2987675" y="256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5248" name="Text Box 15"/>
          <p:cNvSpPr txBox="1">
            <a:spLocks noChangeArrowheads="1"/>
          </p:cNvSpPr>
          <p:nvPr/>
        </p:nvSpPr>
        <p:spPr bwMode="auto">
          <a:xfrm>
            <a:off x="4427538" y="20605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5249" name="Text Box 16"/>
          <p:cNvSpPr txBox="1">
            <a:spLocks noChangeArrowheads="1"/>
          </p:cNvSpPr>
          <p:nvPr/>
        </p:nvSpPr>
        <p:spPr bwMode="auto">
          <a:xfrm>
            <a:off x="6107113" y="27717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5250" name="AutoShape 17"/>
          <p:cNvCxnSpPr>
            <a:cxnSpLocks noChangeShapeType="1"/>
            <a:stCxn id="95239" idx="6"/>
            <a:endCxn id="95237" idx="2"/>
          </p:cNvCxnSpPr>
          <p:nvPr/>
        </p:nvCxnSpPr>
        <p:spPr bwMode="auto">
          <a:xfrm flipV="1">
            <a:off x="5626100" y="2395538"/>
            <a:ext cx="1077913" cy="1027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51" name="Text Box 18"/>
          <p:cNvSpPr txBox="1">
            <a:spLocks noChangeArrowheads="1"/>
          </p:cNvSpPr>
          <p:nvPr/>
        </p:nvSpPr>
        <p:spPr bwMode="auto">
          <a:xfrm>
            <a:off x="4776788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5252" name="Text Box 19"/>
          <p:cNvSpPr txBox="1">
            <a:spLocks noChangeArrowheads="1"/>
          </p:cNvSpPr>
          <p:nvPr/>
        </p:nvSpPr>
        <p:spPr bwMode="auto">
          <a:xfrm>
            <a:off x="2417763" y="3732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5253" name="AutoShape 20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5254" name="Text Box 21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5255" name="Text Box 22"/>
          <p:cNvSpPr txBox="1">
            <a:spLocks noChangeArrowheads="1"/>
          </p:cNvSpPr>
          <p:nvPr/>
        </p:nvSpPr>
        <p:spPr bwMode="auto">
          <a:xfrm>
            <a:off x="747713" y="34798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</a:t>
            </a:r>
          </a:p>
        </p:txBody>
      </p:sp>
      <p:sp>
        <p:nvSpPr>
          <p:cNvPr id="95256" name="Text Box 23"/>
          <p:cNvSpPr txBox="1">
            <a:spLocks noChangeArrowheads="1"/>
          </p:cNvSpPr>
          <p:nvPr/>
        </p:nvSpPr>
        <p:spPr bwMode="auto">
          <a:xfrm>
            <a:off x="2271713" y="2716213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,5,10</a:t>
            </a:r>
          </a:p>
        </p:txBody>
      </p:sp>
      <p:sp>
        <p:nvSpPr>
          <p:cNvPr id="95257" name="Text Box 24"/>
          <p:cNvSpPr txBox="1">
            <a:spLocks noChangeArrowheads="1"/>
          </p:cNvSpPr>
          <p:nvPr/>
        </p:nvSpPr>
        <p:spPr bwMode="auto">
          <a:xfrm>
            <a:off x="3670300" y="229235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,9,13</a:t>
            </a:r>
          </a:p>
        </p:txBody>
      </p:sp>
      <p:sp>
        <p:nvSpPr>
          <p:cNvPr id="95258" name="Text Box 25"/>
          <p:cNvSpPr txBox="1">
            <a:spLocks noChangeArrowheads="1"/>
          </p:cNvSpPr>
          <p:nvPr/>
        </p:nvSpPr>
        <p:spPr bwMode="auto">
          <a:xfrm>
            <a:off x="5200650" y="170973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7</a:t>
            </a:r>
            <a:r>
              <a:rPr lang="en-US" altLang="fr-FR" sz="1600">
                <a:latin typeface="Arial" pitchFamily="34" charset="0"/>
              </a:rPr>
              <a:t>,15</a:t>
            </a:r>
          </a:p>
        </p:txBody>
      </p:sp>
      <p:sp>
        <p:nvSpPr>
          <p:cNvPr id="95259" name="Text Box 26"/>
          <p:cNvSpPr txBox="1">
            <a:spLocks noChangeArrowheads="1"/>
          </p:cNvSpPr>
          <p:nvPr/>
        </p:nvSpPr>
        <p:spPr bwMode="auto">
          <a:xfrm>
            <a:off x="5143500" y="358298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8</a:t>
            </a:r>
            <a:r>
              <a:rPr lang="en-US" altLang="fr-FR" sz="1600">
                <a:latin typeface="Arial" pitchFamily="34" charset="0"/>
              </a:rPr>
              <a:t>,12</a:t>
            </a:r>
          </a:p>
        </p:txBody>
      </p:sp>
      <p:sp>
        <p:nvSpPr>
          <p:cNvPr id="95260" name="Text Box 27"/>
          <p:cNvSpPr txBox="1">
            <a:spLocks noChangeArrowheads="1"/>
          </p:cNvSpPr>
          <p:nvPr/>
        </p:nvSpPr>
        <p:spPr bwMode="auto">
          <a:xfrm>
            <a:off x="6564313" y="186531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solidFill>
                  <a:srgbClr val="FF0066"/>
                </a:solidFill>
                <a:latin typeface="Arial" pitchFamily="34" charset="0"/>
              </a:rPr>
              <a:t>11</a:t>
            </a:r>
            <a:r>
              <a:rPr lang="en-US" altLang="fr-FR" sz="1800">
                <a:latin typeface="Arial" pitchFamily="34" charset="0"/>
              </a:rPr>
              <a:t>,14</a:t>
            </a:r>
          </a:p>
        </p:txBody>
      </p:sp>
      <p:cxnSp>
        <p:nvCxnSpPr>
          <p:cNvPr id="95261" name="AutoShape 28"/>
          <p:cNvCxnSpPr>
            <a:cxnSpLocks noChangeShapeType="1"/>
            <a:stCxn id="95236" idx="3"/>
            <a:endCxn id="95236" idx="4"/>
          </p:cNvCxnSpPr>
          <p:nvPr/>
        </p:nvCxnSpPr>
        <p:spPr bwMode="auto">
          <a:xfrm rot="16200000" flipH="1">
            <a:off x="1066800" y="4103688"/>
            <a:ext cx="55563" cy="134937"/>
          </a:xfrm>
          <a:prstGeom prst="curvedConnector3">
            <a:avLst>
              <a:gd name="adj1" fmla="val 8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62" name="Text Box 29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5263" name="AutoShape 30"/>
          <p:cNvCxnSpPr>
            <a:cxnSpLocks noChangeShapeType="1"/>
            <a:stCxn id="95242" idx="3"/>
            <a:endCxn id="95242" idx="5"/>
          </p:cNvCxnSpPr>
          <p:nvPr/>
        </p:nvCxnSpPr>
        <p:spPr bwMode="auto">
          <a:xfrm rot="16200000" flipH="1">
            <a:off x="2601119" y="3188494"/>
            <a:ext cx="1587" cy="269875"/>
          </a:xfrm>
          <a:prstGeom prst="curvedConnector3">
            <a:avLst>
              <a:gd name="adj1" fmla="val 32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1F898D5-9BE7-45FB-A0CA-DD0CFA07D6D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1027113" y="76424"/>
            <a:ext cx="4433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Which is OK. Now try to merge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8</a:t>
            </a:r>
            <a:r>
              <a:rPr lang="en-US" altLang="fr-FR" sz="2400" i="1" dirty="0">
                <a:latin typeface="Lucida Console" pitchFamily="49" charset="0"/>
              </a:rPr>
              <a:t>,12}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1</a:t>
            </a:r>
            <a:r>
              <a:rPr lang="en-US" altLang="fr-FR" sz="2400" i="1" dirty="0">
                <a:latin typeface="Lucida Console" pitchFamily="49" charset="0"/>
              </a:rPr>
              <a:t>,3,6,7,15}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6260" name="AutoShape 3"/>
          <p:cNvSpPr>
            <a:spLocks noChangeArrowheads="1"/>
          </p:cNvSpPr>
          <p:nvPr/>
        </p:nvSpPr>
        <p:spPr bwMode="auto">
          <a:xfrm>
            <a:off x="971550" y="3760788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6261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6262" name="AutoShape 5"/>
          <p:cNvCxnSpPr>
            <a:cxnSpLocks noChangeShapeType="1"/>
            <a:stCxn id="96260" idx="6"/>
          </p:cNvCxnSpPr>
          <p:nvPr/>
        </p:nvCxnSpPr>
        <p:spPr bwMode="auto">
          <a:xfrm>
            <a:off x="1381125" y="3951288"/>
            <a:ext cx="20018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63" name="AutoShape 6"/>
          <p:cNvSpPr>
            <a:spLocks noChangeArrowheads="1"/>
          </p:cNvSpPr>
          <p:nvPr/>
        </p:nvSpPr>
        <p:spPr bwMode="auto">
          <a:xfrm>
            <a:off x="5245100" y="323215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6264" name="AutoShape 7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6265" name="AutoShape 8"/>
          <p:cNvSpPr>
            <a:spLocks noChangeArrowheads="1"/>
          </p:cNvSpPr>
          <p:nvPr/>
        </p:nvSpPr>
        <p:spPr bwMode="auto">
          <a:xfrm>
            <a:off x="3348038" y="42926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6266" name="AutoShape 9"/>
          <p:cNvCxnSpPr>
            <a:cxnSpLocks noChangeShapeType="1"/>
            <a:stCxn id="96265" idx="0"/>
            <a:endCxn id="96264" idx="4"/>
          </p:cNvCxnSpPr>
          <p:nvPr/>
        </p:nvCxnSpPr>
        <p:spPr bwMode="auto">
          <a:xfrm flipV="1">
            <a:off x="3538538" y="2946400"/>
            <a:ext cx="503237" cy="134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7" name="AutoShape 10"/>
          <p:cNvCxnSpPr>
            <a:cxnSpLocks noChangeShapeType="1"/>
            <a:stCxn id="96264" idx="6"/>
            <a:endCxn id="96263" idx="2"/>
          </p:cNvCxnSpPr>
          <p:nvPr/>
        </p:nvCxnSpPr>
        <p:spPr bwMode="auto">
          <a:xfrm>
            <a:off x="4232275" y="2755900"/>
            <a:ext cx="10128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68" name="Text Box 11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6269" name="Text Box 12"/>
          <p:cNvSpPr txBox="1">
            <a:spLocks noChangeArrowheads="1"/>
          </p:cNvSpPr>
          <p:nvPr/>
        </p:nvSpPr>
        <p:spPr bwMode="auto">
          <a:xfrm>
            <a:off x="3502025" y="32416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6270" name="Text Box 13"/>
          <p:cNvSpPr txBox="1">
            <a:spLocks noChangeArrowheads="1"/>
          </p:cNvSpPr>
          <p:nvPr/>
        </p:nvSpPr>
        <p:spPr bwMode="auto">
          <a:xfrm>
            <a:off x="2493963" y="22701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6271" name="Text Box 14"/>
          <p:cNvSpPr txBox="1">
            <a:spLocks noChangeArrowheads="1"/>
          </p:cNvSpPr>
          <p:nvPr/>
        </p:nvSpPr>
        <p:spPr bwMode="auto">
          <a:xfrm>
            <a:off x="6107113" y="27717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6272" name="AutoShape 15"/>
          <p:cNvCxnSpPr>
            <a:cxnSpLocks noChangeShapeType="1"/>
            <a:stCxn id="96263" idx="6"/>
            <a:endCxn id="96261" idx="2"/>
          </p:cNvCxnSpPr>
          <p:nvPr/>
        </p:nvCxnSpPr>
        <p:spPr bwMode="auto">
          <a:xfrm flipV="1">
            <a:off x="5626100" y="2395538"/>
            <a:ext cx="1077913" cy="1027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73" name="Text Box 16"/>
          <p:cNvSpPr txBox="1">
            <a:spLocks noChangeArrowheads="1"/>
          </p:cNvSpPr>
          <p:nvPr/>
        </p:nvSpPr>
        <p:spPr bwMode="auto">
          <a:xfrm>
            <a:off x="4776788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6274" name="Text Box 17"/>
          <p:cNvSpPr txBox="1">
            <a:spLocks noChangeArrowheads="1"/>
          </p:cNvSpPr>
          <p:nvPr/>
        </p:nvSpPr>
        <p:spPr bwMode="auto">
          <a:xfrm>
            <a:off x="2417763" y="3732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6275" name="AutoShape 18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6276" name="Text Box 19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6277" name="Text Box 20"/>
          <p:cNvSpPr txBox="1">
            <a:spLocks noChangeArrowheads="1"/>
          </p:cNvSpPr>
          <p:nvPr/>
        </p:nvSpPr>
        <p:spPr bwMode="auto">
          <a:xfrm>
            <a:off x="414338" y="3308350"/>
            <a:ext cx="6937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7,15</a:t>
            </a:r>
          </a:p>
        </p:txBody>
      </p:sp>
      <p:sp>
        <p:nvSpPr>
          <p:cNvPr id="96278" name="Text Box 21"/>
          <p:cNvSpPr txBox="1">
            <a:spLocks noChangeArrowheads="1"/>
          </p:cNvSpPr>
          <p:nvPr/>
        </p:nvSpPr>
        <p:spPr bwMode="auto">
          <a:xfrm>
            <a:off x="3567113" y="40592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,5,10</a:t>
            </a:r>
          </a:p>
        </p:txBody>
      </p:sp>
      <p:sp>
        <p:nvSpPr>
          <p:cNvPr id="96279" name="Text Box 22"/>
          <p:cNvSpPr txBox="1">
            <a:spLocks noChangeArrowheads="1"/>
          </p:cNvSpPr>
          <p:nvPr/>
        </p:nvSpPr>
        <p:spPr bwMode="auto">
          <a:xfrm>
            <a:off x="3670300" y="229235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,9,13</a:t>
            </a:r>
          </a:p>
        </p:txBody>
      </p:sp>
      <p:sp>
        <p:nvSpPr>
          <p:cNvPr id="96280" name="Text Box 23"/>
          <p:cNvSpPr txBox="1">
            <a:spLocks noChangeArrowheads="1"/>
          </p:cNvSpPr>
          <p:nvPr/>
        </p:nvSpPr>
        <p:spPr bwMode="auto">
          <a:xfrm>
            <a:off x="5153025" y="2830513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8</a:t>
            </a:r>
            <a:r>
              <a:rPr lang="en-US" altLang="fr-FR" sz="1600">
                <a:latin typeface="Arial" pitchFamily="34" charset="0"/>
              </a:rPr>
              <a:t>,12</a:t>
            </a:r>
          </a:p>
        </p:txBody>
      </p:sp>
      <p:sp>
        <p:nvSpPr>
          <p:cNvPr id="96281" name="Text Box 24"/>
          <p:cNvSpPr txBox="1">
            <a:spLocks noChangeArrowheads="1"/>
          </p:cNvSpPr>
          <p:nvPr/>
        </p:nvSpPr>
        <p:spPr bwMode="auto">
          <a:xfrm>
            <a:off x="6564313" y="186531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solidFill>
                  <a:srgbClr val="FF0066"/>
                </a:solidFill>
                <a:latin typeface="Arial" pitchFamily="34" charset="0"/>
              </a:rPr>
              <a:t>11</a:t>
            </a:r>
            <a:r>
              <a:rPr lang="en-US" altLang="fr-FR" sz="1800">
                <a:latin typeface="Arial" pitchFamily="34" charset="0"/>
              </a:rPr>
              <a:t>,14</a:t>
            </a:r>
          </a:p>
        </p:txBody>
      </p:sp>
      <p:cxnSp>
        <p:nvCxnSpPr>
          <p:cNvPr id="96282" name="AutoShape 25"/>
          <p:cNvCxnSpPr>
            <a:cxnSpLocks noChangeShapeType="1"/>
            <a:stCxn id="96260" idx="3"/>
            <a:endCxn id="96260" idx="4"/>
          </p:cNvCxnSpPr>
          <p:nvPr/>
        </p:nvCxnSpPr>
        <p:spPr bwMode="auto">
          <a:xfrm rot="16200000" flipH="1">
            <a:off x="1066800" y="4075113"/>
            <a:ext cx="55563" cy="134937"/>
          </a:xfrm>
          <a:prstGeom prst="curvedConnector3">
            <a:avLst>
              <a:gd name="adj1" fmla="val 4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83" name="Text Box 26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6284" name="AutoShape 27"/>
          <p:cNvCxnSpPr>
            <a:cxnSpLocks noChangeShapeType="1"/>
            <a:stCxn id="96265" idx="3"/>
            <a:endCxn id="96265" idx="5"/>
          </p:cNvCxnSpPr>
          <p:nvPr/>
        </p:nvCxnSpPr>
        <p:spPr bwMode="auto">
          <a:xfrm rot="16200000" flipH="1">
            <a:off x="3537744" y="4483894"/>
            <a:ext cx="1587" cy="269875"/>
          </a:xfrm>
          <a:prstGeom prst="curvedConnector3">
            <a:avLst>
              <a:gd name="adj1" fmla="val 17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85" name="AutoShape 28"/>
          <p:cNvCxnSpPr>
            <a:cxnSpLocks noChangeShapeType="1"/>
            <a:stCxn id="96264" idx="1"/>
            <a:endCxn id="96260" idx="0"/>
          </p:cNvCxnSpPr>
          <p:nvPr/>
        </p:nvCxnSpPr>
        <p:spPr bwMode="auto">
          <a:xfrm rot="-5400000" flipH="1" flipV="1">
            <a:off x="1978819" y="1804194"/>
            <a:ext cx="1111250" cy="2744788"/>
          </a:xfrm>
          <a:prstGeom prst="curvedConnector3">
            <a:avLst>
              <a:gd name="adj1" fmla="val -25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86" name="Text Box 29"/>
          <p:cNvSpPr txBox="1">
            <a:spLocks noChangeArrowheads="1"/>
          </p:cNvSpPr>
          <p:nvPr/>
        </p:nvSpPr>
        <p:spPr bwMode="auto">
          <a:xfrm>
            <a:off x="3209925" y="4784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EDA17DE-68A1-497F-A494-780CE6DE8FA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1457326" y="249238"/>
            <a:ext cx="2862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And 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ab </a:t>
            </a:r>
            <a:r>
              <a:rPr lang="en-US" altLang="fr-FR" sz="2400" i="1" dirty="0">
                <a:latin typeface="Lucida Console" pitchFamily="49" charset="0"/>
              </a:rPr>
              <a:t>is accepted 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7284" name="AutoShape 3"/>
          <p:cNvSpPr>
            <a:spLocks noChangeArrowheads="1"/>
          </p:cNvSpPr>
          <p:nvPr/>
        </p:nvSpPr>
        <p:spPr bwMode="auto">
          <a:xfrm>
            <a:off x="971550" y="3760788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7285" name="AutoShape 4"/>
          <p:cNvCxnSpPr>
            <a:cxnSpLocks noChangeShapeType="1"/>
            <a:stCxn id="97284" idx="6"/>
          </p:cNvCxnSpPr>
          <p:nvPr/>
        </p:nvCxnSpPr>
        <p:spPr bwMode="auto">
          <a:xfrm>
            <a:off x="1381125" y="3951288"/>
            <a:ext cx="1973263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286" name="AutoShape 5"/>
          <p:cNvSpPr>
            <a:spLocks noChangeArrowheads="1"/>
          </p:cNvSpPr>
          <p:nvPr/>
        </p:nvSpPr>
        <p:spPr bwMode="auto">
          <a:xfrm>
            <a:off x="3851275" y="2536825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7287" name="AutoShape 6"/>
          <p:cNvSpPr>
            <a:spLocks noChangeArrowheads="1"/>
          </p:cNvSpPr>
          <p:nvPr/>
        </p:nvSpPr>
        <p:spPr bwMode="auto">
          <a:xfrm>
            <a:off x="3348038" y="4292600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7288" name="AutoShape 7"/>
          <p:cNvCxnSpPr>
            <a:cxnSpLocks noChangeShapeType="1"/>
            <a:stCxn id="97287" idx="0"/>
            <a:endCxn id="97286" idx="4"/>
          </p:cNvCxnSpPr>
          <p:nvPr/>
        </p:nvCxnSpPr>
        <p:spPr bwMode="auto">
          <a:xfrm flipV="1">
            <a:off x="3538538" y="2917825"/>
            <a:ext cx="503237" cy="134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89" name="AutoShape 8"/>
          <p:cNvCxnSpPr>
            <a:cxnSpLocks noChangeShapeType="1"/>
            <a:stCxn id="97286" idx="3"/>
            <a:endCxn id="97284" idx="7"/>
          </p:cNvCxnSpPr>
          <p:nvPr/>
        </p:nvCxnSpPr>
        <p:spPr bwMode="auto">
          <a:xfrm flipH="1">
            <a:off x="1296988" y="2862263"/>
            <a:ext cx="2609850" cy="925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290" name="Text Box 9"/>
          <p:cNvSpPr txBox="1">
            <a:spLocks noChangeArrowheads="1"/>
          </p:cNvSpPr>
          <p:nvPr/>
        </p:nvSpPr>
        <p:spPr bwMode="auto">
          <a:xfrm>
            <a:off x="3502025" y="32416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>
            <a:off x="2493963" y="22701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7292" name="Text Box 11"/>
          <p:cNvSpPr txBox="1">
            <a:spLocks noChangeArrowheads="1"/>
          </p:cNvSpPr>
          <p:nvPr/>
        </p:nvSpPr>
        <p:spPr bwMode="auto">
          <a:xfrm>
            <a:off x="2462213" y="29337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7293" name="Text Box 12"/>
          <p:cNvSpPr txBox="1">
            <a:spLocks noChangeArrowheads="1"/>
          </p:cNvSpPr>
          <p:nvPr/>
        </p:nvSpPr>
        <p:spPr bwMode="auto">
          <a:xfrm>
            <a:off x="2389188" y="38465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7294" name="AutoShape 13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7295" name="Text Box 14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rgbClr val="FF0066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7296" name="Text Box 15"/>
          <p:cNvSpPr txBox="1">
            <a:spLocks noChangeArrowheads="1"/>
          </p:cNvSpPr>
          <p:nvPr/>
        </p:nvSpPr>
        <p:spPr bwMode="auto">
          <a:xfrm>
            <a:off x="233363" y="3213100"/>
            <a:ext cx="86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,3,6,7,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8,12,15</a:t>
            </a:r>
          </a:p>
        </p:txBody>
      </p:sp>
      <p:sp>
        <p:nvSpPr>
          <p:cNvPr id="97297" name="Text Box 16"/>
          <p:cNvSpPr txBox="1">
            <a:spLocks noChangeArrowheads="1"/>
          </p:cNvSpPr>
          <p:nvPr/>
        </p:nvSpPr>
        <p:spPr bwMode="auto">
          <a:xfrm>
            <a:off x="3662363" y="4268788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,5,10,11,14</a:t>
            </a:r>
          </a:p>
        </p:txBody>
      </p:sp>
      <p:sp>
        <p:nvSpPr>
          <p:cNvPr id="97298" name="Text Box 17"/>
          <p:cNvSpPr txBox="1">
            <a:spLocks noChangeArrowheads="1"/>
          </p:cNvSpPr>
          <p:nvPr/>
        </p:nvSpPr>
        <p:spPr bwMode="auto">
          <a:xfrm>
            <a:off x="3779838" y="22050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,9,13</a:t>
            </a:r>
          </a:p>
        </p:txBody>
      </p:sp>
      <p:cxnSp>
        <p:nvCxnSpPr>
          <p:cNvPr id="97299" name="AutoShape 18"/>
          <p:cNvCxnSpPr>
            <a:cxnSpLocks noChangeShapeType="1"/>
            <a:stCxn id="97284" idx="3"/>
            <a:endCxn id="97284" idx="4"/>
          </p:cNvCxnSpPr>
          <p:nvPr/>
        </p:nvCxnSpPr>
        <p:spPr bwMode="auto">
          <a:xfrm rot="16200000" flipH="1">
            <a:off x="1066800" y="4075113"/>
            <a:ext cx="55563" cy="134937"/>
          </a:xfrm>
          <a:prstGeom prst="curvedConnector3">
            <a:avLst>
              <a:gd name="adj1" fmla="val 4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300" name="Text Box 19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7301" name="AutoShape 20"/>
          <p:cNvCxnSpPr>
            <a:cxnSpLocks noChangeShapeType="1"/>
            <a:stCxn id="97287" idx="3"/>
            <a:endCxn id="97287" idx="5"/>
          </p:cNvCxnSpPr>
          <p:nvPr/>
        </p:nvCxnSpPr>
        <p:spPr bwMode="auto">
          <a:xfrm rot="16200000" flipH="1">
            <a:off x="3537744" y="4512469"/>
            <a:ext cx="1587" cy="269875"/>
          </a:xfrm>
          <a:prstGeom prst="curvedConnector3">
            <a:avLst>
              <a:gd name="adj1" fmla="val 161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02" name="AutoShape 21"/>
          <p:cNvCxnSpPr>
            <a:cxnSpLocks noChangeShapeType="1"/>
            <a:stCxn id="97286" idx="1"/>
            <a:endCxn id="97284" idx="0"/>
          </p:cNvCxnSpPr>
          <p:nvPr/>
        </p:nvCxnSpPr>
        <p:spPr bwMode="auto">
          <a:xfrm rot="-5400000" flipH="1" flipV="1">
            <a:off x="1964531" y="1789907"/>
            <a:ext cx="1139825" cy="2744788"/>
          </a:xfrm>
          <a:prstGeom prst="curvedConnector3">
            <a:avLst>
              <a:gd name="adj1" fmla="val -249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303" name="Text Box 22"/>
          <p:cNvSpPr txBox="1">
            <a:spLocks noChangeArrowheads="1"/>
          </p:cNvSpPr>
          <p:nvPr/>
        </p:nvSpPr>
        <p:spPr bwMode="auto">
          <a:xfrm>
            <a:off x="3181350" y="4746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DA857E4-9F9C-4D06-8D74-B481893E04B7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1101725" y="-23812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Now try to merge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8</a:t>
            </a:r>
            <a:r>
              <a:rPr lang="en-US" altLang="fr-FR" sz="2400" i="1" dirty="0">
                <a:latin typeface="Lucida Console" pitchFamily="49" charset="0"/>
              </a:rPr>
              <a:t>,12} with {</a:t>
            </a:r>
            <a:r>
              <a:rPr lang="en-US" altLang="fr-FR" sz="2400" i="1" dirty="0">
                <a:solidFill>
                  <a:srgbClr val="FF0066"/>
                </a:solidFill>
                <a:latin typeface="Lucida Console" pitchFamily="49" charset="0"/>
              </a:rPr>
              <a:t>4</a:t>
            </a:r>
            <a:r>
              <a:rPr lang="en-US" altLang="fr-FR" sz="2400" i="1" dirty="0">
                <a:latin typeface="Lucida Console" pitchFamily="49" charset="0"/>
              </a:rPr>
              <a:t>,9,13}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8308" name="AutoShape 3"/>
          <p:cNvSpPr>
            <a:spLocks noChangeArrowheads="1"/>
          </p:cNvSpPr>
          <p:nvPr/>
        </p:nvSpPr>
        <p:spPr bwMode="auto">
          <a:xfrm>
            <a:off x="971550" y="3760788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8309" name="AutoShape 4"/>
          <p:cNvSpPr>
            <a:spLocks noChangeArrowheads="1"/>
          </p:cNvSpPr>
          <p:nvPr/>
        </p:nvSpPr>
        <p:spPr bwMode="auto">
          <a:xfrm>
            <a:off x="6732588" y="2205038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8310" name="AutoShape 5"/>
          <p:cNvCxnSpPr>
            <a:cxnSpLocks noChangeShapeType="1"/>
            <a:stCxn id="98308" idx="6"/>
          </p:cNvCxnSpPr>
          <p:nvPr/>
        </p:nvCxnSpPr>
        <p:spPr bwMode="auto">
          <a:xfrm>
            <a:off x="1381125" y="3951288"/>
            <a:ext cx="20018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11" name="AutoShape 6"/>
          <p:cNvSpPr>
            <a:spLocks noChangeArrowheads="1"/>
          </p:cNvSpPr>
          <p:nvPr/>
        </p:nvSpPr>
        <p:spPr bwMode="auto">
          <a:xfrm>
            <a:off x="5245100" y="323215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8312" name="AutoShape 7"/>
          <p:cNvSpPr>
            <a:spLocks noChangeArrowheads="1"/>
          </p:cNvSpPr>
          <p:nvPr/>
        </p:nvSpPr>
        <p:spPr bwMode="auto">
          <a:xfrm>
            <a:off x="3851275" y="2536825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8313" name="AutoShape 8"/>
          <p:cNvSpPr>
            <a:spLocks noChangeArrowheads="1"/>
          </p:cNvSpPr>
          <p:nvPr/>
        </p:nvSpPr>
        <p:spPr bwMode="auto">
          <a:xfrm>
            <a:off x="3348038" y="42926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8314" name="AutoShape 9"/>
          <p:cNvCxnSpPr>
            <a:cxnSpLocks noChangeShapeType="1"/>
            <a:stCxn id="98313" idx="0"/>
            <a:endCxn id="98312" idx="4"/>
          </p:cNvCxnSpPr>
          <p:nvPr/>
        </p:nvCxnSpPr>
        <p:spPr bwMode="auto">
          <a:xfrm flipV="1">
            <a:off x="3538538" y="2917825"/>
            <a:ext cx="503237" cy="1374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15" name="AutoShape 10"/>
          <p:cNvCxnSpPr>
            <a:cxnSpLocks noChangeShapeType="1"/>
            <a:stCxn id="98312" idx="6"/>
            <a:endCxn id="98311" idx="2"/>
          </p:cNvCxnSpPr>
          <p:nvPr/>
        </p:nvCxnSpPr>
        <p:spPr bwMode="auto">
          <a:xfrm>
            <a:off x="4232275" y="2727325"/>
            <a:ext cx="1012825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16" name="Text Box 11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8317" name="Text Box 12"/>
          <p:cNvSpPr txBox="1">
            <a:spLocks noChangeArrowheads="1"/>
          </p:cNvSpPr>
          <p:nvPr/>
        </p:nvSpPr>
        <p:spPr bwMode="auto">
          <a:xfrm>
            <a:off x="3502025" y="32416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8318" name="Text Box 13"/>
          <p:cNvSpPr txBox="1">
            <a:spLocks noChangeArrowheads="1"/>
          </p:cNvSpPr>
          <p:nvPr/>
        </p:nvSpPr>
        <p:spPr bwMode="auto">
          <a:xfrm>
            <a:off x="2493963" y="22701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8319" name="Text Box 14"/>
          <p:cNvSpPr txBox="1">
            <a:spLocks noChangeArrowheads="1"/>
          </p:cNvSpPr>
          <p:nvPr/>
        </p:nvSpPr>
        <p:spPr bwMode="auto">
          <a:xfrm>
            <a:off x="6107113" y="27717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8320" name="AutoShape 15"/>
          <p:cNvCxnSpPr>
            <a:cxnSpLocks noChangeShapeType="1"/>
            <a:stCxn id="98311" idx="6"/>
            <a:endCxn id="98309" idx="2"/>
          </p:cNvCxnSpPr>
          <p:nvPr/>
        </p:nvCxnSpPr>
        <p:spPr bwMode="auto">
          <a:xfrm flipV="1">
            <a:off x="5626100" y="2395538"/>
            <a:ext cx="1077913" cy="1027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21" name="Text Box 16"/>
          <p:cNvSpPr txBox="1">
            <a:spLocks noChangeArrowheads="1"/>
          </p:cNvSpPr>
          <p:nvPr/>
        </p:nvSpPr>
        <p:spPr bwMode="auto">
          <a:xfrm>
            <a:off x="4776788" y="27813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8322" name="Text Box 17"/>
          <p:cNvSpPr txBox="1">
            <a:spLocks noChangeArrowheads="1"/>
          </p:cNvSpPr>
          <p:nvPr/>
        </p:nvSpPr>
        <p:spPr bwMode="auto">
          <a:xfrm>
            <a:off x="2417763" y="3732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8323" name="AutoShape 18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8324" name="Text Box 19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8325" name="Text Box 20"/>
          <p:cNvSpPr txBox="1">
            <a:spLocks noChangeArrowheads="1"/>
          </p:cNvSpPr>
          <p:nvPr/>
        </p:nvSpPr>
        <p:spPr bwMode="auto">
          <a:xfrm>
            <a:off x="414338" y="3308350"/>
            <a:ext cx="6937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7,15</a:t>
            </a:r>
          </a:p>
        </p:txBody>
      </p:sp>
      <p:sp>
        <p:nvSpPr>
          <p:cNvPr id="98326" name="Text Box 21"/>
          <p:cNvSpPr txBox="1">
            <a:spLocks noChangeArrowheads="1"/>
          </p:cNvSpPr>
          <p:nvPr/>
        </p:nvSpPr>
        <p:spPr bwMode="auto">
          <a:xfrm>
            <a:off x="3567113" y="40592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,5,10</a:t>
            </a:r>
          </a:p>
        </p:txBody>
      </p:sp>
      <p:sp>
        <p:nvSpPr>
          <p:cNvPr id="98327" name="Text Box 22"/>
          <p:cNvSpPr txBox="1">
            <a:spLocks noChangeArrowheads="1"/>
          </p:cNvSpPr>
          <p:nvPr/>
        </p:nvSpPr>
        <p:spPr bwMode="auto">
          <a:xfrm>
            <a:off x="3670300" y="229235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,9,13</a:t>
            </a:r>
          </a:p>
        </p:txBody>
      </p:sp>
      <p:sp>
        <p:nvSpPr>
          <p:cNvPr id="98328" name="Text Box 23"/>
          <p:cNvSpPr txBox="1">
            <a:spLocks noChangeArrowheads="1"/>
          </p:cNvSpPr>
          <p:nvPr/>
        </p:nvSpPr>
        <p:spPr bwMode="auto">
          <a:xfrm>
            <a:off x="5153025" y="2830513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8</a:t>
            </a:r>
            <a:r>
              <a:rPr lang="en-US" altLang="fr-FR" sz="1600">
                <a:latin typeface="Arial" pitchFamily="34" charset="0"/>
              </a:rPr>
              <a:t>,12</a:t>
            </a:r>
          </a:p>
        </p:txBody>
      </p:sp>
      <p:sp>
        <p:nvSpPr>
          <p:cNvPr id="98329" name="Text Box 24"/>
          <p:cNvSpPr txBox="1">
            <a:spLocks noChangeArrowheads="1"/>
          </p:cNvSpPr>
          <p:nvPr/>
        </p:nvSpPr>
        <p:spPr bwMode="auto">
          <a:xfrm>
            <a:off x="6564313" y="186531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>
                <a:solidFill>
                  <a:srgbClr val="FF0066"/>
                </a:solidFill>
                <a:latin typeface="Arial" pitchFamily="34" charset="0"/>
              </a:rPr>
              <a:t>11</a:t>
            </a:r>
            <a:r>
              <a:rPr lang="en-US" altLang="fr-FR" sz="1800">
                <a:latin typeface="Arial" pitchFamily="34" charset="0"/>
              </a:rPr>
              <a:t>,14</a:t>
            </a:r>
          </a:p>
        </p:txBody>
      </p:sp>
      <p:cxnSp>
        <p:nvCxnSpPr>
          <p:cNvPr id="98330" name="AutoShape 25"/>
          <p:cNvCxnSpPr>
            <a:cxnSpLocks noChangeShapeType="1"/>
          </p:cNvCxnSpPr>
          <p:nvPr/>
        </p:nvCxnSpPr>
        <p:spPr bwMode="auto">
          <a:xfrm rot="16200000" flipH="1">
            <a:off x="1082675" y="4110038"/>
            <a:ext cx="55563" cy="134937"/>
          </a:xfrm>
          <a:prstGeom prst="curvedConnector3">
            <a:avLst>
              <a:gd name="adj1" fmla="val 94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31" name="Text Box 26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8332" name="AutoShape 27"/>
          <p:cNvCxnSpPr>
            <a:cxnSpLocks noChangeShapeType="1"/>
            <a:stCxn id="98313" idx="3"/>
            <a:endCxn id="98313" idx="5"/>
          </p:cNvCxnSpPr>
          <p:nvPr/>
        </p:nvCxnSpPr>
        <p:spPr bwMode="auto">
          <a:xfrm rot="16200000" flipH="1">
            <a:off x="3537744" y="4483894"/>
            <a:ext cx="1587" cy="269875"/>
          </a:xfrm>
          <a:prstGeom prst="curvedConnector3">
            <a:avLst>
              <a:gd name="adj1" fmla="val 17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33" name="AutoShape 28"/>
          <p:cNvCxnSpPr>
            <a:cxnSpLocks noChangeShapeType="1"/>
            <a:stCxn id="98312" idx="1"/>
            <a:endCxn id="98308" idx="0"/>
          </p:cNvCxnSpPr>
          <p:nvPr/>
        </p:nvCxnSpPr>
        <p:spPr bwMode="auto">
          <a:xfrm rot="-5400000" flipH="1" flipV="1">
            <a:off x="1964531" y="1789907"/>
            <a:ext cx="1139825" cy="2744788"/>
          </a:xfrm>
          <a:prstGeom prst="curvedConnector3">
            <a:avLst>
              <a:gd name="adj1" fmla="val -249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34" name="Text Box 29"/>
          <p:cNvSpPr txBox="1">
            <a:spLocks noChangeArrowheads="1"/>
          </p:cNvSpPr>
          <p:nvPr/>
        </p:nvSpPr>
        <p:spPr bwMode="auto">
          <a:xfrm>
            <a:off x="3209925" y="4784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55925A8-C2F1-475A-AA91-0982D7A2B7EC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755650" y="0"/>
            <a:ext cx="6445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This is OK and no more merge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 dirty="0">
                <a:latin typeface="Lucida Console" pitchFamily="49" charset="0"/>
              </a:rPr>
              <a:t>is possible so the algorithm halts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99332" name="AutoShape 3"/>
          <p:cNvSpPr>
            <a:spLocks noChangeArrowheads="1"/>
          </p:cNvSpPr>
          <p:nvPr/>
        </p:nvSpPr>
        <p:spPr bwMode="auto">
          <a:xfrm>
            <a:off x="971550" y="3760788"/>
            <a:ext cx="381000" cy="381000"/>
          </a:xfrm>
          <a:prstGeom prst="flowChartConnector">
            <a:avLst/>
          </a:prstGeom>
          <a:solidFill>
            <a:srgbClr val="FF33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9333" name="AutoShape 4"/>
          <p:cNvCxnSpPr>
            <a:cxnSpLocks noChangeShapeType="1"/>
            <a:stCxn id="99332" idx="6"/>
          </p:cNvCxnSpPr>
          <p:nvPr/>
        </p:nvCxnSpPr>
        <p:spPr bwMode="auto">
          <a:xfrm>
            <a:off x="1381125" y="3951288"/>
            <a:ext cx="20018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34" name="AutoShape 5"/>
          <p:cNvSpPr>
            <a:spLocks noChangeArrowheads="1"/>
          </p:cNvSpPr>
          <p:nvPr/>
        </p:nvSpPr>
        <p:spPr bwMode="auto">
          <a:xfrm>
            <a:off x="3851275" y="25654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9335" name="AutoShape 6"/>
          <p:cNvSpPr>
            <a:spLocks noChangeArrowheads="1"/>
          </p:cNvSpPr>
          <p:nvPr/>
        </p:nvSpPr>
        <p:spPr bwMode="auto">
          <a:xfrm>
            <a:off x="3348038" y="4292600"/>
            <a:ext cx="381000" cy="3810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99336" name="AutoShape 7"/>
          <p:cNvCxnSpPr>
            <a:cxnSpLocks noChangeShapeType="1"/>
            <a:stCxn id="99335" idx="0"/>
            <a:endCxn id="99334" idx="4"/>
          </p:cNvCxnSpPr>
          <p:nvPr/>
        </p:nvCxnSpPr>
        <p:spPr bwMode="auto">
          <a:xfrm flipV="1">
            <a:off x="3538538" y="2946400"/>
            <a:ext cx="503237" cy="134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37" name="Text Box 8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9338" name="Text Box 9"/>
          <p:cNvSpPr txBox="1">
            <a:spLocks noChangeArrowheads="1"/>
          </p:cNvSpPr>
          <p:nvPr/>
        </p:nvSpPr>
        <p:spPr bwMode="auto">
          <a:xfrm>
            <a:off x="3502025" y="32416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>
            <a:off x="2493963" y="22701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9340" name="Text Box 11"/>
          <p:cNvSpPr txBox="1">
            <a:spLocks noChangeArrowheads="1"/>
          </p:cNvSpPr>
          <p:nvPr/>
        </p:nvSpPr>
        <p:spPr bwMode="auto">
          <a:xfrm>
            <a:off x="4471988" y="28575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9341" name="Text Box 12"/>
          <p:cNvSpPr txBox="1">
            <a:spLocks noChangeArrowheads="1"/>
          </p:cNvSpPr>
          <p:nvPr/>
        </p:nvSpPr>
        <p:spPr bwMode="auto">
          <a:xfrm>
            <a:off x="2417763" y="3732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99342" name="AutoShape 13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99343" name="Text Box 14"/>
          <p:cNvSpPr txBox="1">
            <a:spLocks noChangeArrowheads="1"/>
          </p:cNvSpPr>
          <p:nvPr/>
        </p:nvSpPr>
        <p:spPr bwMode="auto">
          <a:xfrm>
            <a:off x="1979613" y="5734050"/>
            <a:ext cx="398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2400" i="1">
                <a:latin typeface="Lucida Console" pitchFamily="49" charset="0"/>
              </a:rPr>
              <a:t>S</a:t>
            </a:r>
            <a:r>
              <a:rPr lang="en-US" altLang="fr-FR" sz="2400" baseline="-25000">
                <a:latin typeface="Lucida Console" pitchFamily="49" charset="0"/>
              </a:rPr>
              <a:t>-</a:t>
            </a:r>
            <a:r>
              <a:rPr lang="en-US" altLang="fr-FR" sz="2400">
                <a:latin typeface="Lucida Console" pitchFamily="49" charset="0"/>
              </a:rPr>
              <a:t>={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ab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aaaa</a:t>
            </a:r>
            <a:r>
              <a:rPr lang="en-US" altLang="fr-FR" sz="2400">
                <a:latin typeface="Lucida Console" pitchFamily="49" charset="0"/>
              </a:rPr>
              <a:t>, </a:t>
            </a:r>
            <a:r>
              <a:rPr lang="en-US" altLang="fr-FR" sz="2400" i="1">
                <a:solidFill>
                  <a:schemeClr val="hlink"/>
                </a:solidFill>
                <a:latin typeface="Lucida Console" pitchFamily="49" charset="0"/>
              </a:rPr>
              <a:t>ba</a:t>
            </a:r>
            <a:r>
              <a:rPr lang="en-US" altLang="fr-FR" sz="2400">
                <a:latin typeface="Lucida Console" pitchFamily="49" charset="0"/>
              </a:rPr>
              <a:t>}</a:t>
            </a:r>
            <a:endParaRPr lang="es-ES_tradnl" altLang="fr-FR" sz="2400">
              <a:latin typeface="Lucida Console" pitchFamily="49" charset="0"/>
            </a:endParaRPr>
          </a:p>
        </p:txBody>
      </p:sp>
      <p:sp>
        <p:nvSpPr>
          <p:cNvPr id="99344" name="Text Box 15"/>
          <p:cNvSpPr txBox="1">
            <a:spLocks noChangeArrowheads="1"/>
          </p:cNvSpPr>
          <p:nvPr/>
        </p:nvSpPr>
        <p:spPr bwMode="auto">
          <a:xfrm>
            <a:off x="233363" y="3241675"/>
            <a:ext cx="974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1</a:t>
            </a:r>
            <a:r>
              <a:rPr lang="en-US" altLang="fr-FR" sz="1600">
                <a:latin typeface="Arial" pitchFamily="34" charset="0"/>
              </a:rPr>
              <a:t>,3,6,7,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latin typeface="Arial" pitchFamily="34" charset="0"/>
              </a:rPr>
              <a:t>11,14,15</a:t>
            </a:r>
          </a:p>
        </p:txBody>
      </p:sp>
      <p:sp>
        <p:nvSpPr>
          <p:cNvPr id="99345" name="Text Box 16"/>
          <p:cNvSpPr txBox="1">
            <a:spLocks noChangeArrowheads="1"/>
          </p:cNvSpPr>
          <p:nvPr/>
        </p:nvSpPr>
        <p:spPr bwMode="auto">
          <a:xfrm>
            <a:off x="3567113" y="40592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2</a:t>
            </a:r>
            <a:r>
              <a:rPr lang="en-US" altLang="fr-FR" sz="1600">
                <a:latin typeface="Arial" pitchFamily="34" charset="0"/>
              </a:rPr>
              <a:t>,5,10</a:t>
            </a:r>
          </a:p>
        </p:txBody>
      </p:sp>
      <p:sp>
        <p:nvSpPr>
          <p:cNvPr id="99346" name="Text Box 17"/>
          <p:cNvSpPr txBox="1">
            <a:spLocks noChangeArrowheads="1"/>
          </p:cNvSpPr>
          <p:nvPr/>
        </p:nvSpPr>
        <p:spPr bwMode="auto">
          <a:xfrm>
            <a:off x="3670300" y="2292350"/>
            <a:ext cx="1201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>
                <a:solidFill>
                  <a:srgbClr val="FF0066"/>
                </a:solidFill>
                <a:latin typeface="Arial" pitchFamily="34" charset="0"/>
              </a:rPr>
              <a:t>4</a:t>
            </a:r>
            <a:r>
              <a:rPr lang="en-US" altLang="fr-FR" sz="1600">
                <a:latin typeface="Arial" pitchFamily="34" charset="0"/>
              </a:rPr>
              <a:t>,8,9,12,13</a:t>
            </a:r>
          </a:p>
        </p:txBody>
      </p:sp>
      <p:cxnSp>
        <p:nvCxnSpPr>
          <p:cNvPr id="99347" name="AutoShape 18"/>
          <p:cNvCxnSpPr>
            <a:cxnSpLocks noChangeShapeType="1"/>
            <a:stCxn id="99332" idx="3"/>
            <a:endCxn id="99332" idx="4"/>
          </p:cNvCxnSpPr>
          <p:nvPr/>
        </p:nvCxnSpPr>
        <p:spPr bwMode="auto">
          <a:xfrm rot="16200000" flipH="1">
            <a:off x="1066800" y="4075113"/>
            <a:ext cx="55563" cy="134937"/>
          </a:xfrm>
          <a:prstGeom prst="curvedConnector3">
            <a:avLst>
              <a:gd name="adj1" fmla="val 4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48" name="Text Box 19"/>
          <p:cNvSpPr txBox="1">
            <a:spLocks noChangeArrowheads="1"/>
          </p:cNvSpPr>
          <p:nvPr/>
        </p:nvSpPr>
        <p:spPr bwMode="auto">
          <a:xfrm>
            <a:off x="622300" y="42735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9349" name="AutoShape 20"/>
          <p:cNvCxnSpPr>
            <a:cxnSpLocks noChangeShapeType="1"/>
            <a:stCxn id="99335" idx="3"/>
            <a:endCxn id="99335" idx="5"/>
          </p:cNvCxnSpPr>
          <p:nvPr/>
        </p:nvCxnSpPr>
        <p:spPr bwMode="auto">
          <a:xfrm rot="16200000" flipH="1">
            <a:off x="3537744" y="4483894"/>
            <a:ext cx="1587" cy="269875"/>
          </a:xfrm>
          <a:prstGeom prst="curvedConnector3">
            <a:avLst>
              <a:gd name="adj1" fmla="val 17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50" name="AutoShape 21"/>
          <p:cNvCxnSpPr>
            <a:cxnSpLocks noChangeShapeType="1"/>
            <a:stCxn id="99334" idx="1"/>
            <a:endCxn id="99332" idx="0"/>
          </p:cNvCxnSpPr>
          <p:nvPr/>
        </p:nvCxnSpPr>
        <p:spPr bwMode="auto">
          <a:xfrm rot="-5400000" flipH="1" flipV="1">
            <a:off x="1978819" y="1804194"/>
            <a:ext cx="1111250" cy="2744788"/>
          </a:xfrm>
          <a:prstGeom prst="curvedConnector3">
            <a:avLst>
              <a:gd name="adj1" fmla="val -25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51" name="Text Box 22"/>
          <p:cNvSpPr txBox="1">
            <a:spLocks noChangeArrowheads="1"/>
          </p:cNvSpPr>
          <p:nvPr/>
        </p:nvSpPr>
        <p:spPr bwMode="auto">
          <a:xfrm>
            <a:off x="3209925" y="4784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99352" name="AutoShape 23"/>
          <p:cNvCxnSpPr>
            <a:cxnSpLocks noChangeShapeType="1"/>
            <a:stCxn id="99334" idx="6"/>
            <a:endCxn id="99334" idx="5"/>
          </p:cNvCxnSpPr>
          <p:nvPr/>
        </p:nvCxnSpPr>
        <p:spPr bwMode="auto">
          <a:xfrm flipH="1">
            <a:off x="4176713" y="2755900"/>
            <a:ext cx="55562" cy="134938"/>
          </a:xfrm>
          <a:prstGeom prst="curvedConnector4">
            <a:avLst>
              <a:gd name="adj1" fmla="val -411431"/>
              <a:gd name="adj2" fmla="val 310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Properties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600" dirty="0"/>
              <a:t>RPNI identifies any regular language in the limit</a:t>
            </a:r>
          </a:p>
          <a:p>
            <a:r>
              <a:rPr lang="en-US" altLang="fr-FR" sz="2600" dirty="0"/>
              <a:t>RPNI works in polynomial time. Complexity is in </a:t>
            </a:r>
            <a:r>
              <a:rPr lang="en-US" altLang="fr-FR" sz="4400" dirty="0">
                <a:latin typeface="Monotype Corsiva" pitchFamily="66" charset="0"/>
              </a:rPr>
              <a:t>O</a:t>
            </a:r>
            <a:r>
              <a:rPr lang="en-US" altLang="fr-FR" sz="3600" dirty="0"/>
              <a:t>(|Red|</a:t>
            </a:r>
            <a:r>
              <a:rPr lang="en-US" altLang="fr-FR" sz="3600" baseline="30000" dirty="0"/>
              <a:t>2</a:t>
            </a:r>
            <a:r>
              <a:rPr lang="en-US" altLang="fr-FR" sz="3600" dirty="0"/>
              <a:t>.|</a:t>
            </a:r>
            <a:r>
              <a:rPr lang="en-US" altLang="fr-FR" sz="3600" dirty="0">
                <a:sym typeface="Symbol" pitchFamily="18" charset="2"/>
              </a:rPr>
              <a:t></a:t>
            </a:r>
            <a:r>
              <a:rPr lang="en-US" altLang="fr-FR" sz="3600" dirty="0"/>
              <a:t>|(</a:t>
            </a:r>
            <a:r>
              <a:rPr lang="en-US" altLang="fr-FR" sz="3600"/>
              <a:t>║</a:t>
            </a:r>
            <a:r>
              <a:rPr lang="en-US" altLang="fr-FR" sz="3600" i="1">
                <a:sym typeface="Symbol" pitchFamily="18" charset="2"/>
              </a:rPr>
              <a:t>S</a:t>
            </a:r>
            <a:r>
              <a:rPr lang="en-US" altLang="fr-FR" sz="3600" baseline="-25000">
                <a:sym typeface="Symbol" pitchFamily="18" charset="2"/>
              </a:rPr>
              <a:t>+</a:t>
            </a:r>
            <a:r>
              <a:rPr lang="en-US" altLang="fr-FR" sz="3600"/>
              <a:t>║</a:t>
            </a:r>
            <a:r>
              <a:rPr lang="en-US" altLang="fr-FR" sz="3600" dirty="0"/>
              <a:t>+║</a:t>
            </a:r>
            <a:r>
              <a:rPr lang="en-US" altLang="fr-FR" sz="3600" i="1" dirty="0">
                <a:sym typeface="Symbol" pitchFamily="18" charset="2"/>
              </a:rPr>
              <a:t>S</a:t>
            </a:r>
            <a:r>
              <a:rPr lang="en-US" altLang="fr-FR" sz="3600" baseline="-25000" dirty="0">
                <a:sym typeface="Symbol" pitchFamily="18" charset="2"/>
              </a:rPr>
              <a:t>-</a:t>
            </a:r>
            <a:r>
              <a:rPr lang="en-US" altLang="fr-FR" sz="3600" dirty="0"/>
              <a:t>║))</a:t>
            </a:r>
          </a:p>
          <a:p>
            <a:r>
              <a:rPr lang="en-US" altLang="fr-FR" sz="2600" dirty="0"/>
              <a:t>There are many significant variants of RPNI</a:t>
            </a:r>
          </a:p>
          <a:p>
            <a:r>
              <a:rPr lang="en-US" altLang="fr-FR" sz="2600" dirty="0"/>
              <a:t>RPNI can be extended to other classes of grammars</a:t>
            </a:r>
          </a:p>
          <a:p>
            <a:endParaRPr lang="en-US" altLang="fr-FR" sz="2600" dirty="0"/>
          </a:p>
          <a:p>
            <a:endParaRPr lang="en-US" altLang="fr-FR" sz="2600" dirty="0"/>
          </a:p>
        </p:txBody>
      </p:sp>
      <p:sp>
        <p:nvSpPr>
          <p:cNvPr id="10035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ED22FAC-88AB-409A-93A6-2688608B91C1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Exercices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676275" y="1528763"/>
            <a:ext cx="7791450" cy="2398712"/>
          </a:xfrm>
        </p:spPr>
        <p:txBody>
          <a:bodyPr/>
          <a:lstStyle/>
          <a:p>
            <a:r>
              <a:rPr lang="en-GB" altLang="fr-FR" sz="2600" dirty="0"/>
              <a:t>Run RPNI on</a:t>
            </a:r>
          </a:p>
          <a:p>
            <a:pPr lvl="1"/>
            <a:r>
              <a:rPr lang="en-GB" altLang="fr-FR" sz="2200" i="1" dirty="0"/>
              <a:t>S</a:t>
            </a:r>
            <a:r>
              <a:rPr lang="en-GB" altLang="fr-FR" sz="2200" i="1" baseline="-25000" dirty="0"/>
              <a:t>+</a:t>
            </a:r>
            <a:r>
              <a:rPr lang="en-GB" altLang="fr-FR" sz="2200" dirty="0"/>
              <a:t>={</a:t>
            </a:r>
            <a:r>
              <a:rPr lang="en-GB" altLang="fr-FR" sz="2200" i="1" dirty="0" err="1"/>
              <a:t>a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bba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bab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aabb</a:t>
            </a:r>
            <a:r>
              <a:rPr lang="en-GB" altLang="fr-FR" sz="2200" dirty="0"/>
              <a:t>}</a:t>
            </a:r>
          </a:p>
          <a:p>
            <a:pPr lvl="1"/>
            <a:r>
              <a:rPr lang="en-GB" altLang="fr-FR" sz="2200" i="1" dirty="0"/>
              <a:t>S</a:t>
            </a:r>
            <a:r>
              <a:rPr lang="en-GB" altLang="fr-FR" sz="2200" i="1" baseline="-25000" dirty="0"/>
              <a:t>-</a:t>
            </a:r>
            <a:r>
              <a:rPr lang="en-GB" altLang="fr-FR" sz="2200" dirty="0"/>
              <a:t>={</a:t>
            </a:r>
            <a:r>
              <a:rPr lang="en-GB" altLang="fr-FR" sz="2200" i="1" dirty="0" err="1">
                <a:sym typeface="Symbol" pitchFamily="18" charset="2"/>
              </a:rPr>
              <a:t>b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ab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baa</a:t>
            </a:r>
            <a:r>
              <a:rPr lang="en-GB" altLang="fr-FR" sz="2200" dirty="0" err="1"/>
              <a:t>,</a:t>
            </a:r>
            <a:r>
              <a:rPr lang="en-GB" altLang="fr-FR" sz="2200" i="1" dirty="0" err="1"/>
              <a:t>baabb</a:t>
            </a:r>
            <a:r>
              <a:rPr lang="en-GB" altLang="fr-FR" sz="2200" dirty="0"/>
              <a:t>}</a:t>
            </a:r>
          </a:p>
          <a:p>
            <a:r>
              <a:rPr lang="en-GB" altLang="fr-FR" sz="2600" dirty="0"/>
              <a:t>Find a characteristic sample for:</a:t>
            </a:r>
          </a:p>
        </p:txBody>
      </p:sp>
      <p:sp>
        <p:nvSpPr>
          <p:cNvPr id="10138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51E0F3A-E541-4028-B029-9F78481FBE48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1" name="AutoShape 4"/>
          <p:cNvSpPr>
            <a:spLocks noChangeArrowheads="1"/>
          </p:cNvSpPr>
          <p:nvPr/>
        </p:nvSpPr>
        <p:spPr bwMode="auto">
          <a:xfrm>
            <a:off x="3362325" y="4948238"/>
            <a:ext cx="381000" cy="3810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>
                <a:solidFill>
                  <a:schemeClr val="tx2"/>
                </a:solidFill>
                <a:latin typeface="Arial" pitchFamily="34" charset="0"/>
              </a:rPr>
              <a:t>0</a:t>
            </a:r>
          </a:p>
        </p:txBody>
      </p:sp>
      <p:cxnSp>
        <p:nvCxnSpPr>
          <p:cNvPr id="101382" name="AutoShape 5"/>
          <p:cNvCxnSpPr>
            <a:cxnSpLocks noChangeShapeType="1"/>
            <a:stCxn id="101384" idx="2"/>
            <a:endCxn id="101396" idx="7"/>
          </p:cNvCxnSpPr>
          <p:nvPr/>
        </p:nvCxnSpPr>
        <p:spPr bwMode="auto">
          <a:xfrm flipH="1">
            <a:off x="5681663" y="5332413"/>
            <a:ext cx="1131887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383" name="AutoShape 6"/>
          <p:cNvSpPr>
            <a:spLocks noChangeArrowheads="1"/>
          </p:cNvSpPr>
          <p:nvPr/>
        </p:nvSpPr>
        <p:spPr bwMode="auto">
          <a:xfrm>
            <a:off x="6242050" y="3724275"/>
            <a:ext cx="381000" cy="381000"/>
          </a:xfrm>
          <a:prstGeom prst="flowChartConnector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>
                <a:solidFill>
                  <a:schemeClr val="tx2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01384" name="AutoShape 7"/>
          <p:cNvSpPr>
            <a:spLocks noChangeArrowheads="1"/>
          </p:cNvSpPr>
          <p:nvPr/>
        </p:nvSpPr>
        <p:spPr bwMode="auto">
          <a:xfrm>
            <a:off x="6842125" y="5141913"/>
            <a:ext cx="381000" cy="381000"/>
          </a:xfrm>
          <a:prstGeom prst="flowChartConnector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>
                <a:solidFill>
                  <a:schemeClr val="tx2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1385" name="Text Box 8"/>
          <p:cNvSpPr txBox="1">
            <a:spLocks noChangeArrowheads="1"/>
          </p:cNvSpPr>
          <p:nvPr/>
        </p:nvSpPr>
        <p:spPr bwMode="auto">
          <a:xfrm>
            <a:off x="6980238" y="423703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101386" name="Text Box 9"/>
          <p:cNvSpPr txBox="1">
            <a:spLocks noChangeArrowheads="1"/>
          </p:cNvSpPr>
          <p:nvPr/>
        </p:nvSpPr>
        <p:spPr bwMode="auto">
          <a:xfrm>
            <a:off x="4572000" y="36544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101387" name="Text Box 10"/>
          <p:cNvSpPr txBox="1">
            <a:spLocks noChangeArrowheads="1"/>
          </p:cNvSpPr>
          <p:nvPr/>
        </p:nvSpPr>
        <p:spPr bwMode="auto">
          <a:xfrm>
            <a:off x="4656138" y="451008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101388" name="Text Box 11"/>
          <p:cNvSpPr txBox="1">
            <a:spLocks noChangeArrowheads="1"/>
          </p:cNvSpPr>
          <p:nvPr/>
        </p:nvSpPr>
        <p:spPr bwMode="auto">
          <a:xfrm>
            <a:off x="5568950" y="495141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101389" name="AutoShape 12"/>
          <p:cNvSpPr>
            <a:spLocks noChangeArrowheads="1"/>
          </p:cNvSpPr>
          <p:nvPr/>
        </p:nvSpPr>
        <p:spPr bwMode="auto">
          <a:xfrm>
            <a:off x="3146425" y="50196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101390" name="Text Box 13"/>
          <p:cNvSpPr txBox="1">
            <a:spLocks noChangeArrowheads="1"/>
          </p:cNvSpPr>
          <p:nvPr/>
        </p:nvSpPr>
        <p:spPr bwMode="auto">
          <a:xfrm>
            <a:off x="7161213" y="348932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cxnSp>
        <p:nvCxnSpPr>
          <p:cNvPr id="101391" name="AutoShape 14"/>
          <p:cNvCxnSpPr>
            <a:cxnSpLocks noChangeShapeType="1"/>
            <a:stCxn id="101381" idx="4"/>
            <a:endCxn id="101396" idx="2"/>
          </p:cNvCxnSpPr>
          <p:nvPr/>
        </p:nvCxnSpPr>
        <p:spPr bwMode="auto">
          <a:xfrm rot="16200000" flipH="1">
            <a:off x="4159250" y="4732338"/>
            <a:ext cx="590550" cy="1803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392" name="Text Box 15"/>
          <p:cNvSpPr txBox="1">
            <a:spLocks noChangeArrowheads="1"/>
          </p:cNvSpPr>
          <p:nvPr/>
        </p:nvSpPr>
        <p:spPr bwMode="auto">
          <a:xfrm>
            <a:off x="3549650" y="559911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101393" name="AutoShape 16"/>
          <p:cNvCxnSpPr>
            <a:cxnSpLocks noChangeShapeType="1"/>
            <a:stCxn id="101383" idx="2"/>
            <a:endCxn id="101381" idx="0"/>
          </p:cNvCxnSpPr>
          <p:nvPr/>
        </p:nvCxnSpPr>
        <p:spPr bwMode="auto">
          <a:xfrm rot="10800000" flipV="1">
            <a:off x="3552825" y="3914775"/>
            <a:ext cx="2660650" cy="1023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394" name="Text Box 17"/>
          <p:cNvSpPr txBox="1">
            <a:spLocks noChangeArrowheads="1"/>
          </p:cNvSpPr>
          <p:nvPr/>
        </p:nvSpPr>
        <p:spPr bwMode="auto">
          <a:xfrm>
            <a:off x="6186488" y="561498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101395" name="AutoShape 18"/>
          <p:cNvCxnSpPr>
            <a:cxnSpLocks noChangeShapeType="1"/>
            <a:stCxn id="101383" idx="3"/>
            <a:endCxn id="101381" idx="7"/>
          </p:cNvCxnSpPr>
          <p:nvPr/>
        </p:nvCxnSpPr>
        <p:spPr bwMode="auto">
          <a:xfrm rot="5400000">
            <a:off x="4534694" y="3231357"/>
            <a:ext cx="915987" cy="2609850"/>
          </a:xfrm>
          <a:prstGeom prst="curvedConnector3">
            <a:avLst>
              <a:gd name="adj1" fmla="val 488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396" name="AutoShape 19"/>
          <p:cNvSpPr>
            <a:spLocks noChangeArrowheads="1"/>
          </p:cNvSpPr>
          <p:nvPr/>
        </p:nvSpPr>
        <p:spPr bwMode="auto">
          <a:xfrm>
            <a:off x="5356225" y="5738813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600">
                <a:solidFill>
                  <a:schemeClr val="tx2"/>
                </a:solidFill>
                <a:latin typeface="Arial" pitchFamily="34" charset="0"/>
              </a:rPr>
              <a:t>3</a:t>
            </a:r>
          </a:p>
        </p:txBody>
      </p:sp>
      <p:cxnSp>
        <p:nvCxnSpPr>
          <p:cNvPr id="101397" name="AutoShape 20"/>
          <p:cNvCxnSpPr>
            <a:cxnSpLocks noChangeShapeType="1"/>
            <a:stCxn id="101396" idx="0"/>
            <a:endCxn id="101383" idx="4"/>
          </p:cNvCxnSpPr>
          <p:nvPr/>
        </p:nvCxnSpPr>
        <p:spPr bwMode="auto">
          <a:xfrm rot="-5400000">
            <a:off x="5187156" y="4493419"/>
            <a:ext cx="1604963" cy="885825"/>
          </a:xfrm>
          <a:prstGeom prst="curvedConnector3">
            <a:avLst>
              <a:gd name="adj1" fmla="val 5084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398" name="AutoShape 21"/>
          <p:cNvCxnSpPr>
            <a:cxnSpLocks noChangeShapeType="1"/>
            <a:stCxn id="101384" idx="0"/>
            <a:endCxn id="101383" idx="6"/>
          </p:cNvCxnSpPr>
          <p:nvPr/>
        </p:nvCxnSpPr>
        <p:spPr bwMode="auto">
          <a:xfrm rot="5400000" flipH="1">
            <a:off x="6242843" y="4323557"/>
            <a:ext cx="1198563" cy="381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50706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</a:t>
            </a:r>
          </a:p>
        </p:txBody>
      </p:sp>
      <p:cxnSp>
        <p:nvCxnSpPr>
          <p:cNvPr id="79878" name="AutoShape 5"/>
          <p:cNvCxnSpPr>
            <a:cxnSpLocks noChangeShapeType="1"/>
            <a:stCxn id="79876" idx="7"/>
            <a:endCxn id="79882" idx="2"/>
          </p:cNvCxnSpPr>
          <p:nvPr/>
        </p:nvCxnSpPr>
        <p:spPr bwMode="auto">
          <a:xfrm flipV="1">
            <a:off x="1296988" y="3187700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66FF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692275" y="30686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9" name="AutoShape 26"/>
          <p:cNvSpPr>
            <a:spLocks noChangeArrowheads="1"/>
          </p:cNvSpPr>
          <p:nvPr/>
        </p:nvSpPr>
        <p:spPr bwMode="auto">
          <a:xfrm>
            <a:off x="6892925" y="2570667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10</a:t>
            </a:r>
          </a:p>
        </p:txBody>
      </p:sp>
      <p:sp>
        <p:nvSpPr>
          <p:cNvPr id="79900" name="AutoShape 27"/>
          <p:cNvSpPr>
            <a:spLocks noChangeArrowheads="1"/>
          </p:cNvSpPr>
          <p:nvPr/>
        </p:nvSpPr>
        <p:spPr bwMode="auto">
          <a:xfrm>
            <a:off x="3846511" y="2618456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4</a:t>
            </a:r>
          </a:p>
        </p:txBody>
      </p:sp>
      <p:cxnSp>
        <p:nvCxnSpPr>
          <p:cNvPr id="79902" name="AutoShape 29"/>
          <p:cNvCxnSpPr>
            <a:cxnSpLocks noChangeShapeType="1"/>
          </p:cNvCxnSpPr>
          <p:nvPr/>
        </p:nvCxnSpPr>
        <p:spPr bwMode="auto">
          <a:xfrm flipV="1">
            <a:off x="2791349" y="2807998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05" name="AutoShape 32"/>
          <p:cNvCxnSpPr>
            <a:cxnSpLocks noChangeShapeType="1"/>
            <a:stCxn id="75" idx="6"/>
            <a:endCxn id="79899" idx="2"/>
          </p:cNvCxnSpPr>
          <p:nvPr/>
        </p:nvCxnSpPr>
        <p:spPr bwMode="auto">
          <a:xfrm flipV="1">
            <a:off x="5662609" y="2761167"/>
            <a:ext cx="1230316" cy="2490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 Box 33"/>
          <p:cNvSpPr txBox="1">
            <a:spLocks noChangeArrowheads="1"/>
          </p:cNvSpPr>
          <p:nvPr/>
        </p:nvSpPr>
        <p:spPr bwMode="auto">
          <a:xfrm>
            <a:off x="3054347" y="253122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3822584" y="40382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2781300" y="4228700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4203584" y="4228700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5321302" y="4138629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3124936" y="393542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7" name="Text Box 44"/>
          <p:cNvSpPr txBox="1">
            <a:spLocks noChangeArrowheads="1"/>
          </p:cNvSpPr>
          <p:nvPr/>
        </p:nvSpPr>
        <p:spPr bwMode="auto">
          <a:xfrm>
            <a:off x="6023728" y="2452411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5" name="AutoShape 27">
            <a:extLst>
              <a:ext uri="{FF2B5EF4-FFF2-40B4-BE49-F238E27FC236}">
                <a16:creationId xmlns:a16="http://schemas.microsoft.com/office/drawing/2014/main" id="{C875CE96-9845-4382-9076-F77868E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2819766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7</a:t>
            </a:r>
          </a:p>
        </p:txBody>
      </p:sp>
      <p:cxnSp>
        <p:nvCxnSpPr>
          <p:cNvPr id="79" name="AutoShape 29">
            <a:extLst>
              <a:ext uri="{FF2B5EF4-FFF2-40B4-BE49-F238E27FC236}">
                <a16:creationId xmlns:a16="http://schemas.microsoft.com/office/drawing/2014/main" id="{4FF4BB13-4CA7-425B-8C34-8FCEFA7150F5}"/>
              </a:ext>
            </a:extLst>
          </p:cNvPr>
          <p:cNvCxnSpPr>
            <a:cxnSpLocks noChangeShapeType="1"/>
            <a:stCxn id="79900" idx="6"/>
            <a:endCxn id="75" idx="2"/>
          </p:cNvCxnSpPr>
          <p:nvPr/>
        </p:nvCxnSpPr>
        <p:spPr bwMode="auto">
          <a:xfrm>
            <a:off x="4227511" y="2808956"/>
            <a:ext cx="1054098" cy="201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 Box 44">
            <a:extLst>
              <a:ext uri="{FF2B5EF4-FFF2-40B4-BE49-F238E27FC236}">
                <a16:creationId xmlns:a16="http://schemas.microsoft.com/office/drawing/2014/main" id="{EB7CAA5E-925A-4C10-86D8-A8DC5E72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836" y="243382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103" y="3789981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4657725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DFB543-84D3-4CF0-AC27-8166F22A2436}"/>
              </a:ext>
            </a:extLst>
          </p:cNvPr>
          <p:cNvSpPr/>
          <p:nvPr/>
        </p:nvSpPr>
        <p:spPr>
          <a:xfrm>
            <a:off x="2189163" y="55627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0" hangingPunct="0"/>
            <a:r>
              <a:rPr lang="en-GB" altLang="fr-FR" dirty="0">
                <a:latin typeface="Lucida Console" pitchFamily="49" charset="0"/>
              </a:rPr>
              <a:t>Let’s try to merge 2 and 1, </a:t>
            </a:r>
          </a:p>
          <a:p>
            <a:pPr algn="l" eaLnBrk="0" hangingPunct="0"/>
            <a:r>
              <a:rPr lang="en-GB" altLang="fr-FR" dirty="0">
                <a:latin typeface="Lucida Console" pitchFamily="49" charset="0"/>
              </a:rPr>
              <a:t>Yes, this works.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23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An example (2-testable)</a:t>
            </a:r>
          </a:p>
        </p:txBody>
      </p:sp>
      <p:sp>
        <p:nvSpPr>
          <p:cNvPr id="317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E8A7FE1-0D7F-48C3-8974-AEAF7924C455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en-US" sz="1000">
              <a:latin typeface="Arial" pitchFamily="34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947420" y="1936688"/>
            <a:ext cx="364074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None/>
            </a:pPr>
            <a:r>
              <a:rPr lang="en-US" altLang="fr-FR" sz="3200" i="1" dirty="0">
                <a:latin typeface="Lucida Console" pitchFamily="49" charset="0"/>
              </a:rPr>
              <a:t>I</a:t>
            </a:r>
            <a:r>
              <a:rPr lang="en-US" altLang="fr-FR" sz="3200" dirty="0">
                <a:latin typeface="Lucida Console" pitchFamily="49" charset="0"/>
              </a:rPr>
              <a:t>={</a:t>
            </a:r>
            <a:r>
              <a:rPr lang="en-US" altLang="fr-FR" sz="3200" i="1" dirty="0">
                <a:latin typeface="Lucida Console" pitchFamily="49" charset="0"/>
                <a:sym typeface="Symbol" pitchFamily="18" charset="2"/>
              </a:rPr>
              <a:t>a</a:t>
            </a:r>
            <a:r>
              <a:rPr lang="en-US" altLang="fr-FR" sz="3200" dirty="0">
                <a:latin typeface="Lucida Console" pitchFamily="49" charset="0"/>
                <a:sym typeface="Symbol" pitchFamily="18" charset="2"/>
              </a:rPr>
              <a:t>}</a:t>
            </a:r>
            <a:r>
              <a:rPr lang="en-US" altLang="fr-FR" sz="3200" i="1" dirty="0">
                <a:latin typeface="Lucida Console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None/>
            </a:pPr>
            <a:r>
              <a:rPr lang="en-US" altLang="fr-FR" sz="3200" i="1" dirty="0">
                <a:latin typeface="Lucida Console" pitchFamily="49" charset="0"/>
              </a:rPr>
              <a:t>F</a:t>
            </a:r>
            <a:r>
              <a:rPr lang="en-US" altLang="fr-FR" sz="3200" dirty="0">
                <a:latin typeface="Lucida Console" pitchFamily="49" charset="0"/>
              </a:rPr>
              <a:t>={</a:t>
            </a:r>
            <a:r>
              <a:rPr lang="en-US" altLang="fr-FR" sz="3200" i="1" dirty="0">
                <a:latin typeface="Lucida Console" pitchFamily="49" charset="0"/>
              </a:rPr>
              <a:t>a</a:t>
            </a:r>
            <a:r>
              <a:rPr lang="en-US" altLang="fr-FR" sz="3200" dirty="0">
                <a:latin typeface="Lucida Console" pitchFamily="49" charset="0"/>
              </a:rPr>
              <a:t>}</a:t>
            </a:r>
            <a:endParaRPr lang="en-US" altLang="fr-FR" sz="3200" dirty="0">
              <a:latin typeface="Lucida Console" pitchFamily="49" charset="0"/>
              <a:sym typeface="Symbol" pitchFamily="18" charset="2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 i="1" dirty="0">
                <a:latin typeface="Lucida Console" pitchFamily="49" charset="0"/>
              </a:rPr>
              <a:t>T</a:t>
            </a:r>
            <a:r>
              <a:rPr lang="en-US" altLang="fr-FR" sz="3200" dirty="0">
                <a:latin typeface="Lucida Console" pitchFamily="49" charset="0"/>
              </a:rPr>
              <a:t>={</a:t>
            </a:r>
            <a:r>
              <a:rPr lang="en-US" altLang="fr-FR" sz="3200" i="1" dirty="0">
                <a:latin typeface="Lucida Console" pitchFamily="49" charset="0"/>
              </a:rPr>
              <a:t>aa</a:t>
            </a:r>
            <a:r>
              <a:rPr lang="en-US" altLang="fr-FR" sz="3200" dirty="0">
                <a:latin typeface="Lucida Console" pitchFamily="49" charset="0"/>
              </a:rPr>
              <a:t>, </a:t>
            </a:r>
            <a:r>
              <a:rPr lang="en-US" altLang="fr-FR" sz="3200" i="1" dirty="0">
                <a:latin typeface="Lucida Console" pitchFamily="49" charset="0"/>
              </a:rPr>
              <a:t>ab</a:t>
            </a:r>
            <a:r>
              <a:rPr lang="en-US" altLang="fr-FR" sz="3200" dirty="0">
                <a:latin typeface="Lucida Console" pitchFamily="49" charset="0"/>
              </a:rPr>
              <a:t>, </a:t>
            </a:r>
            <a:r>
              <a:rPr lang="en-US" altLang="fr-FR" sz="3200" i="1" dirty="0" err="1">
                <a:latin typeface="Lucida Console" pitchFamily="49" charset="0"/>
              </a:rPr>
              <a:t>ba</a:t>
            </a:r>
            <a:r>
              <a:rPr lang="en-US" altLang="fr-FR" sz="3200" dirty="0">
                <a:latin typeface="Lucida Console" pitchFamily="49" charset="0"/>
              </a:rPr>
              <a:t>}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3200" i="1" dirty="0">
                <a:latin typeface="Lucida Console" pitchFamily="49" charset="0"/>
              </a:rPr>
              <a:t>C</a:t>
            </a:r>
            <a:r>
              <a:rPr lang="en-US" altLang="fr-FR" sz="3200" dirty="0">
                <a:latin typeface="Lucida Console" pitchFamily="49" charset="0"/>
              </a:rPr>
              <a:t>={</a:t>
            </a:r>
            <a:r>
              <a:rPr lang="en-US" altLang="fr-FR" sz="3200" dirty="0">
                <a:latin typeface="Lucida Console" pitchFamily="49" charset="0"/>
                <a:sym typeface="Symbol" pitchFamily="18" charset="2"/>
              </a:rPr>
              <a:t>,</a:t>
            </a:r>
            <a:r>
              <a:rPr lang="en-US" altLang="fr-FR" sz="3200" i="1" dirty="0">
                <a:latin typeface="Lucida Console" pitchFamily="49" charset="0"/>
              </a:rPr>
              <a:t>a</a:t>
            </a:r>
            <a:r>
              <a:rPr lang="en-US" altLang="fr-FR" sz="3200" dirty="0">
                <a:latin typeface="Lucida Console" pitchFamily="49" charset="0"/>
              </a:rPr>
              <a:t>}</a:t>
            </a:r>
          </a:p>
        </p:txBody>
      </p:sp>
      <p:grpSp>
        <p:nvGrpSpPr>
          <p:cNvPr id="31751" name="Group 6"/>
          <p:cNvGrpSpPr>
            <a:grpSpLocks/>
          </p:cNvGrpSpPr>
          <p:nvPr/>
        </p:nvGrpSpPr>
        <p:grpSpPr bwMode="auto">
          <a:xfrm>
            <a:off x="1835150" y="4005263"/>
            <a:ext cx="6126163" cy="2132012"/>
            <a:chOff x="1176" y="2523"/>
            <a:chExt cx="3859" cy="1343"/>
          </a:xfrm>
        </p:grpSpPr>
        <p:sp>
          <p:nvSpPr>
            <p:cNvPr id="31752" name="AutoShape 7"/>
            <p:cNvSpPr>
              <a:spLocks noChangeArrowheads="1"/>
            </p:cNvSpPr>
            <p:nvPr/>
          </p:nvSpPr>
          <p:spPr bwMode="auto">
            <a:xfrm>
              <a:off x="3016" y="3294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nThick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800" i="1">
                  <a:latin typeface="Lucida Console" pitchFamily="49" charset="0"/>
                </a:rPr>
                <a:t>a</a:t>
              </a:r>
            </a:p>
          </p:txBody>
        </p:sp>
        <p:cxnSp>
          <p:nvCxnSpPr>
            <p:cNvPr id="31753" name="AutoShape 8"/>
            <p:cNvCxnSpPr>
              <a:cxnSpLocks noChangeShapeType="1"/>
              <a:stCxn id="31752" idx="5"/>
              <a:endCxn id="31762" idx="4"/>
            </p:cNvCxnSpPr>
            <p:nvPr/>
          </p:nvCxnSpPr>
          <p:spPr bwMode="auto">
            <a:xfrm rot="5400000" flipH="1" flipV="1">
              <a:off x="3985" y="2806"/>
              <a:ext cx="234" cy="1434"/>
            </a:xfrm>
            <a:prstGeom prst="curvedConnector3">
              <a:avLst>
                <a:gd name="adj1" fmla="val -77778"/>
              </a:avLst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54" name="Text Box 9"/>
            <p:cNvSpPr txBox="1">
              <a:spLocks noChangeArrowheads="1"/>
            </p:cNvSpPr>
            <p:nvPr/>
          </p:nvSpPr>
          <p:spPr bwMode="auto">
            <a:xfrm>
              <a:off x="4104" y="3539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b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31755" name="Line 10"/>
            <p:cNvSpPr>
              <a:spLocks noChangeShapeType="1"/>
            </p:cNvSpPr>
            <p:nvPr/>
          </p:nvSpPr>
          <p:spPr bwMode="auto">
            <a:xfrm flipV="1">
              <a:off x="1176" y="3486"/>
              <a:ext cx="192" cy="96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756" name="AutoShape 11"/>
            <p:cNvSpPr>
              <a:spLocks noChangeArrowheads="1"/>
            </p:cNvSpPr>
            <p:nvPr/>
          </p:nvSpPr>
          <p:spPr bwMode="auto">
            <a:xfrm>
              <a:off x="1320" y="3198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800">
                  <a:latin typeface="Lucida Console" pitchFamily="49" charset="0"/>
                  <a:sym typeface="Symbol" pitchFamily="18" charset="2"/>
                </a:rPr>
                <a:t></a:t>
              </a:r>
              <a:endParaRPr lang="en-US" altLang="fr-FR" sz="2800">
                <a:latin typeface="Lucida Console" pitchFamily="49" charset="0"/>
              </a:endParaRPr>
            </a:p>
          </p:txBody>
        </p:sp>
        <p:cxnSp>
          <p:nvCxnSpPr>
            <p:cNvPr id="31757" name="AutoShape 12"/>
            <p:cNvCxnSpPr>
              <a:cxnSpLocks noChangeShapeType="1"/>
              <a:stCxn id="31756" idx="6"/>
              <a:endCxn id="31752" idx="2"/>
            </p:cNvCxnSpPr>
            <p:nvPr/>
          </p:nvCxnSpPr>
          <p:spPr bwMode="auto">
            <a:xfrm>
              <a:off x="1752" y="3390"/>
              <a:ext cx="1246" cy="96"/>
            </a:xfrm>
            <a:prstGeom prst="curvedConnector3">
              <a:avLst>
                <a:gd name="adj1" fmla="val 50722"/>
              </a:avLst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58" name="AutoShape 13"/>
            <p:cNvCxnSpPr>
              <a:cxnSpLocks noChangeShapeType="1"/>
              <a:stCxn id="31762" idx="2"/>
              <a:endCxn id="31752" idx="6"/>
            </p:cNvCxnSpPr>
            <p:nvPr/>
          </p:nvCxnSpPr>
          <p:spPr bwMode="auto">
            <a:xfrm rot="10800000" flipV="1">
              <a:off x="3466" y="3214"/>
              <a:ext cx="1137" cy="272"/>
            </a:xfrm>
            <a:prstGeom prst="curvedConnector3">
              <a:avLst>
                <a:gd name="adj1" fmla="val 50745"/>
              </a:avLst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59" name="Rectangle 14"/>
            <p:cNvSpPr>
              <a:spLocks noChangeArrowheads="1"/>
            </p:cNvSpPr>
            <p:nvPr/>
          </p:nvSpPr>
          <p:spPr bwMode="auto">
            <a:xfrm>
              <a:off x="1973" y="304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</a:p>
          </p:txBody>
        </p:sp>
        <p:cxnSp>
          <p:nvCxnSpPr>
            <p:cNvPr id="31760" name="AutoShape 15"/>
            <p:cNvCxnSpPr>
              <a:cxnSpLocks noChangeShapeType="1"/>
              <a:stCxn id="31752" idx="7"/>
              <a:endCxn id="31752" idx="1"/>
            </p:cNvCxnSpPr>
            <p:nvPr/>
          </p:nvCxnSpPr>
          <p:spPr bwMode="auto">
            <a:xfrm rot="-5400000" flipH="1" flipV="1">
              <a:off x="3231" y="3180"/>
              <a:ext cx="1" cy="306"/>
            </a:xfrm>
            <a:prstGeom prst="curvedConnector3">
              <a:avLst>
                <a:gd name="adj1" fmla="val -47800000"/>
              </a:avLst>
            </a:prstGeom>
            <a:noFill/>
            <a:ln w="28575">
              <a:solidFill>
                <a:srgbClr val="6600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61" name="Rectangle 16"/>
            <p:cNvSpPr>
              <a:spLocks noChangeArrowheads="1"/>
            </p:cNvSpPr>
            <p:nvPr/>
          </p:nvSpPr>
          <p:spPr bwMode="auto">
            <a:xfrm>
              <a:off x="3152" y="2523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</a:p>
          </p:txBody>
        </p:sp>
        <p:sp>
          <p:nvSpPr>
            <p:cNvPr id="31762" name="AutoShape 17"/>
            <p:cNvSpPr>
              <a:spLocks noChangeArrowheads="1"/>
            </p:cNvSpPr>
            <p:nvPr/>
          </p:nvSpPr>
          <p:spPr bwMode="auto">
            <a:xfrm>
              <a:off x="4603" y="3022"/>
              <a:ext cx="432" cy="384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2800" i="1">
                  <a:latin typeface="Lucida Console" pitchFamily="49" charset="0"/>
                </a:rPr>
                <a:t>b</a:t>
              </a:r>
            </a:p>
          </p:txBody>
        </p:sp>
        <p:sp>
          <p:nvSpPr>
            <p:cNvPr id="31763" name="Text Box 18"/>
            <p:cNvSpPr txBox="1">
              <a:spLocks noChangeArrowheads="1"/>
            </p:cNvSpPr>
            <p:nvPr/>
          </p:nvSpPr>
          <p:spPr bwMode="auto">
            <a:xfrm>
              <a:off x="3787" y="313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3159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1" y="692150"/>
            <a:ext cx="7704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720966" y="2541588"/>
            <a:ext cx="720130" cy="381000"/>
          </a:xfrm>
          <a:prstGeom prst="flowChartConnector">
            <a:avLst/>
          </a:prstGeom>
          <a:solidFill>
            <a:srgbClr val="FF0066"/>
          </a:solidFill>
          <a:ln w="5397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1,2, 4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4600690" y="3694113"/>
            <a:ext cx="504701" cy="381000"/>
          </a:xfrm>
          <a:prstGeom prst="flowChartConnector">
            <a:avLst/>
          </a:prstGeom>
          <a:noFill/>
          <a:ln w="5080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3160829" y="3260725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3,7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3486033" y="3585929"/>
            <a:ext cx="1114657" cy="2986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2335635" y="2866792"/>
            <a:ext cx="825194" cy="584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2264089" y="170857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584566" y="2828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808529" y="333375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5105391" y="3595689"/>
            <a:ext cx="936750" cy="288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5321416" y="33337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572000" y="2790425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3530716" y="2980925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4953000" y="2980925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6070718" y="2890854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3874352" y="2687651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505066" y="261302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519" y="2542206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025" y="3409950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88" name="AutoShape 18">
            <a:extLst>
              <a:ext uri="{FF2B5EF4-FFF2-40B4-BE49-F238E27FC236}">
                <a16:creationId xmlns:a16="http://schemas.microsoft.com/office/drawing/2014/main" id="{4FF160C4-5AFE-4D6D-981D-482D73309395}"/>
              </a:ext>
            </a:extLst>
          </p:cNvPr>
          <p:cNvCxnSpPr>
            <a:cxnSpLocks noChangeShapeType="1"/>
            <a:stCxn id="79876" idx="7"/>
            <a:endCxn id="79876" idx="1"/>
          </p:cNvCxnSpPr>
          <p:nvPr/>
        </p:nvCxnSpPr>
        <p:spPr bwMode="auto">
          <a:xfrm rot="16200000" flipV="1">
            <a:off x="2081031" y="2342780"/>
            <a:ext cx="12700" cy="509208"/>
          </a:xfrm>
          <a:prstGeom prst="curvedConnector3">
            <a:avLst>
              <a:gd name="adj1" fmla="val 72125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86DF70A-F6A6-4E0A-955A-6C2F9AB76BEE}"/>
              </a:ext>
            </a:extLst>
          </p:cNvPr>
          <p:cNvSpPr/>
          <p:nvPr/>
        </p:nvSpPr>
        <p:spPr>
          <a:xfrm>
            <a:off x="2819391" y="492836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0" hangingPunct="0"/>
            <a:r>
              <a:rPr lang="en-GB" altLang="fr-FR" dirty="0">
                <a:latin typeface="Lucida Console" pitchFamily="49" charset="0"/>
              </a:rPr>
              <a:t>We now try to merge 3 with 1. This fails as the result of the merge is the </a:t>
            </a:r>
            <a:r>
              <a:rPr lang="en-GB" altLang="fr-FR" dirty="0" err="1">
                <a:latin typeface="Lucida Console" pitchFamily="49" charset="0"/>
              </a:rPr>
              <a:t>dfa</a:t>
            </a:r>
            <a:r>
              <a:rPr lang="en-GB" altLang="fr-FR" dirty="0">
                <a:latin typeface="Lucida Console" pitchFamily="49" charset="0"/>
              </a:rPr>
              <a:t> with one state</a:t>
            </a:r>
          </a:p>
          <a:p>
            <a:pPr algn="l" eaLnBrk="0" hangingPunct="0"/>
            <a:r>
              <a:rPr lang="en-GB" altLang="fr-FR" dirty="0">
                <a:latin typeface="Lucida Console" pitchFamily="49" charset="0"/>
              </a:rPr>
              <a:t>So we promote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40550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81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1" y="692150"/>
            <a:ext cx="770478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We now try to merge 5 with 1. This fails as this makes state 3 final and then string b would be accepted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3"/>
            <a:ext cx="720130" cy="381000"/>
          </a:xfrm>
          <a:prstGeom prst="flowChartConnector">
            <a:avLst/>
          </a:prstGeom>
          <a:solidFill>
            <a:srgbClr val="FF0066"/>
          </a:solidFill>
          <a:ln w="5397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1,2, 4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3851274" y="4941888"/>
            <a:ext cx="504701" cy="381000"/>
          </a:xfrm>
          <a:prstGeom prst="flowChartConnector">
            <a:avLst/>
          </a:prstGeom>
          <a:solidFill>
            <a:srgbClr val="3399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3,7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2736617" y="4833704"/>
            <a:ext cx="1114657" cy="2986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1586219" y="4114567"/>
            <a:ext cx="825194" cy="584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514673" y="295634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4355975" y="4843464"/>
            <a:ext cx="936750" cy="288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3822584" y="4038200"/>
            <a:ext cx="381000" cy="381000"/>
          </a:xfrm>
          <a:prstGeom prst="flowChartConnector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2781300" y="4228700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4203584" y="4228700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5321302" y="4138629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3124936" y="393542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103" y="3789981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4657725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88" name="AutoShape 18">
            <a:extLst>
              <a:ext uri="{FF2B5EF4-FFF2-40B4-BE49-F238E27FC236}">
                <a16:creationId xmlns:a16="http://schemas.microsoft.com/office/drawing/2014/main" id="{4FF160C4-5AFE-4D6D-981D-482D73309395}"/>
              </a:ext>
            </a:extLst>
          </p:cNvPr>
          <p:cNvCxnSpPr>
            <a:cxnSpLocks noChangeShapeType="1"/>
            <a:stCxn id="79876" idx="7"/>
            <a:endCxn id="79876" idx="1"/>
          </p:cNvCxnSpPr>
          <p:nvPr/>
        </p:nvCxnSpPr>
        <p:spPr bwMode="auto">
          <a:xfrm rot="16200000" flipV="1">
            <a:off x="1331615" y="3590555"/>
            <a:ext cx="12700" cy="509208"/>
          </a:xfrm>
          <a:prstGeom prst="curvedConnector3">
            <a:avLst>
              <a:gd name="adj1" fmla="val 72125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77111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82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1" y="692150"/>
            <a:ext cx="7704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We now try to merge 5 with 3. This works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3"/>
            <a:ext cx="720130" cy="381000"/>
          </a:xfrm>
          <a:prstGeom prst="flowChartConnector">
            <a:avLst/>
          </a:prstGeom>
          <a:solidFill>
            <a:srgbClr val="FF0066"/>
          </a:solidFill>
          <a:ln w="5397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1,2, 4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3851274" y="4941888"/>
            <a:ext cx="864742" cy="381000"/>
          </a:xfrm>
          <a:prstGeom prst="flowChartConnector">
            <a:avLst/>
          </a:prstGeom>
          <a:solidFill>
            <a:srgbClr val="3399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6,8,10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411413" y="4508500"/>
            <a:ext cx="6477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3,5,7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2964260" y="4833704"/>
            <a:ext cx="887014" cy="2986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1586219" y="4114567"/>
            <a:ext cx="825194" cy="584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514673" y="295634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1838523" y="394958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294062" y="4614864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4716016" y="4843464"/>
            <a:ext cx="576709" cy="288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750590" y="461486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2454308" y="332716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4657725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88" name="AutoShape 18">
            <a:extLst>
              <a:ext uri="{FF2B5EF4-FFF2-40B4-BE49-F238E27FC236}">
                <a16:creationId xmlns:a16="http://schemas.microsoft.com/office/drawing/2014/main" id="{4FF160C4-5AFE-4D6D-981D-482D73309395}"/>
              </a:ext>
            </a:extLst>
          </p:cNvPr>
          <p:cNvCxnSpPr>
            <a:cxnSpLocks noChangeShapeType="1"/>
            <a:stCxn id="79876" idx="7"/>
            <a:endCxn id="79876" idx="1"/>
          </p:cNvCxnSpPr>
          <p:nvPr/>
        </p:nvCxnSpPr>
        <p:spPr bwMode="auto">
          <a:xfrm rot="16200000" flipV="1">
            <a:off x="1331615" y="3590555"/>
            <a:ext cx="12700" cy="509208"/>
          </a:xfrm>
          <a:prstGeom prst="curvedConnector3">
            <a:avLst>
              <a:gd name="adj1" fmla="val 72125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8">
            <a:extLst>
              <a:ext uri="{FF2B5EF4-FFF2-40B4-BE49-F238E27FC236}">
                <a16:creationId xmlns:a16="http://schemas.microsoft.com/office/drawing/2014/main" id="{B4035FE9-6C02-4681-B5CE-8BB40A1CBFB1}"/>
              </a:ext>
            </a:extLst>
          </p:cNvPr>
          <p:cNvCxnSpPr>
            <a:cxnSpLocks noChangeShapeType="1"/>
            <a:stCxn id="79887" idx="7"/>
            <a:endCxn id="79887" idx="1"/>
          </p:cNvCxnSpPr>
          <p:nvPr/>
        </p:nvCxnSpPr>
        <p:spPr bwMode="auto">
          <a:xfrm rot="16200000" flipV="1">
            <a:off x="2735263" y="4335299"/>
            <a:ext cx="12700" cy="457994"/>
          </a:xfrm>
          <a:prstGeom prst="curvedConnector3">
            <a:avLst>
              <a:gd name="adj1" fmla="val 602490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B8DE56A-426E-46E8-842A-AE0E887614D0}"/>
              </a:ext>
            </a:extLst>
          </p:cNvPr>
          <p:cNvSpPr/>
          <p:nvPr/>
        </p:nvSpPr>
        <p:spPr>
          <a:xfrm>
            <a:off x="1001306" y="5635634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dirty="0">
                <a:latin typeface="Lucida Console" pitchFamily="49" charset="0"/>
              </a:rPr>
              <a:t>We now try to merge 6 with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86899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1" y="692150"/>
            <a:ext cx="7704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And the result is…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2"/>
            <a:ext cx="1151120" cy="825502"/>
          </a:xfrm>
          <a:prstGeom prst="flowChartConnector">
            <a:avLst/>
          </a:prstGeom>
          <a:solidFill>
            <a:srgbClr val="FF0066"/>
          </a:solidFill>
          <a:ln w="5397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1, 2, 4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6, 8, 10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4622188" y="3789362"/>
            <a:ext cx="647700" cy="82550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3, 5,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7, 9</a:t>
            </a:r>
          </a:p>
        </p:txBody>
      </p: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475656" y="2971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3158560" y="318127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328144" y="482966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5118097" y="276896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4094162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cxnSp>
        <p:nvCxnSpPr>
          <p:cNvPr id="88" name="AutoShape 18">
            <a:extLst>
              <a:ext uri="{FF2B5EF4-FFF2-40B4-BE49-F238E27FC236}">
                <a16:creationId xmlns:a16="http://schemas.microsoft.com/office/drawing/2014/main" id="{4FF160C4-5AFE-4D6D-981D-482D73309395}"/>
              </a:ext>
            </a:extLst>
          </p:cNvPr>
          <p:cNvCxnSpPr>
            <a:cxnSpLocks noChangeShapeType="1"/>
            <a:stCxn id="79876" idx="0"/>
            <a:endCxn id="79876" idx="1"/>
          </p:cNvCxnSpPr>
          <p:nvPr/>
        </p:nvCxnSpPr>
        <p:spPr bwMode="auto">
          <a:xfrm rot="16200000" flipH="1" flipV="1">
            <a:off x="1283173" y="3646317"/>
            <a:ext cx="120892" cy="406982"/>
          </a:xfrm>
          <a:prstGeom prst="curvedConnector3">
            <a:avLst>
              <a:gd name="adj1" fmla="val -6491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8">
            <a:extLst>
              <a:ext uri="{FF2B5EF4-FFF2-40B4-BE49-F238E27FC236}">
                <a16:creationId xmlns:a16="http://schemas.microsoft.com/office/drawing/2014/main" id="{B4035FE9-6C02-4681-B5CE-8BB40A1CBFB1}"/>
              </a:ext>
            </a:extLst>
          </p:cNvPr>
          <p:cNvCxnSpPr>
            <a:cxnSpLocks noChangeShapeType="1"/>
            <a:stCxn id="79887" idx="7"/>
            <a:endCxn id="79887" idx="0"/>
          </p:cNvCxnSpPr>
          <p:nvPr/>
        </p:nvCxnSpPr>
        <p:spPr bwMode="auto">
          <a:xfrm rot="16200000" flipV="1">
            <a:off x="5000091" y="3735309"/>
            <a:ext cx="120892" cy="228997"/>
          </a:xfrm>
          <a:prstGeom prst="curvedConnector3">
            <a:avLst>
              <a:gd name="adj1" fmla="val 6165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8">
            <a:extLst>
              <a:ext uri="{FF2B5EF4-FFF2-40B4-BE49-F238E27FC236}">
                <a16:creationId xmlns:a16="http://schemas.microsoft.com/office/drawing/2014/main" id="{EB67CEA7-BBBA-4104-A42C-751D5CF2C5FB}"/>
              </a:ext>
            </a:extLst>
          </p:cNvPr>
          <p:cNvCxnSpPr>
            <a:cxnSpLocks noChangeShapeType="1"/>
            <a:stCxn id="79876" idx="7"/>
            <a:endCxn id="79887" idx="1"/>
          </p:cNvCxnSpPr>
          <p:nvPr/>
        </p:nvCxnSpPr>
        <p:spPr bwMode="auto">
          <a:xfrm rot="5400000" flipH="1" flipV="1">
            <a:off x="3335566" y="2528780"/>
            <a:ext cx="12700" cy="2762949"/>
          </a:xfrm>
          <a:prstGeom prst="curvedConnector3">
            <a:avLst>
              <a:gd name="adj1" fmla="val 275190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18">
            <a:extLst>
              <a:ext uri="{FF2B5EF4-FFF2-40B4-BE49-F238E27FC236}">
                <a16:creationId xmlns:a16="http://schemas.microsoft.com/office/drawing/2014/main" id="{5CDDE654-8734-44B6-835D-780F71209D97}"/>
              </a:ext>
            </a:extLst>
          </p:cNvPr>
          <p:cNvCxnSpPr>
            <a:cxnSpLocks noChangeShapeType="1"/>
            <a:stCxn id="79887" idx="3"/>
            <a:endCxn id="79876" idx="5"/>
          </p:cNvCxnSpPr>
          <p:nvPr/>
        </p:nvCxnSpPr>
        <p:spPr bwMode="auto">
          <a:xfrm rot="5400000">
            <a:off x="3335567" y="3112497"/>
            <a:ext cx="1" cy="2762949"/>
          </a:xfrm>
          <a:prstGeom prst="curvedConnector3">
            <a:avLst>
              <a:gd name="adj1" fmla="val 3494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90195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539121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Let’s try to merge 2 and 1,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No, b would be accepted.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So 2 is promoted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971550" y="3789363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1,2</a:t>
            </a:r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2411413" y="2997200"/>
            <a:ext cx="381000" cy="381000"/>
          </a:xfrm>
          <a:prstGeom prst="flowChartConnector">
            <a:avLst/>
          </a:prstGeom>
          <a:solidFill>
            <a:srgbClr val="66FF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3851275" y="4941888"/>
            <a:ext cx="381000" cy="381000"/>
          </a:xfrm>
          <a:prstGeom prst="flowChartConnector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411413" y="4508500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2736850" y="4833938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1296988" y="4143375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916864" y="275079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059113" y="4581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4260850" y="4843463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9" name="AutoShape 26"/>
          <p:cNvSpPr>
            <a:spLocks noChangeArrowheads="1"/>
          </p:cNvSpPr>
          <p:nvPr/>
        </p:nvSpPr>
        <p:spPr bwMode="auto">
          <a:xfrm>
            <a:off x="6892925" y="2570667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10</a:t>
            </a:r>
          </a:p>
        </p:txBody>
      </p:sp>
      <p:sp>
        <p:nvSpPr>
          <p:cNvPr id="79900" name="AutoShape 27"/>
          <p:cNvSpPr>
            <a:spLocks noChangeArrowheads="1"/>
          </p:cNvSpPr>
          <p:nvPr/>
        </p:nvSpPr>
        <p:spPr bwMode="auto">
          <a:xfrm>
            <a:off x="3846511" y="2618456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4</a:t>
            </a:r>
          </a:p>
        </p:txBody>
      </p:sp>
      <p:cxnSp>
        <p:nvCxnSpPr>
          <p:cNvPr id="79902" name="AutoShape 29"/>
          <p:cNvCxnSpPr>
            <a:cxnSpLocks noChangeShapeType="1"/>
          </p:cNvCxnSpPr>
          <p:nvPr/>
        </p:nvCxnSpPr>
        <p:spPr bwMode="auto">
          <a:xfrm flipV="1">
            <a:off x="2791349" y="2807998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572000" y="4581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05" name="AutoShape 32"/>
          <p:cNvCxnSpPr>
            <a:cxnSpLocks noChangeShapeType="1"/>
            <a:stCxn id="75" idx="6"/>
            <a:endCxn id="79899" idx="2"/>
          </p:cNvCxnSpPr>
          <p:nvPr/>
        </p:nvCxnSpPr>
        <p:spPr bwMode="auto">
          <a:xfrm flipV="1">
            <a:off x="5662609" y="2761167"/>
            <a:ext cx="1230316" cy="2490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 Box 33"/>
          <p:cNvSpPr txBox="1">
            <a:spLocks noChangeArrowheads="1"/>
          </p:cNvSpPr>
          <p:nvPr/>
        </p:nvSpPr>
        <p:spPr bwMode="auto">
          <a:xfrm>
            <a:off x="3054347" y="253122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3822584" y="4038200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2781300" y="4228700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4203584" y="4228700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5321302" y="4138629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3124936" y="393542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7" name="Text Box 44"/>
          <p:cNvSpPr txBox="1">
            <a:spLocks noChangeArrowheads="1"/>
          </p:cNvSpPr>
          <p:nvPr/>
        </p:nvSpPr>
        <p:spPr bwMode="auto">
          <a:xfrm>
            <a:off x="6023728" y="2452411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755650" y="38608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5" name="AutoShape 27">
            <a:extLst>
              <a:ext uri="{FF2B5EF4-FFF2-40B4-BE49-F238E27FC236}">
                <a16:creationId xmlns:a16="http://schemas.microsoft.com/office/drawing/2014/main" id="{C875CE96-9845-4382-9076-F77868E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2819766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7</a:t>
            </a:r>
          </a:p>
        </p:txBody>
      </p:sp>
      <p:cxnSp>
        <p:nvCxnSpPr>
          <p:cNvPr id="79" name="AutoShape 29">
            <a:extLst>
              <a:ext uri="{FF2B5EF4-FFF2-40B4-BE49-F238E27FC236}">
                <a16:creationId xmlns:a16="http://schemas.microsoft.com/office/drawing/2014/main" id="{4FF4BB13-4CA7-425B-8C34-8FCEFA7150F5}"/>
              </a:ext>
            </a:extLst>
          </p:cNvPr>
          <p:cNvCxnSpPr>
            <a:cxnSpLocks noChangeShapeType="1"/>
            <a:stCxn id="79900" idx="6"/>
            <a:endCxn id="75" idx="2"/>
          </p:cNvCxnSpPr>
          <p:nvPr/>
        </p:nvCxnSpPr>
        <p:spPr bwMode="auto">
          <a:xfrm>
            <a:off x="4227511" y="2808956"/>
            <a:ext cx="1054098" cy="201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 Box 44">
            <a:extLst>
              <a:ext uri="{FF2B5EF4-FFF2-40B4-BE49-F238E27FC236}">
                <a16:creationId xmlns:a16="http://schemas.microsoft.com/office/drawing/2014/main" id="{EB7CAA5E-925A-4C10-86D8-A8DC5E72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836" y="243382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103" y="3789981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09" y="4657725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3" name="Connecteur : en arc 2">
            <a:extLst>
              <a:ext uri="{FF2B5EF4-FFF2-40B4-BE49-F238E27FC236}">
                <a16:creationId xmlns:a16="http://schemas.microsoft.com/office/drawing/2014/main" id="{1DBF5063-C68C-4BFD-9483-BE2452AACB98}"/>
              </a:ext>
            </a:extLst>
          </p:cNvPr>
          <p:cNvCxnSpPr>
            <a:cxnSpLocks/>
            <a:stCxn id="79876" idx="1"/>
            <a:endCxn id="79876" idx="7"/>
          </p:cNvCxnSpPr>
          <p:nvPr/>
        </p:nvCxnSpPr>
        <p:spPr>
          <a:xfrm rot="5400000" flipH="1" flipV="1">
            <a:off x="1162050" y="3710455"/>
            <a:ext cx="12700" cy="269408"/>
          </a:xfrm>
          <a:prstGeom prst="curvedConnector3">
            <a:avLst>
              <a:gd name="adj1" fmla="val 461459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7537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53912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Let’s try to merge 3 and 1,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No, ab would be accepted.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So we try to merge 3 and 2,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No, b would be accepted,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So 3 is promoted</a:t>
            </a: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887818" y="4555940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</a:t>
            </a:r>
          </a:p>
        </p:txBody>
      </p:sp>
      <p:cxnSp>
        <p:nvCxnSpPr>
          <p:cNvPr id="79878" name="AutoShape 5"/>
          <p:cNvCxnSpPr>
            <a:cxnSpLocks noChangeShapeType="1"/>
            <a:stCxn id="79876" idx="7"/>
            <a:endCxn id="79882" idx="2"/>
          </p:cNvCxnSpPr>
          <p:nvPr/>
        </p:nvCxnSpPr>
        <p:spPr bwMode="auto">
          <a:xfrm flipV="1">
            <a:off x="2213256" y="3954277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3327681" y="3763777"/>
            <a:ext cx="381000" cy="381000"/>
          </a:xfrm>
          <a:prstGeom prst="flowChartConnector">
            <a:avLst/>
          </a:prstGeom>
          <a:solidFill>
            <a:srgbClr val="FF0000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4767543" y="5708465"/>
            <a:ext cx="381000" cy="381000"/>
          </a:xfrm>
          <a:prstGeom prst="flowChartConnector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3327681" y="5275077"/>
            <a:ext cx="381000" cy="381000"/>
          </a:xfrm>
          <a:prstGeom prst="flowChartConnector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3653118" y="5600515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2213256" y="4909952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2608543" y="383521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751418" y="484327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975381" y="5348102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5177118" y="5610040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9" name="AutoShape 26"/>
          <p:cNvSpPr>
            <a:spLocks noChangeArrowheads="1"/>
          </p:cNvSpPr>
          <p:nvPr/>
        </p:nvSpPr>
        <p:spPr bwMode="auto">
          <a:xfrm>
            <a:off x="7809193" y="3337244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10</a:t>
            </a:r>
          </a:p>
        </p:txBody>
      </p:sp>
      <p:sp>
        <p:nvSpPr>
          <p:cNvPr id="79900" name="AutoShape 27"/>
          <p:cNvSpPr>
            <a:spLocks noChangeArrowheads="1"/>
          </p:cNvSpPr>
          <p:nvPr/>
        </p:nvSpPr>
        <p:spPr bwMode="auto">
          <a:xfrm>
            <a:off x="4762779" y="3385033"/>
            <a:ext cx="381000" cy="381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4</a:t>
            </a:r>
          </a:p>
        </p:txBody>
      </p:sp>
      <p:cxnSp>
        <p:nvCxnSpPr>
          <p:cNvPr id="79902" name="AutoShape 29"/>
          <p:cNvCxnSpPr>
            <a:cxnSpLocks noChangeShapeType="1"/>
          </p:cNvCxnSpPr>
          <p:nvPr/>
        </p:nvCxnSpPr>
        <p:spPr bwMode="auto">
          <a:xfrm flipV="1">
            <a:off x="3707617" y="357457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5488268" y="534810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05" name="AutoShape 32"/>
          <p:cNvCxnSpPr>
            <a:cxnSpLocks noChangeShapeType="1"/>
            <a:stCxn id="75" idx="6"/>
            <a:endCxn id="79899" idx="2"/>
          </p:cNvCxnSpPr>
          <p:nvPr/>
        </p:nvCxnSpPr>
        <p:spPr bwMode="auto">
          <a:xfrm flipV="1">
            <a:off x="6578877" y="3527744"/>
            <a:ext cx="1230316" cy="2490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 Box 33"/>
          <p:cNvSpPr txBox="1">
            <a:spLocks noChangeArrowheads="1"/>
          </p:cNvSpPr>
          <p:nvPr/>
        </p:nvSpPr>
        <p:spPr bwMode="auto">
          <a:xfrm>
            <a:off x="3970615" y="329780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738852" y="4804777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3697568" y="4995277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5119852" y="4995277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6237570" y="4905206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4041204" y="470200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7" name="Text Box 44"/>
          <p:cNvSpPr txBox="1">
            <a:spLocks noChangeArrowheads="1"/>
          </p:cNvSpPr>
          <p:nvPr/>
        </p:nvSpPr>
        <p:spPr bwMode="auto">
          <a:xfrm>
            <a:off x="6939996" y="321898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671918" y="4627377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5" name="AutoShape 27">
            <a:extLst>
              <a:ext uri="{FF2B5EF4-FFF2-40B4-BE49-F238E27FC236}">
                <a16:creationId xmlns:a16="http://schemas.microsoft.com/office/drawing/2014/main" id="{C875CE96-9845-4382-9076-F77868E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358634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7</a:t>
            </a:r>
          </a:p>
        </p:txBody>
      </p:sp>
      <p:cxnSp>
        <p:nvCxnSpPr>
          <p:cNvPr id="79" name="AutoShape 29">
            <a:extLst>
              <a:ext uri="{FF2B5EF4-FFF2-40B4-BE49-F238E27FC236}">
                <a16:creationId xmlns:a16="http://schemas.microsoft.com/office/drawing/2014/main" id="{4FF4BB13-4CA7-425B-8C34-8FCEFA7150F5}"/>
              </a:ext>
            </a:extLst>
          </p:cNvPr>
          <p:cNvCxnSpPr>
            <a:cxnSpLocks noChangeShapeType="1"/>
            <a:stCxn id="79900" idx="6"/>
            <a:endCxn id="75" idx="2"/>
          </p:cNvCxnSpPr>
          <p:nvPr/>
        </p:nvCxnSpPr>
        <p:spPr bwMode="auto">
          <a:xfrm>
            <a:off x="5143779" y="3575533"/>
            <a:ext cx="1054098" cy="201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 Box 44">
            <a:extLst>
              <a:ext uri="{FF2B5EF4-FFF2-40B4-BE49-F238E27FC236}">
                <a16:creationId xmlns:a16="http://schemas.microsoft.com/office/drawing/2014/main" id="{EB7CAA5E-925A-4C10-86D8-A8DC5E72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32004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371" y="455655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5424302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125127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81804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dirty="0">
                <a:latin typeface="Lucida Console" pitchFamily="49" charset="0"/>
              </a:rPr>
              <a:t>Let’s try to merge 4 and 1, and this is OK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887818" y="4555940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</a:t>
            </a:r>
          </a:p>
        </p:txBody>
      </p:sp>
      <p:cxnSp>
        <p:nvCxnSpPr>
          <p:cNvPr id="79878" name="AutoShape 5"/>
          <p:cNvCxnSpPr>
            <a:cxnSpLocks noChangeShapeType="1"/>
            <a:stCxn id="79876" idx="7"/>
            <a:endCxn id="79882" idx="2"/>
          </p:cNvCxnSpPr>
          <p:nvPr/>
        </p:nvCxnSpPr>
        <p:spPr bwMode="auto">
          <a:xfrm flipV="1">
            <a:off x="2213256" y="3954277"/>
            <a:ext cx="1114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3327681" y="3763777"/>
            <a:ext cx="381000" cy="381000"/>
          </a:xfrm>
          <a:prstGeom prst="flowChartConnector">
            <a:avLst/>
          </a:prstGeom>
          <a:solidFill>
            <a:srgbClr val="FF0000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4767543" y="5708465"/>
            <a:ext cx="381000" cy="381000"/>
          </a:xfrm>
          <a:prstGeom prst="flowChartConnector">
            <a:avLst/>
          </a:prstGeom>
          <a:solidFill>
            <a:srgbClr val="3399FF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3327681" y="5275077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3653118" y="5600515"/>
            <a:ext cx="108585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2213256" y="4909952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2608543" y="383521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751418" y="484327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975381" y="5348102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5177118" y="5610040"/>
            <a:ext cx="103187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9" name="AutoShape 26"/>
          <p:cNvSpPr>
            <a:spLocks noChangeArrowheads="1"/>
          </p:cNvSpPr>
          <p:nvPr/>
        </p:nvSpPr>
        <p:spPr bwMode="auto">
          <a:xfrm>
            <a:off x="7809193" y="3337244"/>
            <a:ext cx="381000" cy="381000"/>
          </a:xfrm>
          <a:prstGeom prst="flowChartConnector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10</a:t>
            </a:r>
          </a:p>
        </p:txBody>
      </p:sp>
      <p:sp>
        <p:nvSpPr>
          <p:cNvPr id="79900" name="AutoShape 27"/>
          <p:cNvSpPr>
            <a:spLocks noChangeArrowheads="1"/>
          </p:cNvSpPr>
          <p:nvPr/>
        </p:nvSpPr>
        <p:spPr bwMode="auto">
          <a:xfrm>
            <a:off x="4762779" y="3385033"/>
            <a:ext cx="381000" cy="381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4</a:t>
            </a:r>
          </a:p>
        </p:txBody>
      </p:sp>
      <p:cxnSp>
        <p:nvCxnSpPr>
          <p:cNvPr id="79902" name="AutoShape 29"/>
          <p:cNvCxnSpPr>
            <a:cxnSpLocks noChangeShapeType="1"/>
          </p:cNvCxnSpPr>
          <p:nvPr/>
        </p:nvCxnSpPr>
        <p:spPr bwMode="auto">
          <a:xfrm flipV="1">
            <a:off x="3707617" y="3574575"/>
            <a:ext cx="10588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5488268" y="534810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905" name="AutoShape 32"/>
          <p:cNvCxnSpPr>
            <a:cxnSpLocks noChangeShapeType="1"/>
            <a:stCxn id="75" idx="6"/>
            <a:endCxn id="79899" idx="2"/>
          </p:cNvCxnSpPr>
          <p:nvPr/>
        </p:nvCxnSpPr>
        <p:spPr bwMode="auto">
          <a:xfrm flipV="1">
            <a:off x="6578877" y="3527744"/>
            <a:ext cx="1230316" cy="2490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 Box 33"/>
          <p:cNvSpPr txBox="1">
            <a:spLocks noChangeArrowheads="1"/>
          </p:cNvSpPr>
          <p:nvPr/>
        </p:nvSpPr>
        <p:spPr bwMode="auto">
          <a:xfrm>
            <a:off x="3970615" y="329780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738852" y="4804777"/>
            <a:ext cx="381000" cy="381000"/>
          </a:xfrm>
          <a:prstGeom prst="flowChartConnector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3697568" y="4995277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5119852" y="4995277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6237570" y="4905206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4041204" y="470200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7" name="Text Box 44"/>
          <p:cNvSpPr txBox="1">
            <a:spLocks noChangeArrowheads="1"/>
          </p:cNvSpPr>
          <p:nvPr/>
        </p:nvSpPr>
        <p:spPr bwMode="auto">
          <a:xfrm>
            <a:off x="6939996" y="321898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671918" y="4627377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5" name="AutoShape 27">
            <a:extLst>
              <a:ext uri="{FF2B5EF4-FFF2-40B4-BE49-F238E27FC236}">
                <a16:creationId xmlns:a16="http://schemas.microsoft.com/office/drawing/2014/main" id="{C875CE96-9845-4382-9076-F77868E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3586343"/>
            <a:ext cx="381000" cy="3810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7</a:t>
            </a:r>
          </a:p>
        </p:txBody>
      </p:sp>
      <p:cxnSp>
        <p:nvCxnSpPr>
          <p:cNvPr id="79" name="AutoShape 29">
            <a:extLst>
              <a:ext uri="{FF2B5EF4-FFF2-40B4-BE49-F238E27FC236}">
                <a16:creationId xmlns:a16="http://schemas.microsoft.com/office/drawing/2014/main" id="{4FF4BB13-4CA7-425B-8C34-8FCEFA7150F5}"/>
              </a:ext>
            </a:extLst>
          </p:cNvPr>
          <p:cNvCxnSpPr>
            <a:cxnSpLocks noChangeShapeType="1"/>
            <a:stCxn id="79900" idx="6"/>
            <a:endCxn id="75" idx="2"/>
          </p:cNvCxnSpPr>
          <p:nvPr/>
        </p:nvCxnSpPr>
        <p:spPr bwMode="auto">
          <a:xfrm>
            <a:off x="5143779" y="3575533"/>
            <a:ext cx="1054098" cy="201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 Box 44">
            <a:extLst>
              <a:ext uri="{FF2B5EF4-FFF2-40B4-BE49-F238E27FC236}">
                <a16:creationId xmlns:a16="http://schemas.microsoft.com/office/drawing/2014/main" id="{EB7CAA5E-925A-4C10-86D8-A8DC5E72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32004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371" y="455655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5424302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84382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7992814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Let’s try to merge 5 and 1, but b would be accepted 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Lets try to merge 5 and 2 but ab would be accepted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Let’s try to merge 5 with 3, but </a:t>
            </a:r>
            <a:r>
              <a:rPr lang="en-GB" altLang="fr-FR" sz="2000" dirty="0" err="1">
                <a:latin typeface="Lucida Console" pitchFamily="49" charset="0"/>
              </a:rPr>
              <a:t>baabb</a:t>
            </a:r>
            <a:r>
              <a:rPr lang="en-GB" altLang="fr-FR" sz="2000" dirty="0">
                <a:latin typeface="Lucida Console" pitchFamily="49" charset="0"/>
              </a:rPr>
              <a:t> would be accepted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So 5 is promoted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887818" y="4555940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1,4</a:t>
            </a:r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3327681" y="3763777"/>
            <a:ext cx="381000" cy="381000"/>
          </a:xfrm>
          <a:prstGeom prst="flowChartConnector">
            <a:avLst/>
          </a:prstGeom>
          <a:solidFill>
            <a:srgbClr val="FF0000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4767543" y="5708465"/>
            <a:ext cx="685828" cy="381000"/>
          </a:xfrm>
          <a:prstGeom prst="flowChartConnector">
            <a:avLst/>
          </a:prstGeom>
          <a:solidFill>
            <a:srgbClr val="3399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3327681" y="5275077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3,7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3652885" y="5600281"/>
            <a:ext cx="1114658" cy="2986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2213256" y="4909952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957513" y="328061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751418" y="484327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975381" y="5348102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5453371" y="5610041"/>
            <a:ext cx="755622" cy="288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5488268" y="534810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738852" y="4804777"/>
            <a:ext cx="381000" cy="381000"/>
          </a:xfrm>
          <a:prstGeom prst="flowChartConnector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3697568" y="4995277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5119852" y="4995277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6237570" y="4905206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4041204" y="470200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671918" y="4627377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371" y="455655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5424302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D86BE167-043B-4B08-BFD9-EA0FE023E2D1}"/>
              </a:ext>
            </a:extLst>
          </p:cNvPr>
          <p:cNvCxnSpPr>
            <a:cxnSpLocks/>
            <a:stCxn id="79876" idx="1"/>
            <a:endCxn id="79882" idx="1"/>
          </p:cNvCxnSpPr>
          <p:nvPr/>
        </p:nvCxnSpPr>
        <p:spPr>
          <a:xfrm rot="5400000" flipH="1" flipV="1">
            <a:off x="2267464" y="3495724"/>
            <a:ext cx="792163" cy="1439863"/>
          </a:xfrm>
          <a:prstGeom prst="curvedConnector3">
            <a:avLst>
              <a:gd name="adj1" fmla="val 135901"/>
            </a:avLst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A7E6F05D-910A-4098-9601-6DC01407BFA8}"/>
              </a:ext>
            </a:extLst>
          </p:cNvPr>
          <p:cNvCxnSpPr>
            <a:cxnSpLocks/>
            <a:stCxn id="79882" idx="4"/>
            <a:endCxn id="79876" idx="6"/>
          </p:cNvCxnSpPr>
          <p:nvPr/>
        </p:nvCxnSpPr>
        <p:spPr>
          <a:xfrm rot="5400000">
            <a:off x="2592669" y="3820927"/>
            <a:ext cx="601663" cy="1249363"/>
          </a:xfrm>
          <a:prstGeom prst="curvedConnector2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17">
            <a:extLst>
              <a:ext uri="{FF2B5EF4-FFF2-40B4-BE49-F238E27FC236}">
                <a16:creationId xmlns:a16="http://schemas.microsoft.com/office/drawing/2014/main" id="{51F3A37B-BF07-471A-9121-E9C50680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917" y="403392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522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799281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Let’s try to merge 6 and 1, and this works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887818" y="4555940"/>
            <a:ext cx="381000" cy="381000"/>
          </a:xfrm>
          <a:prstGeom prst="flowChartConnector">
            <a:avLst/>
          </a:prstGeom>
          <a:solidFill>
            <a:srgbClr val="FF0066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1,4</a:t>
            </a:r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3327681" y="3763777"/>
            <a:ext cx="381000" cy="381000"/>
          </a:xfrm>
          <a:prstGeom prst="flowChartConnector">
            <a:avLst/>
          </a:prstGeom>
          <a:solidFill>
            <a:srgbClr val="FF0000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</a:t>
            </a:r>
          </a:p>
        </p:txBody>
      </p:sp>
      <p:sp>
        <p:nvSpPr>
          <p:cNvPr id="79886" name="AutoShape 13"/>
          <p:cNvSpPr>
            <a:spLocks noChangeArrowheads="1"/>
          </p:cNvSpPr>
          <p:nvPr/>
        </p:nvSpPr>
        <p:spPr bwMode="auto">
          <a:xfrm>
            <a:off x="4767543" y="5708465"/>
            <a:ext cx="685828" cy="381000"/>
          </a:xfrm>
          <a:prstGeom prst="flowChartConnector">
            <a:avLst/>
          </a:prstGeom>
          <a:solidFill>
            <a:srgbClr val="3399FF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6,10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3327681" y="5275077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3,7</a:t>
            </a:r>
          </a:p>
        </p:txBody>
      </p:sp>
      <p:cxnSp>
        <p:nvCxnSpPr>
          <p:cNvPr id="79888" name="AutoShape 15"/>
          <p:cNvCxnSpPr>
            <a:cxnSpLocks noChangeShapeType="1"/>
            <a:stCxn id="79887" idx="5"/>
            <a:endCxn id="79886" idx="2"/>
          </p:cNvCxnSpPr>
          <p:nvPr/>
        </p:nvCxnSpPr>
        <p:spPr bwMode="auto">
          <a:xfrm>
            <a:off x="3652885" y="5600281"/>
            <a:ext cx="1114658" cy="2986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6"/>
          <p:cNvCxnSpPr>
            <a:cxnSpLocks noChangeShapeType="1"/>
            <a:stCxn id="79876" idx="5"/>
            <a:endCxn id="79887" idx="2"/>
          </p:cNvCxnSpPr>
          <p:nvPr/>
        </p:nvCxnSpPr>
        <p:spPr bwMode="auto">
          <a:xfrm>
            <a:off x="2213256" y="4909952"/>
            <a:ext cx="1114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957513" y="328061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751418" y="484327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3975381" y="5348102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79898" name="AutoShape 25"/>
          <p:cNvCxnSpPr>
            <a:cxnSpLocks noChangeShapeType="1"/>
            <a:stCxn id="79886" idx="6"/>
          </p:cNvCxnSpPr>
          <p:nvPr/>
        </p:nvCxnSpPr>
        <p:spPr bwMode="auto">
          <a:xfrm flipV="1">
            <a:off x="5453371" y="5610041"/>
            <a:ext cx="755622" cy="288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5488268" y="534810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738852" y="4804777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endCxn id="79907" idx="2"/>
          </p:cNvCxnSpPr>
          <p:nvPr/>
        </p:nvCxnSpPr>
        <p:spPr bwMode="auto">
          <a:xfrm flipV="1">
            <a:off x="3697568" y="4995277"/>
            <a:ext cx="1041284" cy="44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6"/>
          </p:cNvCxnSpPr>
          <p:nvPr/>
        </p:nvCxnSpPr>
        <p:spPr bwMode="auto">
          <a:xfrm>
            <a:off x="5119852" y="4995277"/>
            <a:ext cx="1078029" cy="54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2" name="AutoShape 39"/>
          <p:cNvSpPr>
            <a:spLocks noChangeArrowheads="1"/>
          </p:cNvSpPr>
          <p:nvPr/>
        </p:nvSpPr>
        <p:spPr bwMode="auto">
          <a:xfrm>
            <a:off x="6237570" y="4905206"/>
            <a:ext cx="381000" cy="381000"/>
          </a:xfrm>
          <a:prstGeom prst="flowChartConnector">
            <a:avLst/>
          </a:prstGeom>
          <a:solidFill>
            <a:srgbClr val="3399FF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8</a:t>
            </a:r>
          </a:p>
        </p:txBody>
      </p: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4041204" y="470200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671918" y="4627377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371" y="455655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84" name="AutoShape 39">
            <a:extLst>
              <a:ext uri="{FF2B5EF4-FFF2-40B4-BE49-F238E27FC236}">
                <a16:creationId xmlns:a16="http://schemas.microsoft.com/office/drawing/2014/main" id="{2E7B42B6-30DB-4339-8771-42A2A74F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77" y="5424302"/>
            <a:ext cx="381000" cy="381000"/>
          </a:xfrm>
          <a:prstGeom prst="flowChartConnector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9</a:t>
            </a:r>
          </a:p>
        </p:txBody>
      </p:sp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D86BE167-043B-4B08-BFD9-EA0FE023E2D1}"/>
              </a:ext>
            </a:extLst>
          </p:cNvPr>
          <p:cNvCxnSpPr>
            <a:cxnSpLocks/>
            <a:stCxn id="79876" idx="1"/>
            <a:endCxn id="79882" idx="1"/>
          </p:cNvCxnSpPr>
          <p:nvPr/>
        </p:nvCxnSpPr>
        <p:spPr>
          <a:xfrm rot="5400000" flipH="1" flipV="1">
            <a:off x="2267464" y="3495724"/>
            <a:ext cx="792163" cy="1439863"/>
          </a:xfrm>
          <a:prstGeom prst="curvedConnector3">
            <a:avLst>
              <a:gd name="adj1" fmla="val 135901"/>
            </a:avLst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A7E6F05D-910A-4098-9601-6DC01407BFA8}"/>
              </a:ext>
            </a:extLst>
          </p:cNvPr>
          <p:cNvCxnSpPr>
            <a:cxnSpLocks/>
            <a:stCxn id="79882" idx="4"/>
            <a:endCxn id="79876" idx="6"/>
          </p:cNvCxnSpPr>
          <p:nvPr/>
        </p:nvCxnSpPr>
        <p:spPr>
          <a:xfrm rot="5400000">
            <a:off x="2592669" y="3820927"/>
            <a:ext cx="601663" cy="1249363"/>
          </a:xfrm>
          <a:prstGeom prst="curvedConnector2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17">
            <a:extLst>
              <a:ext uri="{FF2B5EF4-FFF2-40B4-BE49-F238E27FC236}">
                <a16:creationId xmlns:a16="http://schemas.microsoft.com/office/drawing/2014/main" id="{51F3A37B-BF07-471A-9121-E9C50680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917" y="403392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55357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2215970-6F08-40E9-8A83-86FB98B0D963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799281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400" i="1" dirty="0"/>
              <a:t>S</a:t>
            </a:r>
            <a:r>
              <a:rPr lang="en-GB" altLang="fr-FR" sz="2400" i="1" baseline="-25000" dirty="0"/>
              <a:t>+</a:t>
            </a:r>
            <a:r>
              <a:rPr lang="en-GB" altLang="fr-FR" sz="2400" dirty="0"/>
              <a:t>={</a:t>
            </a:r>
            <a:r>
              <a:rPr lang="en-GB" altLang="fr-FR" sz="2400" i="1" dirty="0" err="1"/>
              <a:t>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bba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aabb</a:t>
            </a:r>
            <a:r>
              <a:rPr lang="en-GB" altLang="fr-FR" sz="2400" dirty="0"/>
              <a:t>} </a:t>
            </a:r>
            <a:r>
              <a:rPr lang="en-GB" altLang="fr-FR" sz="2400" i="1" dirty="0"/>
              <a:t>S</a:t>
            </a:r>
            <a:r>
              <a:rPr lang="en-GB" altLang="fr-FR" sz="2400" i="1" baseline="-25000" dirty="0"/>
              <a:t>-</a:t>
            </a:r>
            <a:r>
              <a:rPr lang="en-GB" altLang="fr-FR" sz="2400" dirty="0"/>
              <a:t>={</a:t>
            </a:r>
            <a:r>
              <a:rPr lang="en-GB" altLang="fr-FR" sz="2400" i="1" dirty="0" err="1">
                <a:sym typeface="Symbol" pitchFamily="18" charset="2"/>
              </a:rPr>
              <a:t>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ab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</a:t>
            </a:r>
            <a:r>
              <a:rPr lang="en-GB" altLang="fr-FR" sz="2400" dirty="0" err="1"/>
              <a:t>,</a:t>
            </a:r>
            <a:r>
              <a:rPr lang="en-GB" altLang="fr-FR" sz="2400" i="1" dirty="0" err="1"/>
              <a:t>baabb</a:t>
            </a:r>
            <a:r>
              <a:rPr lang="en-GB" altLang="fr-FR" sz="2400" dirty="0"/>
              <a:t>}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2000" dirty="0">
                <a:latin typeface="Lucida Console" pitchFamily="49" charset="0"/>
              </a:rPr>
              <a:t>Let’s try to merge 8 and 1, and this works</a:t>
            </a:r>
          </a:p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ES_tradnl" altLang="fr-FR" sz="2400" dirty="0">
              <a:latin typeface="Lucida Console" pitchFamily="49" charset="0"/>
            </a:endParaRPr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1887818" y="4555939"/>
            <a:ext cx="1035668" cy="629837"/>
          </a:xfrm>
          <a:prstGeom prst="flowChartConnector">
            <a:avLst/>
          </a:prstGeom>
          <a:solidFill>
            <a:srgbClr val="FF0066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1, 4,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6, 8, 10</a:t>
            </a:r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3327681" y="3763777"/>
            <a:ext cx="381000" cy="381000"/>
          </a:xfrm>
          <a:prstGeom prst="flowChartConnector">
            <a:avLst/>
          </a:prstGeom>
          <a:solidFill>
            <a:srgbClr val="FF0000"/>
          </a:solidFill>
          <a:ln w="508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2,9</a:t>
            </a:r>
          </a:p>
        </p:txBody>
      </p:sp>
      <p:sp>
        <p:nvSpPr>
          <p:cNvPr id="79887" name="AutoShape 14"/>
          <p:cNvSpPr>
            <a:spLocks noChangeArrowheads="1"/>
          </p:cNvSpPr>
          <p:nvPr/>
        </p:nvSpPr>
        <p:spPr bwMode="auto">
          <a:xfrm>
            <a:off x="2923486" y="5878038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3,7</a:t>
            </a:r>
          </a:p>
        </p:txBody>
      </p:sp>
      <p:sp>
        <p:nvSpPr>
          <p:cNvPr id="79890" name="Text Box 17"/>
          <p:cNvSpPr txBox="1">
            <a:spLocks noChangeArrowheads="1"/>
          </p:cNvSpPr>
          <p:nvPr/>
        </p:nvSpPr>
        <p:spPr bwMode="auto">
          <a:xfrm>
            <a:off x="1957513" y="328061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2968759" y="522260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07" name="AutoShape 34"/>
          <p:cNvSpPr>
            <a:spLocks noChangeArrowheads="1"/>
          </p:cNvSpPr>
          <p:nvPr/>
        </p:nvSpPr>
        <p:spPr bwMode="auto">
          <a:xfrm>
            <a:off x="4685320" y="5395408"/>
            <a:ext cx="381000" cy="381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>
                <a:latin typeface="Arial" pitchFamily="34" charset="0"/>
              </a:rPr>
              <a:t>5</a:t>
            </a:r>
          </a:p>
        </p:txBody>
      </p:sp>
      <p:cxnSp>
        <p:nvCxnSpPr>
          <p:cNvPr id="79909" name="AutoShape 36"/>
          <p:cNvCxnSpPr>
            <a:cxnSpLocks noChangeShapeType="1"/>
            <a:stCxn id="79887" idx="6"/>
            <a:endCxn id="79907" idx="2"/>
          </p:cNvCxnSpPr>
          <p:nvPr/>
        </p:nvCxnSpPr>
        <p:spPr bwMode="auto">
          <a:xfrm flipV="1">
            <a:off x="3304486" y="5585908"/>
            <a:ext cx="1380834" cy="4826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911" name="AutoShape 38"/>
          <p:cNvCxnSpPr>
            <a:cxnSpLocks noChangeShapeType="1"/>
            <a:stCxn id="79907" idx="1"/>
            <a:endCxn id="79876" idx="5"/>
          </p:cNvCxnSpPr>
          <p:nvPr/>
        </p:nvCxnSpPr>
        <p:spPr bwMode="auto">
          <a:xfrm flipH="1" flipV="1">
            <a:off x="2771816" y="5093539"/>
            <a:ext cx="1969300" cy="35766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16" name="Text Box 43"/>
          <p:cNvSpPr txBox="1">
            <a:spLocks noChangeArrowheads="1"/>
          </p:cNvSpPr>
          <p:nvPr/>
        </p:nvSpPr>
        <p:spPr bwMode="auto">
          <a:xfrm>
            <a:off x="3844092" y="5706588"/>
            <a:ext cx="2762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sp>
        <p:nvSpPr>
          <p:cNvPr id="79919" name="AutoShape 46"/>
          <p:cNvSpPr>
            <a:spLocks noChangeArrowheads="1"/>
          </p:cNvSpPr>
          <p:nvPr/>
        </p:nvSpPr>
        <p:spPr bwMode="auto">
          <a:xfrm>
            <a:off x="1671918" y="4627377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83" name="Text Box 44">
            <a:extLst>
              <a:ext uri="{FF2B5EF4-FFF2-40B4-BE49-F238E27FC236}">
                <a16:creationId xmlns:a16="http://schemas.microsoft.com/office/drawing/2014/main" id="{D528ADB3-C813-4862-9BDE-5D5AF67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281" y="4775608"/>
            <a:ext cx="345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D86BE167-043B-4B08-BFD9-EA0FE023E2D1}"/>
              </a:ext>
            </a:extLst>
          </p:cNvPr>
          <p:cNvCxnSpPr>
            <a:cxnSpLocks/>
            <a:stCxn id="79876" idx="1"/>
            <a:endCxn id="79882" idx="1"/>
          </p:cNvCxnSpPr>
          <p:nvPr/>
        </p:nvCxnSpPr>
        <p:spPr>
          <a:xfrm rot="5400000" flipH="1" flipV="1">
            <a:off x="2297181" y="3561881"/>
            <a:ext cx="828603" cy="1343989"/>
          </a:xfrm>
          <a:prstGeom prst="curvedConnector3">
            <a:avLst>
              <a:gd name="adj1" fmla="val 134322"/>
            </a:avLst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A7E6F05D-910A-4098-9601-6DC01407BFA8}"/>
              </a:ext>
            </a:extLst>
          </p:cNvPr>
          <p:cNvCxnSpPr>
            <a:cxnSpLocks/>
            <a:stCxn id="79882" idx="4"/>
            <a:endCxn id="79876" idx="6"/>
          </p:cNvCxnSpPr>
          <p:nvPr/>
        </p:nvCxnSpPr>
        <p:spPr>
          <a:xfrm rot="5400000">
            <a:off x="2857794" y="4210470"/>
            <a:ext cx="726081" cy="594695"/>
          </a:xfrm>
          <a:prstGeom prst="curvedConnector2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Box 17">
            <a:extLst>
              <a:ext uri="{FF2B5EF4-FFF2-40B4-BE49-F238E27FC236}">
                <a16:creationId xmlns:a16="http://schemas.microsoft.com/office/drawing/2014/main" id="{51F3A37B-BF07-471A-9121-E9C50680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917" y="403392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a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  <p:cxnSp>
        <p:nvCxnSpPr>
          <p:cNvPr id="32" name="Connecteur : en arc 31">
            <a:extLst>
              <a:ext uri="{FF2B5EF4-FFF2-40B4-BE49-F238E27FC236}">
                <a16:creationId xmlns:a16="http://schemas.microsoft.com/office/drawing/2014/main" id="{FF15D4EE-BF22-4476-97FB-40FEA95BAAD8}"/>
              </a:ext>
            </a:extLst>
          </p:cNvPr>
          <p:cNvCxnSpPr>
            <a:cxnSpLocks/>
            <a:stCxn id="79876" idx="3"/>
            <a:endCxn id="79887" idx="3"/>
          </p:cNvCxnSpPr>
          <p:nvPr/>
        </p:nvCxnSpPr>
        <p:spPr>
          <a:xfrm rot="16200000" flipH="1">
            <a:off x="1954534" y="5178493"/>
            <a:ext cx="1109703" cy="939794"/>
          </a:xfrm>
          <a:prstGeom prst="curvedConnector3">
            <a:avLst>
              <a:gd name="adj1" fmla="val 125628"/>
            </a:avLst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en arc 35">
            <a:extLst>
              <a:ext uri="{FF2B5EF4-FFF2-40B4-BE49-F238E27FC236}">
                <a16:creationId xmlns:a16="http://schemas.microsoft.com/office/drawing/2014/main" id="{BB8FC867-9019-4D88-9931-571155A39D94}"/>
              </a:ext>
            </a:extLst>
          </p:cNvPr>
          <p:cNvCxnSpPr>
            <a:cxnSpLocks/>
            <a:stCxn id="79887" idx="0"/>
            <a:endCxn id="79876" idx="4"/>
          </p:cNvCxnSpPr>
          <p:nvPr/>
        </p:nvCxnSpPr>
        <p:spPr>
          <a:xfrm rot="16200000" flipV="1">
            <a:off x="2413688" y="5177740"/>
            <a:ext cx="692262" cy="708334"/>
          </a:xfrm>
          <a:prstGeom prst="curvedConnector3">
            <a:avLst>
              <a:gd name="adj1" fmla="val 50000"/>
            </a:avLst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Box 22">
            <a:extLst>
              <a:ext uri="{FF2B5EF4-FFF2-40B4-BE49-F238E27FC236}">
                <a16:creationId xmlns:a16="http://schemas.microsoft.com/office/drawing/2014/main" id="{EC2AE1C9-1A9F-4E4F-84CC-0077D2E0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519" y="565607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fr-FR" sz="2400" i="1" dirty="0">
                <a:solidFill>
                  <a:schemeClr val="hlink"/>
                </a:solidFill>
                <a:latin typeface="Lucida Console" pitchFamily="49" charset="0"/>
              </a:rPr>
              <a:t>b</a:t>
            </a:r>
            <a:endParaRPr lang="es-ES_tradnl" altLang="fr-FR" sz="2400" dirty="0">
              <a:solidFill>
                <a:schemeClr val="hlink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8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836712"/>
          </a:xfrm>
        </p:spPr>
        <p:txBody>
          <a:bodyPr/>
          <a:lstStyle/>
          <a:p>
            <a:r>
              <a:rPr lang="en-GB" altLang="fr-FR" dirty="0"/>
              <a:t>Window language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97025"/>
            <a:ext cx="8229600" cy="4411663"/>
          </a:xfrm>
        </p:spPr>
        <p:txBody>
          <a:bodyPr/>
          <a:lstStyle/>
          <a:p>
            <a:pPr marL="0" indent="0">
              <a:buNone/>
            </a:pPr>
            <a:r>
              <a:rPr lang="en-GB" altLang="fr-FR" dirty="0"/>
              <a:t>By sliding a window of size 2 over a string we can parse</a:t>
            </a:r>
          </a:p>
          <a:p>
            <a:r>
              <a:rPr lang="en-GB" altLang="fr-FR" i="1" dirty="0" err="1"/>
              <a:t>ababaaababababaaaa</a:t>
            </a:r>
            <a:r>
              <a:rPr lang="en-GB" altLang="fr-FR" dirty="0"/>
              <a:t> OK</a:t>
            </a:r>
          </a:p>
          <a:p>
            <a:r>
              <a:rPr lang="en-GB" altLang="fr-FR" i="1" dirty="0" err="1"/>
              <a:t>aaa</a:t>
            </a:r>
            <a:r>
              <a:rPr lang="en-GB" altLang="fr-FR" i="1" dirty="0" err="1">
                <a:solidFill>
                  <a:srgbClr val="FF3300"/>
                </a:solidFill>
              </a:rPr>
              <a:t>bb</a:t>
            </a:r>
            <a:r>
              <a:rPr lang="en-GB" altLang="fr-FR" i="1" dirty="0" err="1"/>
              <a:t>aaaababab</a:t>
            </a:r>
            <a:r>
              <a:rPr lang="en-GB" altLang="fr-FR" dirty="0"/>
              <a:t> not OK</a:t>
            </a:r>
          </a:p>
        </p:txBody>
      </p:sp>
      <p:sp>
        <p:nvSpPr>
          <p:cNvPr id="3277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90A3AF7-DF0D-4B73-9863-2657FEDA8B7F}" type="slidenum">
              <a:rPr lang="fr-FR" altLang="en-US" sz="1000">
                <a:latin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5035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fr-FR" dirty="0"/>
              <a:t>5. </a:t>
            </a:r>
            <a:r>
              <a:rPr lang="fr-FR" altLang="fr-FR" dirty="0" err="1"/>
              <a:t>Complexity</a:t>
            </a:r>
            <a:r>
              <a:rPr lang="fr-FR" altLang="fr-FR" dirty="0"/>
              <a:t> issues for RPNI</a:t>
            </a:r>
            <a:endParaRPr lang="fr-FR" dirty="0"/>
          </a:p>
        </p:txBody>
      </p:sp>
      <p:sp>
        <p:nvSpPr>
          <p:cNvPr id="1024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67ADDF4-5DC7-4D10-B711-9D28D311DF8B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90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1FA8D-1F27-4DF4-97B6-A8B423D4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/>
              <a:t>problem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D19DDE-3B43-42F2-AB1A-E01D9ED3FA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Given</a:t>
            </a:r>
            <a:r>
              <a:rPr lang="fr-FR" dirty="0"/>
              <a:t> </a:t>
            </a:r>
            <a:r>
              <a:rPr lang="en-US" dirty="0"/>
              <a:t>&lt;</a:t>
            </a:r>
            <a:r>
              <a:rPr lang="en-US" altLang="fr-FR" i="1" dirty="0"/>
              <a:t> S</a:t>
            </a:r>
            <a:r>
              <a:rPr lang="en-US" altLang="fr-FR" baseline="-25000" dirty="0"/>
              <a:t>+</a:t>
            </a:r>
            <a:r>
              <a:rPr lang="en-US" altLang="fr-FR" dirty="0"/>
              <a:t>, </a:t>
            </a:r>
            <a:r>
              <a:rPr lang="en-US" altLang="fr-FR" i="1" dirty="0"/>
              <a:t>S</a:t>
            </a:r>
            <a:r>
              <a:rPr lang="en-US" altLang="fr-FR" i="1" baseline="-25000" dirty="0"/>
              <a:t>- </a:t>
            </a:r>
            <a:r>
              <a:rPr lang="en-US" dirty="0"/>
              <a:t>&gt; and an integer n</a:t>
            </a:r>
          </a:p>
          <a:p>
            <a:r>
              <a:rPr lang="en-US" dirty="0"/>
              <a:t>Is there a DFA with at most n states which is consistent with &lt;</a:t>
            </a:r>
            <a:r>
              <a:rPr lang="en-US" altLang="fr-FR" i="1" dirty="0"/>
              <a:t> S</a:t>
            </a:r>
            <a:r>
              <a:rPr lang="en-US" altLang="fr-FR" baseline="-25000" dirty="0"/>
              <a:t>+</a:t>
            </a:r>
            <a:r>
              <a:rPr lang="en-US" altLang="fr-FR" dirty="0"/>
              <a:t>, </a:t>
            </a:r>
            <a:r>
              <a:rPr lang="en-US" altLang="fr-FR" i="1" dirty="0"/>
              <a:t>S</a:t>
            </a:r>
            <a:r>
              <a:rPr lang="en-US" altLang="fr-FR" i="1" baseline="-25000" dirty="0"/>
              <a:t>- </a:t>
            </a:r>
            <a:r>
              <a:rPr lang="en-US" dirty="0"/>
              <a:t>&gt;?</a:t>
            </a:r>
          </a:p>
          <a:p>
            <a:endParaRPr lang="en-US" dirty="0"/>
          </a:p>
          <a:p>
            <a:r>
              <a:rPr lang="en-US" dirty="0"/>
              <a:t>The above problem is NP complete.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/>
              <a:t>The minimum consistent DFA problem cannot be approximated within any polynomial”</a:t>
            </a:r>
          </a:p>
          <a:p>
            <a:r>
              <a:rPr lang="en-US" b="1" dirty="0"/>
              <a:t>Pitt &amp; </a:t>
            </a:r>
            <a:r>
              <a:rPr lang="en-US" b="1" dirty="0" err="1"/>
              <a:t>Warmuth</a:t>
            </a:r>
            <a:r>
              <a:rPr lang="en-US" b="1" dirty="0"/>
              <a:t> 1989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090ECA-17FD-441D-87B3-58F925893C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91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45603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1FA8D-1F27-4DF4-97B6-A8B423D4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-33867"/>
            <a:ext cx="7931150" cy="836613"/>
          </a:xfrm>
        </p:spPr>
        <p:txBody>
          <a:bodyPr/>
          <a:lstStyle/>
          <a:p>
            <a:r>
              <a:rPr lang="en-GB"/>
              <a:t>The decision problem (strange)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D19DDE-3B43-42F2-AB1A-E01D9ED3FA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34893"/>
            <a:ext cx="7920038" cy="4752975"/>
          </a:xfrm>
        </p:spPr>
        <p:txBody>
          <a:bodyPr/>
          <a:lstStyle/>
          <a:p>
            <a:r>
              <a:rPr lang="en-GB"/>
              <a:t>Given &lt;</a:t>
            </a:r>
            <a:r>
              <a:rPr lang="en-GB" altLang="fr-FR" i="1"/>
              <a:t> S</a:t>
            </a:r>
            <a:r>
              <a:rPr lang="en-GB" altLang="fr-FR" baseline="-25000"/>
              <a:t>+</a:t>
            </a:r>
            <a:r>
              <a:rPr lang="en-GB" altLang="fr-FR"/>
              <a:t>, </a:t>
            </a:r>
            <a:r>
              <a:rPr lang="en-GB" altLang="fr-FR" i="1"/>
              <a:t>S</a:t>
            </a:r>
            <a:r>
              <a:rPr lang="en-GB" altLang="fr-FR" i="1" baseline="-25000"/>
              <a:t>- </a:t>
            </a:r>
            <a:r>
              <a:rPr lang="en-GB"/>
              <a:t>&gt; and an integer n</a:t>
            </a:r>
          </a:p>
          <a:p>
            <a:r>
              <a:rPr lang="en-GB"/>
              <a:t>Is there a DFA with at most 2 states which is consistent with &lt;</a:t>
            </a:r>
            <a:r>
              <a:rPr lang="en-GB" altLang="fr-FR" i="1"/>
              <a:t> S</a:t>
            </a:r>
            <a:r>
              <a:rPr lang="en-GB" altLang="fr-FR" baseline="-25000"/>
              <a:t>+</a:t>
            </a:r>
            <a:r>
              <a:rPr lang="en-GB" altLang="fr-FR"/>
              <a:t>, </a:t>
            </a:r>
            <a:r>
              <a:rPr lang="en-GB" altLang="fr-FR" i="1"/>
              <a:t>S</a:t>
            </a:r>
            <a:r>
              <a:rPr lang="en-GB" altLang="fr-FR" i="1" baseline="-25000"/>
              <a:t>- </a:t>
            </a:r>
            <a:r>
              <a:rPr lang="en-GB"/>
              <a:t>&gt;?</a:t>
            </a:r>
          </a:p>
          <a:p>
            <a:endParaRPr lang="en-GB"/>
          </a:p>
          <a:p>
            <a:r>
              <a:rPr lang="en-GB"/>
              <a:t>The above problem is still NP hard.</a:t>
            </a:r>
          </a:p>
          <a:p>
            <a:r>
              <a:rPr lang="en-GB"/>
              <a:t>Yes, there are only very few DFA with 1 or 2 states… but not if the alphabet size is large!</a:t>
            </a:r>
          </a:p>
          <a:p>
            <a:endParaRPr lang="en-GB"/>
          </a:p>
          <a:p>
            <a:r>
              <a:rPr lang="en-GB"/>
              <a:t>(Result by Angluin)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090ECA-17FD-441D-87B3-58F925893C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09109D3-3ADB-4273-8C12-50A2D03DE950}" type="slidenum">
              <a:rPr lang="fr-FR" altLang="en-US" smtClean="0"/>
              <a:pPr>
                <a:defRPr/>
              </a:pPr>
              <a:t>92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206503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 characteristic sample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0063" y="1981200"/>
            <a:ext cx="8053387" cy="4114800"/>
          </a:xfrm>
        </p:spPr>
        <p:txBody>
          <a:bodyPr/>
          <a:lstStyle/>
          <a:p>
            <a:r>
              <a:rPr lang="en-US" altLang="fr-FR"/>
              <a:t>A sample is characteristic (for </a:t>
            </a:r>
            <a:r>
              <a:rPr lang="en-US" altLang="fr-FR">
                <a:solidFill>
                  <a:srgbClr val="FF0066"/>
                </a:solidFill>
              </a:rPr>
              <a:t>some algorithm</a:t>
            </a:r>
            <a:r>
              <a:rPr lang="en-US" altLang="fr-FR"/>
              <a:t>) whenever, when included in the learning sample, the algorithm returns the correct DFA</a:t>
            </a:r>
          </a:p>
          <a:p>
            <a:r>
              <a:rPr lang="en-US" altLang="fr-FR"/>
              <a:t>The characteristic sample should be of polynomial size</a:t>
            </a:r>
          </a:p>
          <a:p>
            <a:r>
              <a:rPr lang="en-US" altLang="fr-FR"/>
              <a:t>There is an algorithm which given a DFA builds a characteristic sample for RPNI</a:t>
            </a:r>
            <a:endParaRPr lang="en-US" altLang="fr-FR">
              <a:sym typeface="Symbol" pitchFamily="18" charset="2"/>
            </a:endParaRPr>
          </a:p>
        </p:txBody>
      </p:sp>
      <p:sp>
        <p:nvSpPr>
          <p:cNvPr id="103428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8F0E351-7445-4C38-8BF2-A241BBA73E07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93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500"/>
              <a:t>Definition : polynomial characteristic sample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989138"/>
            <a:ext cx="8569325" cy="44640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GB" altLang="fr-FR">
                <a:latin typeface="Monotype Corsiva" pitchFamily="66" charset="0"/>
              </a:rPr>
              <a:t>	</a:t>
            </a:r>
            <a:r>
              <a:rPr lang="en-GB" altLang="fr-FR" sz="3900">
                <a:latin typeface="Monotype Corsiva" pitchFamily="66" charset="0"/>
              </a:rPr>
              <a:t>G</a:t>
            </a:r>
            <a:r>
              <a:rPr lang="en-GB" altLang="fr-FR"/>
              <a:t> has polynomial characteristic samples for identification algorithm </a:t>
            </a:r>
            <a:r>
              <a:rPr lang="en-GB" altLang="fr-FR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GB" altLang="fr-FR"/>
              <a:t> if there exists a polynomial </a:t>
            </a:r>
            <a:r>
              <a:rPr lang="en-GB" altLang="fr-FR" i="1"/>
              <a:t>p</a:t>
            </a:r>
            <a:r>
              <a:rPr lang="en-GB" altLang="fr-FR"/>
              <a:t>() such that: given any </a:t>
            </a:r>
            <a:r>
              <a:rPr lang="en-GB" altLang="fr-FR" i="1"/>
              <a:t>G </a:t>
            </a:r>
            <a:r>
              <a:rPr lang="en-GB" altLang="fr-FR"/>
              <a:t>in </a:t>
            </a:r>
            <a:r>
              <a:rPr lang="en-GB" altLang="fr-FR" sz="3900">
                <a:latin typeface="Monotype Corsiva" pitchFamily="66" charset="0"/>
              </a:rPr>
              <a:t>G</a:t>
            </a:r>
            <a:r>
              <a:rPr lang="en-GB" altLang="fr-FR"/>
              <a:t>, </a:t>
            </a:r>
            <a:r>
              <a:rPr lang="en-GB" altLang="fr-FR">
                <a:sym typeface="Symbol" pitchFamily="18" charset="2"/>
              </a:rPr>
              <a:t></a:t>
            </a:r>
            <a:r>
              <a:rPr lang="en-GB" altLang="fr-FR" i="1">
                <a:sym typeface="Symbol" pitchFamily="18" charset="2"/>
              </a:rPr>
              <a:t>CS</a:t>
            </a:r>
            <a:r>
              <a:rPr lang="en-GB" altLang="fr-FR">
                <a:sym typeface="Symbol" pitchFamily="18" charset="2"/>
              </a:rPr>
              <a:t> </a:t>
            </a:r>
            <a:r>
              <a:rPr lang="en-GB" altLang="fr-FR">
                <a:solidFill>
                  <a:srgbClr val="FF3399"/>
                </a:solidFill>
                <a:sym typeface="Symbol" pitchFamily="18" charset="2"/>
              </a:rPr>
              <a:t>correct sample</a:t>
            </a:r>
            <a:r>
              <a:rPr lang="en-GB" altLang="fr-FR">
                <a:sym typeface="Symbol" pitchFamily="18" charset="2"/>
              </a:rPr>
              <a:t> for </a:t>
            </a:r>
            <a:r>
              <a:rPr lang="en-GB" altLang="fr-FR" i="1">
                <a:sym typeface="Symbol" pitchFamily="18" charset="2"/>
              </a:rPr>
              <a:t>G</a:t>
            </a:r>
            <a:r>
              <a:rPr lang="en-GB" altLang="fr-FR">
                <a:sym typeface="Symbol" pitchFamily="18" charset="2"/>
              </a:rPr>
              <a:t>, such that when CS</a:t>
            </a:r>
            <a:r>
              <a:rPr lang="en-GB" altLang="fr-FR" i="1">
                <a:sym typeface="Symbol" pitchFamily="18" charset="2"/>
              </a:rPr>
              <a:t>f</a:t>
            </a:r>
            <a:r>
              <a:rPr lang="en-GB" altLang="fr-FR" i="1" baseline="-25000">
                <a:sym typeface="Symbol" pitchFamily="18" charset="2"/>
              </a:rPr>
              <a:t>n</a:t>
            </a:r>
            <a:r>
              <a:rPr lang="en-GB" altLang="fr-FR">
                <a:sym typeface="Symbol" pitchFamily="18" charset="2"/>
              </a:rPr>
              <a:t>, </a:t>
            </a:r>
            <a:r>
              <a:rPr lang="en-GB" altLang="fr-FR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GB" altLang="fr-FR">
                <a:sym typeface="Symbol" pitchFamily="18" charset="2"/>
              </a:rPr>
              <a:t>(</a:t>
            </a:r>
            <a:r>
              <a:rPr lang="en-GB" altLang="fr-FR" i="1">
                <a:sym typeface="Symbol" pitchFamily="18" charset="2"/>
              </a:rPr>
              <a:t>f</a:t>
            </a:r>
            <a:r>
              <a:rPr lang="en-GB" altLang="fr-FR" i="1" baseline="-25000">
                <a:sym typeface="Symbol" pitchFamily="18" charset="2"/>
              </a:rPr>
              <a:t>n</a:t>
            </a:r>
            <a:r>
              <a:rPr lang="en-GB" altLang="fr-FR">
                <a:sym typeface="Symbol" pitchFamily="18" charset="2"/>
              </a:rPr>
              <a:t>)</a:t>
            </a:r>
            <a:r>
              <a:rPr lang="en-GB" altLang="fr-FR" i="1">
                <a:sym typeface="Symbol" pitchFamily="18" charset="2"/>
              </a:rPr>
              <a:t>G</a:t>
            </a:r>
            <a:r>
              <a:rPr lang="en-GB" altLang="fr-FR">
                <a:sym typeface="Symbol" pitchFamily="18" charset="2"/>
              </a:rPr>
              <a:t> </a:t>
            </a:r>
            <a:r>
              <a:rPr lang="en-GB" altLang="fr-FR"/>
              <a:t>and 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 i="1"/>
              <a:t>CS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/>
              <a:t> </a:t>
            </a:r>
            <a:r>
              <a:rPr lang="en-GB" altLang="fr-FR">
                <a:sym typeface="Symbol" pitchFamily="18" charset="2"/>
              </a:rPr>
              <a:t> </a:t>
            </a:r>
            <a:r>
              <a:rPr lang="en-GB" altLang="fr-FR" i="1"/>
              <a:t>p</a:t>
            </a:r>
            <a:r>
              <a:rPr lang="en-GB" altLang="fr-FR"/>
              <a:t>(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 i="1"/>
              <a:t>G </a:t>
            </a:r>
            <a:r>
              <a:rPr lang="en-GB" altLang="fr-FR">
                <a:latin typeface="Lucida Console" pitchFamily="49" charset="0"/>
                <a:sym typeface="Symbol" pitchFamily="18" charset="2"/>
              </a:rPr>
              <a:t>║</a:t>
            </a:r>
            <a:r>
              <a:rPr lang="en-GB" altLang="fr-FR"/>
              <a:t>)</a:t>
            </a:r>
          </a:p>
          <a:p>
            <a:pPr marL="533400" indent="-533400"/>
            <a:endParaRPr lang="en-GB" altLang="fr-FR"/>
          </a:p>
        </p:txBody>
      </p:sp>
      <p:sp>
        <p:nvSpPr>
          <p:cNvPr id="10445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C617F84-F0E6-4A80-97E4-21AB6059A74E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94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About characteristic samples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800"/>
              <a:t>If you add more strings to a characteristic sample it still is characteristic</a:t>
            </a:r>
          </a:p>
          <a:p>
            <a:r>
              <a:rPr lang="en-US" altLang="fr-FR" sz="2800"/>
              <a:t>There can be many different characteristic samples (EDSM, tree version,…)</a:t>
            </a:r>
          </a:p>
          <a:p>
            <a:r>
              <a:rPr lang="en-US" altLang="fr-FR" sz="2800"/>
              <a:t>Change the ordering (or the exploring function in RPNI) and the characteristic sample will change</a:t>
            </a:r>
          </a:p>
        </p:txBody>
      </p:sp>
      <p:sp>
        <p:nvSpPr>
          <p:cNvPr id="105476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7EEECD5-2301-4062-A39A-1DF8FB7D3780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95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Open problems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/>
              <a:t>RPNI’s complexity is not a tight upper bound. Find the correct complexity</a:t>
            </a:r>
          </a:p>
          <a:p>
            <a:r>
              <a:rPr lang="en-US" altLang="fr-FR"/>
              <a:t>The definition of the characteristic sample is not tight either. Find a better definition</a:t>
            </a:r>
          </a:p>
          <a:p>
            <a:r>
              <a:rPr lang="en-US" altLang="fr-FR"/>
              <a:t>Can there be a linear time DFA learner?</a:t>
            </a:r>
          </a:p>
        </p:txBody>
      </p:sp>
      <p:sp>
        <p:nvSpPr>
          <p:cNvPr id="106500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47B1977-555B-4C0F-B0E2-6A25B7905F54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96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r>
              <a:rPr lang="en-GB" altLang="fr-FR"/>
              <a:t>Collusion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97025"/>
            <a:ext cx="8229600" cy="4411663"/>
          </a:xfrm>
        </p:spPr>
        <p:txBody>
          <a:bodyPr/>
          <a:lstStyle/>
          <a:p>
            <a:r>
              <a:rPr lang="en-GB" altLang="fr-FR"/>
              <a:t>Collusion consists in having the learner and the teacher agree of some specific encoding system. Then, the teacher can just pass one string which is the encoding of the target</a:t>
            </a:r>
          </a:p>
          <a:p>
            <a:r>
              <a:rPr lang="en-GB" altLang="fr-FR"/>
              <a:t>Is that cheating?</a:t>
            </a:r>
          </a:p>
          <a:p>
            <a:r>
              <a:rPr lang="en-GB" altLang="fr-FR"/>
              <a:t>Is that learning?</a:t>
            </a:r>
          </a:p>
        </p:txBody>
      </p:sp>
      <p:sp>
        <p:nvSpPr>
          <p:cNvPr id="107524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CE6A020-3BB7-4D87-A8FF-12C5529D7A5A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97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fr-FR" dirty="0"/>
              <a:t>6. </a:t>
            </a:r>
            <a:r>
              <a:rPr lang="fr-FR" altLang="fr-FR" dirty="0" err="1"/>
              <a:t>Heuristics</a:t>
            </a:r>
            <a:endParaRPr lang="fr-FR" dirty="0"/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659198A-423C-42DE-8662-FE0E5776BCEF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98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fr-FR" dirty="0"/>
              <a:t>6.1 Genetic Algorithms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r>
              <a:rPr lang="en-US" altLang="fr-FR"/>
              <a:t>The principle: via evolutionary mechanisms, nature increases the quality of its population</a:t>
            </a:r>
          </a:p>
          <a:p>
            <a:endParaRPr lang="en-US" altLang="fr-FR"/>
          </a:p>
          <a:p>
            <a:r>
              <a:rPr lang="en-US" altLang="fr-FR"/>
              <a:t>Allow a population of solutions to interact and evolve</a:t>
            </a:r>
          </a:p>
        </p:txBody>
      </p:sp>
      <p:sp>
        <p:nvSpPr>
          <p:cNvPr id="109572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F0343FC-8EEE-4B9D-8741-AD5E20BD141B}" type="slidenum">
              <a:rPr lang="fr-FR" altLang="en-US" sz="10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99</a:t>
            </a:fld>
            <a:endParaRPr lang="fr-FR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GI_2014</Template>
  <TotalTime>51930</TotalTime>
  <Words>5848</Words>
  <Application>Microsoft Office PowerPoint</Application>
  <PresentationFormat>Affichage à l'écran (4:3)</PresentationFormat>
  <Paragraphs>1616</Paragraphs>
  <Slides>127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18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127</vt:i4>
      </vt:variant>
    </vt:vector>
  </HeadingPairs>
  <TitlesOfParts>
    <vt:vector size="148" baseType="lpstr">
      <vt:lpstr>ＭＳ Ｐゴシック</vt:lpstr>
      <vt:lpstr>ＭＳ Ｐゴシック</vt:lpstr>
      <vt:lpstr>Arial</vt:lpstr>
      <vt:lpstr>Arial Narrow</vt:lpstr>
      <vt:lpstr>Berlin Sans FB Demi</vt:lpstr>
      <vt:lpstr>Comic Sans MS</vt:lpstr>
      <vt:lpstr>Courier New</vt:lpstr>
      <vt:lpstr>DINPro-Medium</vt:lpstr>
      <vt:lpstr>Gill Sans MT</vt:lpstr>
      <vt:lpstr>Lucida Console</vt:lpstr>
      <vt:lpstr>Monotype Corsiva</vt:lpstr>
      <vt:lpstr>OpenSymbol</vt:lpstr>
      <vt:lpstr>Stencil</vt:lpstr>
      <vt:lpstr>Symbol</vt:lpstr>
      <vt:lpstr>Times New Roman</vt:lpstr>
      <vt:lpstr>Trebuchet MS</vt:lpstr>
      <vt:lpstr>Wingdings</vt:lpstr>
      <vt:lpstr>ヒラギノ角ゴ Pro W3</vt:lpstr>
      <vt:lpstr>Univ Nantes</vt:lpstr>
      <vt:lpstr>Equation</vt:lpstr>
      <vt:lpstr>Équation</vt:lpstr>
      <vt:lpstr>Some algorithms</vt:lpstr>
      <vt:lpstr>Acknowledgements</vt:lpstr>
      <vt:lpstr>Outline</vt:lpstr>
      <vt:lpstr>1 Learning k-testable languages</vt:lpstr>
      <vt:lpstr>Definition</vt:lpstr>
      <vt:lpstr>Présentation PowerPoint</vt:lpstr>
      <vt:lpstr>Window languages</vt:lpstr>
      <vt:lpstr>An example (2-testable)</vt:lpstr>
      <vt:lpstr>Window language</vt:lpstr>
      <vt:lpstr>The hierarchy of k-TSS languages</vt:lpstr>
      <vt:lpstr>A language that is not k-testable</vt:lpstr>
      <vt:lpstr>K-TSS inference</vt:lpstr>
      <vt:lpstr>Example</vt:lpstr>
      <vt:lpstr>Building the corresponding automaton</vt:lpstr>
      <vt:lpstr>Running the algorithm</vt:lpstr>
      <vt:lpstr>Properties (1)</vt:lpstr>
      <vt:lpstr>Properties (2)</vt:lpstr>
      <vt:lpstr>Properties (3)</vt:lpstr>
      <vt:lpstr>Présentation PowerPoint</vt:lpstr>
      <vt:lpstr>Motivation</vt:lpstr>
      <vt:lpstr>Ideas</vt:lpstr>
      <vt:lpstr>Alternative</vt:lpstr>
      <vt:lpstr>Informed presentations</vt:lpstr>
      <vt:lpstr>Our job?</vt:lpstr>
      <vt:lpstr>Obviously many possible candidates</vt:lpstr>
      <vt:lpstr>The DFA setting</vt:lpstr>
      <vt:lpstr>The canonical automaton</vt:lpstr>
      <vt:lpstr>The prefix tree acceptor (PTA)</vt:lpstr>
      <vt:lpstr>A first bias: structural completeness</vt:lpstr>
      <vt:lpstr>Example</vt:lpstr>
      <vt:lpstr>Présentation PowerPoint</vt:lpstr>
      <vt:lpstr>(simple) key analysis</vt:lpstr>
      <vt:lpstr>Defining the search space by structural completeness</vt:lpstr>
      <vt:lpstr>Présentation PowerPoint</vt:lpstr>
      <vt:lpstr>Présentation PowerPoint</vt:lpstr>
      <vt:lpstr>The partition lattice</vt:lpstr>
      <vt:lpstr>Regular inference as search</vt:lpstr>
      <vt:lpstr>Présentation PowerPoint</vt:lpstr>
      <vt:lpstr>Présentation PowerPoint</vt:lpstr>
      <vt:lpstr>Two types of final states</vt:lpstr>
      <vt:lpstr>The most logical generalisation for automata: state merging</vt:lpstr>
      <vt:lpstr>What is determinism about?</vt:lpstr>
      <vt:lpstr>The prefix tree acceptor</vt:lpstr>
      <vt:lpstr>From the sample to the PTA</vt:lpstr>
      <vt:lpstr>Sometimes, from the sample to the PTA (full PTA)</vt:lpstr>
      <vt:lpstr>Red, Blue and White states</vt:lpstr>
      <vt:lpstr>Merge and fold</vt:lpstr>
      <vt:lpstr>Merge and fold</vt:lpstr>
      <vt:lpstr>Merge and fold</vt:lpstr>
      <vt:lpstr>Merge and fold</vt:lpstr>
      <vt:lpstr>Other search spaces</vt:lpstr>
      <vt:lpstr>State splitting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Properties</vt:lpstr>
      <vt:lpstr>Exercices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decision problem</vt:lpstr>
      <vt:lpstr>The decision problem (strange)</vt:lpstr>
      <vt:lpstr>A characteristic sample</vt:lpstr>
      <vt:lpstr>Definition : polynomial characteristic sample</vt:lpstr>
      <vt:lpstr>About characteristic samples</vt:lpstr>
      <vt:lpstr>Open problems</vt:lpstr>
      <vt:lpstr>Collusion</vt:lpstr>
      <vt:lpstr>Présentation PowerPoint</vt:lpstr>
      <vt:lpstr>6.1 Genetic Algorithms</vt:lpstr>
      <vt:lpstr>Mechanisms (gene level):</vt:lpstr>
      <vt:lpstr>Mutation</vt:lpstr>
      <vt:lpstr>Crossing-over</vt:lpstr>
      <vt:lpstr>Idea: define the solutions as sequences</vt:lpstr>
      <vt:lpstr>Genetic algorithms in Grammatical Inference</vt:lpstr>
      <vt:lpstr>Structural Mutation</vt:lpstr>
      <vt:lpstr>Structural crossover</vt:lpstr>
      <vt:lpstr>Group number encoding</vt:lpstr>
      <vt:lpstr>6.2 Tabu search</vt:lpstr>
      <vt:lpstr>Présentation PowerPoint</vt:lpstr>
      <vt:lpstr>Présentation PowerPoint</vt:lpstr>
      <vt:lpstr>Présentation PowerPoint</vt:lpstr>
      <vt:lpstr>6.3 Heuristic greedy State Merging</vt:lpstr>
      <vt:lpstr>How do greedy state merging algorithms work?</vt:lpstr>
      <vt:lpstr>Présentation PowerPoint</vt:lpstr>
      <vt:lpstr>What moves are allowed?</vt:lpstr>
      <vt:lpstr>What if there are many merges possible?</vt:lpstr>
      <vt:lpstr>Evidence driven (Lang 98)</vt:lpstr>
      <vt:lpstr>Data driven (cdlh, Oncina &amp; Vidal 96)</vt:lpstr>
      <vt:lpstr>Careful</vt:lpstr>
      <vt:lpstr>Main differences</vt:lpstr>
      <vt:lpstr>Présentation PowerPoint</vt:lpstr>
      <vt:lpstr>Présentation PowerPoint</vt:lpstr>
      <vt:lpstr>Consider (Q, incompatible)</vt:lpstr>
      <vt:lpstr>Alternatively</vt:lpstr>
      <vt:lpstr>Présentation PowerPoint</vt:lpstr>
      <vt:lpstr>Other versions</vt:lpstr>
      <vt:lpstr>Some open questions</vt:lpstr>
    </vt:vector>
  </TitlesOfParts>
  <Company>UJM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CDP</dc:title>
  <dc:creator>portcdlh</dc:creator>
  <cp:lastModifiedBy>cdlh</cp:lastModifiedBy>
  <cp:revision>91</cp:revision>
  <cp:lastPrinted>2013-10-16T06:52:49Z</cp:lastPrinted>
  <dcterms:created xsi:type="dcterms:W3CDTF">2010-03-03T06:28:02Z</dcterms:created>
  <dcterms:modified xsi:type="dcterms:W3CDTF">2023-01-04T07:32:21Z</dcterms:modified>
</cp:coreProperties>
</file>