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13" r:id="rId2"/>
    <p:sldId id="541" r:id="rId3"/>
    <p:sldId id="591" r:id="rId4"/>
    <p:sldId id="595" r:id="rId5"/>
    <p:sldId id="602" r:id="rId6"/>
    <p:sldId id="592" r:id="rId7"/>
    <p:sldId id="596" r:id="rId8"/>
    <p:sldId id="584" r:id="rId9"/>
    <p:sldId id="585" r:id="rId10"/>
    <p:sldId id="528" r:id="rId11"/>
    <p:sldId id="445" r:id="rId12"/>
    <p:sldId id="593" r:id="rId13"/>
    <p:sldId id="543" r:id="rId14"/>
    <p:sldId id="532" r:id="rId15"/>
    <p:sldId id="533" r:id="rId16"/>
    <p:sldId id="539" r:id="rId17"/>
    <p:sldId id="544" r:id="rId18"/>
    <p:sldId id="571" r:id="rId19"/>
    <p:sldId id="572" r:id="rId20"/>
    <p:sldId id="545" r:id="rId21"/>
    <p:sldId id="546" r:id="rId22"/>
    <p:sldId id="548" r:id="rId23"/>
    <p:sldId id="550" r:id="rId24"/>
    <p:sldId id="552" r:id="rId25"/>
    <p:sldId id="553" r:id="rId26"/>
    <p:sldId id="616" r:id="rId27"/>
    <p:sldId id="559" r:id="rId28"/>
    <p:sldId id="563" r:id="rId29"/>
    <p:sldId id="617" r:id="rId30"/>
    <p:sldId id="564" r:id="rId31"/>
    <p:sldId id="618" r:id="rId32"/>
    <p:sldId id="594" r:id="rId33"/>
    <p:sldId id="606" r:id="rId34"/>
    <p:sldId id="619" r:id="rId35"/>
    <p:sldId id="554" r:id="rId36"/>
    <p:sldId id="607" r:id="rId37"/>
    <p:sldId id="555" r:id="rId38"/>
    <p:sldId id="557" r:id="rId39"/>
    <p:sldId id="620" r:id="rId40"/>
    <p:sldId id="597" r:id="rId41"/>
    <p:sldId id="621" r:id="rId42"/>
    <p:sldId id="598" r:id="rId43"/>
    <p:sldId id="622" r:id="rId44"/>
    <p:sldId id="578" r:id="rId45"/>
    <p:sldId id="579" r:id="rId46"/>
    <p:sldId id="580" r:id="rId47"/>
    <p:sldId id="569" r:id="rId48"/>
    <p:sldId id="623" r:id="rId49"/>
    <p:sldId id="626" r:id="rId50"/>
    <p:sldId id="612" r:id="rId51"/>
    <p:sldId id="624" r:id="rId52"/>
    <p:sldId id="556" r:id="rId53"/>
    <p:sldId id="625" r:id="rId54"/>
    <p:sldId id="627" r:id="rId55"/>
    <p:sldId id="628" r:id="rId56"/>
    <p:sldId id="609" r:id="rId57"/>
    <p:sldId id="611" r:id="rId58"/>
    <p:sldId id="629" r:id="rId59"/>
    <p:sldId id="631" r:id="rId60"/>
    <p:sldId id="632" r:id="rId61"/>
    <p:sldId id="610" r:id="rId62"/>
    <p:sldId id="605" r:id="rId63"/>
    <p:sldId id="614" r:id="rId64"/>
    <p:sldId id="608" r:id="rId65"/>
    <p:sldId id="613" r:id="rId66"/>
    <p:sldId id="615" r:id="rId67"/>
    <p:sldId id="630" r:id="rId68"/>
    <p:sldId id="603" r:id="rId69"/>
    <p:sldId id="581" r:id="rId70"/>
    <p:sldId id="577" r:id="rId71"/>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 Mizzi" initials="J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CC"/>
    <a:srgbClr val="00A6A4"/>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80317" autoAdjust="0"/>
  </p:normalViewPr>
  <p:slideViewPr>
    <p:cSldViewPr>
      <p:cViewPr varScale="1">
        <p:scale>
          <a:sx n="64" d="100"/>
          <a:sy n="64" d="100"/>
        </p:scale>
        <p:origin x="1421" y="5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1200"/>
    </p:cViewPr>
  </p:sorterViewPr>
  <p:notesViewPr>
    <p:cSldViewPr>
      <p:cViewPr varScale="1">
        <p:scale>
          <a:sx n="56" d="100"/>
          <a:sy n="56" d="100"/>
        </p:scale>
        <p:origin x="3365"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slide" Target="slides/slide15.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347" cy="496491"/>
          </a:xfrm>
          <a:prstGeom prst="rect">
            <a:avLst/>
          </a:prstGeom>
        </p:spPr>
        <p:txBody>
          <a:bodyPr vert="horz" lIns="91435" tIns="45717" rIns="91435" bIns="45717" rtlCol="0"/>
          <a:lstStyle>
            <a:lvl1pPr algn="l">
              <a:defRPr sz="1200"/>
            </a:lvl1pPr>
          </a:lstStyle>
          <a:p>
            <a:endParaRPr lang="en-GB"/>
          </a:p>
        </p:txBody>
      </p:sp>
      <p:sp>
        <p:nvSpPr>
          <p:cNvPr id="3" name="Espace réservé de la date 2"/>
          <p:cNvSpPr>
            <a:spLocks noGrp="1"/>
          </p:cNvSpPr>
          <p:nvPr>
            <p:ph type="dt" sz="quarter" idx="1"/>
          </p:nvPr>
        </p:nvSpPr>
        <p:spPr>
          <a:xfrm>
            <a:off x="3851343" y="1"/>
            <a:ext cx="2946347" cy="496491"/>
          </a:xfrm>
          <a:prstGeom prst="rect">
            <a:avLst/>
          </a:prstGeom>
        </p:spPr>
        <p:txBody>
          <a:bodyPr vert="horz" lIns="91435" tIns="45717" rIns="91435" bIns="45717" rtlCol="0"/>
          <a:lstStyle>
            <a:lvl1pPr algn="r">
              <a:defRPr sz="1200"/>
            </a:lvl1pPr>
          </a:lstStyle>
          <a:p>
            <a:fld id="{94EB8A10-F631-4BDF-A793-2FB8A315B128}" type="datetimeFigureOut">
              <a:rPr lang="en-GB" smtClean="0"/>
              <a:t>25/01/2023</a:t>
            </a:fld>
            <a:endParaRPr lang="en-GB"/>
          </a:p>
        </p:txBody>
      </p:sp>
      <p:sp>
        <p:nvSpPr>
          <p:cNvPr id="4" name="Espace réservé du pied de page 3"/>
          <p:cNvSpPr>
            <a:spLocks noGrp="1"/>
          </p:cNvSpPr>
          <p:nvPr>
            <p:ph type="ftr" sz="quarter" idx="2"/>
          </p:nvPr>
        </p:nvSpPr>
        <p:spPr>
          <a:xfrm>
            <a:off x="1" y="9431600"/>
            <a:ext cx="2946347" cy="496491"/>
          </a:xfrm>
          <a:prstGeom prst="rect">
            <a:avLst/>
          </a:prstGeom>
        </p:spPr>
        <p:txBody>
          <a:bodyPr vert="horz" lIns="91435" tIns="45717" rIns="91435" bIns="45717"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51343" y="9431600"/>
            <a:ext cx="2946347" cy="496491"/>
          </a:xfrm>
          <a:prstGeom prst="rect">
            <a:avLst/>
          </a:prstGeom>
        </p:spPr>
        <p:txBody>
          <a:bodyPr vert="horz" lIns="91435" tIns="45717" rIns="91435" bIns="45717" rtlCol="0" anchor="b"/>
          <a:lstStyle>
            <a:lvl1pPr algn="r">
              <a:defRPr sz="1200"/>
            </a:lvl1pPr>
          </a:lstStyle>
          <a:p>
            <a:fld id="{C816DCBB-3000-4DF9-B7F1-6B79FD5AFA71}" type="slidenum">
              <a:rPr lang="en-GB" smtClean="0"/>
              <a:t>‹N°›</a:t>
            </a:fld>
            <a:endParaRPr lang="en-GB"/>
          </a:p>
        </p:txBody>
      </p:sp>
    </p:spTree>
    <p:extLst>
      <p:ext uri="{BB962C8B-B14F-4D97-AF65-F5344CB8AC3E}">
        <p14:creationId xmlns:p14="http://schemas.microsoft.com/office/powerpoint/2010/main" val="291632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347" cy="496491"/>
          </a:xfrm>
          <a:prstGeom prst="rect">
            <a:avLst/>
          </a:prstGeom>
        </p:spPr>
        <p:txBody>
          <a:bodyPr vert="horz" lIns="91435" tIns="45717" rIns="91435" bIns="45717" rtlCol="0"/>
          <a:lstStyle>
            <a:lvl1pPr algn="l">
              <a:defRPr sz="1200"/>
            </a:lvl1pPr>
          </a:lstStyle>
          <a:p>
            <a:endParaRPr lang="fr-FR" dirty="0"/>
          </a:p>
        </p:txBody>
      </p:sp>
      <p:sp>
        <p:nvSpPr>
          <p:cNvPr id="3" name="Espace réservé de la date 2"/>
          <p:cNvSpPr>
            <a:spLocks noGrp="1"/>
          </p:cNvSpPr>
          <p:nvPr>
            <p:ph type="dt" idx="1"/>
          </p:nvPr>
        </p:nvSpPr>
        <p:spPr>
          <a:xfrm>
            <a:off x="3851343" y="1"/>
            <a:ext cx="2946347" cy="496491"/>
          </a:xfrm>
          <a:prstGeom prst="rect">
            <a:avLst/>
          </a:prstGeom>
        </p:spPr>
        <p:txBody>
          <a:bodyPr vert="horz" lIns="91435" tIns="45717" rIns="91435" bIns="45717" rtlCol="0"/>
          <a:lstStyle>
            <a:lvl1pPr algn="r">
              <a:defRPr sz="1200"/>
            </a:lvl1pPr>
          </a:lstStyle>
          <a:p>
            <a:fld id="{DA7FA3C4-8A0D-4010-814E-D69BF614FF0D}" type="datetimeFigureOut">
              <a:rPr lang="fr-FR" smtClean="0"/>
              <a:pPr/>
              <a:t>25/01/2023</a:t>
            </a:fld>
            <a:endParaRPr lang="fr-FR" dirty="0"/>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35" tIns="45717" rIns="91435" bIns="45717"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35" tIns="45717" rIns="91435" bIns="4571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0"/>
            <a:ext cx="2946347" cy="496491"/>
          </a:xfrm>
          <a:prstGeom prst="rect">
            <a:avLst/>
          </a:prstGeom>
        </p:spPr>
        <p:txBody>
          <a:bodyPr vert="horz" lIns="91435" tIns="45717" rIns="91435" bIns="45717"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3" y="9431600"/>
            <a:ext cx="2946347" cy="496491"/>
          </a:xfrm>
          <a:prstGeom prst="rect">
            <a:avLst/>
          </a:prstGeom>
        </p:spPr>
        <p:txBody>
          <a:bodyPr vert="horz" lIns="91435" tIns="45717" rIns="91435" bIns="45717" rtlCol="0" anchor="b"/>
          <a:lstStyle>
            <a:lvl1pPr algn="r">
              <a:defRPr sz="1200"/>
            </a:lvl1pPr>
          </a:lstStyle>
          <a:p>
            <a:fld id="{22369069-7327-4AEE-9BDC-8CFA9C10D9E2}" type="slidenum">
              <a:rPr lang="fr-FR" smtClean="0"/>
              <a:pPr/>
              <a:t>‹N°›</a:t>
            </a:fld>
            <a:endParaRPr lang="fr-FR" dirty="0"/>
          </a:p>
        </p:txBody>
      </p:sp>
    </p:spTree>
    <p:extLst>
      <p:ext uri="{BB962C8B-B14F-4D97-AF65-F5344CB8AC3E}">
        <p14:creationId xmlns:p14="http://schemas.microsoft.com/office/powerpoint/2010/main" val="196371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a:t>
            </a:fld>
            <a:endParaRPr lang="fr-FR" dirty="0"/>
          </a:p>
        </p:txBody>
      </p:sp>
    </p:spTree>
    <p:extLst>
      <p:ext uri="{BB962C8B-B14F-4D97-AF65-F5344CB8AC3E}">
        <p14:creationId xmlns:p14="http://schemas.microsoft.com/office/powerpoint/2010/main" val="1019856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p:spPr>
        <p:txBody>
          <a:bodyPr/>
          <a:lstStyle/>
          <a:p>
            <a:endParaRPr lang="fr-FR" altLang="fr-FR"/>
          </a:p>
        </p:txBody>
      </p:sp>
      <p:sp>
        <p:nvSpPr>
          <p:cNvPr id="77828" name="Espace réservé du numéro de diapositive 3"/>
          <p:cNvSpPr>
            <a:spLocks noGrp="1"/>
          </p:cNvSpPr>
          <p:nvPr>
            <p:ph type="sldNum" sz="quarter" idx="5"/>
          </p:nvPr>
        </p:nvSpPr>
        <p:spPr>
          <a:noFill/>
          <a:ln>
            <a:miter lim="800000"/>
            <a:headEnd/>
            <a:tailEnd/>
          </a:ln>
        </p:spPr>
        <p:txBody>
          <a:bodyPr/>
          <a:lstStyle/>
          <a:p>
            <a:pPr defTabSz="770599"/>
            <a:fld id="{6C5EF767-F3A1-47E1-880A-5A5E315E26C4}" type="slidenum">
              <a:rPr lang="fr-FR" altLang="fr-FR" smtClean="0"/>
              <a:pPr defTabSz="770599"/>
              <a:t>11</a:t>
            </a:fld>
            <a:endParaRPr lang="fr-FR" altLang="fr-FR"/>
          </a:p>
        </p:txBody>
      </p:sp>
    </p:spTree>
    <p:extLst>
      <p:ext uri="{BB962C8B-B14F-4D97-AF65-F5344CB8AC3E}">
        <p14:creationId xmlns:p14="http://schemas.microsoft.com/office/powerpoint/2010/main" val="144707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12</a:t>
            </a:fld>
            <a:endParaRPr lang="fr-FR" dirty="0"/>
          </a:p>
        </p:txBody>
      </p:sp>
    </p:spTree>
    <p:extLst>
      <p:ext uri="{BB962C8B-B14F-4D97-AF65-F5344CB8AC3E}">
        <p14:creationId xmlns:p14="http://schemas.microsoft.com/office/powerpoint/2010/main" val="183439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13</a:t>
            </a:fld>
            <a:endParaRPr lang="fr-FR" dirty="0"/>
          </a:p>
        </p:txBody>
      </p:sp>
    </p:spTree>
    <p:extLst>
      <p:ext uri="{BB962C8B-B14F-4D97-AF65-F5344CB8AC3E}">
        <p14:creationId xmlns:p14="http://schemas.microsoft.com/office/powerpoint/2010/main" val="95791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DDFF8FD7-E6CA-442A-9008-62BCEA7FFFEF}" type="slidenum">
              <a:rPr lang="fr-FR" altLang="fr-FR"/>
              <a:pPr/>
              <a:t>14</a:t>
            </a:fld>
            <a:endParaRPr lang="fr-FR" altLang="fr-FR"/>
          </a:p>
        </p:txBody>
      </p:sp>
      <p:sp>
        <p:nvSpPr>
          <p:cNvPr id="9218" name="Rectangle 2"/>
          <p:cNvSpPr>
            <a:spLocks noGrp="1" noChangeArrowheads="1"/>
          </p:cNvSpPr>
          <p:nvPr>
            <p:ph type="body" idx="1"/>
          </p:nvPr>
        </p:nvSpPr>
        <p:spPr>
          <a:ln/>
        </p:spPr>
        <p:txBody>
          <a:bodyPr/>
          <a:lstStyle/>
          <a:p>
            <a:endParaRPr lang="fr-FR" altLang="fr-FR"/>
          </a:p>
        </p:txBody>
      </p:sp>
      <p:sp>
        <p:nvSpPr>
          <p:cNvPr id="9219" name="Rectangle 3"/>
          <p:cNvSpPr>
            <a:spLocks noGrp="1" noRot="1" noChangeAspect="1" noChangeArrowheads="1" noTextEdit="1"/>
          </p:cNvSpPr>
          <p:nvPr>
            <p:ph type="sldImg"/>
          </p:nvPr>
        </p:nvSpPr>
        <p:spPr>
          <a:xfrm>
            <a:off x="925513" y="750888"/>
            <a:ext cx="4948237" cy="3711575"/>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C2C620CE-0BFE-48AF-B3B8-0380352CD102}" type="slidenum">
              <a:rPr lang="fr-FR" altLang="fr-FR"/>
              <a:pPr/>
              <a:t>15</a:t>
            </a:fld>
            <a:endParaRPr lang="fr-FR" altLang="fr-FR"/>
          </a:p>
        </p:txBody>
      </p:sp>
      <p:sp>
        <p:nvSpPr>
          <p:cNvPr id="70658" name="Rectangle 2"/>
          <p:cNvSpPr>
            <a:spLocks noGrp="1" noChangeArrowheads="1"/>
          </p:cNvSpPr>
          <p:nvPr>
            <p:ph type="body" idx="1"/>
          </p:nvPr>
        </p:nvSpPr>
        <p:spPr>
          <a:ln/>
        </p:spPr>
        <p:txBody>
          <a:bodyPr/>
          <a:lstStyle/>
          <a:p>
            <a:endParaRPr lang="fr-FR" altLang="fr-FR"/>
          </a:p>
        </p:txBody>
      </p:sp>
      <p:sp>
        <p:nvSpPr>
          <p:cNvPr id="70659" name="Rectangle 3"/>
          <p:cNvSpPr>
            <a:spLocks noGrp="1" noRot="1" noChangeAspect="1" noChangeArrowheads="1" noTextEdit="1"/>
          </p:cNvSpPr>
          <p:nvPr>
            <p:ph type="sldImg"/>
          </p:nvPr>
        </p:nvSpPr>
        <p:spPr>
          <a:xfrm>
            <a:off x="925513" y="750888"/>
            <a:ext cx="4948237" cy="3711575"/>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16</a:t>
            </a:fld>
            <a:endParaRPr lang="fr-FR" dirty="0"/>
          </a:p>
        </p:txBody>
      </p:sp>
    </p:spTree>
    <p:extLst>
      <p:ext uri="{BB962C8B-B14F-4D97-AF65-F5344CB8AC3E}">
        <p14:creationId xmlns:p14="http://schemas.microsoft.com/office/powerpoint/2010/main" val="352498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17</a:t>
            </a:fld>
            <a:endParaRPr lang="fr-FR" dirty="0"/>
          </a:p>
        </p:txBody>
      </p:sp>
    </p:spTree>
    <p:extLst>
      <p:ext uri="{BB962C8B-B14F-4D97-AF65-F5344CB8AC3E}">
        <p14:creationId xmlns:p14="http://schemas.microsoft.com/office/powerpoint/2010/main" val="415113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18</a:t>
            </a:fld>
            <a:endParaRPr lang="fr-FR" dirty="0"/>
          </a:p>
        </p:txBody>
      </p:sp>
    </p:spTree>
    <p:extLst>
      <p:ext uri="{BB962C8B-B14F-4D97-AF65-F5344CB8AC3E}">
        <p14:creationId xmlns:p14="http://schemas.microsoft.com/office/powerpoint/2010/main" val="3429642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19</a:t>
            </a:fld>
            <a:endParaRPr lang="fr-FR" dirty="0"/>
          </a:p>
        </p:txBody>
      </p:sp>
    </p:spTree>
    <p:extLst>
      <p:ext uri="{BB962C8B-B14F-4D97-AF65-F5344CB8AC3E}">
        <p14:creationId xmlns:p14="http://schemas.microsoft.com/office/powerpoint/2010/main" val="165305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sur les modules des matériaux = qu’est ce que le module, comment le mesurer. </a:t>
            </a:r>
            <a:r>
              <a:rPr lang="fr-FR" dirty="0" err="1"/>
              <a:t>Visco</a:t>
            </a:r>
            <a:r>
              <a:rPr lang="fr-FR" dirty="0"/>
              <a:t> </a:t>
            </a:r>
            <a:r>
              <a:rPr lang="fr-FR" dirty="0" err="1"/>
              <a:t>elasticité</a:t>
            </a:r>
            <a:r>
              <a:rPr lang="fr-FR" dirty="0"/>
              <a:t>. </a:t>
            </a: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20</a:t>
            </a:fld>
            <a:endParaRPr lang="fr-FR" dirty="0"/>
          </a:p>
        </p:txBody>
      </p:sp>
    </p:spTree>
    <p:extLst>
      <p:ext uri="{BB962C8B-B14F-4D97-AF65-F5344CB8AC3E}">
        <p14:creationId xmlns:p14="http://schemas.microsoft.com/office/powerpoint/2010/main" val="199793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fr-FR" dirty="0"/>
              <a:t>Travaux de </a:t>
            </a:r>
            <a:r>
              <a:rPr lang="fr-FR" dirty="0" err="1"/>
              <a:t>Burmister</a:t>
            </a:r>
            <a:r>
              <a:rPr lang="fr-FR" dirty="0"/>
              <a:t> en 1943 avec un modèle mécanique de calculs de contraintes et de déformations d’une structure multicouche sous une charge circulaire. -&gt;début du dimensionnement rationnel. </a:t>
            </a:r>
          </a:p>
          <a:p>
            <a:endParaRPr lang="fr-FR" dirty="0"/>
          </a:p>
          <a:p>
            <a:r>
              <a:rPr lang="fr-FR" dirty="0"/>
              <a:t>C’est le déclin des fondation de type hérisson et la reconnaissance de l’effet structurel pour la diffusion des charges des revêtement bitumineux (que l’on utilisait uniquement comme revêtement). </a:t>
            </a:r>
          </a:p>
          <a:p>
            <a:endParaRPr lang="fr-FR" dirty="0"/>
          </a:p>
          <a:p>
            <a:r>
              <a:rPr lang="fr-FR" dirty="0"/>
              <a:t>1964 = document intitulé « recommandation pour le dimensionnement des chaussées autoroute et des chaussées à trafic lourds). Base de la méthode, inspiré de ce qui est fait aux USA (facteurs d’équivalence pour les charges et prise en compte de la rigidité des matériaux). Coefficient d’équivalence des épaisseurs. </a:t>
            </a:r>
          </a:p>
          <a:p>
            <a:endParaRPr lang="fr-FR" dirty="0"/>
          </a:p>
          <a:p>
            <a:r>
              <a:rPr lang="fr-FR" dirty="0"/>
              <a:t>Se développe l’idée d’une standardisation des matériaux (afin de limiter leurs variations mécaniques). Guide de 1968, de la direction des routes, d’une série de directive et de recommandations sur la formulation et les propriétés mécaniques minimales à atteindre ainsi que les méthodes de mise en œuvre. </a:t>
            </a:r>
          </a:p>
          <a:p>
            <a:r>
              <a:rPr lang="fr-FR" dirty="0"/>
              <a:t>1971 = publication d’un catalogue de structure type de chaussée par la direction des routes.  Deux critères sont pris en compte = une valeur de pression limité sur le sol support + allongement dans les couches liées. </a:t>
            </a:r>
          </a:p>
          <a:p>
            <a:r>
              <a:rPr lang="fr-FR" dirty="0"/>
              <a:t>Très peu de couches. </a:t>
            </a:r>
          </a:p>
          <a:p>
            <a:r>
              <a:rPr lang="fr-FR" dirty="0"/>
              <a:t>Prise en compte du gel en étudiant le gonflement des sols sous l’effet du gel. </a:t>
            </a:r>
          </a:p>
          <a:p>
            <a:r>
              <a:rPr lang="fr-FR" dirty="0"/>
              <a:t>Utilisation de l’informatique. 1964 = début de l’utilisation du logiciel Alizé pour vérifier les ordres de grandeurs des valeurs de déformations en traction des couches liés. Nouveau catalogue des structures de chaussées de 1977 avec son utilisation </a:t>
            </a:r>
            <a:r>
              <a:rPr lang="fr-FR" dirty="0" err="1"/>
              <a:t>systèmatique</a:t>
            </a:r>
            <a:r>
              <a:rPr lang="fr-FR" dirty="0"/>
              <a:t>. </a:t>
            </a:r>
          </a:p>
          <a:p>
            <a:endParaRPr lang="fr-FR" dirty="0"/>
          </a:p>
          <a:p>
            <a:r>
              <a:rPr lang="fr-FR" dirty="0"/>
              <a:t>Méthode de dimensionnement rationnelle et empirique = </a:t>
            </a:r>
          </a:p>
          <a:p>
            <a:r>
              <a:rPr lang="fr-FR" dirty="0"/>
              <a:t>Il est tenu compte 1) des effets que le modèle mathématiques ne peut pas prendre en compte du fait de la simplification 2) des biais attaché à la représentativité des essais de laboratoire pour la description des propriétés des matériaux. </a:t>
            </a:r>
          </a:p>
          <a:p>
            <a:endParaRPr lang="fr-FR" dirty="0"/>
          </a:p>
          <a:p>
            <a:r>
              <a:rPr lang="fr-FR" dirty="0"/>
              <a:t>Une des caractéristique de la méthode française est d’adapter une démarche de calcul probabiliste = on évalue l’évolution dans le temps de la probabilité de rupture. </a:t>
            </a:r>
          </a:p>
          <a:p>
            <a:endParaRPr lang="fr-FR" dirty="0"/>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a:t>
            </a:fld>
            <a:endParaRPr lang="fr-FR" dirty="0"/>
          </a:p>
        </p:txBody>
      </p:sp>
    </p:spTree>
    <p:extLst>
      <p:ext uri="{BB962C8B-B14F-4D97-AF65-F5344CB8AC3E}">
        <p14:creationId xmlns:p14="http://schemas.microsoft.com/office/powerpoint/2010/main" val="47496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21</a:t>
            </a:fld>
            <a:endParaRPr lang="fr-FR" dirty="0"/>
          </a:p>
        </p:txBody>
      </p:sp>
    </p:spTree>
    <p:extLst>
      <p:ext uri="{BB962C8B-B14F-4D97-AF65-F5344CB8AC3E}">
        <p14:creationId xmlns:p14="http://schemas.microsoft.com/office/powerpoint/2010/main" val="332599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22</a:t>
            </a:fld>
            <a:endParaRPr lang="fr-FR" dirty="0"/>
          </a:p>
        </p:txBody>
      </p:sp>
    </p:spTree>
    <p:extLst>
      <p:ext uri="{BB962C8B-B14F-4D97-AF65-F5344CB8AC3E}">
        <p14:creationId xmlns:p14="http://schemas.microsoft.com/office/powerpoint/2010/main" val="3173877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23</a:t>
            </a:fld>
            <a:endParaRPr lang="fr-FR" dirty="0"/>
          </a:p>
        </p:txBody>
      </p:sp>
    </p:spTree>
    <p:extLst>
      <p:ext uri="{BB962C8B-B14F-4D97-AF65-F5344CB8AC3E}">
        <p14:creationId xmlns:p14="http://schemas.microsoft.com/office/powerpoint/2010/main" val="30610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24</a:t>
            </a:fld>
            <a:endParaRPr lang="fr-FR" dirty="0"/>
          </a:p>
        </p:txBody>
      </p:sp>
    </p:spTree>
    <p:extLst>
      <p:ext uri="{BB962C8B-B14F-4D97-AF65-F5344CB8AC3E}">
        <p14:creationId xmlns:p14="http://schemas.microsoft.com/office/powerpoint/2010/main" val="1876566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25</a:t>
            </a:fld>
            <a:endParaRPr lang="fr-FR" dirty="0"/>
          </a:p>
        </p:txBody>
      </p:sp>
    </p:spTree>
    <p:extLst>
      <p:ext uri="{BB962C8B-B14F-4D97-AF65-F5344CB8AC3E}">
        <p14:creationId xmlns:p14="http://schemas.microsoft.com/office/powerpoint/2010/main" val="3531747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la loi de fatigue, comment l’obtenir</a:t>
            </a:r>
          </a:p>
          <a:p>
            <a:r>
              <a:rPr lang="fr-FR" dirty="0"/>
              <a:t>Le principe de l’essai</a:t>
            </a: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27</a:t>
            </a:fld>
            <a:endParaRPr lang="fr-FR" dirty="0"/>
          </a:p>
        </p:txBody>
      </p:sp>
    </p:spTree>
    <p:extLst>
      <p:ext uri="{BB962C8B-B14F-4D97-AF65-F5344CB8AC3E}">
        <p14:creationId xmlns:p14="http://schemas.microsoft.com/office/powerpoint/2010/main" val="961013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28</a:t>
            </a:fld>
            <a:endParaRPr lang="fr-FR" dirty="0"/>
          </a:p>
        </p:txBody>
      </p:sp>
    </p:spTree>
    <p:extLst>
      <p:ext uri="{BB962C8B-B14F-4D97-AF65-F5344CB8AC3E}">
        <p14:creationId xmlns:p14="http://schemas.microsoft.com/office/powerpoint/2010/main" val="3400078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30</a:t>
            </a:fld>
            <a:endParaRPr lang="fr-FR" dirty="0"/>
          </a:p>
        </p:txBody>
      </p:sp>
    </p:spTree>
    <p:extLst>
      <p:ext uri="{BB962C8B-B14F-4D97-AF65-F5344CB8AC3E}">
        <p14:creationId xmlns:p14="http://schemas.microsoft.com/office/powerpoint/2010/main" val="289173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32</a:t>
            </a:fld>
            <a:endParaRPr lang="fr-FR" dirty="0"/>
          </a:p>
        </p:txBody>
      </p:sp>
    </p:spTree>
    <p:extLst>
      <p:ext uri="{BB962C8B-B14F-4D97-AF65-F5344CB8AC3E}">
        <p14:creationId xmlns:p14="http://schemas.microsoft.com/office/powerpoint/2010/main" val="1660268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33</a:t>
            </a:fld>
            <a:endParaRPr lang="fr-FR" dirty="0"/>
          </a:p>
        </p:txBody>
      </p:sp>
    </p:spTree>
    <p:extLst>
      <p:ext uri="{BB962C8B-B14F-4D97-AF65-F5344CB8AC3E}">
        <p14:creationId xmlns:p14="http://schemas.microsoft.com/office/powerpoint/2010/main" val="309966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a:t>
            </a:fld>
            <a:endParaRPr lang="fr-FR" dirty="0"/>
          </a:p>
        </p:txBody>
      </p:sp>
    </p:spTree>
    <p:extLst>
      <p:ext uri="{BB962C8B-B14F-4D97-AF65-F5344CB8AC3E}">
        <p14:creationId xmlns:p14="http://schemas.microsoft.com/office/powerpoint/2010/main" val="339913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35</a:t>
            </a:fld>
            <a:endParaRPr lang="fr-FR" dirty="0"/>
          </a:p>
        </p:txBody>
      </p:sp>
    </p:spTree>
    <p:extLst>
      <p:ext uri="{BB962C8B-B14F-4D97-AF65-F5344CB8AC3E}">
        <p14:creationId xmlns:p14="http://schemas.microsoft.com/office/powerpoint/2010/main" val="797847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36</a:t>
            </a:fld>
            <a:endParaRPr lang="fr-FR" dirty="0"/>
          </a:p>
        </p:txBody>
      </p:sp>
    </p:spTree>
    <p:extLst>
      <p:ext uri="{BB962C8B-B14F-4D97-AF65-F5344CB8AC3E}">
        <p14:creationId xmlns:p14="http://schemas.microsoft.com/office/powerpoint/2010/main" val="2258907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37</a:t>
            </a:fld>
            <a:endParaRPr lang="fr-FR" dirty="0"/>
          </a:p>
        </p:txBody>
      </p:sp>
    </p:spTree>
    <p:extLst>
      <p:ext uri="{BB962C8B-B14F-4D97-AF65-F5344CB8AC3E}">
        <p14:creationId xmlns:p14="http://schemas.microsoft.com/office/powerpoint/2010/main" val="3044051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38</a:t>
            </a:fld>
            <a:endParaRPr lang="fr-FR" dirty="0"/>
          </a:p>
        </p:txBody>
      </p:sp>
    </p:spTree>
    <p:extLst>
      <p:ext uri="{BB962C8B-B14F-4D97-AF65-F5344CB8AC3E}">
        <p14:creationId xmlns:p14="http://schemas.microsoft.com/office/powerpoint/2010/main" val="242983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40</a:t>
            </a:fld>
            <a:endParaRPr lang="fr-FR" dirty="0"/>
          </a:p>
        </p:txBody>
      </p:sp>
    </p:spTree>
    <p:extLst>
      <p:ext uri="{BB962C8B-B14F-4D97-AF65-F5344CB8AC3E}">
        <p14:creationId xmlns:p14="http://schemas.microsoft.com/office/powerpoint/2010/main" val="783804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42</a:t>
            </a:fld>
            <a:endParaRPr lang="fr-FR" dirty="0"/>
          </a:p>
        </p:txBody>
      </p:sp>
    </p:spTree>
    <p:extLst>
      <p:ext uri="{BB962C8B-B14F-4D97-AF65-F5344CB8AC3E}">
        <p14:creationId xmlns:p14="http://schemas.microsoft.com/office/powerpoint/2010/main" val="681405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44</a:t>
            </a:fld>
            <a:endParaRPr lang="fr-FR" dirty="0"/>
          </a:p>
        </p:txBody>
      </p:sp>
    </p:spTree>
    <p:extLst>
      <p:ext uri="{BB962C8B-B14F-4D97-AF65-F5344CB8AC3E}">
        <p14:creationId xmlns:p14="http://schemas.microsoft.com/office/powerpoint/2010/main" val="1124137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45</a:t>
            </a:fld>
            <a:endParaRPr lang="fr-FR" dirty="0"/>
          </a:p>
        </p:txBody>
      </p:sp>
    </p:spTree>
    <p:extLst>
      <p:ext uri="{BB962C8B-B14F-4D97-AF65-F5344CB8AC3E}">
        <p14:creationId xmlns:p14="http://schemas.microsoft.com/office/powerpoint/2010/main" val="1503000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46</a:t>
            </a:fld>
            <a:endParaRPr lang="fr-FR" dirty="0"/>
          </a:p>
        </p:txBody>
      </p:sp>
    </p:spTree>
    <p:extLst>
      <p:ext uri="{BB962C8B-B14F-4D97-AF65-F5344CB8AC3E}">
        <p14:creationId xmlns:p14="http://schemas.microsoft.com/office/powerpoint/2010/main" val="2886232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47</a:t>
            </a:fld>
            <a:endParaRPr lang="fr-FR" dirty="0"/>
          </a:p>
        </p:txBody>
      </p:sp>
    </p:spTree>
    <p:extLst>
      <p:ext uri="{BB962C8B-B14F-4D97-AF65-F5344CB8AC3E}">
        <p14:creationId xmlns:p14="http://schemas.microsoft.com/office/powerpoint/2010/main" val="390442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5</a:t>
            </a:fld>
            <a:endParaRPr lang="fr-FR" dirty="0"/>
          </a:p>
        </p:txBody>
      </p:sp>
    </p:spTree>
    <p:extLst>
      <p:ext uri="{BB962C8B-B14F-4D97-AF65-F5344CB8AC3E}">
        <p14:creationId xmlns:p14="http://schemas.microsoft.com/office/powerpoint/2010/main" val="4279541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50</a:t>
            </a:fld>
            <a:endParaRPr lang="fr-FR" dirty="0"/>
          </a:p>
        </p:txBody>
      </p:sp>
    </p:spTree>
    <p:extLst>
      <p:ext uri="{BB962C8B-B14F-4D97-AF65-F5344CB8AC3E}">
        <p14:creationId xmlns:p14="http://schemas.microsoft.com/office/powerpoint/2010/main" val="2365438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52</a:t>
            </a:fld>
            <a:endParaRPr lang="fr-FR" dirty="0"/>
          </a:p>
        </p:txBody>
      </p:sp>
    </p:spTree>
    <p:extLst>
      <p:ext uri="{BB962C8B-B14F-4D97-AF65-F5344CB8AC3E}">
        <p14:creationId xmlns:p14="http://schemas.microsoft.com/office/powerpoint/2010/main" val="4055434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56</a:t>
            </a:fld>
            <a:endParaRPr lang="fr-FR" dirty="0"/>
          </a:p>
        </p:txBody>
      </p:sp>
    </p:spTree>
    <p:extLst>
      <p:ext uri="{BB962C8B-B14F-4D97-AF65-F5344CB8AC3E}">
        <p14:creationId xmlns:p14="http://schemas.microsoft.com/office/powerpoint/2010/main" val="1761341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57</a:t>
            </a:fld>
            <a:endParaRPr lang="fr-FR" dirty="0"/>
          </a:p>
        </p:txBody>
      </p:sp>
    </p:spTree>
    <p:extLst>
      <p:ext uri="{BB962C8B-B14F-4D97-AF65-F5344CB8AC3E}">
        <p14:creationId xmlns:p14="http://schemas.microsoft.com/office/powerpoint/2010/main" val="1982637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61</a:t>
            </a:fld>
            <a:endParaRPr lang="fr-FR" dirty="0"/>
          </a:p>
        </p:txBody>
      </p:sp>
    </p:spTree>
    <p:extLst>
      <p:ext uri="{BB962C8B-B14F-4D97-AF65-F5344CB8AC3E}">
        <p14:creationId xmlns:p14="http://schemas.microsoft.com/office/powerpoint/2010/main" val="1012356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62</a:t>
            </a:fld>
            <a:endParaRPr lang="fr-FR" dirty="0"/>
          </a:p>
        </p:txBody>
      </p:sp>
    </p:spTree>
    <p:extLst>
      <p:ext uri="{BB962C8B-B14F-4D97-AF65-F5344CB8AC3E}">
        <p14:creationId xmlns:p14="http://schemas.microsoft.com/office/powerpoint/2010/main" val="2307887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63</a:t>
            </a:fld>
            <a:endParaRPr lang="fr-FR" dirty="0"/>
          </a:p>
        </p:txBody>
      </p:sp>
    </p:spTree>
    <p:extLst>
      <p:ext uri="{BB962C8B-B14F-4D97-AF65-F5344CB8AC3E}">
        <p14:creationId xmlns:p14="http://schemas.microsoft.com/office/powerpoint/2010/main" val="2969816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64</a:t>
            </a:fld>
            <a:endParaRPr lang="fr-FR" dirty="0"/>
          </a:p>
        </p:txBody>
      </p:sp>
    </p:spTree>
    <p:extLst>
      <p:ext uri="{BB962C8B-B14F-4D97-AF65-F5344CB8AC3E}">
        <p14:creationId xmlns:p14="http://schemas.microsoft.com/office/powerpoint/2010/main" val="1395331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65</a:t>
            </a:fld>
            <a:endParaRPr lang="fr-FR" dirty="0"/>
          </a:p>
        </p:txBody>
      </p:sp>
    </p:spTree>
    <p:extLst>
      <p:ext uri="{BB962C8B-B14F-4D97-AF65-F5344CB8AC3E}">
        <p14:creationId xmlns:p14="http://schemas.microsoft.com/office/powerpoint/2010/main" val="3042818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66</a:t>
            </a:fld>
            <a:endParaRPr lang="fr-FR" dirty="0"/>
          </a:p>
        </p:txBody>
      </p:sp>
    </p:spTree>
    <p:extLst>
      <p:ext uri="{BB962C8B-B14F-4D97-AF65-F5344CB8AC3E}">
        <p14:creationId xmlns:p14="http://schemas.microsoft.com/office/powerpoint/2010/main" val="233019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a:t>
            </a:fld>
            <a:endParaRPr lang="fr-FR" dirty="0"/>
          </a:p>
        </p:txBody>
      </p:sp>
    </p:spTree>
    <p:extLst>
      <p:ext uri="{BB962C8B-B14F-4D97-AF65-F5344CB8AC3E}">
        <p14:creationId xmlns:p14="http://schemas.microsoft.com/office/powerpoint/2010/main" val="3649158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68</a:t>
            </a:fld>
            <a:endParaRPr lang="fr-FR" dirty="0"/>
          </a:p>
        </p:txBody>
      </p:sp>
    </p:spTree>
    <p:extLst>
      <p:ext uri="{BB962C8B-B14F-4D97-AF65-F5344CB8AC3E}">
        <p14:creationId xmlns:p14="http://schemas.microsoft.com/office/powerpoint/2010/main" val="426516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355C67EF-38DE-404B-A37E-5BA13962271C}" type="slidenum">
              <a:rPr lang="fr-FR" altLang="fr-FR"/>
              <a:pPr/>
              <a:t>69</a:t>
            </a:fld>
            <a:endParaRPr lang="fr-FR" altLang="fr-FR"/>
          </a:p>
        </p:txBody>
      </p:sp>
      <p:sp>
        <p:nvSpPr>
          <p:cNvPr id="11266" name="Rectangle 2"/>
          <p:cNvSpPr>
            <a:spLocks noGrp="1" noChangeArrowheads="1"/>
          </p:cNvSpPr>
          <p:nvPr>
            <p:ph type="body" idx="1"/>
          </p:nvPr>
        </p:nvSpPr>
        <p:spPr>
          <a:ln/>
        </p:spPr>
        <p:txBody>
          <a:bodyPr/>
          <a:lstStyle/>
          <a:p>
            <a:endParaRPr lang="fr-FR" altLang="fr-FR"/>
          </a:p>
        </p:txBody>
      </p:sp>
      <p:sp>
        <p:nvSpPr>
          <p:cNvPr id="11267" name="Rectangle 3"/>
          <p:cNvSpPr>
            <a:spLocks noGrp="1" noRot="1" noChangeAspect="1" noChangeArrowheads="1" noTextEdit="1"/>
          </p:cNvSpPr>
          <p:nvPr>
            <p:ph type="sldImg"/>
          </p:nvPr>
        </p:nvSpPr>
        <p:spPr>
          <a:xfrm>
            <a:off x="925513" y="750888"/>
            <a:ext cx="4948237" cy="3711575"/>
          </a:xfrm>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88A6753B-004F-4240-B922-40720D88CF6D}" type="slidenum">
              <a:rPr lang="fr-FR" altLang="en-US"/>
              <a:pPr/>
              <a:t>70</a:t>
            </a:fld>
            <a:endParaRPr lang="fr-FR" altLang="en-US"/>
          </a:p>
        </p:txBody>
      </p:sp>
      <p:sp>
        <p:nvSpPr>
          <p:cNvPr id="19458" name="Rectangle 2"/>
          <p:cNvSpPr>
            <a:spLocks noGrp="1" noChangeArrowheads="1"/>
          </p:cNvSpPr>
          <p:nvPr>
            <p:ph type="body" idx="1"/>
          </p:nvPr>
        </p:nvSpPr>
        <p:spPr>
          <a:ln/>
        </p:spPr>
        <p:txBody>
          <a:bodyPr/>
          <a:lstStyle/>
          <a:p>
            <a:endParaRPr lang="en-US" altLang="en-US" dirty="0"/>
          </a:p>
        </p:txBody>
      </p:sp>
      <p:sp>
        <p:nvSpPr>
          <p:cNvPr id="19459" name="Rectangle 3"/>
          <p:cNvSpPr>
            <a:spLocks noGrp="1" noRot="1" noChangeAspect="1" noChangeArrowheads="1" noTextEdit="1"/>
          </p:cNvSpPr>
          <p:nvPr>
            <p:ph type="sldImg"/>
          </p:nvPr>
        </p:nvSpPr>
        <p:spPr>
          <a:xfrm>
            <a:off x="927100" y="750888"/>
            <a:ext cx="4945063" cy="3709987"/>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7</a:t>
            </a:fld>
            <a:endParaRPr lang="fr-FR" dirty="0"/>
          </a:p>
        </p:txBody>
      </p:sp>
    </p:spTree>
    <p:extLst>
      <p:ext uri="{BB962C8B-B14F-4D97-AF65-F5344CB8AC3E}">
        <p14:creationId xmlns:p14="http://schemas.microsoft.com/office/powerpoint/2010/main" val="133229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8</a:t>
            </a:fld>
            <a:endParaRPr lang="fr-FR" dirty="0"/>
          </a:p>
        </p:txBody>
      </p:sp>
    </p:spTree>
    <p:extLst>
      <p:ext uri="{BB962C8B-B14F-4D97-AF65-F5344CB8AC3E}">
        <p14:creationId xmlns:p14="http://schemas.microsoft.com/office/powerpoint/2010/main" val="44785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9</a:t>
            </a:fld>
            <a:endParaRPr lang="fr-FR" dirty="0"/>
          </a:p>
        </p:txBody>
      </p:sp>
    </p:spTree>
    <p:extLst>
      <p:ext uri="{BB962C8B-B14F-4D97-AF65-F5344CB8AC3E}">
        <p14:creationId xmlns:p14="http://schemas.microsoft.com/office/powerpoint/2010/main" val="346934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2369069-7327-4AEE-9BDC-8CFA9C10D9E2}" type="slidenum">
              <a:rPr lang="fr-FR" smtClean="0"/>
              <a:pPr/>
              <a:t>10</a:t>
            </a:fld>
            <a:endParaRPr lang="fr-FR" dirty="0"/>
          </a:p>
        </p:txBody>
      </p:sp>
    </p:spTree>
    <p:extLst>
      <p:ext uri="{BB962C8B-B14F-4D97-AF65-F5344CB8AC3E}">
        <p14:creationId xmlns:p14="http://schemas.microsoft.com/office/powerpoint/2010/main" val="200553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lvl1pPr>
              <a:defRPr b="1"/>
            </a:lvl1pPr>
          </a:lstStyle>
          <a:p>
            <a:r>
              <a:rPr lang="fr-FR" dirty="0"/>
              <a:t>TITRE</a:t>
            </a: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 titre</a:t>
            </a:r>
          </a:p>
        </p:txBody>
      </p:sp>
      <p:sp>
        <p:nvSpPr>
          <p:cNvPr id="5" name="Espace réservé du pied de page 4"/>
          <p:cNvSpPr>
            <a:spLocks noGrp="1"/>
          </p:cNvSpPr>
          <p:nvPr>
            <p:ph type="ftr" sz="quarter" idx="11"/>
          </p:nvPr>
        </p:nvSpPr>
        <p:spPr>
          <a:xfrm>
            <a:off x="3124200" y="6453336"/>
            <a:ext cx="2895600" cy="365125"/>
          </a:xfrm>
        </p:spPr>
        <p:txBody>
          <a:bodyPr/>
          <a:lstStyle/>
          <a:p>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00A6A4"/>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2pPr>
              <a:defRPr>
                <a:solidFill>
                  <a:schemeClr val="accent1"/>
                </a:solidFill>
              </a:defRPr>
            </a:lvl2pPr>
            <a:lvl3pPr>
              <a:defRPr>
                <a:solidFill>
                  <a:schemeClr val="tx1">
                    <a:lumMod val="65000"/>
                    <a:lumOff val="35000"/>
                  </a:schemeClr>
                </a:solidFill>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A70DC98-68B6-416C-A056-E3A2775913EF}" type="datetimeFigureOut">
              <a:rPr lang="fr-FR" smtClean="0"/>
              <a:pPr/>
              <a:t>25/01/2023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bas de page bleute.jpg"/>
          <p:cNvPicPr>
            <a:picLocks noChangeAspect="1"/>
          </p:cNvPicPr>
          <p:nvPr/>
        </p:nvPicPr>
        <p:blipFill>
          <a:blip r:embed="rId13" cstate="print"/>
          <a:stretch>
            <a:fillRect/>
          </a:stretch>
        </p:blipFill>
        <p:spPr>
          <a:xfrm>
            <a:off x="0" y="40680"/>
            <a:ext cx="9144000" cy="670044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0DC98-68B6-416C-A056-E3A2775913EF}" type="datetimeFigureOut">
              <a:rPr lang="fr-FR" smtClean="0"/>
              <a:pPr/>
              <a:t>25/01/2023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38460ED5-C98C-44B5-8675-E591F3678590}"/>
              </a:ext>
            </a:extLst>
          </p:cNvPr>
          <p:cNvGraphicFramePr>
            <a:graphicFrameLocks noGrp="1"/>
          </p:cNvGraphicFramePr>
          <p:nvPr>
            <p:extLst>
              <p:ext uri="{D42A27DB-BD31-4B8C-83A1-F6EECF244321}">
                <p14:modId xmlns:p14="http://schemas.microsoft.com/office/powerpoint/2010/main" val="2555301789"/>
              </p:ext>
            </p:extLst>
          </p:nvPr>
        </p:nvGraphicFramePr>
        <p:xfrm>
          <a:off x="1331640" y="4868863"/>
          <a:ext cx="6624735" cy="1455737"/>
        </p:xfrm>
        <a:graphic>
          <a:graphicData uri="http://schemas.openxmlformats.org/drawingml/2006/table">
            <a:tbl>
              <a:tblPr/>
              <a:tblGrid>
                <a:gridCol w="6624735">
                  <a:extLst>
                    <a:ext uri="{9D8B030D-6E8A-4147-A177-3AD203B41FA5}">
                      <a16:colId xmlns:a16="http://schemas.microsoft.com/office/drawing/2014/main" val="20000"/>
                    </a:ext>
                  </a:extLst>
                </a:gridCol>
              </a:tblGrid>
              <a:tr h="1455737">
                <a:tc>
                  <a:txBody>
                    <a:bodyPr/>
                    <a:lstStyle/>
                    <a:p>
                      <a:pPr algn="ctr">
                        <a:spcAft>
                          <a:spcPts val="0"/>
                        </a:spcAft>
                      </a:pPr>
                      <a:endParaRPr lang="fr-FR" sz="1000" dirty="0">
                        <a:latin typeface="Verdana"/>
                        <a:ea typeface="Times New Roman"/>
                      </a:endParaRPr>
                    </a:p>
                    <a:p>
                      <a:pPr algn="ctr">
                        <a:spcAft>
                          <a:spcPts val="0"/>
                        </a:spcAft>
                      </a:pPr>
                      <a:r>
                        <a:rPr lang="fr-FR" sz="2100" b="1" dirty="0">
                          <a:latin typeface="Verdana"/>
                          <a:ea typeface="Times New Roman"/>
                        </a:rPr>
                        <a:t>Technologie de Travaux Publics 4</a:t>
                      </a:r>
                      <a:endParaRPr lang="fr-FR" sz="1000" dirty="0">
                        <a:latin typeface="Times New Roman"/>
                        <a:ea typeface="Times New Roman"/>
                      </a:endParaRPr>
                    </a:p>
                    <a:p>
                      <a:pPr algn="ctr">
                        <a:spcAft>
                          <a:spcPts val="0"/>
                        </a:spcAft>
                      </a:pPr>
                      <a:r>
                        <a:rPr lang="fr-FR" sz="2200" b="1" dirty="0">
                          <a:latin typeface="Verdana"/>
                          <a:ea typeface="Times New Roman"/>
                        </a:rPr>
                        <a:t>Dimensionnement des chaussées</a:t>
                      </a:r>
                      <a:endParaRPr lang="fr-FR" sz="1000" dirty="0">
                        <a:latin typeface="Times New Roman"/>
                        <a:ea typeface="Times New Roman"/>
                      </a:endParaRPr>
                    </a:p>
                    <a:p>
                      <a:pPr algn="ctr">
                        <a:spcAft>
                          <a:spcPts val="0"/>
                        </a:spcAft>
                      </a:pPr>
                      <a:endParaRPr lang="fr-FR" sz="1000" dirty="0">
                        <a:latin typeface="Verdana"/>
                        <a:ea typeface="Times New Roman"/>
                      </a:endParaRPr>
                    </a:p>
                    <a:p>
                      <a:pPr algn="ctr">
                        <a:spcAft>
                          <a:spcPts val="0"/>
                        </a:spcAft>
                      </a:pPr>
                      <a:r>
                        <a:rPr lang="fr-FR" sz="1000" dirty="0">
                          <a:latin typeface="Verdana"/>
                          <a:ea typeface="Times New Roman"/>
                        </a:rPr>
                        <a:t>Juliette Blanc</a:t>
                      </a:r>
                      <a:endParaRPr lang="fr-FR" sz="1000" dirty="0">
                        <a:latin typeface="Times New Roman"/>
                        <a:ea typeface="Times New Roman"/>
                      </a:endParaRPr>
                    </a:p>
                  </a:txBody>
                  <a:tcPr marL="89548" marR="89548"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5364" name="Text Box 8">
            <a:extLst>
              <a:ext uri="{FF2B5EF4-FFF2-40B4-BE49-F238E27FC236}">
                <a16:creationId xmlns:a16="http://schemas.microsoft.com/office/drawing/2014/main" id="{258CE26D-4908-4FD0-8B67-CCFEAD5CA45B}"/>
              </a:ext>
            </a:extLst>
          </p:cNvPr>
          <p:cNvSpPr txBox="1">
            <a:spLocks noChangeArrowheads="1"/>
          </p:cNvSpPr>
          <p:nvPr/>
        </p:nvSpPr>
        <p:spPr bwMode="auto">
          <a:xfrm>
            <a:off x="2916238" y="6165850"/>
            <a:ext cx="36004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Monotype Sorts" pitchFamily="2" charset="2"/>
              <a:buChar char="n"/>
              <a:defRPr sz="2800" b="1">
                <a:solidFill>
                  <a:schemeClr val="tx1"/>
                </a:solidFill>
                <a:latin typeface="Arial" panose="020B0604020202020204" pitchFamily="34" charset="0"/>
              </a:defRPr>
            </a:lvl1pPr>
            <a:lvl2pPr marL="742950" indent="-285750">
              <a:spcBef>
                <a:spcPct val="20000"/>
              </a:spcBef>
              <a:buClr>
                <a:srgbClr val="FF9933"/>
              </a:buClr>
              <a:buSzPct val="70000"/>
              <a:buFont typeface="Monotype Sorts" pitchFamily="2" charset="2"/>
              <a:buChar char="n"/>
              <a:defRPr sz="2800" b="1">
                <a:solidFill>
                  <a:schemeClr val="tx1"/>
                </a:solidFill>
                <a:latin typeface="Arial" panose="020B0604020202020204" pitchFamily="34" charset="0"/>
              </a:defRPr>
            </a:lvl2pPr>
            <a:lvl3pPr marL="1143000" indent="-228600">
              <a:spcBef>
                <a:spcPct val="20000"/>
              </a:spcBef>
              <a:buClr>
                <a:schemeClr val="accent2"/>
              </a:buClr>
              <a:buSzPct val="60000"/>
              <a:buFont typeface="Monotype Sorts" pitchFamily="2" charset="2"/>
              <a:buChar char="n"/>
              <a:defRPr sz="2400" b="1">
                <a:solidFill>
                  <a:schemeClr val="tx1"/>
                </a:solidFill>
                <a:latin typeface="Arial" panose="020B0604020202020204" pitchFamily="34" charset="0"/>
              </a:defRPr>
            </a:lvl3pPr>
            <a:lvl4pPr marL="1600200" indent="-228600">
              <a:spcBef>
                <a:spcPct val="20000"/>
              </a:spcBef>
              <a:buClr>
                <a:srgbClr val="9999FF"/>
              </a:buClr>
              <a:buSzPct val="50000"/>
              <a:buFont typeface="Monotype Sorts" pitchFamily="2" charset="2"/>
              <a:buChar char="u"/>
              <a:defRPr sz="2400" b="1">
                <a:solidFill>
                  <a:schemeClr val="tx1"/>
                </a:solidFill>
                <a:latin typeface="Arial" panose="020B0604020202020204" pitchFamily="34" charset="0"/>
              </a:defRPr>
            </a:lvl4pPr>
            <a:lvl5pPr marL="2057400" indent="-228600">
              <a:spcBef>
                <a:spcPct val="20000"/>
              </a:spcBef>
              <a:buClr>
                <a:schemeClr val="accent2"/>
              </a:buClr>
              <a:buSzPct val="50000"/>
              <a:buFont typeface="Monotype Sorts"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9pPr>
          </a:lstStyle>
          <a:p>
            <a:pPr algn="ctr">
              <a:spcBef>
                <a:spcPct val="0"/>
              </a:spcBef>
              <a:buClrTx/>
              <a:buSzTx/>
              <a:buFontTx/>
              <a:buNone/>
            </a:pPr>
            <a:r>
              <a:rPr lang="fr-FR" altLang="fr-FR" sz="800">
                <a:cs typeface="Arial" panose="020B0604020202020204" pitchFamily="34" charset="0"/>
              </a:rPr>
              <a:t>58, rue Michel Ange BP 420</a:t>
            </a:r>
            <a:endParaRPr lang="fr-FR" altLang="fr-FR" sz="1000">
              <a:cs typeface="Times New Roman" panose="02020603050405020304" pitchFamily="18" charset="0"/>
            </a:endParaRPr>
          </a:p>
          <a:p>
            <a:pPr algn="ctr">
              <a:spcBef>
                <a:spcPct val="0"/>
              </a:spcBef>
              <a:buClrTx/>
              <a:buSzTx/>
              <a:buFontTx/>
              <a:buNone/>
            </a:pPr>
            <a:r>
              <a:rPr lang="fr-FR" altLang="fr-FR" sz="800">
                <a:cs typeface="Times New Roman" panose="02020603050405020304" pitchFamily="18" charset="0"/>
              </a:rPr>
              <a:t>44606 Saint-Nazaire Cedex</a:t>
            </a:r>
            <a:endParaRPr lang="fr-FR" altLang="fr-FR" sz="600" b="0"/>
          </a:p>
          <a:p>
            <a:pPr algn="ctr">
              <a:spcBef>
                <a:spcPct val="0"/>
              </a:spcBef>
              <a:buClrTx/>
              <a:buSzTx/>
              <a:buFontTx/>
              <a:buNone/>
            </a:pPr>
            <a:r>
              <a:rPr lang="fr-FR" altLang="fr-FR" sz="800" b="0">
                <a:cs typeface="Times New Roman" panose="02020603050405020304" pitchFamily="18" charset="0"/>
              </a:rPr>
              <a:t>Tel : 02.40.17.81.50</a:t>
            </a:r>
            <a:endParaRPr lang="fr-FR" altLang="fr-FR" sz="1800" b="0"/>
          </a:p>
        </p:txBody>
      </p:sp>
      <p:sp>
        <p:nvSpPr>
          <p:cNvPr id="15366" name="Line 4">
            <a:extLst>
              <a:ext uri="{FF2B5EF4-FFF2-40B4-BE49-F238E27FC236}">
                <a16:creationId xmlns:a16="http://schemas.microsoft.com/office/drawing/2014/main" id="{D5EBD678-CE98-4CDA-B29E-BBEEF3872688}"/>
              </a:ext>
            </a:extLst>
          </p:cNvPr>
          <p:cNvSpPr>
            <a:spLocks noChangeShapeType="1"/>
          </p:cNvSpPr>
          <p:nvPr/>
        </p:nvSpPr>
        <p:spPr bwMode="auto">
          <a:xfrm>
            <a:off x="0" y="4437063"/>
            <a:ext cx="2830513" cy="1587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8" name="Line 5">
            <a:extLst>
              <a:ext uri="{FF2B5EF4-FFF2-40B4-BE49-F238E27FC236}">
                <a16:creationId xmlns:a16="http://schemas.microsoft.com/office/drawing/2014/main" id="{DDEA54A9-4829-4594-ADC5-D06ED127F458}"/>
              </a:ext>
            </a:extLst>
          </p:cNvPr>
          <p:cNvSpPr>
            <a:spLocks noChangeShapeType="1"/>
          </p:cNvSpPr>
          <p:nvPr/>
        </p:nvSpPr>
        <p:spPr bwMode="auto">
          <a:xfrm>
            <a:off x="6621463" y="4486275"/>
            <a:ext cx="2522537" cy="2222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9" name="Line 7">
            <a:extLst>
              <a:ext uri="{FF2B5EF4-FFF2-40B4-BE49-F238E27FC236}">
                <a16:creationId xmlns:a16="http://schemas.microsoft.com/office/drawing/2014/main" id="{C7F2277E-A814-4D2E-80E0-F8C13A7623F7}"/>
              </a:ext>
            </a:extLst>
          </p:cNvPr>
          <p:cNvSpPr>
            <a:spLocks noChangeShapeType="1"/>
          </p:cNvSpPr>
          <p:nvPr/>
        </p:nvSpPr>
        <p:spPr bwMode="auto">
          <a:xfrm>
            <a:off x="5508625" y="6381750"/>
            <a:ext cx="3635375" cy="2222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70" name="Line 6">
            <a:extLst>
              <a:ext uri="{FF2B5EF4-FFF2-40B4-BE49-F238E27FC236}">
                <a16:creationId xmlns:a16="http://schemas.microsoft.com/office/drawing/2014/main" id="{11034854-3FEA-47D6-8F24-51F83780D997}"/>
              </a:ext>
            </a:extLst>
          </p:cNvPr>
          <p:cNvSpPr>
            <a:spLocks noChangeShapeType="1"/>
          </p:cNvSpPr>
          <p:nvPr/>
        </p:nvSpPr>
        <p:spPr bwMode="auto">
          <a:xfrm>
            <a:off x="0" y="6381750"/>
            <a:ext cx="3983038" cy="2222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71" name="Rectangle 13">
            <a:extLst>
              <a:ext uri="{FF2B5EF4-FFF2-40B4-BE49-F238E27FC236}">
                <a16:creationId xmlns:a16="http://schemas.microsoft.com/office/drawing/2014/main" id="{8CB8461C-20BE-4745-9583-837F1C0D875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chemeClr val="accent1"/>
              </a:buClr>
              <a:buSzPct val="75000"/>
              <a:buFont typeface="Monotype Sorts" pitchFamily="2" charset="2"/>
              <a:buChar char="n"/>
              <a:defRPr sz="2800" b="1">
                <a:solidFill>
                  <a:schemeClr val="tx1"/>
                </a:solidFill>
                <a:latin typeface="Arial" panose="020B0604020202020204" pitchFamily="34" charset="0"/>
              </a:defRPr>
            </a:lvl1pPr>
            <a:lvl2pPr marL="742950" indent="-285750">
              <a:spcBef>
                <a:spcPct val="20000"/>
              </a:spcBef>
              <a:buClr>
                <a:srgbClr val="FF9933"/>
              </a:buClr>
              <a:buSzPct val="70000"/>
              <a:buFont typeface="Monotype Sorts" pitchFamily="2" charset="2"/>
              <a:buChar char="n"/>
              <a:defRPr sz="2800" b="1">
                <a:solidFill>
                  <a:schemeClr val="tx1"/>
                </a:solidFill>
                <a:latin typeface="Arial" panose="020B0604020202020204" pitchFamily="34" charset="0"/>
              </a:defRPr>
            </a:lvl2pPr>
            <a:lvl3pPr marL="1143000" indent="-228600">
              <a:spcBef>
                <a:spcPct val="20000"/>
              </a:spcBef>
              <a:buClr>
                <a:schemeClr val="accent2"/>
              </a:buClr>
              <a:buSzPct val="60000"/>
              <a:buFont typeface="Monotype Sorts" pitchFamily="2" charset="2"/>
              <a:buChar char="n"/>
              <a:defRPr sz="2400" b="1">
                <a:solidFill>
                  <a:schemeClr val="tx1"/>
                </a:solidFill>
                <a:latin typeface="Arial" panose="020B0604020202020204" pitchFamily="34" charset="0"/>
              </a:defRPr>
            </a:lvl3pPr>
            <a:lvl4pPr marL="1600200" indent="-228600">
              <a:spcBef>
                <a:spcPct val="20000"/>
              </a:spcBef>
              <a:buClr>
                <a:srgbClr val="9999FF"/>
              </a:buClr>
              <a:buSzPct val="50000"/>
              <a:buFont typeface="Monotype Sorts" pitchFamily="2" charset="2"/>
              <a:buChar char="u"/>
              <a:defRPr sz="2400" b="1">
                <a:solidFill>
                  <a:schemeClr val="tx1"/>
                </a:solidFill>
                <a:latin typeface="Arial" panose="020B0604020202020204" pitchFamily="34" charset="0"/>
              </a:defRPr>
            </a:lvl4pPr>
            <a:lvl5pPr marL="2057400" indent="-228600">
              <a:spcBef>
                <a:spcPct val="20000"/>
              </a:spcBef>
              <a:buClr>
                <a:schemeClr val="accent2"/>
              </a:buClr>
              <a:buSzPct val="50000"/>
              <a:buFont typeface="Monotype Sorts"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9pPr>
          </a:lstStyle>
          <a:p>
            <a:pPr>
              <a:spcBef>
                <a:spcPct val="0"/>
              </a:spcBef>
              <a:buClrTx/>
              <a:buSzTx/>
              <a:buFontTx/>
              <a:buNone/>
            </a:pPr>
            <a:endParaRPr lang="fr-FR" altLang="fr-FR" sz="1800" b="0"/>
          </a:p>
        </p:txBody>
      </p:sp>
      <p:sp>
        <p:nvSpPr>
          <p:cNvPr id="15372" name="Rectangle 14">
            <a:extLst>
              <a:ext uri="{FF2B5EF4-FFF2-40B4-BE49-F238E27FC236}">
                <a16:creationId xmlns:a16="http://schemas.microsoft.com/office/drawing/2014/main" id="{92D07524-5500-4074-A3DD-E727DE86D6CC}"/>
              </a:ext>
            </a:extLst>
          </p:cNvPr>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chemeClr val="accent1"/>
              </a:buClr>
              <a:buSzPct val="75000"/>
              <a:buFont typeface="Monotype Sorts" pitchFamily="2" charset="2"/>
              <a:buChar char="n"/>
              <a:defRPr sz="2800" b="1">
                <a:solidFill>
                  <a:schemeClr val="tx1"/>
                </a:solidFill>
                <a:latin typeface="Arial" panose="020B0604020202020204" pitchFamily="34" charset="0"/>
              </a:defRPr>
            </a:lvl1pPr>
            <a:lvl2pPr marL="742950" indent="-285750">
              <a:spcBef>
                <a:spcPct val="20000"/>
              </a:spcBef>
              <a:buClr>
                <a:srgbClr val="FF9933"/>
              </a:buClr>
              <a:buSzPct val="70000"/>
              <a:buFont typeface="Monotype Sorts" pitchFamily="2" charset="2"/>
              <a:buChar char="n"/>
              <a:defRPr sz="2800" b="1">
                <a:solidFill>
                  <a:schemeClr val="tx1"/>
                </a:solidFill>
                <a:latin typeface="Arial" panose="020B0604020202020204" pitchFamily="34" charset="0"/>
              </a:defRPr>
            </a:lvl2pPr>
            <a:lvl3pPr marL="1143000" indent="-228600">
              <a:spcBef>
                <a:spcPct val="20000"/>
              </a:spcBef>
              <a:buClr>
                <a:schemeClr val="accent2"/>
              </a:buClr>
              <a:buSzPct val="60000"/>
              <a:buFont typeface="Monotype Sorts" pitchFamily="2" charset="2"/>
              <a:buChar char="n"/>
              <a:defRPr sz="2400" b="1">
                <a:solidFill>
                  <a:schemeClr val="tx1"/>
                </a:solidFill>
                <a:latin typeface="Arial" panose="020B0604020202020204" pitchFamily="34" charset="0"/>
              </a:defRPr>
            </a:lvl3pPr>
            <a:lvl4pPr marL="1600200" indent="-228600">
              <a:spcBef>
                <a:spcPct val="20000"/>
              </a:spcBef>
              <a:buClr>
                <a:srgbClr val="9999FF"/>
              </a:buClr>
              <a:buSzPct val="50000"/>
              <a:buFont typeface="Monotype Sorts" pitchFamily="2" charset="2"/>
              <a:buChar char="u"/>
              <a:defRPr sz="2400" b="1">
                <a:solidFill>
                  <a:schemeClr val="tx1"/>
                </a:solidFill>
                <a:latin typeface="Arial" panose="020B0604020202020204" pitchFamily="34" charset="0"/>
              </a:defRPr>
            </a:lvl4pPr>
            <a:lvl5pPr marL="2057400" indent="-228600">
              <a:spcBef>
                <a:spcPct val="20000"/>
              </a:spcBef>
              <a:buClr>
                <a:schemeClr val="accent2"/>
              </a:buClr>
              <a:buSzPct val="50000"/>
              <a:buFont typeface="Monotype Sorts"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9pPr>
          </a:lstStyle>
          <a:p>
            <a:pPr>
              <a:spcBef>
                <a:spcPct val="0"/>
              </a:spcBef>
              <a:buClrTx/>
              <a:buSzTx/>
              <a:buFontTx/>
              <a:buNone/>
            </a:pPr>
            <a:endParaRPr lang="fr-FR" altLang="fr-FR" sz="2400" b="0">
              <a:latin typeface="Times New Roman" panose="02020603050405020304" pitchFamily="18" charset="0"/>
            </a:endParaRPr>
          </a:p>
        </p:txBody>
      </p:sp>
      <p:sp>
        <p:nvSpPr>
          <p:cNvPr id="15373" name="Rectangle 17">
            <a:extLst>
              <a:ext uri="{FF2B5EF4-FFF2-40B4-BE49-F238E27FC236}">
                <a16:creationId xmlns:a16="http://schemas.microsoft.com/office/drawing/2014/main" id="{5C7EDF6D-3EE0-4063-9068-8AB5B33CB4A0}"/>
              </a:ext>
            </a:extLst>
          </p:cNvPr>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chemeClr val="accent1"/>
              </a:buClr>
              <a:buSzPct val="75000"/>
              <a:buFont typeface="Monotype Sorts" pitchFamily="2" charset="2"/>
              <a:buChar char="n"/>
              <a:defRPr sz="2800" b="1">
                <a:solidFill>
                  <a:schemeClr val="tx1"/>
                </a:solidFill>
                <a:latin typeface="Arial" panose="020B0604020202020204" pitchFamily="34" charset="0"/>
              </a:defRPr>
            </a:lvl1pPr>
            <a:lvl2pPr marL="742950" indent="-285750">
              <a:spcBef>
                <a:spcPct val="20000"/>
              </a:spcBef>
              <a:buClr>
                <a:srgbClr val="FF9933"/>
              </a:buClr>
              <a:buSzPct val="70000"/>
              <a:buFont typeface="Monotype Sorts" pitchFamily="2" charset="2"/>
              <a:buChar char="n"/>
              <a:defRPr sz="2800" b="1">
                <a:solidFill>
                  <a:schemeClr val="tx1"/>
                </a:solidFill>
                <a:latin typeface="Arial" panose="020B0604020202020204" pitchFamily="34" charset="0"/>
              </a:defRPr>
            </a:lvl2pPr>
            <a:lvl3pPr marL="1143000" indent="-228600">
              <a:spcBef>
                <a:spcPct val="20000"/>
              </a:spcBef>
              <a:buClr>
                <a:schemeClr val="accent2"/>
              </a:buClr>
              <a:buSzPct val="60000"/>
              <a:buFont typeface="Monotype Sorts" pitchFamily="2" charset="2"/>
              <a:buChar char="n"/>
              <a:defRPr sz="2400" b="1">
                <a:solidFill>
                  <a:schemeClr val="tx1"/>
                </a:solidFill>
                <a:latin typeface="Arial" panose="020B0604020202020204" pitchFamily="34" charset="0"/>
              </a:defRPr>
            </a:lvl3pPr>
            <a:lvl4pPr marL="1600200" indent="-228600">
              <a:spcBef>
                <a:spcPct val="20000"/>
              </a:spcBef>
              <a:buClr>
                <a:srgbClr val="9999FF"/>
              </a:buClr>
              <a:buSzPct val="50000"/>
              <a:buFont typeface="Monotype Sorts" pitchFamily="2" charset="2"/>
              <a:buChar char="u"/>
              <a:defRPr sz="2400" b="1">
                <a:solidFill>
                  <a:schemeClr val="tx1"/>
                </a:solidFill>
                <a:latin typeface="Arial" panose="020B0604020202020204" pitchFamily="34" charset="0"/>
              </a:defRPr>
            </a:lvl4pPr>
            <a:lvl5pPr marL="2057400" indent="-228600">
              <a:spcBef>
                <a:spcPct val="20000"/>
              </a:spcBef>
              <a:buClr>
                <a:schemeClr val="accent2"/>
              </a:buClr>
              <a:buSzPct val="50000"/>
              <a:buFont typeface="Monotype Sorts"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9pPr>
          </a:lstStyle>
          <a:p>
            <a:pPr>
              <a:spcBef>
                <a:spcPct val="0"/>
              </a:spcBef>
              <a:buClrTx/>
              <a:buSzTx/>
              <a:buFontTx/>
              <a:buNone/>
            </a:pPr>
            <a:endParaRPr lang="fr-FR" altLang="fr-FR" sz="1800" b="0"/>
          </a:p>
        </p:txBody>
      </p:sp>
      <p:sp>
        <p:nvSpPr>
          <p:cNvPr id="15374" name="Rectangle 18">
            <a:extLst>
              <a:ext uri="{FF2B5EF4-FFF2-40B4-BE49-F238E27FC236}">
                <a16:creationId xmlns:a16="http://schemas.microsoft.com/office/drawing/2014/main" id="{D96BC63D-3866-45A8-B24E-1B4EAA0AC908}"/>
              </a:ext>
            </a:extLst>
          </p:cNvPr>
          <p:cNvSpPr>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chemeClr val="accent1"/>
              </a:buClr>
              <a:buSzPct val="75000"/>
              <a:buFont typeface="Monotype Sorts" pitchFamily="2" charset="2"/>
              <a:buChar char="n"/>
              <a:defRPr sz="2800" b="1">
                <a:solidFill>
                  <a:schemeClr val="tx1"/>
                </a:solidFill>
                <a:latin typeface="Arial" panose="020B0604020202020204" pitchFamily="34" charset="0"/>
              </a:defRPr>
            </a:lvl1pPr>
            <a:lvl2pPr marL="742950" indent="-285750">
              <a:spcBef>
                <a:spcPct val="20000"/>
              </a:spcBef>
              <a:buClr>
                <a:srgbClr val="FF9933"/>
              </a:buClr>
              <a:buSzPct val="70000"/>
              <a:buFont typeface="Monotype Sorts" pitchFamily="2" charset="2"/>
              <a:buChar char="n"/>
              <a:defRPr sz="2800" b="1">
                <a:solidFill>
                  <a:schemeClr val="tx1"/>
                </a:solidFill>
                <a:latin typeface="Arial" panose="020B0604020202020204" pitchFamily="34" charset="0"/>
              </a:defRPr>
            </a:lvl2pPr>
            <a:lvl3pPr marL="1143000" indent="-228600">
              <a:spcBef>
                <a:spcPct val="20000"/>
              </a:spcBef>
              <a:buClr>
                <a:schemeClr val="accent2"/>
              </a:buClr>
              <a:buSzPct val="60000"/>
              <a:buFont typeface="Monotype Sorts" pitchFamily="2" charset="2"/>
              <a:buChar char="n"/>
              <a:defRPr sz="2400" b="1">
                <a:solidFill>
                  <a:schemeClr val="tx1"/>
                </a:solidFill>
                <a:latin typeface="Arial" panose="020B0604020202020204" pitchFamily="34" charset="0"/>
              </a:defRPr>
            </a:lvl3pPr>
            <a:lvl4pPr marL="1600200" indent="-228600">
              <a:spcBef>
                <a:spcPct val="20000"/>
              </a:spcBef>
              <a:buClr>
                <a:srgbClr val="9999FF"/>
              </a:buClr>
              <a:buSzPct val="50000"/>
              <a:buFont typeface="Monotype Sorts" pitchFamily="2" charset="2"/>
              <a:buChar char="u"/>
              <a:defRPr sz="2400" b="1">
                <a:solidFill>
                  <a:schemeClr val="tx1"/>
                </a:solidFill>
                <a:latin typeface="Arial" panose="020B0604020202020204" pitchFamily="34" charset="0"/>
              </a:defRPr>
            </a:lvl4pPr>
            <a:lvl5pPr marL="2057400" indent="-228600">
              <a:spcBef>
                <a:spcPct val="20000"/>
              </a:spcBef>
              <a:buClr>
                <a:schemeClr val="accent2"/>
              </a:buClr>
              <a:buSzPct val="50000"/>
              <a:buFont typeface="Monotype Sorts"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0000"/>
              <a:buFont typeface="Monotype Sorts" pitchFamily="2" charset="2"/>
              <a:buChar char="l"/>
              <a:defRPr sz="2000" b="1">
                <a:solidFill>
                  <a:schemeClr val="tx1"/>
                </a:solidFill>
                <a:latin typeface="Arial" panose="020B0604020202020204" pitchFamily="34" charset="0"/>
              </a:defRPr>
            </a:lvl9pPr>
          </a:lstStyle>
          <a:p>
            <a:pPr>
              <a:spcBef>
                <a:spcPct val="0"/>
              </a:spcBef>
              <a:buClrTx/>
              <a:buSzTx/>
              <a:buFontTx/>
              <a:buNone/>
            </a:pPr>
            <a:br>
              <a:rPr lang="fr-FR" altLang="fr-FR" sz="1000" b="0">
                <a:cs typeface="Times New Roman" panose="02020603050405020304" pitchFamily="18" charset="0"/>
              </a:rPr>
            </a:br>
            <a:endParaRPr lang="fr-FR" altLang="fr-FR" sz="1800" b="0"/>
          </a:p>
        </p:txBody>
      </p:sp>
      <p:pic>
        <p:nvPicPr>
          <p:cNvPr id="3" name="Image 2">
            <a:extLst>
              <a:ext uri="{FF2B5EF4-FFF2-40B4-BE49-F238E27FC236}">
                <a16:creationId xmlns:a16="http://schemas.microsoft.com/office/drawing/2014/main" id="{CBAF26A2-7593-4BB6-8F28-93040538C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12" y="4001245"/>
            <a:ext cx="2771800" cy="717120"/>
          </a:xfrm>
          <a:prstGeom prst="rect">
            <a:avLst/>
          </a:prstGeom>
        </p:spPr>
      </p:pic>
      <p:pic>
        <p:nvPicPr>
          <p:cNvPr id="17" name="Picture 2">
            <a:extLst>
              <a:ext uri="{FF2B5EF4-FFF2-40B4-BE49-F238E27FC236}">
                <a16:creationId xmlns:a16="http://schemas.microsoft.com/office/drawing/2014/main" id="{07CC674C-1000-4ECE-AE06-D4934A53E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12"/>
          <a:stretch/>
        </p:blipFill>
        <p:spPr bwMode="auto">
          <a:xfrm>
            <a:off x="66675" y="332284"/>
            <a:ext cx="9010650" cy="331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0" y="2420888"/>
            <a:ext cx="90106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a:lstStyle>
          <a:p>
            <a:r>
              <a:rPr lang="fr-FR" dirty="0"/>
              <a:t>Les structures de chaussées</a:t>
            </a:r>
          </a:p>
        </p:txBody>
      </p:sp>
      <p:sp>
        <p:nvSpPr>
          <p:cNvPr id="2" name="ZoneTexte 1"/>
          <p:cNvSpPr txBox="1"/>
          <p:nvPr/>
        </p:nvSpPr>
        <p:spPr>
          <a:xfrm>
            <a:off x="611560" y="1052736"/>
            <a:ext cx="7416824" cy="1200329"/>
          </a:xfrm>
          <a:prstGeom prst="rect">
            <a:avLst/>
          </a:prstGeom>
          <a:noFill/>
        </p:spPr>
        <p:txBody>
          <a:bodyPr wrap="square" rtlCol="0">
            <a:spAutoFit/>
          </a:bodyPr>
          <a:lstStyle/>
          <a:p>
            <a:r>
              <a:rPr lang="fr-FR" sz="2400" dirty="0">
                <a:solidFill>
                  <a:srgbClr val="0070C0"/>
                </a:solidFill>
                <a:latin typeface="Arial" panose="020B0604020202020204" pitchFamily="34" charset="0"/>
                <a:cs typeface="Arial" panose="020B0604020202020204" pitchFamily="34" charset="0"/>
              </a:rPr>
              <a:t>Rôle des structures de chaussées</a:t>
            </a:r>
          </a:p>
          <a:p>
            <a:r>
              <a:rPr lang="fr-FR" sz="2400" dirty="0">
                <a:solidFill>
                  <a:srgbClr val="0070C0"/>
                </a:solidFill>
                <a:latin typeface="Arial" panose="020B0604020202020204" pitchFamily="34" charset="0"/>
                <a:cs typeface="Arial" panose="020B0604020202020204" pitchFamily="34" charset="0"/>
              </a:rPr>
              <a:t>→ Supporter le passage des véhicules sans que le sol support ne présente de déformation significative</a:t>
            </a:r>
          </a:p>
        </p:txBody>
      </p:sp>
    </p:spTree>
    <p:extLst>
      <p:ext uri="{BB962C8B-B14F-4D97-AF65-F5344CB8AC3E}">
        <p14:creationId xmlns:p14="http://schemas.microsoft.com/office/powerpoint/2010/main" val="148415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87338" y="1801813"/>
            <a:ext cx="4105275" cy="4198937"/>
          </a:xfrm>
          <a:prstGeom prst="rect">
            <a:avLst/>
          </a:prstGeom>
          <a:noFill/>
          <a:ln w="9525" algn="ctr">
            <a:noFill/>
            <a:miter lim="800000"/>
            <a:headEnd/>
            <a:tailEnd/>
          </a:ln>
        </p:spPr>
        <p:txBody>
          <a:bodyPr lIns="0" tIns="0" rIns="0" bIns="0">
            <a:spAutoFit/>
          </a:bodyPr>
          <a:lstStyle/>
          <a:p>
            <a:pPr marL="185738" indent="-185738" eaLnBrk="1" hangingPunct="1">
              <a:spcBef>
                <a:spcPct val="50000"/>
              </a:spcBef>
              <a:buClr>
                <a:schemeClr val="tx1"/>
              </a:buClr>
              <a:buFont typeface="Wingdings" pitchFamily="2" charset="2"/>
              <a:buChar char="§"/>
            </a:pPr>
            <a:r>
              <a:rPr lang="fr-FR" altLang="fr-FR" sz="2400">
                <a:latin typeface="Arial" charset="0"/>
                <a:ea typeface="ヒラギノ角ゴ Pro W3" pitchFamily="-122" charset="-128"/>
                <a:cs typeface="Arial" charset="0"/>
              </a:rPr>
              <a:t>Fissuration par fatigue en flexion-traction des couches d’assise traitées</a:t>
            </a:r>
          </a:p>
          <a:p>
            <a:pPr marL="185738" indent="-185738" eaLnBrk="1" hangingPunct="1">
              <a:spcBef>
                <a:spcPct val="50000"/>
              </a:spcBef>
              <a:buClr>
                <a:schemeClr val="tx1"/>
              </a:buClr>
              <a:buFont typeface="Wingdings" pitchFamily="2" charset="2"/>
              <a:buChar char="§"/>
            </a:pPr>
            <a:r>
              <a:rPr lang="fr-FR" altLang="fr-FR" sz="2400">
                <a:latin typeface="Arial" charset="0"/>
                <a:ea typeface="ヒラギノ角ゴ Pro W3" pitchFamily="-122" charset="-128"/>
                <a:cs typeface="Arial" charset="0"/>
              </a:rPr>
              <a:t>Déformations permanentes des sols et matériaux non traités par plastification  </a:t>
            </a:r>
          </a:p>
          <a:p>
            <a:pPr marL="185738" indent="-185738" eaLnBrk="1" hangingPunct="1">
              <a:spcBef>
                <a:spcPct val="50000"/>
              </a:spcBef>
              <a:buClr>
                <a:schemeClr val="tx1"/>
              </a:buClr>
              <a:buFont typeface="Wingdings" pitchFamily="2" charset="2"/>
              <a:buChar char="§"/>
            </a:pPr>
            <a:endParaRPr lang="fr-FR" altLang="fr-FR" sz="1400">
              <a:latin typeface="Arial" charset="0"/>
              <a:ea typeface="ヒラギノ角ゴ Pro W3" pitchFamily="-122" charset="-128"/>
              <a:cs typeface="Arial" charset="0"/>
            </a:endParaRPr>
          </a:p>
          <a:p>
            <a:pPr marL="185738" indent="-185738" eaLnBrk="1" hangingPunct="1">
              <a:spcBef>
                <a:spcPct val="50000"/>
              </a:spcBef>
              <a:buClr>
                <a:schemeClr val="tx1"/>
              </a:buClr>
              <a:buFont typeface="Wingdings" pitchFamily="2" charset="2"/>
              <a:buChar char="§"/>
            </a:pPr>
            <a:endParaRPr lang="fr-FR" altLang="fr-FR" sz="1000">
              <a:latin typeface="Arial" charset="0"/>
              <a:ea typeface="ヒラギノ角ゴ Pro W3" pitchFamily="-122" charset="-128"/>
              <a:cs typeface="Arial" charset="0"/>
            </a:endParaRPr>
          </a:p>
          <a:p>
            <a:pPr marL="185738" indent="-185738" eaLnBrk="1" hangingPunct="1">
              <a:spcBef>
                <a:spcPct val="50000"/>
              </a:spcBef>
              <a:buClr>
                <a:schemeClr val="tx1"/>
              </a:buClr>
              <a:buFont typeface="Wingdings" pitchFamily="2" charset="2"/>
              <a:buChar char="§"/>
            </a:pPr>
            <a:r>
              <a:rPr lang="fr-FR" altLang="fr-FR" sz="2400">
                <a:latin typeface="Arial" charset="0"/>
                <a:ea typeface="ヒラギノ角ゴ Pro W3" pitchFamily="-122" charset="-128"/>
                <a:cs typeface="Arial" charset="0"/>
              </a:rPr>
              <a:t>Chute de portance des sols support sensibles au gel en période de dégel</a:t>
            </a:r>
          </a:p>
        </p:txBody>
      </p:sp>
      <p:sp>
        <p:nvSpPr>
          <p:cNvPr id="12291" name="Rectangle 3"/>
          <p:cNvSpPr>
            <a:spLocks noGrp="1"/>
          </p:cNvSpPr>
          <p:nvPr>
            <p:ph type="title" idx="4294967295"/>
          </p:nvPr>
        </p:nvSpPr>
        <p:spPr>
          <a:xfrm>
            <a:off x="287338" y="795338"/>
            <a:ext cx="7459662" cy="657225"/>
          </a:xfrm>
        </p:spPr>
        <p:txBody>
          <a:bodyPr lIns="0" tIns="0" rIns="0" bIns="0" anchor="t">
            <a:spAutoFit/>
          </a:bodyPr>
          <a:lstStyle/>
          <a:p>
            <a:pPr>
              <a:lnSpc>
                <a:spcPct val="90000"/>
              </a:lnSpc>
            </a:pPr>
            <a:r>
              <a:rPr lang="fr-FR" altLang="fr-FR" sz="2400" dirty="0">
                <a:solidFill>
                  <a:srgbClr val="002060"/>
                </a:solidFill>
              </a:rPr>
              <a:t>3 mécanismes d’endommagement structurel sont pris en compte explicitement :</a:t>
            </a:r>
          </a:p>
        </p:txBody>
      </p:sp>
      <p:grpSp>
        <p:nvGrpSpPr>
          <p:cNvPr id="12292" name="Group 4"/>
          <p:cNvGrpSpPr>
            <a:grpSpLocks/>
          </p:cNvGrpSpPr>
          <p:nvPr/>
        </p:nvGrpSpPr>
        <p:grpSpPr bwMode="auto">
          <a:xfrm>
            <a:off x="4911725" y="1452563"/>
            <a:ext cx="2479675" cy="2774950"/>
            <a:chOff x="3969" y="935"/>
            <a:chExt cx="1631" cy="1848"/>
          </a:xfrm>
        </p:grpSpPr>
        <p:sp>
          <p:nvSpPr>
            <p:cNvPr id="12296" name="Rectangle 5" descr="Papier lettre"/>
            <p:cNvSpPr>
              <a:spLocks noChangeArrowheads="1"/>
            </p:cNvSpPr>
            <p:nvPr/>
          </p:nvSpPr>
          <p:spPr bwMode="auto">
            <a:xfrm>
              <a:off x="4059" y="2251"/>
              <a:ext cx="1474" cy="414"/>
            </a:xfrm>
            <a:prstGeom prst="rect">
              <a:avLst/>
            </a:prstGeom>
            <a:blipFill dpi="0" rotWithShape="1">
              <a:blip r:embed="rId3" cstate="print"/>
              <a:srcRect/>
              <a:tile tx="0" ty="0" sx="100000" sy="100000" flip="none" algn="tl"/>
            </a:blipFill>
            <a:ln w="3175">
              <a:noFill/>
              <a:miter lim="800000"/>
              <a:headEnd/>
              <a:tailEnd/>
            </a:ln>
          </p:spPr>
          <p:txBody>
            <a:bodyPr wrap="none" anchor="ctr"/>
            <a:lstStyle/>
            <a:p>
              <a:endParaRPr lang="fr-FR" altLang="fr-FR"/>
            </a:p>
          </p:txBody>
        </p:sp>
        <p:sp>
          <p:nvSpPr>
            <p:cNvPr id="12297" name="Line 6"/>
            <p:cNvSpPr>
              <a:spLocks noChangeShapeType="1"/>
            </p:cNvSpPr>
            <p:nvPr/>
          </p:nvSpPr>
          <p:spPr bwMode="auto">
            <a:xfrm>
              <a:off x="4117" y="1512"/>
              <a:ext cx="1353" cy="0"/>
            </a:xfrm>
            <a:prstGeom prst="line">
              <a:avLst/>
            </a:prstGeom>
            <a:noFill/>
            <a:ln w="9525">
              <a:solidFill>
                <a:schemeClr val="tx1"/>
              </a:solidFill>
              <a:prstDash val="dashDot"/>
              <a:round/>
              <a:headEnd/>
              <a:tailEnd/>
            </a:ln>
          </p:spPr>
          <p:txBody>
            <a:bodyPr/>
            <a:lstStyle/>
            <a:p>
              <a:endParaRPr lang="fr-FR"/>
            </a:p>
          </p:txBody>
        </p:sp>
        <p:pic>
          <p:nvPicPr>
            <p:cNvPr id="12298" name="Picture 7" descr="jumelage"/>
            <p:cNvPicPr>
              <a:picLocks noChangeAspect="1" noChangeArrowheads="1"/>
            </p:cNvPicPr>
            <p:nvPr/>
          </p:nvPicPr>
          <p:blipFill>
            <a:blip r:embed="rId4" cstate="print">
              <a:clrChange>
                <a:clrFrom>
                  <a:srgbClr val="FFFFFF"/>
                </a:clrFrom>
                <a:clrTo>
                  <a:srgbClr val="FFFFFF">
                    <a:alpha val="0"/>
                  </a:srgbClr>
                </a:clrTo>
              </a:clrChange>
              <a:lum bright="24000"/>
            </a:blip>
            <a:srcRect l="34198" t="16533" r="35631" b="29968"/>
            <a:stretch>
              <a:fillRect/>
            </a:stretch>
          </p:blipFill>
          <p:spPr bwMode="auto">
            <a:xfrm>
              <a:off x="4099" y="935"/>
              <a:ext cx="1391" cy="1145"/>
            </a:xfrm>
            <a:prstGeom prst="rect">
              <a:avLst/>
            </a:prstGeom>
            <a:noFill/>
            <a:ln w="9525">
              <a:noFill/>
              <a:miter lim="800000"/>
              <a:headEnd/>
              <a:tailEnd/>
            </a:ln>
          </p:spPr>
        </p:pic>
        <p:sp>
          <p:nvSpPr>
            <p:cNvPr id="12299" name="Rectangle 8" descr="Granit"/>
            <p:cNvSpPr>
              <a:spLocks noChangeArrowheads="1"/>
            </p:cNvSpPr>
            <p:nvPr/>
          </p:nvSpPr>
          <p:spPr bwMode="auto">
            <a:xfrm>
              <a:off x="4071" y="2018"/>
              <a:ext cx="1452" cy="243"/>
            </a:xfrm>
            <a:prstGeom prst="rect">
              <a:avLst/>
            </a:prstGeom>
            <a:blipFill dpi="0" rotWithShape="1">
              <a:blip r:embed="rId5" cstate="print"/>
              <a:srcRect/>
              <a:tile tx="0" ty="0" sx="100000" sy="100000" flip="none" algn="tl"/>
            </a:blipFill>
            <a:ln w="3175">
              <a:solidFill>
                <a:schemeClr val="tx1"/>
              </a:solidFill>
              <a:miter lim="800000"/>
              <a:headEnd/>
              <a:tailEnd/>
            </a:ln>
          </p:spPr>
          <p:txBody>
            <a:bodyPr wrap="none" anchor="ctr"/>
            <a:lstStyle/>
            <a:p>
              <a:endParaRPr lang="fr-FR" altLang="fr-FR"/>
            </a:p>
          </p:txBody>
        </p:sp>
        <p:sp>
          <p:nvSpPr>
            <p:cNvPr id="12300" name="Freeform 9"/>
            <p:cNvSpPr>
              <a:spLocks/>
            </p:cNvSpPr>
            <p:nvPr/>
          </p:nvSpPr>
          <p:spPr bwMode="auto">
            <a:xfrm>
              <a:off x="3969" y="2614"/>
              <a:ext cx="1582" cy="144"/>
            </a:xfrm>
            <a:custGeom>
              <a:avLst/>
              <a:gdLst>
                <a:gd name="T0" fmla="*/ 0 w 1181"/>
                <a:gd name="T1" fmla="*/ 317 h 111"/>
                <a:gd name="T2" fmla="*/ 1385 w 1181"/>
                <a:gd name="T3" fmla="*/ 397 h 111"/>
                <a:gd name="T4" fmla="*/ 3630 w 1181"/>
                <a:gd name="T5" fmla="*/ 461 h 111"/>
                <a:gd name="T6" fmla="*/ 5643 w 1181"/>
                <a:gd name="T7" fmla="*/ 108 h 111"/>
                <a:gd name="T8" fmla="*/ 6087 w 1181"/>
                <a:gd name="T9" fmla="*/ 353 h 111"/>
                <a:gd name="T10" fmla="*/ 7313 w 1181"/>
                <a:gd name="T11" fmla="*/ 461 h 111"/>
                <a:gd name="T12" fmla="*/ 8592 w 1181"/>
                <a:gd name="T13" fmla="*/ 317 h 111"/>
                <a:gd name="T14" fmla="*/ 10836 w 1181"/>
                <a:gd name="T15" fmla="*/ 353 h 111"/>
                <a:gd name="T16" fmla="*/ 12281 w 1181"/>
                <a:gd name="T17" fmla="*/ 461 h 111"/>
                <a:gd name="T18" fmla="*/ 12999 w 1181"/>
                <a:gd name="T19" fmla="*/ 236 h 111"/>
                <a:gd name="T20" fmla="*/ 13626 w 1181"/>
                <a:gd name="T21" fmla="*/ 188 h 111"/>
                <a:gd name="T22" fmla="*/ 15505 w 1181"/>
                <a:gd name="T23" fmla="*/ 353 h 111"/>
                <a:gd name="T24" fmla="*/ 16346 w 1181"/>
                <a:gd name="T25" fmla="*/ 236 h 111"/>
                <a:gd name="T26" fmla="*/ 16641 w 1181"/>
                <a:gd name="T27" fmla="*/ 188 h 111"/>
                <a:gd name="T28" fmla="*/ 17962 w 1181"/>
                <a:gd name="T29" fmla="*/ 236 h 111"/>
                <a:gd name="T30" fmla="*/ 18688 w 1181"/>
                <a:gd name="T31" fmla="*/ 515 h 111"/>
                <a:gd name="T32" fmla="*/ 19876 w 1181"/>
                <a:gd name="T33" fmla="*/ 461 h 111"/>
                <a:gd name="T34" fmla="*/ 20815 w 1181"/>
                <a:gd name="T35" fmla="*/ 397 h 111"/>
                <a:gd name="T36" fmla="*/ 21544 w 1181"/>
                <a:gd name="T37" fmla="*/ 594 h 111"/>
                <a:gd name="T38" fmla="*/ 21647 w 1181"/>
                <a:gd name="T39" fmla="*/ 725 h 111"/>
                <a:gd name="T40" fmla="*/ 21875 w 1181"/>
                <a:gd name="T41" fmla="*/ 764 h 111"/>
                <a:gd name="T42" fmla="*/ 21489 w 1181"/>
                <a:gd name="T43" fmla="*/ 952 h 111"/>
                <a:gd name="T44" fmla="*/ 20652 w 1181"/>
                <a:gd name="T45" fmla="*/ 1325 h 111"/>
                <a:gd name="T46" fmla="*/ 18308 w 1181"/>
                <a:gd name="T47" fmla="*/ 1162 h 111"/>
                <a:gd name="T48" fmla="*/ 16282 w 1181"/>
                <a:gd name="T49" fmla="*/ 1325 h 111"/>
                <a:gd name="T50" fmla="*/ 10774 w 1181"/>
                <a:gd name="T51" fmla="*/ 1369 h 111"/>
                <a:gd name="T52" fmla="*/ 6194 w 1181"/>
                <a:gd name="T53" fmla="*/ 1400 h 111"/>
                <a:gd name="T54" fmla="*/ 4240 w 1181"/>
                <a:gd name="T55" fmla="*/ 1162 h 111"/>
                <a:gd name="T56" fmla="*/ 1733 w 1181"/>
                <a:gd name="T57" fmla="*/ 1325 h 111"/>
                <a:gd name="T58" fmla="*/ 218 w 1181"/>
                <a:gd name="T59" fmla="*/ 916 h 111"/>
                <a:gd name="T60" fmla="*/ 0 w 1181"/>
                <a:gd name="T61" fmla="*/ 317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81"/>
                <a:gd name="T94" fmla="*/ 0 h 111"/>
                <a:gd name="T95" fmla="*/ 1181 w 1181"/>
                <a:gd name="T96" fmla="*/ 111 h 1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81" h="111">
                  <a:moveTo>
                    <a:pt x="0" y="23"/>
                  </a:moveTo>
                  <a:cubicBezTo>
                    <a:pt x="22" y="12"/>
                    <a:pt x="51" y="24"/>
                    <a:pt x="75" y="29"/>
                  </a:cubicBezTo>
                  <a:cubicBezTo>
                    <a:pt x="119" y="27"/>
                    <a:pt x="153" y="26"/>
                    <a:pt x="195" y="35"/>
                  </a:cubicBezTo>
                  <a:cubicBezTo>
                    <a:pt x="261" y="29"/>
                    <a:pt x="288" y="54"/>
                    <a:pt x="303" y="8"/>
                  </a:cubicBezTo>
                  <a:cubicBezTo>
                    <a:pt x="312" y="13"/>
                    <a:pt x="317" y="24"/>
                    <a:pt x="327" y="26"/>
                  </a:cubicBezTo>
                  <a:cubicBezTo>
                    <a:pt x="349" y="31"/>
                    <a:pt x="393" y="35"/>
                    <a:pt x="393" y="35"/>
                  </a:cubicBezTo>
                  <a:cubicBezTo>
                    <a:pt x="421" y="32"/>
                    <a:pt x="433" y="26"/>
                    <a:pt x="462" y="23"/>
                  </a:cubicBezTo>
                  <a:cubicBezTo>
                    <a:pt x="499" y="11"/>
                    <a:pt x="545" y="22"/>
                    <a:pt x="582" y="26"/>
                  </a:cubicBezTo>
                  <a:cubicBezTo>
                    <a:pt x="612" y="32"/>
                    <a:pt x="615" y="33"/>
                    <a:pt x="660" y="35"/>
                  </a:cubicBezTo>
                  <a:cubicBezTo>
                    <a:pt x="674" y="36"/>
                    <a:pt x="687" y="20"/>
                    <a:pt x="699" y="17"/>
                  </a:cubicBezTo>
                  <a:cubicBezTo>
                    <a:pt x="710" y="15"/>
                    <a:pt x="721" y="15"/>
                    <a:pt x="732" y="14"/>
                  </a:cubicBezTo>
                  <a:cubicBezTo>
                    <a:pt x="766" y="17"/>
                    <a:pt x="801" y="16"/>
                    <a:pt x="834" y="26"/>
                  </a:cubicBezTo>
                  <a:cubicBezTo>
                    <a:pt x="849" y="23"/>
                    <a:pt x="864" y="20"/>
                    <a:pt x="879" y="17"/>
                  </a:cubicBezTo>
                  <a:cubicBezTo>
                    <a:pt x="884" y="16"/>
                    <a:pt x="894" y="14"/>
                    <a:pt x="894" y="14"/>
                  </a:cubicBezTo>
                  <a:cubicBezTo>
                    <a:pt x="918" y="15"/>
                    <a:pt x="942" y="15"/>
                    <a:pt x="966" y="17"/>
                  </a:cubicBezTo>
                  <a:cubicBezTo>
                    <a:pt x="981" y="18"/>
                    <a:pt x="991" y="33"/>
                    <a:pt x="1005" y="38"/>
                  </a:cubicBezTo>
                  <a:cubicBezTo>
                    <a:pt x="1037" y="27"/>
                    <a:pt x="1017" y="32"/>
                    <a:pt x="1068" y="35"/>
                  </a:cubicBezTo>
                  <a:cubicBezTo>
                    <a:pt x="1089" y="32"/>
                    <a:pt x="1098" y="26"/>
                    <a:pt x="1119" y="29"/>
                  </a:cubicBezTo>
                  <a:cubicBezTo>
                    <a:pt x="1131" y="35"/>
                    <a:pt x="1158" y="44"/>
                    <a:pt x="1158" y="44"/>
                  </a:cubicBezTo>
                  <a:cubicBezTo>
                    <a:pt x="1160" y="47"/>
                    <a:pt x="1161" y="51"/>
                    <a:pt x="1164" y="53"/>
                  </a:cubicBezTo>
                  <a:cubicBezTo>
                    <a:pt x="1167" y="55"/>
                    <a:pt x="1174" y="53"/>
                    <a:pt x="1176" y="56"/>
                  </a:cubicBezTo>
                  <a:cubicBezTo>
                    <a:pt x="1181" y="63"/>
                    <a:pt x="1163" y="68"/>
                    <a:pt x="1155" y="71"/>
                  </a:cubicBezTo>
                  <a:cubicBezTo>
                    <a:pt x="1149" y="88"/>
                    <a:pt x="1127" y="94"/>
                    <a:pt x="1110" y="98"/>
                  </a:cubicBezTo>
                  <a:cubicBezTo>
                    <a:pt x="1048" y="96"/>
                    <a:pt x="1037" y="90"/>
                    <a:pt x="984" y="86"/>
                  </a:cubicBezTo>
                  <a:cubicBezTo>
                    <a:pt x="948" y="89"/>
                    <a:pt x="909" y="85"/>
                    <a:pt x="876" y="98"/>
                  </a:cubicBezTo>
                  <a:cubicBezTo>
                    <a:pt x="777" y="95"/>
                    <a:pt x="678" y="96"/>
                    <a:pt x="579" y="101"/>
                  </a:cubicBezTo>
                  <a:cubicBezTo>
                    <a:pt x="496" y="111"/>
                    <a:pt x="416" y="108"/>
                    <a:pt x="333" y="104"/>
                  </a:cubicBezTo>
                  <a:cubicBezTo>
                    <a:pt x="309" y="88"/>
                    <a:pt x="257" y="89"/>
                    <a:pt x="228" y="86"/>
                  </a:cubicBezTo>
                  <a:cubicBezTo>
                    <a:pt x="170" y="88"/>
                    <a:pt x="144" y="89"/>
                    <a:pt x="93" y="98"/>
                  </a:cubicBezTo>
                  <a:cubicBezTo>
                    <a:pt x="47" y="96"/>
                    <a:pt x="34" y="102"/>
                    <a:pt x="12" y="68"/>
                  </a:cubicBezTo>
                  <a:cubicBezTo>
                    <a:pt x="8" y="47"/>
                    <a:pt x="30" y="0"/>
                    <a:pt x="0" y="23"/>
                  </a:cubicBezTo>
                  <a:close/>
                </a:path>
              </a:pathLst>
            </a:custGeom>
            <a:solidFill>
              <a:schemeClr val="bg1"/>
            </a:solidFill>
            <a:ln w="9525">
              <a:noFill/>
              <a:round/>
              <a:headEnd/>
              <a:tailEnd/>
            </a:ln>
          </p:spPr>
          <p:txBody>
            <a:bodyPr/>
            <a:lstStyle/>
            <a:p>
              <a:endParaRPr lang="fr-FR"/>
            </a:p>
          </p:txBody>
        </p:sp>
        <p:sp>
          <p:nvSpPr>
            <p:cNvPr id="12301" name="Line 10"/>
            <p:cNvSpPr>
              <a:spLocks noChangeShapeType="1"/>
            </p:cNvSpPr>
            <p:nvPr/>
          </p:nvSpPr>
          <p:spPr bwMode="auto">
            <a:xfrm>
              <a:off x="4612" y="2227"/>
              <a:ext cx="346" cy="0"/>
            </a:xfrm>
            <a:prstGeom prst="line">
              <a:avLst/>
            </a:prstGeom>
            <a:noFill/>
            <a:ln w="28575">
              <a:solidFill>
                <a:schemeClr val="bg1"/>
              </a:solidFill>
              <a:round/>
              <a:headEnd type="arrow" w="med" len="med"/>
              <a:tailEnd type="arrow" w="med" len="med"/>
            </a:ln>
          </p:spPr>
          <p:txBody>
            <a:bodyPr/>
            <a:lstStyle/>
            <a:p>
              <a:endParaRPr lang="fr-FR"/>
            </a:p>
          </p:txBody>
        </p:sp>
        <p:sp>
          <p:nvSpPr>
            <p:cNvPr id="12302" name="Freeform 11"/>
            <p:cNvSpPr>
              <a:spLocks/>
            </p:cNvSpPr>
            <p:nvPr/>
          </p:nvSpPr>
          <p:spPr bwMode="auto">
            <a:xfrm rot="10800000">
              <a:off x="3987" y="1848"/>
              <a:ext cx="140" cy="848"/>
            </a:xfrm>
            <a:custGeom>
              <a:avLst/>
              <a:gdLst>
                <a:gd name="T0" fmla="*/ 135 w 113"/>
                <a:gd name="T1" fmla="*/ 0 h 699"/>
                <a:gd name="T2" fmla="*/ 284 w 113"/>
                <a:gd name="T3" fmla="*/ 513 h 699"/>
                <a:gd name="T4" fmla="*/ 26 w 113"/>
                <a:gd name="T5" fmla="*/ 872 h 699"/>
                <a:gd name="T6" fmla="*/ 181 w 113"/>
                <a:gd name="T7" fmla="*/ 1200 h 699"/>
                <a:gd name="T8" fmla="*/ 149 w 113"/>
                <a:gd name="T9" fmla="*/ 1700 h 699"/>
                <a:gd name="T10" fmla="*/ 256 w 113"/>
                <a:gd name="T11" fmla="*/ 1821 h 699"/>
                <a:gd name="T12" fmla="*/ 181 w 113"/>
                <a:gd name="T13" fmla="*/ 2196 h 699"/>
                <a:gd name="T14" fmla="*/ 0 w 113"/>
                <a:gd name="T15" fmla="*/ 2884 h 699"/>
                <a:gd name="T16" fmla="*/ 26 w 113"/>
                <a:gd name="T17" fmla="*/ 3251 h 699"/>
                <a:gd name="T18" fmla="*/ 207 w 113"/>
                <a:gd name="T19" fmla="*/ 4056 h 699"/>
                <a:gd name="T20" fmla="*/ 405 w 113"/>
                <a:gd name="T21" fmla="*/ 4827 h 699"/>
                <a:gd name="T22" fmla="*/ 637 w 113"/>
                <a:gd name="T23" fmla="*/ 4701 h 699"/>
                <a:gd name="T24" fmla="*/ 669 w 113"/>
                <a:gd name="T25" fmla="*/ 4640 h 699"/>
                <a:gd name="T26" fmla="*/ 564 w 113"/>
                <a:gd name="T27" fmla="*/ 4514 h 699"/>
                <a:gd name="T28" fmla="*/ 540 w 113"/>
                <a:gd name="T29" fmla="*/ 4350 h 699"/>
                <a:gd name="T30" fmla="*/ 582 w 113"/>
                <a:gd name="T31" fmla="*/ 4224 h 699"/>
                <a:gd name="T32" fmla="*/ 637 w 113"/>
                <a:gd name="T33" fmla="*/ 4107 h 699"/>
                <a:gd name="T34" fmla="*/ 717 w 113"/>
                <a:gd name="T35" fmla="*/ 3851 h 699"/>
                <a:gd name="T36" fmla="*/ 866 w 113"/>
                <a:gd name="T37" fmla="*/ 3394 h 699"/>
                <a:gd name="T38" fmla="*/ 816 w 113"/>
                <a:gd name="T39" fmla="*/ 2339 h 699"/>
                <a:gd name="T40" fmla="*/ 717 w 113"/>
                <a:gd name="T41" fmla="*/ 496 h 699"/>
                <a:gd name="T42" fmla="*/ 487 w 113"/>
                <a:gd name="T43" fmla="*/ 189 h 699"/>
                <a:gd name="T44" fmla="*/ 135 w 113"/>
                <a:gd name="T45" fmla="*/ 0 h 6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699"/>
                <a:gd name="T71" fmla="*/ 113 w 113"/>
                <a:gd name="T72" fmla="*/ 699 h 6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699">
                  <a:moveTo>
                    <a:pt x="15" y="0"/>
                  </a:moveTo>
                  <a:cubicBezTo>
                    <a:pt x="34" y="19"/>
                    <a:pt x="30" y="50"/>
                    <a:pt x="33" y="75"/>
                  </a:cubicBezTo>
                  <a:cubicBezTo>
                    <a:pt x="14" y="85"/>
                    <a:pt x="15" y="108"/>
                    <a:pt x="3" y="126"/>
                  </a:cubicBezTo>
                  <a:cubicBezTo>
                    <a:pt x="9" y="143"/>
                    <a:pt x="11" y="159"/>
                    <a:pt x="21" y="174"/>
                  </a:cubicBezTo>
                  <a:cubicBezTo>
                    <a:pt x="25" y="196"/>
                    <a:pt x="50" y="235"/>
                    <a:pt x="18" y="246"/>
                  </a:cubicBezTo>
                  <a:cubicBezTo>
                    <a:pt x="20" y="253"/>
                    <a:pt x="29" y="257"/>
                    <a:pt x="30" y="264"/>
                  </a:cubicBezTo>
                  <a:cubicBezTo>
                    <a:pt x="32" y="274"/>
                    <a:pt x="23" y="308"/>
                    <a:pt x="21" y="318"/>
                  </a:cubicBezTo>
                  <a:cubicBezTo>
                    <a:pt x="20" y="336"/>
                    <a:pt x="27" y="408"/>
                    <a:pt x="0" y="417"/>
                  </a:cubicBezTo>
                  <a:cubicBezTo>
                    <a:pt x="23" y="428"/>
                    <a:pt x="16" y="452"/>
                    <a:pt x="3" y="471"/>
                  </a:cubicBezTo>
                  <a:cubicBezTo>
                    <a:pt x="7" y="511"/>
                    <a:pt x="17" y="549"/>
                    <a:pt x="24" y="588"/>
                  </a:cubicBezTo>
                  <a:cubicBezTo>
                    <a:pt x="19" y="615"/>
                    <a:pt x="11" y="687"/>
                    <a:pt x="48" y="699"/>
                  </a:cubicBezTo>
                  <a:cubicBezTo>
                    <a:pt x="58" y="692"/>
                    <a:pt x="66" y="690"/>
                    <a:pt x="75" y="681"/>
                  </a:cubicBezTo>
                  <a:cubicBezTo>
                    <a:pt x="76" y="678"/>
                    <a:pt x="79" y="675"/>
                    <a:pt x="78" y="672"/>
                  </a:cubicBezTo>
                  <a:cubicBezTo>
                    <a:pt x="76" y="665"/>
                    <a:pt x="66" y="654"/>
                    <a:pt x="66" y="654"/>
                  </a:cubicBezTo>
                  <a:cubicBezTo>
                    <a:pt x="65" y="646"/>
                    <a:pt x="62" y="638"/>
                    <a:pt x="63" y="630"/>
                  </a:cubicBezTo>
                  <a:cubicBezTo>
                    <a:pt x="63" y="624"/>
                    <a:pt x="69" y="612"/>
                    <a:pt x="69" y="612"/>
                  </a:cubicBezTo>
                  <a:cubicBezTo>
                    <a:pt x="61" y="579"/>
                    <a:pt x="66" y="618"/>
                    <a:pt x="75" y="594"/>
                  </a:cubicBezTo>
                  <a:cubicBezTo>
                    <a:pt x="95" y="538"/>
                    <a:pt x="66" y="585"/>
                    <a:pt x="84" y="558"/>
                  </a:cubicBezTo>
                  <a:cubicBezTo>
                    <a:pt x="86" y="528"/>
                    <a:pt x="87" y="515"/>
                    <a:pt x="102" y="492"/>
                  </a:cubicBezTo>
                  <a:cubicBezTo>
                    <a:pt x="80" y="425"/>
                    <a:pt x="93" y="474"/>
                    <a:pt x="96" y="339"/>
                  </a:cubicBezTo>
                  <a:cubicBezTo>
                    <a:pt x="93" y="268"/>
                    <a:pt x="113" y="115"/>
                    <a:pt x="84" y="72"/>
                  </a:cubicBezTo>
                  <a:cubicBezTo>
                    <a:pt x="80" y="29"/>
                    <a:pt x="87" y="39"/>
                    <a:pt x="57" y="27"/>
                  </a:cubicBezTo>
                  <a:cubicBezTo>
                    <a:pt x="52" y="11"/>
                    <a:pt x="29" y="11"/>
                    <a:pt x="15" y="0"/>
                  </a:cubicBezTo>
                  <a:close/>
                </a:path>
              </a:pathLst>
            </a:custGeom>
            <a:solidFill>
              <a:schemeClr val="bg1"/>
            </a:solidFill>
            <a:ln w="9525">
              <a:noFill/>
              <a:round/>
              <a:headEnd/>
              <a:tailEnd/>
            </a:ln>
          </p:spPr>
          <p:txBody>
            <a:bodyPr/>
            <a:lstStyle/>
            <a:p>
              <a:endParaRPr lang="fr-FR"/>
            </a:p>
          </p:txBody>
        </p:sp>
        <p:sp>
          <p:nvSpPr>
            <p:cNvPr id="12303" name="Text Box 12"/>
            <p:cNvSpPr txBox="1">
              <a:spLocks noChangeArrowheads="1"/>
            </p:cNvSpPr>
            <p:nvPr/>
          </p:nvSpPr>
          <p:spPr bwMode="auto">
            <a:xfrm>
              <a:off x="4265" y="1984"/>
              <a:ext cx="1046" cy="244"/>
            </a:xfrm>
            <a:prstGeom prst="rect">
              <a:avLst/>
            </a:prstGeom>
            <a:noFill/>
            <a:ln w="9525">
              <a:noFill/>
              <a:miter lim="800000"/>
              <a:headEnd/>
              <a:tailEnd/>
            </a:ln>
          </p:spPr>
          <p:txBody>
            <a:bodyPr wrap="none">
              <a:spAutoFit/>
            </a:bodyPr>
            <a:lstStyle/>
            <a:p>
              <a:pPr eaLnBrk="1" hangingPunct="1"/>
              <a:r>
                <a:rPr lang="fr-FR" altLang="fr-FR" sz="1800" b="1">
                  <a:solidFill>
                    <a:schemeClr val="bg1"/>
                  </a:solidFill>
                  <a:latin typeface="Arial Narrow" pitchFamily="34" charset="0"/>
                  <a:cs typeface="Arial" charset="0"/>
                </a:rPr>
                <a:t>Flexion-traction</a:t>
              </a:r>
            </a:p>
          </p:txBody>
        </p:sp>
        <p:sp>
          <p:nvSpPr>
            <p:cNvPr id="12304" name="Text Box 13"/>
            <p:cNvSpPr txBox="1">
              <a:spLocks noChangeArrowheads="1"/>
            </p:cNvSpPr>
            <p:nvPr/>
          </p:nvSpPr>
          <p:spPr bwMode="auto">
            <a:xfrm>
              <a:off x="4377" y="2440"/>
              <a:ext cx="910" cy="245"/>
            </a:xfrm>
            <a:prstGeom prst="rect">
              <a:avLst/>
            </a:prstGeom>
            <a:noFill/>
            <a:ln w="9525">
              <a:noFill/>
              <a:miter lim="800000"/>
              <a:headEnd/>
              <a:tailEnd/>
            </a:ln>
          </p:spPr>
          <p:txBody>
            <a:bodyPr wrap="none">
              <a:spAutoFit/>
            </a:bodyPr>
            <a:lstStyle/>
            <a:p>
              <a:pPr eaLnBrk="1" hangingPunct="1"/>
              <a:r>
                <a:rPr lang="fr-FR" altLang="fr-FR" sz="1800" b="1">
                  <a:solidFill>
                    <a:srgbClr val="003399"/>
                  </a:solidFill>
                  <a:latin typeface="Arial Narrow" pitchFamily="34" charset="0"/>
                  <a:cs typeface="Arial" charset="0"/>
                </a:rPr>
                <a:t>Compression</a:t>
              </a:r>
            </a:p>
          </p:txBody>
        </p:sp>
        <p:sp>
          <p:nvSpPr>
            <p:cNvPr id="12305" name="Line 14"/>
            <p:cNvSpPr>
              <a:spLocks noChangeShapeType="1"/>
            </p:cNvSpPr>
            <p:nvPr/>
          </p:nvSpPr>
          <p:spPr bwMode="auto">
            <a:xfrm>
              <a:off x="4137" y="1909"/>
              <a:ext cx="1374" cy="0"/>
            </a:xfrm>
            <a:prstGeom prst="line">
              <a:avLst/>
            </a:prstGeom>
            <a:noFill/>
            <a:ln w="9525">
              <a:solidFill>
                <a:schemeClr val="tx1"/>
              </a:solidFill>
              <a:round/>
              <a:headEnd/>
              <a:tailEnd/>
            </a:ln>
          </p:spPr>
          <p:txBody>
            <a:bodyPr/>
            <a:lstStyle/>
            <a:p>
              <a:endParaRPr lang="fr-FR"/>
            </a:p>
          </p:txBody>
        </p:sp>
        <p:sp>
          <p:nvSpPr>
            <p:cNvPr id="12306" name="Freeform 15"/>
            <p:cNvSpPr>
              <a:spLocks/>
            </p:cNvSpPr>
            <p:nvPr/>
          </p:nvSpPr>
          <p:spPr bwMode="auto">
            <a:xfrm>
              <a:off x="5420" y="1616"/>
              <a:ext cx="180" cy="1167"/>
            </a:xfrm>
            <a:custGeom>
              <a:avLst/>
              <a:gdLst>
                <a:gd name="T0" fmla="*/ 47 w 180"/>
                <a:gd name="T1" fmla="*/ 159 h 1074"/>
                <a:gd name="T2" fmla="*/ 13 w 180"/>
                <a:gd name="T3" fmla="*/ 177 h 1074"/>
                <a:gd name="T4" fmla="*/ 21 w 180"/>
                <a:gd name="T5" fmla="*/ 272 h 1074"/>
                <a:gd name="T6" fmla="*/ 47 w 180"/>
                <a:gd name="T7" fmla="*/ 502 h 1074"/>
                <a:gd name="T8" fmla="*/ 13 w 180"/>
                <a:gd name="T9" fmla="*/ 520 h 1074"/>
                <a:gd name="T10" fmla="*/ 30 w 180"/>
                <a:gd name="T11" fmla="*/ 657 h 1074"/>
                <a:gd name="T12" fmla="*/ 21 w 180"/>
                <a:gd name="T13" fmla="*/ 771 h 1074"/>
                <a:gd name="T14" fmla="*/ 55 w 180"/>
                <a:gd name="T15" fmla="*/ 886 h 1074"/>
                <a:gd name="T16" fmla="*/ 63 w 180"/>
                <a:gd name="T17" fmla="*/ 1039 h 1074"/>
                <a:gd name="T18" fmla="*/ 47 w 180"/>
                <a:gd name="T19" fmla="*/ 1116 h 1074"/>
                <a:gd name="T20" fmla="*/ 55 w 180"/>
                <a:gd name="T21" fmla="*/ 1482 h 1074"/>
                <a:gd name="T22" fmla="*/ 47 w 180"/>
                <a:gd name="T23" fmla="*/ 1536 h 1074"/>
                <a:gd name="T24" fmla="*/ 13 w 180"/>
                <a:gd name="T25" fmla="*/ 1576 h 1074"/>
                <a:gd name="T26" fmla="*/ 21 w 180"/>
                <a:gd name="T27" fmla="*/ 1653 h 1074"/>
                <a:gd name="T28" fmla="*/ 30 w 180"/>
                <a:gd name="T29" fmla="*/ 1749 h 1074"/>
                <a:gd name="T30" fmla="*/ 55 w 180"/>
                <a:gd name="T31" fmla="*/ 1996 h 1074"/>
                <a:gd name="T32" fmla="*/ 80 w 180"/>
                <a:gd name="T33" fmla="*/ 2417 h 1074"/>
                <a:gd name="T34" fmla="*/ 138 w 180"/>
                <a:gd name="T35" fmla="*/ 2436 h 1074"/>
                <a:gd name="T36" fmla="*/ 155 w 180"/>
                <a:gd name="T37" fmla="*/ 1959 h 1074"/>
                <a:gd name="T38" fmla="*/ 180 w 180"/>
                <a:gd name="T39" fmla="*/ 1536 h 1074"/>
                <a:gd name="T40" fmla="*/ 122 w 180"/>
                <a:gd name="T41" fmla="*/ 1235 h 1074"/>
                <a:gd name="T42" fmla="*/ 130 w 180"/>
                <a:gd name="T43" fmla="*/ 737 h 1074"/>
                <a:gd name="T44" fmla="*/ 88 w 180"/>
                <a:gd name="T45" fmla="*/ 502 h 1074"/>
                <a:gd name="T46" fmla="*/ 72 w 180"/>
                <a:gd name="T47" fmla="*/ 214 h 1074"/>
                <a:gd name="T48" fmla="*/ 47 w 180"/>
                <a:gd name="T49" fmla="*/ 159 h 10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074"/>
                <a:gd name="T77" fmla="*/ 180 w 180"/>
                <a:gd name="T78" fmla="*/ 1074 h 10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074">
                  <a:moveTo>
                    <a:pt x="47" y="69"/>
                  </a:moveTo>
                  <a:cubicBezTo>
                    <a:pt x="36" y="72"/>
                    <a:pt x="18" y="67"/>
                    <a:pt x="13" y="77"/>
                  </a:cubicBezTo>
                  <a:cubicBezTo>
                    <a:pt x="6" y="90"/>
                    <a:pt x="19" y="105"/>
                    <a:pt x="21" y="119"/>
                  </a:cubicBezTo>
                  <a:cubicBezTo>
                    <a:pt x="34" y="208"/>
                    <a:pt x="15" y="172"/>
                    <a:pt x="47" y="219"/>
                  </a:cubicBezTo>
                  <a:cubicBezTo>
                    <a:pt x="36" y="222"/>
                    <a:pt x="19" y="218"/>
                    <a:pt x="13" y="228"/>
                  </a:cubicBezTo>
                  <a:cubicBezTo>
                    <a:pt x="10" y="233"/>
                    <a:pt x="27" y="279"/>
                    <a:pt x="30" y="286"/>
                  </a:cubicBezTo>
                  <a:cubicBezTo>
                    <a:pt x="13" y="311"/>
                    <a:pt x="5" y="308"/>
                    <a:pt x="21" y="336"/>
                  </a:cubicBezTo>
                  <a:cubicBezTo>
                    <a:pt x="31" y="354"/>
                    <a:pt x="55" y="386"/>
                    <a:pt x="55" y="386"/>
                  </a:cubicBezTo>
                  <a:cubicBezTo>
                    <a:pt x="58" y="408"/>
                    <a:pt x="65" y="431"/>
                    <a:pt x="63" y="453"/>
                  </a:cubicBezTo>
                  <a:cubicBezTo>
                    <a:pt x="62" y="465"/>
                    <a:pt x="48" y="474"/>
                    <a:pt x="47" y="486"/>
                  </a:cubicBezTo>
                  <a:cubicBezTo>
                    <a:pt x="45" y="539"/>
                    <a:pt x="52" y="592"/>
                    <a:pt x="55" y="645"/>
                  </a:cubicBezTo>
                  <a:cubicBezTo>
                    <a:pt x="52" y="653"/>
                    <a:pt x="53" y="664"/>
                    <a:pt x="47" y="670"/>
                  </a:cubicBezTo>
                  <a:cubicBezTo>
                    <a:pt x="38" y="679"/>
                    <a:pt x="19" y="676"/>
                    <a:pt x="13" y="687"/>
                  </a:cubicBezTo>
                  <a:cubicBezTo>
                    <a:pt x="8" y="697"/>
                    <a:pt x="18" y="709"/>
                    <a:pt x="21" y="720"/>
                  </a:cubicBezTo>
                  <a:cubicBezTo>
                    <a:pt x="24" y="734"/>
                    <a:pt x="27" y="748"/>
                    <a:pt x="30" y="762"/>
                  </a:cubicBezTo>
                  <a:cubicBezTo>
                    <a:pt x="0" y="806"/>
                    <a:pt x="21" y="836"/>
                    <a:pt x="55" y="870"/>
                  </a:cubicBezTo>
                  <a:cubicBezTo>
                    <a:pt x="69" y="916"/>
                    <a:pt x="6" y="1024"/>
                    <a:pt x="80" y="1054"/>
                  </a:cubicBezTo>
                  <a:cubicBezTo>
                    <a:pt x="98" y="1061"/>
                    <a:pt x="119" y="1059"/>
                    <a:pt x="138" y="1062"/>
                  </a:cubicBezTo>
                  <a:cubicBezTo>
                    <a:pt x="159" y="946"/>
                    <a:pt x="138" y="1074"/>
                    <a:pt x="155" y="854"/>
                  </a:cubicBezTo>
                  <a:cubicBezTo>
                    <a:pt x="160" y="793"/>
                    <a:pt x="174" y="731"/>
                    <a:pt x="180" y="670"/>
                  </a:cubicBezTo>
                  <a:cubicBezTo>
                    <a:pt x="161" y="622"/>
                    <a:pt x="159" y="574"/>
                    <a:pt x="122" y="537"/>
                  </a:cubicBezTo>
                  <a:cubicBezTo>
                    <a:pt x="103" y="432"/>
                    <a:pt x="110" y="420"/>
                    <a:pt x="130" y="320"/>
                  </a:cubicBezTo>
                  <a:cubicBezTo>
                    <a:pt x="113" y="287"/>
                    <a:pt x="102" y="254"/>
                    <a:pt x="88" y="219"/>
                  </a:cubicBezTo>
                  <a:cubicBezTo>
                    <a:pt x="83" y="177"/>
                    <a:pt x="84" y="134"/>
                    <a:pt x="72" y="94"/>
                  </a:cubicBezTo>
                  <a:cubicBezTo>
                    <a:pt x="45" y="0"/>
                    <a:pt x="47" y="107"/>
                    <a:pt x="47" y="69"/>
                  </a:cubicBezTo>
                  <a:close/>
                </a:path>
              </a:pathLst>
            </a:custGeom>
            <a:solidFill>
              <a:schemeClr val="bg1"/>
            </a:solidFill>
            <a:ln w="9525">
              <a:noFill/>
              <a:round/>
              <a:headEnd/>
              <a:tailEnd/>
            </a:ln>
          </p:spPr>
          <p:txBody>
            <a:bodyPr/>
            <a:lstStyle/>
            <a:p>
              <a:endParaRPr lang="fr-FR"/>
            </a:p>
          </p:txBody>
        </p:sp>
        <p:grpSp>
          <p:nvGrpSpPr>
            <p:cNvPr id="12307" name="Group 16"/>
            <p:cNvGrpSpPr>
              <a:grpSpLocks/>
            </p:cNvGrpSpPr>
            <p:nvPr/>
          </p:nvGrpSpPr>
          <p:grpSpPr bwMode="auto">
            <a:xfrm>
              <a:off x="4187" y="2259"/>
              <a:ext cx="1248" cy="243"/>
              <a:chOff x="4187" y="2259"/>
              <a:chExt cx="1248" cy="243"/>
            </a:xfrm>
          </p:grpSpPr>
          <p:sp>
            <p:nvSpPr>
              <p:cNvPr id="12308" name="Line 17"/>
              <p:cNvSpPr>
                <a:spLocks noChangeShapeType="1"/>
              </p:cNvSpPr>
              <p:nvPr/>
            </p:nvSpPr>
            <p:spPr bwMode="auto">
              <a:xfrm>
                <a:off x="4831" y="2265"/>
                <a:ext cx="0" cy="237"/>
              </a:xfrm>
              <a:prstGeom prst="line">
                <a:avLst/>
              </a:prstGeom>
              <a:noFill/>
              <a:ln w="9525">
                <a:solidFill>
                  <a:srgbClr val="003399"/>
                </a:solidFill>
                <a:round/>
                <a:headEnd/>
                <a:tailEnd type="triangle" w="med" len="med"/>
              </a:ln>
            </p:spPr>
            <p:txBody>
              <a:bodyPr/>
              <a:lstStyle/>
              <a:p>
                <a:endParaRPr lang="fr-FR"/>
              </a:p>
            </p:txBody>
          </p:sp>
          <p:sp>
            <p:nvSpPr>
              <p:cNvPr id="12309" name="Line 18"/>
              <p:cNvSpPr>
                <a:spLocks noChangeShapeType="1"/>
              </p:cNvSpPr>
              <p:nvPr/>
            </p:nvSpPr>
            <p:spPr bwMode="auto">
              <a:xfrm>
                <a:off x="4922" y="2263"/>
                <a:ext cx="0" cy="194"/>
              </a:xfrm>
              <a:prstGeom prst="line">
                <a:avLst/>
              </a:prstGeom>
              <a:noFill/>
              <a:ln w="9525">
                <a:solidFill>
                  <a:srgbClr val="003399"/>
                </a:solidFill>
                <a:round/>
                <a:headEnd/>
                <a:tailEnd type="triangle" w="med" len="med"/>
              </a:ln>
            </p:spPr>
            <p:txBody>
              <a:bodyPr/>
              <a:lstStyle/>
              <a:p>
                <a:endParaRPr lang="fr-FR"/>
              </a:p>
            </p:txBody>
          </p:sp>
          <p:sp>
            <p:nvSpPr>
              <p:cNvPr id="12310" name="Line 19"/>
              <p:cNvSpPr>
                <a:spLocks noChangeShapeType="1"/>
              </p:cNvSpPr>
              <p:nvPr/>
            </p:nvSpPr>
            <p:spPr bwMode="auto">
              <a:xfrm>
                <a:off x="5009" y="2265"/>
                <a:ext cx="0" cy="204"/>
              </a:xfrm>
              <a:prstGeom prst="line">
                <a:avLst/>
              </a:prstGeom>
              <a:noFill/>
              <a:ln w="9525">
                <a:solidFill>
                  <a:srgbClr val="003399"/>
                </a:solidFill>
                <a:round/>
                <a:headEnd/>
                <a:tailEnd type="triangle" w="med" len="med"/>
              </a:ln>
            </p:spPr>
            <p:txBody>
              <a:bodyPr/>
              <a:lstStyle/>
              <a:p>
                <a:endParaRPr lang="fr-FR"/>
              </a:p>
            </p:txBody>
          </p:sp>
          <p:sp>
            <p:nvSpPr>
              <p:cNvPr id="12311" name="Line 20"/>
              <p:cNvSpPr>
                <a:spLocks noChangeShapeType="1"/>
              </p:cNvSpPr>
              <p:nvPr/>
            </p:nvSpPr>
            <p:spPr bwMode="auto">
              <a:xfrm>
                <a:off x="5099" y="2260"/>
                <a:ext cx="0" cy="237"/>
              </a:xfrm>
              <a:prstGeom prst="line">
                <a:avLst/>
              </a:prstGeom>
              <a:noFill/>
              <a:ln w="9525">
                <a:solidFill>
                  <a:srgbClr val="003399"/>
                </a:solidFill>
                <a:round/>
                <a:headEnd/>
                <a:tailEnd type="triangle" w="med" len="med"/>
              </a:ln>
            </p:spPr>
            <p:txBody>
              <a:bodyPr/>
              <a:lstStyle/>
              <a:p>
                <a:endParaRPr lang="fr-FR"/>
              </a:p>
            </p:txBody>
          </p:sp>
          <p:sp>
            <p:nvSpPr>
              <p:cNvPr id="12312" name="Line 21"/>
              <p:cNvSpPr>
                <a:spLocks noChangeShapeType="1"/>
              </p:cNvSpPr>
              <p:nvPr/>
            </p:nvSpPr>
            <p:spPr bwMode="auto">
              <a:xfrm>
                <a:off x="5189" y="2263"/>
                <a:ext cx="0" cy="175"/>
              </a:xfrm>
              <a:prstGeom prst="line">
                <a:avLst/>
              </a:prstGeom>
              <a:noFill/>
              <a:ln w="9525">
                <a:solidFill>
                  <a:srgbClr val="003399"/>
                </a:solidFill>
                <a:round/>
                <a:headEnd/>
                <a:tailEnd type="triangle" w="med" len="med"/>
              </a:ln>
            </p:spPr>
            <p:txBody>
              <a:bodyPr/>
              <a:lstStyle/>
              <a:p>
                <a:endParaRPr lang="fr-FR"/>
              </a:p>
            </p:txBody>
          </p:sp>
          <p:sp>
            <p:nvSpPr>
              <p:cNvPr id="12313" name="Line 22"/>
              <p:cNvSpPr>
                <a:spLocks noChangeShapeType="1"/>
              </p:cNvSpPr>
              <p:nvPr/>
            </p:nvSpPr>
            <p:spPr bwMode="auto">
              <a:xfrm>
                <a:off x="5276" y="2261"/>
                <a:ext cx="0" cy="152"/>
              </a:xfrm>
              <a:prstGeom prst="line">
                <a:avLst/>
              </a:prstGeom>
              <a:noFill/>
              <a:ln w="9525">
                <a:solidFill>
                  <a:srgbClr val="003399"/>
                </a:solidFill>
                <a:round/>
                <a:headEnd/>
                <a:tailEnd type="triangle" w="med" len="med"/>
              </a:ln>
            </p:spPr>
            <p:txBody>
              <a:bodyPr/>
              <a:lstStyle/>
              <a:p>
                <a:endParaRPr lang="fr-FR"/>
              </a:p>
            </p:txBody>
          </p:sp>
          <p:sp>
            <p:nvSpPr>
              <p:cNvPr id="12314" name="Line 23"/>
              <p:cNvSpPr>
                <a:spLocks noChangeShapeType="1"/>
              </p:cNvSpPr>
              <p:nvPr/>
            </p:nvSpPr>
            <p:spPr bwMode="auto">
              <a:xfrm>
                <a:off x="5357" y="2263"/>
                <a:ext cx="0" cy="110"/>
              </a:xfrm>
              <a:prstGeom prst="line">
                <a:avLst/>
              </a:prstGeom>
              <a:noFill/>
              <a:ln w="9525">
                <a:solidFill>
                  <a:srgbClr val="003399"/>
                </a:solidFill>
                <a:round/>
                <a:headEnd/>
                <a:tailEnd type="triangle" w="med" len="med"/>
              </a:ln>
            </p:spPr>
            <p:txBody>
              <a:bodyPr/>
              <a:lstStyle/>
              <a:p>
                <a:endParaRPr lang="fr-FR"/>
              </a:p>
            </p:txBody>
          </p:sp>
          <p:sp>
            <p:nvSpPr>
              <p:cNvPr id="12315" name="Line 24"/>
              <p:cNvSpPr>
                <a:spLocks noChangeShapeType="1"/>
              </p:cNvSpPr>
              <p:nvPr/>
            </p:nvSpPr>
            <p:spPr bwMode="auto">
              <a:xfrm>
                <a:off x="4738" y="2265"/>
                <a:ext cx="0" cy="197"/>
              </a:xfrm>
              <a:prstGeom prst="line">
                <a:avLst/>
              </a:prstGeom>
              <a:noFill/>
              <a:ln w="9525">
                <a:solidFill>
                  <a:srgbClr val="003399"/>
                </a:solidFill>
                <a:round/>
                <a:headEnd/>
                <a:tailEnd type="triangle" w="med" len="med"/>
              </a:ln>
            </p:spPr>
            <p:txBody>
              <a:bodyPr/>
              <a:lstStyle/>
              <a:p>
                <a:endParaRPr lang="fr-FR"/>
              </a:p>
            </p:txBody>
          </p:sp>
          <p:sp>
            <p:nvSpPr>
              <p:cNvPr id="12316" name="Line 25"/>
              <p:cNvSpPr>
                <a:spLocks noChangeShapeType="1"/>
              </p:cNvSpPr>
              <p:nvPr/>
            </p:nvSpPr>
            <p:spPr bwMode="auto">
              <a:xfrm>
                <a:off x="4641" y="2261"/>
                <a:ext cx="0" cy="207"/>
              </a:xfrm>
              <a:prstGeom prst="line">
                <a:avLst/>
              </a:prstGeom>
              <a:noFill/>
              <a:ln w="9525">
                <a:solidFill>
                  <a:srgbClr val="003399"/>
                </a:solidFill>
                <a:round/>
                <a:headEnd/>
                <a:tailEnd type="triangle" w="med" len="med"/>
              </a:ln>
            </p:spPr>
            <p:txBody>
              <a:bodyPr/>
              <a:lstStyle/>
              <a:p>
                <a:endParaRPr lang="fr-FR"/>
              </a:p>
            </p:txBody>
          </p:sp>
          <p:sp>
            <p:nvSpPr>
              <p:cNvPr id="12317" name="Line 26"/>
              <p:cNvSpPr>
                <a:spLocks noChangeShapeType="1"/>
              </p:cNvSpPr>
              <p:nvPr/>
            </p:nvSpPr>
            <p:spPr bwMode="auto">
              <a:xfrm>
                <a:off x="4550" y="2261"/>
                <a:ext cx="0" cy="223"/>
              </a:xfrm>
              <a:prstGeom prst="line">
                <a:avLst/>
              </a:prstGeom>
              <a:noFill/>
              <a:ln w="9525">
                <a:solidFill>
                  <a:srgbClr val="003399"/>
                </a:solidFill>
                <a:round/>
                <a:headEnd/>
                <a:tailEnd type="triangle" w="med" len="med"/>
              </a:ln>
            </p:spPr>
            <p:txBody>
              <a:bodyPr/>
              <a:lstStyle/>
              <a:p>
                <a:endParaRPr lang="fr-FR"/>
              </a:p>
            </p:txBody>
          </p:sp>
          <p:sp>
            <p:nvSpPr>
              <p:cNvPr id="12318" name="Line 27"/>
              <p:cNvSpPr>
                <a:spLocks noChangeShapeType="1"/>
              </p:cNvSpPr>
              <p:nvPr/>
            </p:nvSpPr>
            <p:spPr bwMode="auto">
              <a:xfrm>
                <a:off x="4274" y="2261"/>
                <a:ext cx="0" cy="120"/>
              </a:xfrm>
              <a:prstGeom prst="line">
                <a:avLst/>
              </a:prstGeom>
              <a:noFill/>
              <a:ln w="9525">
                <a:solidFill>
                  <a:srgbClr val="003399"/>
                </a:solidFill>
                <a:round/>
                <a:headEnd/>
                <a:tailEnd type="triangle" w="med" len="med"/>
              </a:ln>
            </p:spPr>
            <p:txBody>
              <a:bodyPr/>
              <a:lstStyle/>
              <a:p>
                <a:endParaRPr lang="fr-FR"/>
              </a:p>
            </p:txBody>
          </p:sp>
          <p:sp>
            <p:nvSpPr>
              <p:cNvPr id="12319" name="Line 28"/>
              <p:cNvSpPr>
                <a:spLocks noChangeShapeType="1"/>
              </p:cNvSpPr>
              <p:nvPr/>
            </p:nvSpPr>
            <p:spPr bwMode="auto">
              <a:xfrm>
                <a:off x="4359" y="2259"/>
                <a:ext cx="0" cy="152"/>
              </a:xfrm>
              <a:prstGeom prst="line">
                <a:avLst/>
              </a:prstGeom>
              <a:noFill/>
              <a:ln w="9525">
                <a:solidFill>
                  <a:srgbClr val="003399"/>
                </a:solidFill>
                <a:round/>
                <a:headEnd/>
                <a:tailEnd type="triangle" w="med" len="med"/>
              </a:ln>
            </p:spPr>
            <p:txBody>
              <a:bodyPr/>
              <a:lstStyle/>
              <a:p>
                <a:endParaRPr lang="fr-FR"/>
              </a:p>
            </p:txBody>
          </p:sp>
          <p:sp>
            <p:nvSpPr>
              <p:cNvPr id="12320" name="Line 29"/>
              <p:cNvSpPr>
                <a:spLocks noChangeShapeType="1"/>
              </p:cNvSpPr>
              <p:nvPr/>
            </p:nvSpPr>
            <p:spPr bwMode="auto">
              <a:xfrm>
                <a:off x="4460" y="2261"/>
                <a:ext cx="0" cy="175"/>
              </a:xfrm>
              <a:prstGeom prst="line">
                <a:avLst/>
              </a:prstGeom>
              <a:noFill/>
              <a:ln w="9525">
                <a:solidFill>
                  <a:srgbClr val="003399"/>
                </a:solidFill>
                <a:round/>
                <a:headEnd/>
                <a:tailEnd type="triangle" w="med" len="med"/>
              </a:ln>
            </p:spPr>
            <p:txBody>
              <a:bodyPr/>
              <a:lstStyle/>
              <a:p>
                <a:endParaRPr lang="fr-FR"/>
              </a:p>
            </p:txBody>
          </p:sp>
          <p:sp>
            <p:nvSpPr>
              <p:cNvPr id="12321" name="Line 30"/>
              <p:cNvSpPr>
                <a:spLocks noChangeShapeType="1"/>
              </p:cNvSpPr>
              <p:nvPr/>
            </p:nvSpPr>
            <p:spPr bwMode="auto">
              <a:xfrm>
                <a:off x="4187" y="2259"/>
                <a:ext cx="0" cy="68"/>
              </a:xfrm>
              <a:prstGeom prst="line">
                <a:avLst/>
              </a:prstGeom>
              <a:noFill/>
              <a:ln w="9525">
                <a:solidFill>
                  <a:srgbClr val="003399"/>
                </a:solidFill>
                <a:round/>
                <a:headEnd/>
                <a:tailEnd type="triangle" w="med" len="med"/>
              </a:ln>
            </p:spPr>
            <p:txBody>
              <a:bodyPr/>
              <a:lstStyle/>
              <a:p>
                <a:endParaRPr lang="fr-FR"/>
              </a:p>
            </p:txBody>
          </p:sp>
          <p:sp>
            <p:nvSpPr>
              <p:cNvPr id="12322" name="Line 31"/>
              <p:cNvSpPr>
                <a:spLocks noChangeShapeType="1"/>
              </p:cNvSpPr>
              <p:nvPr/>
            </p:nvSpPr>
            <p:spPr bwMode="auto">
              <a:xfrm>
                <a:off x="5435" y="2262"/>
                <a:ext cx="0" cy="62"/>
              </a:xfrm>
              <a:prstGeom prst="line">
                <a:avLst/>
              </a:prstGeom>
              <a:noFill/>
              <a:ln w="9525">
                <a:solidFill>
                  <a:srgbClr val="003399"/>
                </a:solidFill>
                <a:round/>
                <a:headEnd/>
                <a:tailEnd type="triangle" w="med" len="med"/>
              </a:ln>
            </p:spPr>
            <p:txBody>
              <a:bodyPr/>
              <a:lstStyle/>
              <a:p>
                <a:endParaRPr lang="fr-FR"/>
              </a:p>
            </p:txBody>
          </p:sp>
        </p:grpSp>
      </p:grpSp>
      <p:sp>
        <p:nvSpPr>
          <p:cNvPr id="12294" name="AutoShape 33"/>
          <p:cNvSpPr>
            <a:spLocks/>
          </p:cNvSpPr>
          <p:nvPr/>
        </p:nvSpPr>
        <p:spPr bwMode="auto">
          <a:xfrm>
            <a:off x="4494213" y="2132013"/>
            <a:ext cx="131762" cy="2081212"/>
          </a:xfrm>
          <a:prstGeom prst="rightBracket">
            <a:avLst>
              <a:gd name="adj" fmla="val 131627"/>
            </a:avLst>
          </a:prstGeom>
          <a:noFill/>
          <a:ln w="12700">
            <a:solidFill>
              <a:schemeClr val="tx1"/>
            </a:solidFill>
            <a:round/>
            <a:headEnd type="none" w="sm" len="sm"/>
            <a:tailEnd type="none" w="sm" len="sm"/>
          </a:ln>
        </p:spPr>
        <p:txBody>
          <a:bodyPr wrap="none" anchor="ctr"/>
          <a:lstStyle/>
          <a:p>
            <a:endParaRPr lang="fr-FR" altLang="fr-FR"/>
          </a:p>
        </p:txBody>
      </p:sp>
      <p:pic>
        <p:nvPicPr>
          <p:cNvPr id="12295" name="Picture 34" descr="F1000027"/>
          <p:cNvPicPr>
            <a:picLocks noChangeAspect="1" noChangeArrowheads="1"/>
          </p:cNvPicPr>
          <p:nvPr/>
        </p:nvPicPr>
        <p:blipFill>
          <a:blip r:embed="rId6" cstate="print"/>
          <a:srcRect t="6250"/>
          <a:stretch>
            <a:fillRect/>
          </a:stretch>
        </p:blipFill>
        <p:spPr bwMode="auto">
          <a:xfrm>
            <a:off x="5099050" y="4178300"/>
            <a:ext cx="2143125" cy="2278063"/>
          </a:xfrm>
          <a:prstGeom prst="rect">
            <a:avLst/>
          </a:prstGeom>
          <a:noFill/>
          <a:ln w="9525">
            <a:noFill/>
            <a:miter lim="800000"/>
            <a:headEnd/>
            <a:tailEnd/>
          </a:ln>
        </p:spPr>
      </p:pic>
      <p:sp>
        <p:nvSpPr>
          <p:cNvPr id="35" name="Titre 1"/>
          <p:cNvSpPr txBox="1">
            <a:spLocks/>
          </p:cNvSpPr>
          <p:nvPr/>
        </p:nvSpPr>
        <p:spPr>
          <a:xfrm>
            <a:off x="288999" y="120650"/>
            <a:ext cx="8229600" cy="1143000"/>
          </a:xfrm>
          <a:prstGeom prst="rect">
            <a:avLst/>
          </a:prstGeom>
        </p:spPr>
        <p:txBody>
          <a:bodyPr/>
          <a:lst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a:lstStyle>
          <a:p>
            <a:r>
              <a:rPr lang="fr-FR" sz="3600" dirty="0"/>
              <a:t>Principe de dimensionnement</a:t>
            </a:r>
            <a:endParaRPr lang="fr-FR" altLang="fr-FR" sz="3600" dirty="0"/>
          </a:p>
        </p:txBody>
      </p:sp>
    </p:spTree>
    <p:extLst>
      <p:ext uri="{BB962C8B-B14F-4D97-AF65-F5344CB8AC3E}">
        <p14:creationId xmlns:p14="http://schemas.microsoft.com/office/powerpoint/2010/main" val="166169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AFAAA-915C-4B82-8DDA-37C4080DE7E1}"/>
              </a:ext>
            </a:extLst>
          </p:cNvPr>
          <p:cNvSpPr>
            <a:spLocks noGrp="1"/>
          </p:cNvSpPr>
          <p:nvPr>
            <p:ph type="title"/>
          </p:nvPr>
        </p:nvSpPr>
        <p:spPr/>
        <p:txBody>
          <a:bodyPr/>
          <a:lstStyle/>
          <a:p>
            <a:r>
              <a:rPr lang="fr-FR" dirty="0"/>
              <a:t>Paramètres pris en compte dans le dimensionnement</a:t>
            </a:r>
          </a:p>
        </p:txBody>
      </p:sp>
      <p:sp>
        <p:nvSpPr>
          <p:cNvPr id="3" name="Espace réservé du contenu 2">
            <a:extLst>
              <a:ext uri="{FF2B5EF4-FFF2-40B4-BE49-F238E27FC236}">
                <a16:creationId xmlns:a16="http://schemas.microsoft.com/office/drawing/2014/main" id="{00E08E5E-B9CC-4A30-9BA6-D02FA62D73FB}"/>
              </a:ext>
            </a:extLst>
          </p:cNvPr>
          <p:cNvSpPr>
            <a:spLocks noGrp="1"/>
          </p:cNvSpPr>
          <p:nvPr>
            <p:ph idx="1"/>
          </p:nvPr>
        </p:nvSpPr>
        <p:spPr/>
        <p:txBody>
          <a:bodyPr/>
          <a:lstStyle/>
          <a:p>
            <a:pPr marL="0" indent="0">
              <a:buNone/>
            </a:pPr>
            <a:r>
              <a:rPr lang="fr-FR" dirty="0"/>
              <a:t>Les paramètres pris en compte pour dimensionner une chaussée sont : </a:t>
            </a:r>
          </a:p>
          <a:p>
            <a:r>
              <a:rPr lang="fr-FR" dirty="0"/>
              <a:t>Le trafic</a:t>
            </a:r>
          </a:p>
          <a:p>
            <a:r>
              <a:rPr lang="fr-FR" dirty="0"/>
              <a:t>La qualité de la plate forme support</a:t>
            </a:r>
          </a:p>
          <a:p>
            <a:r>
              <a:rPr lang="fr-FR" dirty="0"/>
              <a:t>Les caractéristiques des matériaux de chaussées et la qualité de la réalisation</a:t>
            </a:r>
          </a:p>
          <a:p>
            <a:r>
              <a:rPr lang="fr-FR" dirty="0"/>
              <a:t>Les conditions climatiques</a:t>
            </a:r>
          </a:p>
        </p:txBody>
      </p:sp>
    </p:spTree>
    <p:extLst>
      <p:ext uri="{BB962C8B-B14F-4D97-AF65-F5344CB8AC3E}">
        <p14:creationId xmlns:p14="http://schemas.microsoft.com/office/powerpoint/2010/main" val="248048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0277"/>
            <a:ext cx="8229600" cy="1143000"/>
          </a:xfrm>
          <a:prstGeom prst="rect">
            <a:avLst/>
          </a:prstGeom>
        </p:spPr>
        <p:txBody>
          <a:bodyPr/>
          <a:lst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a:lstStyle>
          <a:p>
            <a:r>
              <a:rPr lang="fr-FR" dirty="0"/>
              <a:t>Principe du dimensionnement mécanique</a:t>
            </a:r>
          </a:p>
        </p:txBody>
      </p:sp>
      <p:sp>
        <p:nvSpPr>
          <p:cNvPr id="3" name="ZoneTexte 2"/>
          <p:cNvSpPr txBox="1"/>
          <p:nvPr/>
        </p:nvSpPr>
        <p:spPr>
          <a:xfrm>
            <a:off x="323528" y="1124744"/>
            <a:ext cx="8424936" cy="5878532"/>
          </a:xfrm>
          <a:prstGeom prst="rect">
            <a:avLst/>
          </a:prstGeom>
          <a:noFill/>
        </p:spPr>
        <p:txBody>
          <a:bodyPr wrap="square" rtlCol="0">
            <a:spAutoFit/>
          </a:bodyPr>
          <a:lstStyle/>
          <a:p>
            <a:pPr marL="342900" indent="-342900">
              <a:buFont typeface="Arial" panose="020B0604020202020204" pitchFamily="34" charset="0"/>
              <a:buChar char="•"/>
            </a:pPr>
            <a:r>
              <a:rPr lang="fr-FR" sz="2200" dirty="0">
                <a:latin typeface="Arial" panose="020B0604020202020204" pitchFamily="34" charset="0"/>
                <a:cs typeface="Arial" panose="020B0604020202020204" pitchFamily="34" charset="0"/>
              </a:rPr>
              <a:t>Vérification de la capacité portante de la structure à supporter le trafic poids lourds cumulé déterminé pour la durée de dimensionnement</a:t>
            </a:r>
          </a:p>
          <a:p>
            <a:pPr marL="342900" indent="-342900">
              <a:buFont typeface="Arial" panose="020B0604020202020204" pitchFamily="34" charset="0"/>
              <a:buChar char="•"/>
            </a:pPr>
            <a:r>
              <a:rPr lang="fr-FR" sz="2200" dirty="0">
                <a:latin typeface="Arial" panose="020B0604020202020204" pitchFamily="34" charset="0"/>
                <a:cs typeface="Arial" panose="020B0604020202020204" pitchFamily="34" charset="0"/>
              </a:rPr>
              <a:t>Comparaison entre </a:t>
            </a:r>
          </a:p>
          <a:p>
            <a:pPr marL="800100" lvl="1" indent="-342900">
              <a:buFont typeface="Courier New" panose="02070309020205020404" pitchFamily="49" charset="0"/>
              <a:buChar char="o"/>
            </a:pPr>
            <a:r>
              <a:rPr lang="fr-FR" sz="2200" dirty="0">
                <a:solidFill>
                  <a:srgbClr val="0070C0"/>
                </a:solidFill>
                <a:latin typeface="Arial" panose="020B0604020202020204" pitchFamily="34" charset="0"/>
                <a:cs typeface="Arial" panose="020B0604020202020204" pitchFamily="34" charset="0"/>
              </a:rPr>
              <a:t>Des </a:t>
            </a:r>
            <a:r>
              <a:rPr lang="fr-FR" sz="2200" u="sng" dirty="0">
                <a:solidFill>
                  <a:srgbClr val="0070C0"/>
                </a:solidFill>
                <a:latin typeface="Arial" panose="020B0604020202020204" pitchFamily="34" charset="0"/>
                <a:cs typeface="Arial" panose="020B0604020202020204" pitchFamily="34" charset="0"/>
              </a:rPr>
              <a:t>grandeurs mécaniques</a:t>
            </a:r>
            <a:r>
              <a:rPr lang="fr-FR" sz="2200" dirty="0">
                <a:solidFill>
                  <a:srgbClr val="0070C0"/>
                </a:solidFill>
                <a:latin typeface="Arial" panose="020B0604020202020204" pitchFamily="34" charset="0"/>
                <a:cs typeface="Arial" panose="020B0604020202020204" pitchFamily="34" charset="0"/>
              </a:rPr>
              <a:t> calculées en utilisant un modèle élastique linéaire au passage d’un essieu de référence</a:t>
            </a:r>
          </a:p>
          <a:p>
            <a:pPr marL="800100" lvl="1" indent="-342900">
              <a:buFont typeface="Courier New" panose="02070309020205020404" pitchFamily="49" charset="0"/>
              <a:buChar char="o"/>
            </a:pPr>
            <a:r>
              <a:rPr lang="fr-FR" sz="2200" dirty="0">
                <a:solidFill>
                  <a:srgbClr val="0070C0"/>
                </a:solidFill>
                <a:latin typeface="Arial" panose="020B0604020202020204" pitchFamily="34" charset="0"/>
                <a:cs typeface="Arial" panose="020B0604020202020204" pitchFamily="34" charset="0"/>
              </a:rPr>
              <a:t>Des </a:t>
            </a:r>
            <a:r>
              <a:rPr lang="fr-FR" sz="2200" u="sng" dirty="0">
                <a:solidFill>
                  <a:srgbClr val="0070C0"/>
                </a:solidFill>
                <a:latin typeface="Arial" panose="020B0604020202020204" pitchFamily="34" charset="0"/>
                <a:cs typeface="Arial" panose="020B0604020202020204" pitchFamily="34" charset="0"/>
              </a:rPr>
              <a:t>valeurs admissibles </a:t>
            </a:r>
            <a:r>
              <a:rPr lang="fr-FR" sz="2200" dirty="0">
                <a:solidFill>
                  <a:srgbClr val="0070C0"/>
                </a:solidFill>
                <a:latin typeface="Arial" panose="020B0604020202020204" pitchFamily="34" charset="0"/>
                <a:cs typeface="Arial" panose="020B0604020202020204" pitchFamily="34" charset="0"/>
              </a:rPr>
              <a:t>de ces mêmes grandeurs fonction de la résistance mécanique des matériaux</a:t>
            </a:r>
          </a:p>
          <a:p>
            <a:pPr marL="342900" indent="-342900">
              <a:buFont typeface="Arial" panose="020B0604020202020204" pitchFamily="34" charset="0"/>
              <a:buChar char="•"/>
            </a:pPr>
            <a:r>
              <a:rPr lang="fr-FR" sz="2200" dirty="0">
                <a:latin typeface="Arial" panose="020B0604020202020204" pitchFamily="34" charset="0"/>
                <a:cs typeface="Arial" panose="020B0604020202020204" pitchFamily="34" charset="0"/>
              </a:rPr>
              <a:t>Objectifs</a:t>
            </a:r>
          </a:p>
          <a:p>
            <a:pPr algn="ctr"/>
            <a:r>
              <a:rPr lang="fr-FR" sz="2200" b="1" dirty="0">
                <a:solidFill>
                  <a:schemeClr val="accent6">
                    <a:lumMod val="75000"/>
                  </a:schemeClr>
                </a:solidFill>
                <a:latin typeface="Arial" panose="020B0604020202020204" pitchFamily="34" charset="0"/>
                <a:cs typeface="Arial" panose="020B0604020202020204" pitchFamily="34" charset="0"/>
              </a:rPr>
              <a:t>Grandeurs mécaniques ≤ valeurs admissibles</a:t>
            </a:r>
          </a:p>
          <a:p>
            <a:pPr marL="342900" indent="-342900">
              <a:buFont typeface="Arial" panose="020B0604020202020204" pitchFamily="34" charset="0"/>
              <a:buChar char="•"/>
            </a:pPr>
            <a:r>
              <a:rPr lang="fr-FR" sz="2200" dirty="0">
                <a:latin typeface="Arial" panose="020B0604020202020204" pitchFamily="34" charset="0"/>
                <a:cs typeface="Arial" panose="020B0604020202020204" pitchFamily="34" charset="0"/>
              </a:rPr>
              <a:t>Itération sur les </a:t>
            </a:r>
            <a:r>
              <a:rPr lang="fr-FR" sz="2200" u="sng" dirty="0">
                <a:latin typeface="Arial" panose="020B0604020202020204" pitchFamily="34" charset="0"/>
                <a:cs typeface="Arial" panose="020B0604020202020204" pitchFamily="34" charset="0"/>
              </a:rPr>
              <a:t>épaisseurs de matériaux des couches d’assise</a:t>
            </a:r>
            <a:r>
              <a:rPr lang="fr-FR" sz="2200" dirty="0">
                <a:solidFill>
                  <a:srgbClr val="0070C0"/>
                </a:solidFill>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pour déterminer l’épaisseur minimale à mettre en œuvre conformément aux contraintes technologiques de chantier</a:t>
            </a:r>
          </a:p>
          <a:p>
            <a:r>
              <a:rPr lang="fr-FR" sz="2200" dirty="0">
                <a:solidFill>
                  <a:schemeClr val="accent6">
                    <a:lumMod val="75000"/>
                  </a:schemeClr>
                </a:solidFill>
                <a:latin typeface="Arial" panose="020B0604020202020204" pitchFamily="34" charset="0"/>
                <a:cs typeface="Arial" panose="020B0604020202020204" pitchFamily="34" charset="0"/>
              </a:rPr>
              <a:t>La portance du sol support de la chaussée est une donnée du projet → pas de dimensionnement des terrassements</a:t>
            </a:r>
          </a:p>
          <a:p>
            <a:endParaRPr lang="fr-FR"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57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r>
              <a:rPr lang="fr-FR" altLang="fr-FR"/>
              <a:t>Tr </a:t>
            </a:r>
            <a:fld id="{3B70FD59-DF8E-465F-800A-7698EC8CABCC}" type="slidenum">
              <a:rPr lang="fr-FR" altLang="fr-FR"/>
              <a:pPr/>
              <a:t>14</a:t>
            </a:fld>
            <a:endParaRPr lang="fr-FR" altLang="fr-FR"/>
          </a:p>
        </p:txBody>
      </p:sp>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99" name="Rectangle 7"/>
          <p:cNvSpPr>
            <a:spLocks noGrp="1" noChangeArrowheads="1"/>
          </p:cNvSpPr>
          <p:nvPr>
            <p:ph type="body" idx="1"/>
          </p:nvPr>
        </p:nvSpPr>
        <p:spPr bwMode="auto">
          <a:xfrm>
            <a:off x="547688" y="1052736"/>
            <a:ext cx="7842250" cy="77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fontScale="92500" lnSpcReduction="10000"/>
          </a:bodyPr>
          <a:lstStyle/>
          <a:p>
            <a:pPr marL="0" indent="0">
              <a:lnSpc>
                <a:spcPct val="90000"/>
              </a:lnSpc>
              <a:buFontTx/>
              <a:buNone/>
              <a:tabLst>
                <a:tab pos="579438" algn="l"/>
              </a:tabLst>
            </a:pPr>
            <a:r>
              <a:rPr lang="fr-FR" altLang="fr-FR" sz="2800" b="1" dirty="0">
                <a:solidFill>
                  <a:srgbClr val="009900"/>
                </a:solidFill>
                <a:latin typeface="Comic Sans MS" pitchFamily="66" charset="0"/>
              </a:rPr>
              <a:t>1-  Dimensionnement mécanique</a:t>
            </a:r>
          </a:p>
          <a:p>
            <a:pPr marL="0" indent="0">
              <a:lnSpc>
                <a:spcPct val="90000"/>
              </a:lnSpc>
              <a:buFontTx/>
              <a:buNone/>
              <a:tabLst>
                <a:tab pos="579438" algn="l"/>
              </a:tabLst>
            </a:pPr>
            <a:r>
              <a:rPr lang="fr-FR" altLang="fr-FR" sz="2400" dirty="0">
                <a:latin typeface="Comic Sans MS" pitchFamily="66" charset="0"/>
              </a:rPr>
              <a:t>              </a:t>
            </a:r>
            <a:r>
              <a:rPr lang="fr-FR" altLang="fr-FR" sz="2400" i="1" dirty="0">
                <a:solidFill>
                  <a:schemeClr val="accent2"/>
                </a:solidFill>
                <a:latin typeface="Comic Sans MS" pitchFamily="66" charset="0"/>
              </a:rPr>
              <a:t>2 critères sont à vérifier :</a:t>
            </a:r>
            <a:endParaRPr lang="fr-FR" altLang="fr-FR" sz="2400" dirty="0">
              <a:solidFill>
                <a:schemeClr val="accent2"/>
              </a:solidFill>
              <a:latin typeface="Comic Sans MS" pitchFamily="66" charset="0"/>
            </a:endParaRPr>
          </a:p>
        </p:txBody>
      </p:sp>
      <p:sp>
        <p:nvSpPr>
          <p:cNvPr id="8202" name="Rectangle 10"/>
          <p:cNvSpPr>
            <a:spLocks noChangeArrowheads="1"/>
          </p:cNvSpPr>
          <p:nvPr/>
        </p:nvSpPr>
        <p:spPr bwMode="auto">
          <a:xfrm>
            <a:off x="457200" y="2025650"/>
            <a:ext cx="7986713" cy="2136775"/>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290513" indent="-290513" defTabSz="762000">
              <a:spcBef>
                <a:spcPct val="20000"/>
              </a:spcBef>
              <a:buSzPct val="100000"/>
              <a:buChar char="•"/>
              <a:defRPr sz="3200">
                <a:solidFill>
                  <a:schemeClr val="tx1"/>
                </a:solidFill>
                <a:latin typeface="Times New Roman" pitchFamily="18" charset="0"/>
              </a:defRPr>
            </a:lvl1pPr>
            <a:lvl2pPr marL="849313" indent="-285750" defTabSz="762000">
              <a:spcBef>
                <a:spcPct val="20000"/>
              </a:spcBef>
              <a:buSzPct val="100000"/>
              <a:buChar char="–"/>
              <a:defRPr sz="2800">
                <a:solidFill>
                  <a:schemeClr val="tx1"/>
                </a:solidFill>
                <a:latin typeface="Times New Roman" pitchFamily="18" charset="0"/>
              </a:defRPr>
            </a:lvl2pPr>
            <a:lvl3pPr marL="1268413" indent="-228600" defTabSz="762000">
              <a:spcBef>
                <a:spcPct val="20000"/>
              </a:spcBef>
              <a:buSzPct val="100000"/>
              <a:buChar char="•"/>
              <a:defRPr sz="2400">
                <a:solidFill>
                  <a:schemeClr val="tx1"/>
                </a:solidFill>
                <a:latin typeface="Times New Roman" pitchFamily="18" charset="0"/>
              </a:defRPr>
            </a:lvl3pPr>
            <a:lvl4pPr marL="1687513" indent="-228600" defTabSz="762000">
              <a:spcBef>
                <a:spcPct val="20000"/>
              </a:spcBef>
              <a:buSzPct val="100000"/>
              <a:buChar char="–"/>
              <a:defRPr sz="2000">
                <a:solidFill>
                  <a:schemeClr val="tx1"/>
                </a:solidFill>
                <a:latin typeface="Times New Roman" pitchFamily="18" charset="0"/>
              </a:defRPr>
            </a:lvl4pPr>
            <a:lvl5pPr marL="2106613" indent="-228600" defTabSz="762000">
              <a:spcBef>
                <a:spcPct val="20000"/>
              </a:spcBef>
              <a:buSzPct val="100000"/>
              <a:buChar char="•"/>
              <a:defRPr sz="2000">
                <a:solidFill>
                  <a:schemeClr val="tx1"/>
                </a:solidFill>
                <a:latin typeface="Times New Roman" pitchFamily="18" charset="0"/>
              </a:defRPr>
            </a:lvl5pPr>
            <a:lvl6pPr marL="2563813"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021013"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78213"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935413"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65000"/>
              </a:lnSpc>
              <a:spcBef>
                <a:spcPct val="10000"/>
              </a:spcBef>
              <a:buClrTx/>
              <a:buFontTx/>
              <a:buNone/>
            </a:pPr>
            <a:endParaRPr lang="fr-FR" altLang="fr-FR" sz="900">
              <a:latin typeface="Arial" charset="0"/>
            </a:endParaRPr>
          </a:p>
          <a:p>
            <a:pPr>
              <a:lnSpc>
                <a:spcPct val="75000"/>
              </a:lnSpc>
              <a:buClr>
                <a:srgbClr val="CC0000"/>
              </a:buClr>
              <a:buSzPct val="150000"/>
              <a:buFontTx/>
              <a:buChar char="•"/>
            </a:pPr>
            <a:r>
              <a:rPr lang="fr-FR" altLang="fr-FR" sz="2800">
                <a:solidFill>
                  <a:srgbClr val="009900"/>
                </a:solidFill>
                <a:latin typeface="Comic Sans MS" pitchFamily="66" charset="0"/>
              </a:rPr>
              <a:t>Critère de </a:t>
            </a:r>
            <a:r>
              <a:rPr lang="fr-FR" altLang="fr-FR" sz="2800" b="1">
                <a:solidFill>
                  <a:srgbClr val="009900"/>
                </a:solidFill>
                <a:latin typeface="Comic Sans MS" pitchFamily="66" charset="0"/>
              </a:rPr>
              <a:t>résistance à la fatigue</a:t>
            </a:r>
            <a:r>
              <a:rPr lang="fr-FR" altLang="fr-FR" sz="2800">
                <a:solidFill>
                  <a:srgbClr val="009900"/>
                </a:solidFill>
                <a:latin typeface="Comic Sans MS" pitchFamily="66" charset="0"/>
              </a:rPr>
              <a:t> des	 matériaux liés (GB, EME, MTLH, bétons)</a:t>
            </a:r>
          </a:p>
          <a:p>
            <a:pPr algn="ctr">
              <a:lnSpc>
                <a:spcPct val="120000"/>
              </a:lnSpc>
              <a:buClrTx/>
              <a:buFontTx/>
              <a:buNone/>
            </a:pPr>
            <a:r>
              <a:rPr lang="fr-FR" altLang="fr-FR" sz="2800" b="1">
                <a:solidFill>
                  <a:srgbClr val="CC0000"/>
                </a:solidFill>
                <a:latin typeface="Symbol" pitchFamily="18" charset="2"/>
              </a:rPr>
              <a:t>s</a:t>
            </a:r>
            <a:r>
              <a:rPr lang="fr-FR" altLang="fr-FR" sz="2800" b="1" baseline="-25000">
                <a:solidFill>
                  <a:srgbClr val="CC0000"/>
                </a:solidFill>
                <a:latin typeface="Arial" charset="0"/>
              </a:rPr>
              <a:t>t calculée</a:t>
            </a:r>
            <a:r>
              <a:rPr lang="fr-FR" altLang="fr-FR" sz="2800" b="1">
                <a:solidFill>
                  <a:srgbClr val="CC0000"/>
                </a:solidFill>
                <a:latin typeface="Arial" charset="0"/>
              </a:rPr>
              <a:t> </a:t>
            </a:r>
            <a:r>
              <a:rPr lang="fr-FR" altLang="fr-FR" sz="2800" b="1" u="sng">
                <a:solidFill>
                  <a:srgbClr val="CC0000"/>
                </a:solidFill>
                <a:latin typeface="Arial" charset="0"/>
              </a:rPr>
              <a:t>&lt;</a:t>
            </a:r>
            <a:r>
              <a:rPr lang="fr-FR" altLang="fr-FR" sz="2800" b="1">
                <a:solidFill>
                  <a:srgbClr val="CC0000"/>
                </a:solidFill>
                <a:latin typeface="Arial" charset="0"/>
              </a:rPr>
              <a:t> </a:t>
            </a:r>
            <a:r>
              <a:rPr lang="fr-FR" altLang="fr-FR" sz="2800" b="1">
                <a:solidFill>
                  <a:srgbClr val="CC0000"/>
                </a:solidFill>
                <a:latin typeface="Symbol" pitchFamily="18" charset="2"/>
              </a:rPr>
              <a:t>s</a:t>
            </a:r>
            <a:r>
              <a:rPr lang="fr-FR" altLang="fr-FR" sz="2800" b="1" baseline="-25000">
                <a:solidFill>
                  <a:srgbClr val="CC0000"/>
                </a:solidFill>
                <a:latin typeface="Arial" charset="0"/>
              </a:rPr>
              <a:t>t admissible   </a:t>
            </a:r>
            <a:r>
              <a:rPr lang="fr-FR" altLang="fr-FR" sz="2800">
                <a:solidFill>
                  <a:schemeClr val="accent2"/>
                </a:solidFill>
                <a:latin typeface="Arial" charset="0"/>
              </a:rPr>
              <a:t>ou </a:t>
            </a:r>
            <a:r>
              <a:rPr lang="fr-FR" altLang="fr-FR" sz="2800" b="1">
                <a:solidFill>
                  <a:schemeClr val="accent2"/>
                </a:solidFill>
                <a:latin typeface="Arial" charset="0"/>
              </a:rPr>
              <a:t>  </a:t>
            </a:r>
            <a:r>
              <a:rPr lang="fr-FR" altLang="fr-FR" sz="2800" b="1">
                <a:solidFill>
                  <a:srgbClr val="CC0000"/>
                </a:solidFill>
                <a:latin typeface="Symbol" pitchFamily="18" charset="2"/>
              </a:rPr>
              <a:t>e</a:t>
            </a:r>
            <a:r>
              <a:rPr lang="fr-FR" altLang="fr-FR" sz="2800" b="1" baseline="-25000">
                <a:solidFill>
                  <a:srgbClr val="CC0000"/>
                </a:solidFill>
                <a:latin typeface="Arial" charset="0"/>
              </a:rPr>
              <a:t>t calculée</a:t>
            </a:r>
            <a:r>
              <a:rPr lang="fr-FR" altLang="fr-FR" sz="2800" b="1">
                <a:solidFill>
                  <a:srgbClr val="CC0000"/>
                </a:solidFill>
                <a:latin typeface="Arial" charset="0"/>
              </a:rPr>
              <a:t>  </a:t>
            </a:r>
            <a:r>
              <a:rPr lang="fr-FR" altLang="fr-FR" sz="2800" b="1" u="sng">
                <a:solidFill>
                  <a:srgbClr val="CC0000"/>
                </a:solidFill>
                <a:latin typeface="Arial" charset="0"/>
              </a:rPr>
              <a:t>&lt;</a:t>
            </a:r>
            <a:r>
              <a:rPr lang="fr-FR" altLang="fr-FR" sz="2800" b="1">
                <a:solidFill>
                  <a:srgbClr val="CC0000"/>
                </a:solidFill>
                <a:latin typeface="Arial" charset="0"/>
              </a:rPr>
              <a:t> </a:t>
            </a:r>
            <a:r>
              <a:rPr lang="fr-FR" altLang="fr-FR" sz="2800" b="1">
                <a:solidFill>
                  <a:srgbClr val="CC0000"/>
                </a:solidFill>
                <a:latin typeface="Symbol" pitchFamily="18" charset="2"/>
              </a:rPr>
              <a:t>e</a:t>
            </a:r>
            <a:r>
              <a:rPr lang="fr-FR" altLang="fr-FR" sz="2800" b="1" baseline="-25000">
                <a:solidFill>
                  <a:srgbClr val="CC0000"/>
                </a:solidFill>
                <a:latin typeface="Arial" charset="0"/>
              </a:rPr>
              <a:t>t admissible</a:t>
            </a:r>
          </a:p>
          <a:p>
            <a:pPr>
              <a:buClrTx/>
              <a:buFontTx/>
              <a:buNone/>
            </a:pPr>
            <a:r>
              <a:rPr lang="fr-FR" altLang="fr-FR" sz="2800">
                <a:solidFill>
                  <a:schemeClr val="accent2"/>
                </a:solidFill>
                <a:latin typeface="Arial" charset="0"/>
              </a:rPr>
              <a:t>	</a:t>
            </a:r>
            <a:r>
              <a:rPr lang="fr-FR" altLang="fr-FR" sz="2800" i="1">
                <a:solidFill>
                  <a:schemeClr val="accent2"/>
                </a:solidFill>
                <a:latin typeface="Arial" charset="0"/>
              </a:rPr>
              <a:t>(MTLH, bétons)			(GB, EME)</a:t>
            </a:r>
            <a:r>
              <a:rPr lang="fr-FR" altLang="fr-FR" sz="2800">
                <a:solidFill>
                  <a:schemeClr val="accent2"/>
                </a:solidFill>
                <a:latin typeface="Arial" charset="0"/>
              </a:rPr>
              <a:t>	</a:t>
            </a:r>
          </a:p>
        </p:txBody>
      </p:sp>
      <p:sp>
        <p:nvSpPr>
          <p:cNvPr id="8203" name="Rectangle 11"/>
          <p:cNvSpPr>
            <a:spLocks noChangeArrowheads="1"/>
          </p:cNvSpPr>
          <p:nvPr/>
        </p:nvSpPr>
        <p:spPr bwMode="auto">
          <a:xfrm>
            <a:off x="547688" y="4595813"/>
            <a:ext cx="7986712" cy="147320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290513" indent="-290513" defTabSz="762000">
              <a:spcBef>
                <a:spcPct val="20000"/>
              </a:spcBef>
              <a:buSzPct val="100000"/>
              <a:buChar char="•"/>
              <a:defRPr sz="3200">
                <a:solidFill>
                  <a:schemeClr val="tx1"/>
                </a:solidFill>
                <a:latin typeface="Times New Roman" pitchFamily="18" charset="0"/>
              </a:defRPr>
            </a:lvl1pPr>
            <a:lvl2pPr marL="766763" indent="-285750" defTabSz="762000">
              <a:spcBef>
                <a:spcPct val="20000"/>
              </a:spcBef>
              <a:buSzPct val="100000"/>
              <a:buChar char="–"/>
              <a:defRPr sz="2800">
                <a:solidFill>
                  <a:schemeClr val="tx1"/>
                </a:solidFill>
                <a:latin typeface="Times New Roman" pitchFamily="18" charset="0"/>
              </a:defRPr>
            </a:lvl2pPr>
            <a:lvl3pPr marL="1185863" indent="-228600" defTabSz="762000">
              <a:spcBef>
                <a:spcPct val="20000"/>
              </a:spcBef>
              <a:buSzPct val="100000"/>
              <a:buChar char="•"/>
              <a:defRPr sz="2400">
                <a:solidFill>
                  <a:schemeClr val="tx1"/>
                </a:solidFill>
                <a:latin typeface="Times New Roman" pitchFamily="18" charset="0"/>
              </a:defRPr>
            </a:lvl3pPr>
            <a:lvl4pPr marL="1604963"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65000"/>
              </a:lnSpc>
              <a:spcBef>
                <a:spcPct val="10000"/>
              </a:spcBef>
              <a:buClrTx/>
              <a:buFontTx/>
              <a:buNone/>
            </a:pPr>
            <a:endParaRPr lang="fr-FR" altLang="fr-FR" sz="900">
              <a:latin typeface="Arial" charset="0"/>
            </a:endParaRPr>
          </a:p>
          <a:p>
            <a:pPr>
              <a:lnSpc>
                <a:spcPct val="75000"/>
              </a:lnSpc>
              <a:buClr>
                <a:srgbClr val="CC0000"/>
              </a:buClr>
              <a:buSzPct val="150000"/>
              <a:buFontTx/>
              <a:buChar char="•"/>
            </a:pPr>
            <a:r>
              <a:rPr lang="fr-FR" altLang="fr-FR" sz="2800">
                <a:solidFill>
                  <a:srgbClr val="009900"/>
                </a:solidFill>
                <a:latin typeface="Comic Sans MS" pitchFamily="66" charset="0"/>
              </a:rPr>
              <a:t>Critère de </a:t>
            </a:r>
            <a:r>
              <a:rPr lang="fr-FR" altLang="fr-FR" sz="2800" b="1">
                <a:solidFill>
                  <a:srgbClr val="009900"/>
                </a:solidFill>
                <a:latin typeface="Comic Sans MS" pitchFamily="66" charset="0"/>
              </a:rPr>
              <a:t>résistance à l’orniérage</a:t>
            </a:r>
            <a:r>
              <a:rPr lang="fr-FR" altLang="fr-FR" sz="2800">
                <a:solidFill>
                  <a:srgbClr val="009900"/>
                </a:solidFill>
                <a:latin typeface="Comic Sans MS" pitchFamily="66" charset="0"/>
              </a:rPr>
              <a:t> des matériaux non traités (GNT, sols)</a:t>
            </a:r>
            <a:r>
              <a:rPr lang="fr-FR" altLang="fr-FR" sz="2800">
                <a:solidFill>
                  <a:srgbClr val="009900"/>
                </a:solidFill>
                <a:latin typeface="Arial" charset="0"/>
              </a:rPr>
              <a:t> 		</a:t>
            </a:r>
            <a:endParaRPr lang="fr-FR" altLang="fr-FR" sz="2800">
              <a:solidFill>
                <a:schemeClr val="accent2"/>
              </a:solidFill>
              <a:latin typeface="Arial" charset="0"/>
            </a:endParaRPr>
          </a:p>
          <a:p>
            <a:pPr algn="ctr">
              <a:buClrTx/>
              <a:buFontTx/>
              <a:buNone/>
            </a:pPr>
            <a:r>
              <a:rPr lang="fr-FR" altLang="fr-FR" sz="2800" b="1">
                <a:solidFill>
                  <a:srgbClr val="CC0000"/>
                </a:solidFill>
                <a:latin typeface="Symbol" pitchFamily="18" charset="2"/>
              </a:rPr>
              <a:t>e</a:t>
            </a:r>
            <a:r>
              <a:rPr lang="fr-FR" altLang="fr-FR" sz="2800" b="1" baseline="-25000">
                <a:solidFill>
                  <a:srgbClr val="CC0000"/>
                </a:solidFill>
                <a:latin typeface="Arial" charset="0"/>
              </a:rPr>
              <a:t>z calculée</a:t>
            </a:r>
            <a:r>
              <a:rPr lang="fr-FR" altLang="fr-FR" sz="2800" b="1">
                <a:solidFill>
                  <a:srgbClr val="CC0000"/>
                </a:solidFill>
                <a:latin typeface="Arial" charset="0"/>
              </a:rPr>
              <a:t> </a:t>
            </a:r>
            <a:r>
              <a:rPr lang="fr-FR" altLang="fr-FR" sz="2800" b="1" u="sng">
                <a:solidFill>
                  <a:srgbClr val="CC0000"/>
                </a:solidFill>
                <a:latin typeface="Arial" charset="0"/>
              </a:rPr>
              <a:t>&lt;</a:t>
            </a:r>
            <a:r>
              <a:rPr lang="fr-FR" altLang="fr-FR" sz="2800" b="1">
                <a:solidFill>
                  <a:srgbClr val="CC0000"/>
                </a:solidFill>
                <a:latin typeface="Arial" charset="0"/>
              </a:rPr>
              <a:t> </a:t>
            </a:r>
            <a:r>
              <a:rPr lang="fr-FR" altLang="fr-FR" sz="2800" b="1">
                <a:solidFill>
                  <a:srgbClr val="CC0000"/>
                </a:solidFill>
                <a:latin typeface="Symbol" pitchFamily="18" charset="2"/>
              </a:rPr>
              <a:t>e</a:t>
            </a:r>
            <a:r>
              <a:rPr lang="fr-FR" altLang="fr-FR" sz="2800" b="1" baseline="-25000">
                <a:solidFill>
                  <a:srgbClr val="CC0000"/>
                </a:solidFill>
                <a:latin typeface="Arial" charset="0"/>
              </a:rPr>
              <a:t>z admissible</a:t>
            </a:r>
            <a:endParaRPr lang="fr-FR" altLang="fr-FR" sz="2800">
              <a:solidFill>
                <a:schemeClr val="accent2"/>
              </a:solidFill>
              <a:latin typeface="Arial" charset="0"/>
            </a:endParaRPr>
          </a:p>
        </p:txBody>
      </p:sp>
      <p:sp>
        <p:nvSpPr>
          <p:cNvPr id="10" name="Titre 1"/>
          <p:cNvSpPr txBox="1">
            <a:spLocks/>
          </p:cNvSpPr>
          <p:nvPr/>
        </p:nvSpPr>
        <p:spPr>
          <a:xfrm>
            <a:off x="288999" y="120650"/>
            <a:ext cx="8229600" cy="1143000"/>
          </a:xfrm>
          <a:prstGeom prst="rect">
            <a:avLst/>
          </a:prstGeom>
        </p:spPr>
        <p:txBody>
          <a:bodyPr/>
          <a:lst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a:lstStyle>
          <a:p>
            <a:r>
              <a:rPr lang="fr-FR" sz="3600" dirty="0"/>
              <a:t>Principe de dimensionnement</a:t>
            </a:r>
            <a:endParaRPr lang="fr-FR" altLang="fr-FR" sz="3600" dirty="0"/>
          </a:p>
        </p:txBody>
      </p:sp>
    </p:spTree>
    <p:extLst>
      <p:ext uri="{BB962C8B-B14F-4D97-AF65-F5344CB8AC3E}">
        <p14:creationId xmlns:p14="http://schemas.microsoft.com/office/powerpoint/2010/main" val="3849968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dissolve">
                                      <p:cBhvr>
                                        <p:cTn id="7" dur="500"/>
                                        <p:tgtEl>
                                          <p:spTgt spid="8202"/>
                                        </p:tgtEl>
                                      </p:cBhvr>
                                    </p:animEffect>
                                  </p:childTnLst>
                                  <p:subTnLst>
                                    <p:animClr clrSpc="rgb" dir="cw">
                                      <p:cBhvr override="childStyle">
                                        <p:cTn dur="1" fill="hold" display="0" masterRel="nextClick" afterEffect="1"/>
                                        <p:tgtEl>
                                          <p:spTgt spid="8202"/>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03"/>
                                        </p:tgtEl>
                                        <p:attrNameLst>
                                          <p:attrName>style.visibility</p:attrName>
                                        </p:attrNameLst>
                                      </p:cBhvr>
                                      <p:to>
                                        <p:strVal val="visible"/>
                                      </p:to>
                                    </p:set>
                                    <p:animEffect transition="in" filter="dissolve">
                                      <p:cBhvr>
                                        <p:cTn id="12" dur="500"/>
                                        <p:tgtEl>
                                          <p:spTgt spid="8203"/>
                                        </p:tgtEl>
                                      </p:cBhvr>
                                    </p:animEffect>
                                  </p:childTnLst>
                                  <p:subTnLst>
                                    <p:animClr clrSpc="rgb" dir="cw">
                                      <p:cBhvr override="childStyle">
                                        <p:cTn dur="1" fill="hold" display="0" masterRel="nextClick" afterEffect="1"/>
                                        <p:tgtEl>
                                          <p:spTgt spid="8203"/>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autoUpdateAnimBg="0"/>
      <p:bldP spid="820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r>
              <a:rPr lang="fr-FR" altLang="fr-FR"/>
              <a:t>Tr </a:t>
            </a:r>
            <a:fld id="{D31DEE41-EC42-4326-9634-EAEB15346132}" type="slidenum">
              <a:rPr lang="fr-FR" altLang="fr-FR"/>
              <a:pPr/>
              <a:t>15</a:t>
            </a:fld>
            <a:endParaRPr lang="fr-FR" altLang="fr-FR"/>
          </a:p>
        </p:txBody>
      </p:sp>
      <p:sp>
        <p:nvSpPr>
          <p:cNvPr id="69640" name="Rectangle 8"/>
          <p:cNvSpPr>
            <a:spLocks noChangeArrowheads="1"/>
          </p:cNvSpPr>
          <p:nvPr/>
        </p:nvSpPr>
        <p:spPr bwMode="auto">
          <a:xfrm>
            <a:off x="514350" y="2052638"/>
            <a:ext cx="8240713" cy="2432050"/>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fr-FR"/>
          </a:p>
        </p:txBody>
      </p:sp>
      <p:sp>
        <p:nvSpPr>
          <p:cNvPr id="696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6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636" name="Rectangle 4"/>
          <p:cNvSpPr>
            <a:spLocks noGrp="1" noChangeArrowheads="1"/>
          </p:cNvSpPr>
          <p:nvPr>
            <p:ph type="body" idx="1"/>
          </p:nvPr>
        </p:nvSpPr>
        <p:spPr bwMode="auto">
          <a:xfrm>
            <a:off x="549275" y="1473200"/>
            <a:ext cx="7697788" cy="315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marL="766763" indent="-766763">
              <a:lnSpc>
                <a:spcPct val="90000"/>
              </a:lnSpc>
              <a:spcBef>
                <a:spcPct val="50000"/>
              </a:spcBef>
              <a:buFontTx/>
              <a:buNone/>
            </a:pPr>
            <a:r>
              <a:rPr lang="fr-FR" altLang="fr-FR" sz="2400" b="1">
                <a:solidFill>
                  <a:srgbClr val="009900"/>
                </a:solidFill>
                <a:latin typeface="Comic Sans MS" pitchFamily="66" charset="0"/>
              </a:rPr>
              <a:t>2-  Vérification au gel/dégel :</a:t>
            </a:r>
            <a:r>
              <a:rPr lang="fr-FR" altLang="fr-FR" sz="2400">
                <a:latin typeface="Comic Sans MS" pitchFamily="66" charset="0"/>
              </a:rPr>
              <a:t>	</a:t>
            </a:r>
          </a:p>
          <a:p>
            <a:pPr marL="766763" indent="-766763">
              <a:lnSpc>
                <a:spcPct val="90000"/>
              </a:lnSpc>
              <a:spcBef>
                <a:spcPct val="50000"/>
              </a:spcBef>
              <a:buFontTx/>
              <a:buNone/>
            </a:pPr>
            <a:endParaRPr lang="fr-FR" altLang="fr-FR" sz="2400">
              <a:latin typeface="Comic Sans MS" pitchFamily="66" charset="0"/>
            </a:endParaRPr>
          </a:p>
          <a:p>
            <a:pPr marL="766763" indent="-766763">
              <a:lnSpc>
                <a:spcPct val="90000"/>
              </a:lnSpc>
              <a:spcBef>
                <a:spcPct val="50000"/>
              </a:spcBef>
              <a:buFontTx/>
              <a:buNone/>
            </a:pPr>
            <a:r>
              <a:rPr lang="fr-FR" altLang="fr-FR" sz="2400">
                <a:latin typeface="Comic Sans MS" pitchFamily="66" charset="0"/>
              </a:rPr>
              <a:t>	la structure résultant du dimensionnement mécanique convient si :</a:t>
            </a:r>
          </a:p>
          <a:p>
            <a:pPr marL="766763" indent="-766763">
              <a:lnSpc>
                <a:spcPct val="90000"/>
              </a:lnSpc>
              <a:spcBef>
                <a:spcPct val="25000"/>
              </a:spcBef>
              <a:buFontTx/>
              <a:buNone/>
            </a:pPr>
            <a:r>
              <a:rPr lang="fr-FR" altLang="fr-FR" sz="2400">
                <a:latin typeface="Comic Sans MS" pitchFamily="66" charset="0"/>
              </a:rPr>
              <a:t>		</a:t>
            </a:r>
          </a:p>
          <a:p>
            <a:pPr marL="766763" indent="-766763" algn="ctr">
              <a:lnSpc>
                <a:spcPct val="90000"/>
              </a:lnSpc>
              <a:spcBef>
                <a:spcPct val="25000"/>
              </a:spcBef>
              <a:buFontTx/>
              <a:buNone/>
            </a:pPr>
            <a:r>
              <a:rPr lang="fr-FR" altLang="fr-FR" sz="2400" b="1">
                <a:solidFill>
                  <a:srgbClr val="CC0000"/>
                </a:solidFill>
                <a:latin typeface="Comic Sans MS" pitchFamily="66" charset="0"/>
              </a:rPr>
              <a:t>Indice de gel </a:t>
            </a:r>
            <a:r>
              <a:rPr lang="fr-FR" altLang="fr-FR" sz="2400" b="1" baseline="-25000">
                <a:solidFill>
                  <a:srgbClr val="CC0000"/>
                </a:solidFill>
                <a:latin typeface="Comic Sans MS" pitchFamily="66" charset="0"/>
              </a:rPr>
              <a:t>admissible  </a:t>
            </a:r>
            <a:r>
              <a:rPr lang="fr-FR" altLang="fr-FR" sz="2400" b="1" u="sng">
                <a:solidFill>
                  <a:srgbClr val="CC0000"/>
                </a:solidFill>
                <a:latin typeface="Comic Sans MS" pitchFamily="66" charset="0"/>
              </a:rPr>
              <a:t>&gt;</a:t>
            </a:r>
            <a:r>
              <a:rPr lang="fr-FR" altLang="fr-FR" sz="2400" b="1">
                <a:solidFill>
                  <a:srgbClr val="CC0000"/>
                </a:solidFill>
                <a:latin typeface="Comic Sans MS" pitchFamily="66" charset="0"/>
              </a:rPr>
              <a:t> Indice de gel </a:t>
            </a:r>
            <a:r>
              <a:rPr lang="fr-FR" altLang="fr-FR" sz="2400" b="1" baseline="-25000">
                <a:solidFill>
                  <a:srgbClr val="CC0000"/>
                </a:solidFill>
                <a:latin typeface="Comic Sans MS" pitchFamily="66" charset="0"/>
              </a:rPr>
              <a:t>référence</a:t>
            </a:r>
            <a:br>
              <a:rPr lang="fr-FR" altLang="fr-FR" sz="2400" baseline="-25000">
                <a:latin typeface="Comic Sans MS" pitchFamily="66" charset="0"/>
              </a:rPr>
            </a:br>
            <a:endParaRPr lang="fr-FR" altLang="fr-FR" sz="2400" baseline="-25000">
              <a:latin typeface="Comic Sans MS" pitchFamily="66" charset="0"/>
            </a:endParaRPr>
          </a:p>
        </p:txBody>
      </p:sp>
      <p:sp>
        <p:nvSpPr>
          <p:cNvPr id="69638" name="Rectangle 6"/>
          <p:cNvSpPr>
            <a:spLocks noChangeArrowheads="1"/>
          </p:cNvSpPr>
          <p:nvPr/>
        </p:nvSpPr>
        <p:spPr bwMode="auto">
          <a:xfrm>
            <a:off x="727075" y="2028825"/>
            <a:ext cx="7840663" cy="236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fr-FR"/>
          </a:p>
        </p:txBody>
      </p:sp>
      <p:sp>
        <p:nvSpPr>
          <p:cNvPr id="10" name="Titre 1"/>
          <p:cNvSpPr txBox="1">
            <a:spLocks/>
          </p:cNvSpPr>
          <p:nvPr/>
        </p:nvSpPr>
        <p:spPr>
          <a:xfrm>
            <a:off x="288999" y="120650"/>
            <a:ext cx="8229600" cy="1143000"/>
          </a:xfrm>
          <a:prstGeom prst="rect">
            <a:avLst/>
          </a:prstGeom>
        </p:spPr>
        <p:txBody>
          <a:bodyPr/>
          <a:lst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a:lstStyle>
          <a:p>
            <a:r>
              <a:rPr lang="fr-FR" sz="3600" dirty="0"/>
              <a:t>Principe de dimensionnement</a:t>
            </a:r>
            <a:endParaRPr lang="fr-FR" altLang="fr-FR" sz="3600" dirty="0"/>
          </a:p>
        </p:txBody>
      </p:sp>
    </p:spTree>
    <p:extLst>
      <p:ext uri="{BB962C8B-B14F-4D97-AF65-F5344CB8AC3E}">
        <p14:creationId xmlns:p14="http://schemas.microsoft.com/office/powerpoint/2010/main" val="12196050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Articulation de l’exposé</a:t>
            </a:r>
          </a:p>
        </p:txBody>
      </p:sp>
      <p:sp>
        <p:nvSpPr>
          <p:cNvPr id="3" name="Espace réservé du contenu 2"/>
          <p:cNvSpPr>
            <a:spLocks noGrp="1"/>
          </p:cNvSpPr>
          <p:nvPr>
            <p:ph idx="1"/>
          </p:nvPr>
        </p:nvSpPr>
        <p:spPr/>
        <p:txBody>
          <a:bodyPr>
            <a:normAutofit/>
          </a:bodyPr>
          <a:lstStyle/>
          <a:p>
            <a:r>
              <a:rPr lang="fr-FR" dirty="0"/>
              <a:t>Principe général du dimensionnement rationnel</a:t>
            </a:r>
          </a:p>
          <a:p>
            <a:r>
              <a:rPr lang="fr-FR" dirty="0">
                <a:solidFill>
                  <a:srgbClr val="FF0000"/>
                </a:solidFill>
              </a:rPr>
              <a:t>Outils nécessaires aux calculs</a:t>
            </a:r>
          </a:p>
        </p:txBody>
      </p:sp>
    </p:spTree>
    <p:extLst>
      <p:ext uri="{BB962C8B-B14F-4D97-AF65-F5344CB8AC3E}">
        <p14:creationId xmlns:p14="http://schemas.microsoft.com/office/powerpoint/2010/main" val="39649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412776"/>
            <a:ext cx="8229600" cy="4525963"/>
          </a:xfrm>
        </p:spPr>
        <p:txBody>
          <a:bodyPr>
            <a:normAutofit/>
          </a:bodyPr>
          <a:lstStyle/>
          <a:p>
            <a:pPr marL="0" indent="0">
              <a:buNone/>
            </a:pPr>
            <a:r>
              <a:rPr lang="fr-FR" sz="2400" b="1" dirty="0"/>
              <a:t>Calculs des grandeurs mécaniques</a:t>
            </a:r>
          </a:p>
          <a:p>
            <a:r>
              <a:rPr lang="fr-FR" sz="2400" dirty="0"/>
              <a:t>Utilisation du modèle </a:t>
            </a:r>
            <a:r>
              <a:rPr lang="fr-FR" sz="2400" dirty="0" err="1"/>
              <a:t>multi-couches</a:t>
            </a:r>
            <a:r>
              <a:rPr lang="fr-FR" sz="2400" dirty="0"/>
              <a:t> élastique linéaire semi-infini (modèle de </a:t>
            </a:r>
            <a:r>
              <a:rPr lang="fr-FR" sz="2400" dirty="0" err="1"/>
              <a:t>Burmister</a:t>
            </a:r>
            <a:r>
              <a:rPr lang="fr-FR" sz="2400" dirty="0"/>
              <a:t>)</a:t>
            </a:r>
          </a:p>
        </p:txBody>
      </p:sp>
    </p:spTree>
    <p:extLst>
      <p:ext uri="{BB962C8B-B14F-4D97-AF65-F5344CB8AC3E}">
        <p14:creationId xmlns:p14="http://schemas.microsoft.com/office/powerpoint/2010/main" val="268003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582" y="188640"/>
            <a:ext cx="8229600" cy="854968"/>
          </a:xfrm>
        </p:spPr>
        <p:txBody>
          <a:bodyPr/>
          <a:lstStyle/>
          <a:p>
            <a:r>
              <a:rPr lang="fr-FR" dirty="0"/>
              <a:t>Dimensionnement mécanique</a:t>
            </a:r>
          </a:p>
        </p:txBody>
      </p:sp>
      <p:sp>
        <p:nvSpPr>
          <p:cNvPr id="3" name="Espace réservé du contenu 2"/>
          <p:cNvSpPr>
            <a:spLocks noGrp="1"/>
          </p:cNvSpPr>
          <p:nvPr>
            <p:ph idx="1"/>
          </p:nvPr>
        </p:nvSpPr>
        <p:spPr>
          <a:xfrm>
            <a:off x="400790" y="996157"/>
            <a:ext cx="8229600" cy="4525963"/>
          </a:xfrm>
        </p:spPr>
        <p:txBody>
          <a:bodyPr>
            <a:normAutofit/>
          </a:bodyPr>
          <a:lstStyle/>
          <a:p>
            <a:pPr marL="0" indent="0">
              <a:buNone/>
            </a:pPr>
            <a:r>
              <a:rPr lang="fr-FR" sz="2400" b="1" dirty="0"/>
              <a:t>Modèle de </a:t>
            </a:r>
            <a:r>
              <a:rPr lang="fr-FR" sz="2400" b="1" dirty="0" err="1"/>
              <a:t>Burmister</a:t>
            </a:r>
            <a:endParaRPr lang="fr-FR" sz="2400" b="1" dirty="0"/>
          </a:p>
        </p:txBody>
      </p:sp>
      <p:grpSp>
        <p:nvGrpSpPr>
          <p:cNvPr id="5" name="Group 73"/>
          <p:cNvGrpSpPr>
            <a:grpSpLocks/>
          </p:cNvGrpSpPr>
          <p:nvPr/>
        </p:nvGrpSpPr>
        <p:grpSpPr bwMode="auto">
          <a:xfrm>
            <a:off x="319882" y="1673227"/>
            <a:ext cx="6707187" cy="4464050"/>
            <a:chOff x="217" y="569"/>
            <a:chExt cx="4233" cy="2812"/>
          </a:xfrm>
        </p:grpSpPr>
        <p:sp>
          <p:nvSpPr>
            <p:cNvPr id="6" name="Rectangle 4"/>
            <p:cNvSpPr>
              <a:spLocks noChangeArrowheads="1"/>
            </p:cNvSpPr>
            <p:nvPr/>
          </p:nvSpPr>
          <p:spPr bwMode="auto">
            <a:xfrm>
              <a:off x="217" y="569"/>
              <a:ext cx="19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buClrTx/>
                <a:buSzTx/>
                <a:buFontTx/>
                <a:buNone/>
              </a:pPr>
              <a:r>
                <a:rPr lang="fr-FR" altLang="fr-FR" sz="3200" dirty="0">
                  <a:solidFill>
                    <a:srgbClr val="009900"/>
                  </a:solidFill>
                  <a:latin typeface="Comic Sans MS" pitchFamily="66" charset="0"/>
                </a:rPr>
                <a:t>Calcul élastique</a:t>
              </a:r>
              <a:endParaRPr lang="fr-FR" altLang="fr-FR" sz="3200" dirty="0">
                <a:latin typeface="Comic Sans MS" pitchFamily="66" charset="0"/>
              </a:endParaRPr>
            </a:p>
          </p:txBody>
        </p:sp>
        <p:sp>
          <p:nvSpPr>
            <p:cNvPr id="7" name="Rectangle 9"/>
            <p:cNvSpPr>
              <a:spLocks noChangeArrowheads="1"/>
            </p:cNvSpPr>
            <p:nvPr/>
          </p:nvSpPr>
          <p:spPr bwMode="auto">
            <a:xfrm>
              <a:off x="229" y="898"/>
              <a:ext cx="4221" cy="2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defTabSz="762000">
                <a:buClr>
                  <a:srgbClr val="CC0000"/>
                </a:buClr>
                <a:buSzPct val="150000"/>
                <a:buFontTx/>
                <a:buChar char="•"/>
              </a:pPr>
              <a:r>
                <a:rPr lang="fr-FR" altLang="fr-FR" sz="2400" b="1" dirty="0"/>
                <a:t>Structure :</a:t>
              </a:r>
              <a:endParaRPr lang="fr-FR" altLang="fr-FR" sz="2400" dirty="0"/>
            </a:p>
            <a:p>
              <a:pPr marL="342900" indent="-342900" defTabSz="762000">
                <a:spcBef>
                  <a:spcPct val="0"/>
                </a:spcBef>
                <a:buClrTx/>
                <a:buSzPct val="100000"/>
                <a:buFontTx/>
                <a:buNone/>
              </a:pPr>
              <a:r>
                <a:rPr lang="fr-FR" altLang="fr-FR" sz="2400" dirty="0"/>
                <a:t>	- </a:t>
              </a:r>
              <a:r>
                <a:rPr lang="fr-FR" altLang="fr-FR" sz="2400" dirty="0" err="1">
                  <a:solidFill>
                    <a:schemeClr val="accent2"/>
                  </a:solidFill>
                </a:rPr>
                <a:t>multi-couche</a:t>
              </a:r>
              <a:r>
                <a:rPr lang="fr-FR" altLang="fr-FR" sz="2400" dirty="0">
                  <a:solidFill>
                    <a:schemeClr val="accent2"/>
                  </a:solidFill>
                </a:rPr>
                <a:t> élastique linéaire</a:t>
              </a:r>
            </a:p>
            <a:p>
              <a:pPr marL="342900" indent="-342900" defTabSz="762000">
                <a:spcBef>
                  <a:spcPct val="0"/>
                </a:spcBef>
                <a:buClrTx/>
                <a:buSzPct val="100000"/>
                <a:buFontTx/>
                <a:buNone/>
              </a:pPr>
              <a:r>
                <a:rPr lang="fr-FR" altLang="fr-FR" sz="2400" dirty="0">
                  <a:solidFill>
                    <a:schemeClr val="accent2"/>
                  </a:solidFill>
                </a:rPr>
                <a:t>	- interfaces collées ou glissantes</a:t>
              </a:r>
            </a:p>
            <a:p>
              <a:pPr marL="342900" indent="-342900" defTabSz="762000">
                <a:spcBef>
                  <a:spcPct val="0"/>
                </a:spcBef>
                <a:buClrTx/>
                <a:buSzPct val="100000"/>
                <a:buFontTx/>
                <a:buNone/>
              </a:pPr>
              <a:r>
                <a:rPr lang="fr-FR" altLang="fr-FR" sz="2400" dirty="0">
                  <a:solidFill>
                    <a:schemeClr val="accent2"/>
                  </a:solidFill>
                </a:rPr>
                <a:t>	- couches infinies en plan (continues : pas de bords, de joints ni de fissures)</a:t>
              </a:r>
            </a:p>
            <a:p>
              <a:pPr marL="342900" indent="-342900" defTabSz="762000">
                <a:spcBef>
                  <a:spcPct val="0"/>
                </a:spcBef>
                <a:buClrTx/>
                <a:buSzPct val="100000"/>
                <a:buFontTx/>
                <a:buNone/>
              </a:pPr>
              <a:endParaRPr lang="fr-FR" altLang="fr-FR" sz="2400" dirty="0">
                <a:solidFill>
                  <a:schemeClr val="accent2"/>
                </a:solidFill>
              </a:endParaRPr>
            </a:p>
            <a:p>
              <a:pPr marL="342900" indent="-342900" defTabSz="762000">
                <a:spcBef>
                  <a:spcPct val="0"/>
                </a:spcBef>
                <a:buClr>
                  <a:srgbClr val="CC0000"/>
                </a:buClr>
                <a:buSzPct val="150000"/>
                <a:buFontTx/>
                <a:buChar char="•"/>
              </a:pPr>
              <a:r>
                <a:rPr lang="fr-FR" altLang="fr-FR" sz="2400" dirty="0"/>
                <a:t> </a:t>
              </a:r>
              <a:r>
                <a:rPr lang="fr-FR" altLang="fr-FR" sz="2400" b="1" dirty="0"/>
                <a:t>Charges :</a:t>
              </a:r>
              <a:endParaRPr lang="fr-FR" altLang="fr-FR" sz="2400" dirty="0"/>
            </a:p>
            <a:p>
              <a:pPr marL="342900" indent="-342900" defTabSz="762000">
                <a:spcBef>
                  <a:spcPct val="0"/>
                </a:spcBef>
                <a:buClrTx/>
                <a:buSzPct val="100000"/>
                <a:buFontTx/>
                <a:buNone/>
              </a:pPr>
              <a:r>
                <a:rPr lang="fr-FR" altLang="fr-FR" sz="2400" dirty="0"/>
                <a:t>	- </a:t>
              </a:r>
              <a:r>
                <a:rPr lang="fr-FR" altLang="fr-FR" sz="2400" dirty="0">
                  <a:solidFill>
                    <a:schemeClr val="accent2"/>
                  </a:solidFill>
                </a:rPr>
                <a:t>disques circulaires </a:t>
              </a:r>
            </a:p>
            <a:p>
              <a:pPr marL="342900" indent="-342900" defTabSz="762000">
                <a:spcBef>
                  <a:spcPct val="0"/>
                </a:spcBef>
                <a:buClrTx/>
                <a:buSzPct val="100000"/>
                <a:buFontTx/>
                <a:buNone/>
              </a:pPr>
              <a:r>
                <a:rPr lang="fr-FR" altLang="fr-FR" sz="2400" dirty="0">
                  <a:solidFill>
                    <a:schemeClr val="accent2"/>
                  </a:solidFill>
                </a:rPr>
                <a:t>    - chargés par une pression verticale uniforme et statique</a:t>
              </a:r>
            </a:p>
          </p:txBody>
        </p:sp>
      </p:grpSp>
      <p:sp>
        <p:nvSpPr>
          <p:cNvPr id="8" name="Rectangle 19"/>
          <p:cNvSpPr>
            <a:spLocks noChangeArrowheads="1"/>
          </p:cNvSpPr>
          <p:nvPr/>
        </p:nvSpPr>
        <p:spPr bwMode="auto">
          <a:xfrm>
            <a:off x="1670050" y="5811045"/>
            <a:ext cx="51958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buClrTx/>
              <a:buSzTx/>
              <a:buFontTx/>
              <a:buNone/>
            </a:pPr>
            <a:r>
              <a:rPr lang="fr-FR" altLang="fr-FR" sz="3200">
                <a:solidFill>
                  <a:srgbClr val="CC0000"/>
                </a:solidFill>
                <a:latin typeface="Arial" charset="0"/>
                <a:sym typeface="Wingdings" pitchFamily="2" charset="2"/>
              </a:rPr>
              <a:t> </a:t>
            </a:r>
            <a:r>
              <a:rPr lang="fr-FR" altLang="fr-FR" sz="3200">
                <a:solidFill>
                  <a:srgbClr val="CC0000"/>
                </a:solidFill>
                <a:latin typeface="Comic Sans MS" pitchFamily="66" charset="0"/>
              </a:rPr>
              <a:t>Résultats : </a:t>
            </a:r>
            <a:r>
              <a:rPr lang="fr-FR" altLang="fr-FR">
                <a:solidFill>
                  <a:srgbClr val="CC0000"/>
                </a:solidFill>
                <a:latin typeface="Comic Sans MS" pitchFamily="66" charset="0"/>
              </a:rPr>
              <a:t>champs</a:t>
            </a:r>
            <a:r>
              <a:rPr lang="fr-FR" altLang="fr-FR" sz="3200">
                <a:solidFill>
                  <a:srgbClr val="CC0000"/>
                </a:solidFill>
                <a:latin typeface="Arial" charset="0"/>
              </a:rPr>
              <a:t> </a:t>
            </a:r>
            <a:r>
              <a:rPr lang="fr-FR" altLang="fr-FR" sz="4400">
                <a:solidFill>
                  <a:srgbClr val="CC0000"/>
                </a:solidFill>
                <a:latin typeface="Symbol" pitchFamily="18" charset="2"/>
              </a:rPr>
              <a:t>s</a:t>
            </a:r>
            <a:r>
              <a:rPr lang="fr-FR" altLang="fr-FR" sz="4400">
                <a:solidFill>
                  <a:srgbClr val="CC0000"/>
                </a:solidFill>
                <a:latin typeface="Arial" charset="0"/>
              </a:rPr>
              <a:t> </a:t>
            </a:r>
            <a:r>
              <a:rPr lang="fr-FR" altLang="fr-FR">
                <a:solidFill>
                  <a:srgbClr val="CC0000"/>
                </a:solidFill>
                <a:latin typeface="Comic Sans MS" pitchFamily="66" charset="0"/>
              </a:rPr>
              <a:t>et</a:t>
            </a:r>
            <a:r>
              <a:rPr lang="fr-FR" altLang="fr-FR" sz="3200">
                <a:solidFill>
                  <a:srgbClr val="CC0000"/>
                </a:solidFill>
                <a:latin typeface="Arial" charset="0"/>
              </a:rPr>
              <a:t> </a:t>
            </a:r>
            <a:r>
              <a:rPr lang="fr-FR" altLang="fr-FR" sz="4400">
                <a:solidFill>
                  <a:srgbClr val="CC0000"/>
                </a:solidFill>
                <a:latin typeface="Symbol" pitchFamily="18" charset="2"/>
              </a:rPr>
              <a:t>e</a:t>
            </a:r>
            <a:endParaRPr lang="fr-FR" altLang="fr-FR" sz="4400">
              <a:latin typeface="Symbol" pitchFamily="18" charset="2"/>
            </a:endParaRPr>
          </a:p>
        </p:txBody>
      </p:sp>
      <p:grpSp>
        <p:nvGrpSpPr>
          <p:cNvPr id="9" name="Group 81"/>
          <p:cNvGrpSpPr>
            <a:grpSpLocks/>
          </p:cNvGrpSpPr>
          <p:nvPr/>
        </p:nvGrpSpPr>
        <p:grpSpPr bwMode="auto">
          <a:xfrm>
            <a:off x="6962775" y="1556545"/>
            <a:ext cx="1906588" cy="4743450"/>
            <a:chOff x="4386" y="660"/>
            <a:chExt cx="1201" cy="2988"/>
          </a:xfrm>
        </p:grpSpPr>
        <p:pic>
          <p:nvPicPr>
            <p:cNvPr id="10" name="Picture 28" descr="201a"/>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60098" t="53629" r="22037" b="13791"/>
            <a:stretch>
              <a:fillRect/>
            </a:stretch>
          </p:blipFill>
          <p:spPr bwMode="auto">
            <a:xfrm>
              <a:off x="4549" y="660"/>
              <a:ext cx="993"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11" name="Group 78"/>
            <p:cNvGrpSpPr>
              <a:grpSpLocks/>
            </p:cNvGrpSpPr>
            <p:nvPr/>
          </p:nvGrpSpPr>
          <p:grpSpPr bwMode="auto">
            <a:xfrm>
              <a:off x="4574" y="2194"/>
              <a:ext cx="1013" cy="1454"/>
              <a:chOff x="4574" y="2194"/>
              <a:chExt cx="1013" cy="1454"/>
            </a:xfrm>
          </p:grpSpPr>
          <p:sp>
            <p:nvSpPr>
              <p:cNvPr id="16" name="Rectangle 5"/>
              <p:cNvSpPr>
                <a:spLocks noChangeArrowheads="1"/>
              </p:cNvSpPr>
              <p:nvPr/>
            </p:nvSpPr>
            <p:spPr bwMode="auto">
              <a:xfrm>
                <a:off x="4574" y="2498"/>
                <a:ext cx="1012" cy="17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Rectangle 6" descr="Granite"/>
              <p:cNvSpPr>
                <a:spLocks noChangeArrowheads="1"/>
              </p:cNvSpPr>
              <p:nvPr/>
            </p:nvSpPr>
            <p:spPr bwMode="auto">
              <a:xfrm>
                <a:off x="4574" y="2688"/>
                <a:ext cx="1012" cy="529"/>
              </a:xfrm>
              <a:prstGeom prst="rect">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Rectangle 7" descr="Sable"/>
              <p:cNvSpPr>
                <a:spLocks noChangeArrowheads="1"/>
              </p:cNvSpPr>
              <p:nvPr/>
            </p:nvSpPr>
            <p:spPr bwMode="auto">
              <a:xfrm>
                <a:off x="4575" y="3227"/>
                <a:ext cx="1012" cy="421"/>
              </a:xfrm>
              <a:prstGeom prst="rect">
                <a:avLst/>
              </a:prstGeom>
              <a:blipFill dpi="0" rotWithShape="0">
                <a:blip r:embed="rId5"/>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Line 21"/>
              <p:cNvSpPr>
                <a:spLocks noChangeShapeType="1"/>
              </p:cNvSpPr>
              <p:nvPr/>
            </p:nvSpPr>
            <p:spPr bwMode="auto">
              <a:xfrm>
                <a:off x="4841" y="3180"/>
                <a:ext cx="520" cy="5"/>
              </a:xfrm>
              <a:prstGeom prst="line">
                <a:avLst/>
              </a:prstGeom>
              <a:noFill/>
              <a:ln w="25400">
                <a:solidFill>
                  <a:schemeClr val="tx2"/>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0" name="Group 32"/>
              <p:cNvGrpSpPr>
                <a:grpSpLocks/>
              </p:cNvGrpSpPr>
              <p:nvPr/>
            </p:nvGrpSpPr>
            <p:grpSpPr bwMode="auto">
              <a:xfrm>
                <a:off x="5107" y="3158"/>
                <a:ext cx="1" cy="357"/>
                <a:chOff x="5064" y="2973"/>
                <a:chExt cx="1" cy="357"/>
              </a:xfrm>
            </p:grpSpPr>
            <p:grpSp>
              <p:nvGrpSpPr>
                <p:cNvPr id="35" name="Group 24"/>
                <p:cNvGrpSpPr>
                  <a:grpSpLocks/>
                </p:cNvGrpSpPr>
                <p:nvPr/>
              </p:nvGrpSpPr>
              <p:grpSpPr bwMode="auto">
                <a:xfrm>
                  <a:off x="5064" y="2996"/>
                  <a:ext cx="1" cy="274"/>
                  <a:chOff x="5042" y="2543"/>
                  <a:chExt cx="1" cy="245"/>
                </a:xfrm>
              </p:grpSpPr>
              <p:sp>
                <p:nvSpPr>
                  <p:cNvPr id="37" name="Line 22"/>
                  <p:cNvSpPr>
                    <a:spLocks noChangeShapeType="1"/>
                  </p:cNvSpPr>
                  <p:nvPr/>
                </p:nvSpPr>
                <p:spPr bwMode="auto">
                  <a:xfrm>
                    <a:off x="5043" y="2543"/>
                    <a:ext cx="0" cy="116"/>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Line 23"/>
                  <p:cNvSpPr>
                    <a:spLocks noChangeShapeType="1"/>
                  </p:cNvSpPr>
                  <p:nvPr/>
                </p:nvSpPr>
                <p:spPr bwMode="auto">
                  <a:xfrm>
                    <a:off x="5042" y="2672"/>
                    <a:ext cx="0" cy="116"/>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 name="Line 30"/>
                <p:cNvSpPr>
                  <a:spLocks noChangeShapeType="1"/>
                </p:cNvSpPr>
                <p:nvPr/>
              </p:nvSpPr>
              <p:spPr bwMode="auto">
                <a:xfrm>
                  <a:off x="5064" y="2973"/>
                  <a:ext cx="0" cy="3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1" name="Rectangle 36"/>
              <p:cNvSpPr>
                <a:spLocks noChangeArrowheads="1"/>
              </p:cNvSpPr>
              <p:nvPr/>
            </p:nvSpPr>
            <p:spPr bwMode="auto">
              <a:xfrm>
                <a:off x="5200" y="2855"/>
                <a:ext cx="34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buClrTx/>
                  <a:buSzTx/>
                  <a:buFontTx/>
                  <a:buNone/>
                </a:pPr>
                <a:r>
                  <a:rPr lang="fr-FR" altLang="fr-FR" sz="3200">
                    <a:latin typeface="Symbol" pitchFamily="18" charset="2"/>
                  </a:rPr>
                  <a:t>s</a:t>
                </a:r>
                <a:r>
                  <a:rPr lang="fr-FR" altLang="fr-FR" sz="3200"/>
                  <a:t>t</a:t>
                </a:r>
                <a:endParaRPr lang="fr-FR" altLang="fr-FR" sz="3200">
                  <a:latin typeface="Symbol" pitchFamily="18" charset="2"/>
                </a:endParaRPr>
              </a:p>
            </p:txBody>
          </p:sp>
          <p:sp>
            <p:nvSpPr>
              <p:cNvPr id="22" name="Rectangle 37"/>
              <p:cNvSpPr>
                <a:spLocks noChangeArrowheads="1"/>
              </p:cNvSpPr>
              <p:nvPr/>
            </p:nvSpPr>
            <p:spPr bwMode="auto">
              <a:xfrm>
                <a:off x="4743" y="3281"/>
                <a:ext cx="3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buClrTx/>
                  <a:buSzTx/>
                  <a:buFontTx/>
                  <a:buNone/>
                </a:pPr>
                <a:r>
                  <a:rPr lang="fr-FR" altLang="fr-FR" sz="3200">
                    <a:latin typeface="Symbol" pitchFamily="18" charset="2"/>
                  </a:rPr>
                  <a:t>e</a:t>
                </a:r>
                <a:r>
                  <a:rPr lang="fr-FR" altLang="fr-FR" sz="3200"/>
                  <a:t>z</a:t>
                </a:r>
                <a:endParaRPr lang="fr-FR" altLang="fr-FR" sz="3200">
                  <a:latin typeface="Symbol" pitchFamily="18" charset="2"/>
                </a:endParaRPr>
              </a:p>
            </p:txBody>
          </p:sp>
          <p:grpSp>
            <p:nvGrpSpPr>
              <p:cNvPr id="23" name="Group 66"/>
              <p:cNvGrpSpPr>
                <a:grpSpLocks/>
              </p:cNvGrpSpPr>
              <p:nvPr/>
            </p:nvGrpSpPr>
            <p:grpSpPr bwMode="auto">
              <a:xfrm>
                <a:off x="4831" y="2194"/>
                <a:ext cx="178" cy="304"/>
                <a:chOff x="4831" y="2194"/>
                <a:chExt cx="178" cy="304"/>
              </a:xfrm>
            </p:grpSpPr>
            <p:sp>
              <p:nvSpPr>
                <p:cNvPr id="30" name="Line 11"/>
                <p:cNvSpPr>
                  <a:spLocks noChangeShapeType="1"/>
                </p:cNvSpPr>
                <p:nvPr/>
              </p:nvSpPr>
              <p:spPr bwMode="auto">
                <a:xfrm>
                  <a:off x="4831" y="2198"/>
                  <a:ext cx="0" cy="300"/>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Line 12"/>
                <p:cNvSpPr>
                  <a:spLocks noChangeShapeType="1"/>
                </p:cNvSpPr>
                <p:nvPr/>
              </p:nvSpPr>
              <p:spPr bwMode="auto">
                <a:xfrm>
                  <a:off x="4890" y="2197"/>
                  <a:ext cx="0" cy="301"/>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Line 38"/>
                <p:cNvSpPr>
                  <a:spLocks noChangeShapeType="1"/>
                </p:cNvSpPr>
                <p:nvPr/>
              </p:nvSpPr>
              <p:spPr bwMode="auto">
                <a:xfrm>
                  <a:off x="4948" y="2197"/>
                  <a:ext cx="0" cy="301"/>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39"/>
                <p:cNvSpPr>
                  <a:spLocks noChangeShapeType="1"/>
                </p:cNvSpPr>
                <p:nvPr/>
              </p:nvSpPr>
              <p:spPr bwMode="auto">
                <a:xfrm>
                  <a:off x="5005" y="2197"/>
                  <a:ext cx="0" cy="301"/>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Line 57"/>
                <p:cNvSpPr>
                  <a:spLocks noChangeShapeType="1"/>
                </p:cNvSpPr>
                <p:nvPr/>
              </p:nvSpPr>
              <p:spPr bwMode="auto">
                <a:xfrm>
                  <a:off x="4831" y="2194"/>
                  <a:ext cx="178" cy="0"/>
                </a:xfrm>
                <a:prstGeom prst="line">
                  <a:avLst/>
                </a:prstGeom>
                <a:noFill/>
                <a:ln w="9525">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4" name="Group 67"/>
              <p:cNvGrpSpPr>
                <a:grpSpLocks/>
              </p:cNvGrpSpPr>
              <p:nvPr/>
            </p:nvGrpSpPr>
            <p:grpSpPr bwMode="auto">
              <a:xfrm>
                <a:off x="5188" y="2194"/>
                <a:ext cx="178" cy="304"/>
                <a:chOff x="4831" y="2194"/>
                <a:chExt cx="178" cy="304"/>
              </a:xfrm>
            </p:grpSpPr>
            <p:sp>
              <p:nvSpPr>
                <p:cNvPr id="25" name="Line 68"/>
                <p:cNvSpPr>
                  <a:spLocks noChangeShapeType="1"/>
                </p:cNvSpPr>
                <p:nvPr/>
              </p:nvSpPr>
              <p:spPr bwMode="auto">
                <a:xfrm>
                  <a:off x="4831" y="2198"/>
                  <a:ext cx="0" cy="300"/>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Line 69"/>
                <p:cNvSpPr>
                  <a:spLocks noChangeShapeType="1"/>
                </p:cNvSpPr>
                <p:nvPr/>
              </p:nvSpPr>
              <p:spPr bwMode="auto">
                <a:xfrm>
                  <a:off x="4890" y="2197"/>
                  <a:ext cx="0" cy="301"/>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Line 70"/>
                <p:cNvSpPr>
                  <a:spLocks noChangeShapeType="1"/>
                </p:cNvSpPr>
                <p:nvPr/>
              </p:nvSpPr>
              <p:spPr bwMode="auto">
                <a:xfrm>
                  <a:off x="4948" y="2197"/>
                  <a:ext cx="0" cy="301"/>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Line 71"/>
                <p:cNvSpPr>
                  <a:spLocks noChangeShapeType="1"/>
                </p:cNvSpPr>
                <p:nvPr/>
              </p:nvSpPr>
              <p:spPr bwMode="auto">
                <a:xfrm>
                  <a:off x="5005" y="2197"/>
                  <a:ext cx="0" cy="301"/>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Line 72"/>
                <p:cNvSpPr>
                  <a:spLocks noChangeShapeType="1"/>
                </p:cNvSpPr>
                <p:nvPr/>
              </p:nvSpPr>
              <p:spPr bwMode="auto">
                <a:xfrm>
                  <a:off x="4831" y="2194"/>
                  <a:ext cx="178" cy="0"/>
                </a:xfrm>
                <a:prstGeom prst="line">
                  <a:avLst/>
                </a:prstGeom>
                <a:noFill/>
                <a:ln w="9525">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12" name="Group 80"/>
            <p:cNvGrpSpPr>
              <a:grpSpLocks/>
            </p:cNvGrpSpPr>
            <p:nvPr/>
          </p:nvGrpSpPr>
          <p:grpSpPr bwMode="auto">
            <a:xfrm>
              <a:off x="4386" y="1682"/>
              <a:ext cx="700" cy="634"/>
              <a:chOff x="4386" y="1682"/>
              <a:chExt cx="700" cy="634"/>
            </a:xfrm>
          </p:grpSpPr>
          <p:sp>
            <p:nvSpPr>
              <p:cNvPr id="13" name="Line 74"/>
              <p:cNvSpPr>
                <a:spLocks noChangeShapeType="1"/>
              </p:cNvSpPr>
              <p:nvPr/>
            </p:nvSpPr>
            <p:spPr bwMode="auto">
              <a:xfrm flipH="1">
                <a:off x="4386" y="1682"/>
                <a:ext cx="700" cy="1"/>
              </a:xfrm>
              <a:prstGeom prst="line">
                <a:avLst/>
              </a:prstGeom>
              <a:noFill/>
              <a:ln w="1905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Line 75"/>
              <p:cNvSpPr>
                <a:spLocks noChangeShapeType="1"/>
              </p:cNvSpPr>
              <p:nvPr/>
            </p:nvSpPr>
            <p:spPr bwMode="auto">
              <a:xfrm>
                <a:off x="4392" y="1686"/>
                <a:ext cx="0" cy="630"/>
              </a:xfrm>
              <a:prstGeom prst="line">
                <a:avLst/>
              </a:prstGeom>
              <a:noFill/>
              <a:ln w="1905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 name="Line 76"/>
              <p:cNvSpPr>
                <a:spLocks noChangeShapeType="1"/>
              </p:cNvSpPr>
              <p:nvPr/>
            </p:nvSpPr>
            <p:spPr bwMode="auto">
              <a:xfrm>
                <a:off x="4389" y="2316"/>
                <a:ext cx="359" cy="0"/>
              </a:xfrm>
              <a:prstGeom prst="line">
                <a:avLst/>
              </a:prstGeom>
              <a:noFill/>
              <a:ln w="19050">
                <a:solidFill>
                  <a:srgbClr val="008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42671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412776"/>
            <a:ext cx="8229600" cy="4525963"/>
          </a:xfrm>
        </p:spPr>
        <p:txBody>
          <a:bodyPr>
            <a:normAutofit/>
          </a:bodyPr>
          <a:lstStyle/>
          <a:p>
            <a:pPr marL="0" indent="0">
              <a:buNone/>
            </a:pPr>
            <a:r>
              <a:rPr lang="fr-FR" sz="2400" b="1" dirty="0"/>
              <a:t>Calculs des grandeurs mécaniques</a:t>
            </a:r>
          </a:p>
          <a:p>
            <a:r>
              <a:rPr lang="fr-FR" sz="2400" dirty="0"/>
              <a:t>Utilisation du modèle </a:t>
            </a:r>
            <a:r>
              <a:rPr lang="fr-FR" sz="2400" dirty="0" err="1"/>
              <a:t>multi-couches</a:t>
            </a:r>
            <a:r>
              <a:rPr lang="fr-FR" sz="2400" dirty="0"/>
              <a:t> élastique linéaire semi-infini (modèle de </a:t>
            </a:r>
            <a:r>
              <a:rPr lang="fr-FR" sz="2400" dirty="0" err="1"/>
              <a:t>Burmister</a:t>
            </a:r>
            <a:r>
              <a:rPr lang="fr-FR" sz="2400" dirty="0"/>
              <a:t>)</a:t>
            </a:r>
          </a:p>
          <a:p>
            <a:r>
              <a:rPr lang="fr-FR" sz="2400" dirty="0"/>
              <a:t>Matériaux décrits par un module de rigidité E et un coefficient de Poisson </a:t>
            </a:r>
            <a:r>
              <a:rPr lang="fr-FR" sz="2400" dirty="0">
                <a:latin typeface="Symbol" panose="05050102010706020507" pitchFamily="18" charset="2"/>
              </a:rPr>
              <a:t>n</a:t>
            </a:r>
          </a:p>
        </p:txBody>
      </p:sp>
    </p:spTree>
    <p:extLst>
      <p:ext uri="{BB962C8B-B14F-4D97-AF65-F5344CB8AC3E}">
        <p14:creationId xmlns:p14="http://schemas.microsoft.com/office/powerpoint/2010/main" val="91272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Articulation de l’exposé</a:t>
            </a:r>
          </a:p>
        </p:txBody>
      </p:sp>
      <p:sp>
        <p:nvSpPr>
          <p:cNvPr id="3" name="Espace réservé du contenu 2"/>
          <p:cNvSpPr>
            <a:spLocks noGrp="1"/>
          </p:cNvSpPr>
          <p:nvPr>
            <p:ph idx="1"/>
          </p:nvPr>
        </p:nvSpPr>
        <p:spPr/>
        <p:txBody>
          <a:bodyPr>
            <a:normAutofit/>
          </a:bodyPr>
          <a:lstStyle/>
          <a:p>
            <a:r>
              <a:rPr lang="fr-FR" dirty="0"/>
              <a:t>Contexte</a:t>
            </a:r>
          </a:p>
          <a:p>
            <a:r>
              <a:rPr lang="fr-FR" dirty="0"/>
              <a:t>Principe général du dimensionnement rationnel</a:t>
            </a:r>
          </a:p>
          <a:p>
            <a:r>
              <a:rPr lang="fr-FR" dirty="0"/>
              <a:t>Outils nécessaires aux calculs</a:t>
            </a:r>
          </a:p>
        </p:txBody>
      </p:sp>
    </p:spTree>
    <p:extLst>
      <p:ext uri="{BB962C8B-B14F-4D97-AF65-F5344CB8AC3E}">
        <p14:creationId xmlns:p14="http://schemas.microsoft.com/office/powerpoint/2010/main" val="221345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295945"/>
            <a:ext cx="8229600" cy="4525963"/>
          </a:xfrm>
        </p:spPr>
        <p:txBody>
          <a:bodyPr>
            <a:normAutofit/>
          </a:bodyPr>
          <a:lstStyle/>
          <a:p>
            <a:pPr marL="0" indent="0">
              <a:buNone/>
            </a:pPr>
            <a:r>
              <a:rPr lang="fr-FR" sz="2400" b="1" dirty="0"/>
              <a:t>Calculs des grandeurs mécaniques</a:t>
            </a:r>
          </a:p>
          <a:p>
            <a:r>
              <a:rPr lang="fr-FR" sz="2400" dirty="0"/>
              <a:t>Matériaux décrits par un module de rigidité E et un coefficient de Poisson </a:t>
            </a:r>
            <a:r>
              <a:rPr lang="fr-FR" sz="2400" dirty="0">
                <a:latin typeface="Symbol" panose="05050102010706020507" pitchFamily="18" charset="2"/>
              </a:rPr>
              <a:t>n</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30" t="24125" r="68313"/>
          <a:stretch/>
        </p:blipFill>
        <p:spPr bwMode="auto">
          <a:xfrm>
            <a:off x="1115616" y="2564902"/>
            <a:ext cx="2448272" cy="404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796" t="21807" r="58098" b="9682"/>
          <a:stretch/>
        </p:blipFill>
        <p:spPr bwMode="auto">
          <a:xfrm>
            <a:off x="4788024" y="2420888"/>
            <a:ext cx="2285876" cy="423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56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412776"/>
            <a:ext cx="8229600" cy="4525963"/>
          </a:xfrm>
        </p:spPr>
        <p:txBody>
          <a:bodyPr>
            <a:normAutofit/>
          </a:bodyPr>
          <a:lstStyle/>
          <a:p>
            <a:pPr marL="0" indent="0">
              <a:buNone/>
            </a:pPr>
            <a:r>
              <a:rPr lang="fr-FR" sz="2400" b="1" dirty="0"/>
              <a:t>Calculs des grandeurs mécaniques</a:t>
            </a:r>
          </a:p>
          <a:p>
            <a:r>
              <a:rPr lang="fr-FR" sz="2400" dirty="0"/>
              <a:t>Utilisation du modèle </a:t>
            </a:r>
            <a:r>
              <a:rPr lang="fr-FR" sz="2400" dirty="0" err="1"/>
              <a:t>multi-couches</a:t>
            </a:r>
            <a:r>
              <a:rPr lang="fr-FR" sz="2400" dirty="0"/>
              <a:t> élastique linéaire semi-infini (modèle de </a:t>
            </a:r>
            <a:r>
              <a:rPr lang="fr-FR" sz="2400" dirty="0" err="1"/>
              <a:t>Burmister</a:t>
            </a:r>
            <a:r>
              <a:rPr lang="fr-FR" sz="2400" dirty="0"/>
              <a:t>)</a:t>
            </a:r>
          </a:p>
          <a:p>
            <a:r>
              <a:rPr lang="fr-FR" sz="2400" dirty="0"/>
              <a:t>Matériaux décrits par un module de rigidité E et un coefficient de Poisson </a:t>
            </a:r>
            <a:r>
              <a:rPr lang="fr-FR" sz="2400" dirty="0">
                <a:latin typeface="Symbol" panose="05050102010706020507" pitchFamily="18" charset="2"/>
              </a:rPr>
              <a:t>n</a:t>
            </a:r>
          </a:p>
          <a:p>
            <a:r>
              <a:rPr lang="fr-FR" sz="2400" dirty="0"/>
              <a:t>Charge de référence : demi-essieu à roues jumelées de 65 </a:t>
            </a:r>
            <a:r>
              <a:rPr lang="fr-FR" sz="2400" dirty="0" err="1"/>
              <a:t>kN</a:t>
            </a:r>
            <a:endParaRPr lang="fr-FR" sz="2400" dirty="0"/>
          </a:p>
        </p:txBody>
      </p:sp>
      <p:pic>
        <p:nvPicPr>
          <p:cNvPr id="4"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501604"/>
            <a:ext cx="280831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5" t="10272" r="52334" b="38414"/>
          <a:stretch/>
        </p:blipFill>
        <p:spPr bwMode="auto">
          <a:xfrm>
            <a:off x="4716016" y="4077072"/>
            <a:ext cx="3841174" cy="223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2123728" y="4221088"/>
            <a:ext cx="1728192" cy="144016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a:stCxn id="5" idx="6"/>
          </p:cNvCxnSpPr>
          <p:nvPr/>
        </p:nvCxnSpPr>
        <p:spPr>
          <a:xfrm flipV="1">
            <a:off x="3851920" y="4933652"/>
            <a:ext cx="864096" cy="751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0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412776"/>
            <a:ext cx="8229600" cy="4525963"/>
          </a:xfrm>
        </p:spPr>
        <p:txBody>
          <a:bodyPr>
            <a:normAutofit/>
          </a:bodyPr>
          <a:lstStyle/>
          <a:p>
            <a:pPr marL="0" indent="0">
              <a:buNone/>
            </a:pPr>
            <a:r>
              <a:rPr lang="fr-FR" sz="2400" b="1" dirty="0"/>
              <a:t>Calculs des grandeurs mécaniques</a:t>
            </a:r>
          </a:p>
          <a:p>
            <a:r>
              <a:rPr lang="fr-FR" sz="2400" dirty="0"/>
              <a:t>Utilisation du modèle </a:t>
            </a:r>
            <a:r>
              <a:rPr lang="fr-FR" sz="2400" dirty="0" err="1"/>
              <a:t>multi-couches</a:t>
            </a:r>
            <a:r>
              <a:rPr lang="fr-FR" sz="2400" dirty="0"/>
              <a:t> élastique linéaire semi-infini (modèle de </a:t>
            </a:r>
            <a:r>
              <a:rPr lang="fr-FR" sz="2400" dirty="0" err="1"/>
              <a:t>Burmister</a:t>
            </a:r>
            <a:r>
              <a:rPr lang="fr-FR" sz="2400" dirty="0"/>
              <a:t>)</a:t>
            </a:r>
          </a:p>
          <a:p>
            <a:r>
              <a:rPr lang="fr-FR" sz="2400" dirty="0"/>
              <a:t>Matériaux décrits par un module de rigidité E et un coefficient de Poisson </a:t>
            </a:r>
            <a:r>
              <a:rPr lang="fr-FR" sz="2400" dirty="0">
                <a:latin typeface="Symbol" panose="05050102010706020507" pitchFamily="18" charset="2"/>
              </a:rPr>
              <a:t>n</a:t>
            </a:r>
          </a:p>
          <a:p>
            <a:r>
              <a:rPr lang="fr-FR" sz="2400" dirty="0"/>
              <a:t>Charge de référence : demi-essieu à roues jumelées de 65 </a:t>
            </a:r>
            <a:r>
              <a:rPr lang="fr-FR" sz="2400" dirty="0" err="1"/>
              <a:t>kN</a:t>
            </a:r>
            <a:endParaRPr lang="fr-FR" sz="2400" dirty="0"/>
          </a:p>
          <a:p>
            <a:r>
              <a:rPr lang="fr-FR" sz="2400" dirty="0"/>
              <a:t>Sollicitations calculées là où elles sont les plus fortes : </a:t>
            </a:r>
          </a:p>
          <a:p>
            <a:pPr lvl="1">
              <a:buFont typeface="Courier New" panose="02070309020205020404" pitchFamily="49" charset="0"/>
              <a:buChar char="o"/>
            </a:pPr>
            <a:r>
              <a:rPr lang="fr-FR" sz="2000" dirty="0"/>
              <a:t>Base des couches liées</a:t>
            </a:r>
          </a:p>
          <a:p>
            <a:pPr lvl="1">
              <a:buFont typeface="Courier New" panose="02070309020205020404" pitchFamily="49" charset="0"/>
              <a:buChar char="o"/>
            </a:pPr>
            <a:r>
              <a:rPr lang="fr-FR" sz="2000" dirty="0"/>
              <a:t>Sommet des couches non liées</a:t>
            </a:r>
          </a:p>
        </p:txBody>
      </p:sp>
    </p:spTree>
    <p:extLst>
      <p:ext uri="{BB962C8B-B14F-4D97-AF65-F5344CB8AC3E}">
        <p14:creationId xmlns:p14="http://schemas.microsoft.com/office/powerpoint/2010/main" val="47298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412776"/>
            <a:ext cx="8229600" cy="4968552"/>
          </a:xfrm>
        </p:spPr>
        <p:txBody>
          <a:bodyPr>
            <a:normAutofit lnSpcReduction="10000"/>
          </a:bodyPr>
          <a:lstStyle/>
          <a:p>
            <a:pPr marL="0" indent="0">
              <a:buNone/>
            </a:pPr>
            <a:r>
              <a:rPr lang="fr-FR" sz="2400" b="1" dirty="0"/>
              <a:t>Calculs des grandeurs admissibles</a:t>
            </a:r>
          </a:p>
          <a:p>
            <a:pPr marL="0" indent="0">
              <a:buNone/>
            </a:pPr>
            <a:r>
              <a:rPr lang="fr-FR" sz="2400" u="sng" dirty="0"/>
              <a:t>Trois mécanismes </a:t>
            </a:r>
            <a:r>
              <a:rPr lang="fr-FR" sz="2400" dirty="0"/>
              <a:t>d’endommagement associés à trois expressions de sollicitations admissibles</a:t>
            </a:r>
          </a:p>
          <a:p>
            <a:pPr marL="0" indent="0">
              <a:buNone/>
            </a:pPr>
            <a:endParaRPr lang="fr-FR" sz="2400" dirty="0"/>
          </a:p>
          <a:p>
            <a:r>
              <a:rPr lang="fr-FR" sz="2400" dirty="0"/>
              <a:t>Endommagement par cumul des déformations permanentes des matériaux non traités à travers la déformation verticale notée </a:t>
            </a:r>
            <a:r>
              <a:rPr lang="fr-FR" altLang="fr-FR" sz="2400" dirty="0">
                <a:latin typeface="Symbol" pitchFamily="18" charset="2"/>
              </a:rPr>
              <a:t>e </a:t>
            </a:r>
            <a:r>
              <a:rPr lang="fr-FR" altLang="fr-FR" sz="2400" baseline="-25000" dirty="0">
                <a:latin typeface="Arial" charset="0"/>
              </a:rPr>
              <a:t>z admissible</a:t>
            </a:r>
            <a:endParaRPr lang="fr-FR" sz="2400" dirty="0"/>
          </a:p>
          <a:p>
            <a:r>
              <a:rPr lang="fr-FR" sz="2400" dirty="0"/>
              <a:t>Endommagement par fatigue des matériaux traités au liant hydrocarboné à travers la déformation horizontale admissible notée </a:t>
            </a:r>
            <a:r>
              <a:rPr lang="fr-FR" altLang="fr-FR" sz="2400" dirty="0">
                <a:latin typeface="Symbol" pitchFamily="18" charset="2"/>
              </a:rPr>
              <a:t>e </a:t>
            </a:r>
            <a:r>
              <a:rPr lang="fr-FR" altLang="fr-FR" sz="2400" baseline="-25000" dirty="0">
                <a:latin typeface="Arial" charset="0"/>
              </a:rPr>
              <a:t>t admissible</a:t>
            </a:r>
            <a:endParaRPr lang="fr-FR" sz="2400" dirty="0"/>
          </a:p>
          <a:p>
            <a:r>
              <a:rPr lang="fr-FR" sz="2400" dirty="0"/>
              <a:t>Endommagement par fatigue des matériaux traités aux liants hydraulique à travers la contrainte horizontale admissible notée </a:t>
            </a:r>
            <a:r>
              <a:rPr lang="fr-FR" altLang="fr-FR" sz="2400" dirty="0">
                <a:latin typeface="Symbol" pitchFamily="18" charset="2"/>
              </a:rPr>
              <a:t>s </a:t>
            </a:r>
            <a:r>
              <a:rPr lang="fr-FR" altLang="fr-FR" sz="2400" baseline="-25000" dirty="0">
                <a:latin typeface="Arial" charset="0"/>
              </a:rPr>
              <a:t>t admissible </a:t>
            </a:r>
            <a:endParaRPr lang="fr-FR" sz="2400" dirty="0"/>
          </a:p>
        </p:txBody>
      </p:sp>
    </p:spTree>
    <p:extLst>
      <p:ext uri="{BB962C8B-B14F-4D97-AF65-F5344CB8AC3E}">
        <p14:creationId xmlns:p14="http://schemas.microsoft.com/office/powerpoint/2010/main" val="3667282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1143000"/>
          </a:xfrm>
        </p:spPr>
        <p:txBody>
          <a:bodyPr/>
          <a:lstStyle/>
          <a:p>
            <a:r>
              <a:rPr lang="fr-FR" dirty="0"/>
              <a:t>Dimensionnement mécanique pour les chaussées bitumineuses épaisses</a:t>
            </a:r>
          </a:p>
        </p:txBody>
      </p:sp>
      <p:sp>
        <p:nvSpPr>
          <p:cNvPr id="3" name="Espace réservé du contenu 2"/>
          <p:cNvSpPr>
            <a:spLocks noGrp="1"/>
          </p:cNvSpPr>
          <p:nvPr>
            <p:ph idx="1"/>
          </p:nvPr>
        </p:nvSpPr>
        <p:spPr>
          <a:xfrm>
            <a:off x="467544" y="2708920"/>
            <a:ext cx="8229600" cy="3672408"/>
          </a:xfrm>
        </p:spPr>
        <p:txBody>
          <a:bodyPr>
            <a:normAutofit/>
          </a:bodyPr>
          <a:lstStyle/>
          <a:p>
            <a:pPr marL="0" indent="0">
              <a:buNone/>
            </a:pPr>
            <a:r>
              <a:rPr lang="fr-FR" sz="2400" b="1" dirty="0"/>
              <a:t>Calculs des grandeurs admissibles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73" y="3933056"/>
            <a:ext cx="849114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16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4437"/>
            <a:ext cx="8229600" cy="1143000"/>
          </a:xfrm>
        </p:spPr>
        <p:txBody>
          <a:bodyPr/>
          <a:lstStyle/>
          <a:p>
            <a:r>
              <a:rPr lang="fr-FR" dirty="0"/>
              <a:t>Dimensionnement mécanique pour les chaussées bitumineuses épaisses</a:t>
            </a:r>
          </a:p>
        </p:txBody>
      </p:sp>
      <p:sp>
        <p:nvSpPr>
          <p:cNvPr id="3" name="Espace réservé du contenu 2"/>
          <p:cNvSpPr>
            <a:spLocks noGrp="1"/>
          </p:cNvSpPr>
          <p:nvPr>
            <p:ph idx="1"/>
          </p:nvPr>
        </p:nvSpPr>
        <p:spPr>
          <a:xfrm>
            <a:off x="467544" y="6087130"/>
            <a:ext cx="8229600" cy="294198"/>
          </a:xfrm>
        </p:spPr>
        <p:txBody>
          <a:bodyPr>
            <a:normAutofit fontScale="62500" lnSpcReduction="20000"/>
          </a:bodyPr>
          <a:lstStyle/>
          <a:p>
            <a:pPr marL="0" indent="0">
              <a:buNone/>
            </a:pPr>
            <a:r>
              <a:rPr lang="fr-FR" sz="2400" dirty="0">
                <a:solidFill>
                  <a:schemeClr val="tx1"/>
                </a:solidFill>
              </a:rPr>
              <a:t>En France : </a:t>
            </a:r>
            <a:r>
              <a:rPr lang="fr-FR" sz="2400" u="sng" dirty="0">
                <a:solidFill>
                  <a:schemeClr val="tx1"/>
                </a:solidFill>
              </a:rPr>
              <a:t>Température équivalente de 15°C</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849114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a:xfrm>
            <a:off x="6323467" y="2204864"/>
            <a:ext cx="648072" cy="504056"/>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305694" y="2436304"/>
            <a:ext cx="1586785" cy="504056"/>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259631" y="2348880"/>
            <a:ext cx="2384011" cy="6120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643643" y="1988840"/>
            <a:ext cx="2584541" cy="1368152"/>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3888" y="3967708"/>
            <a:ext cx="2664296" cy="400110"/>
          </a:xfrm>
          <a:prstGeom prst="rect">
            <a:avLst/>
          </a:prstGeom>
          <a:noFill/>
        </p:spPr>
        <p:txBody>
          <a:bodyPr wrap="square" rtlCol="0">
            <a:spAutoFit/>
          </a:bodyPr>
          <a:lstStyle/>
          <a:p>
            <a:r>
              <a:rPr lang="fr-FR" sz="2000" b="1" dirty="0">
                <a:solidFill>
                  <a:srgbClr val="FF0000"/>
                </a:solidFill>
                <a:latin typeface="Arial" panose="020B0604020202020204" pitchFamily="34" charset="0"/>
                <a:cs typeface="Arial" panose="020B0604020202020204" pitchFamily="34" charset="0"/>
              </a:rPr>
              <a:t>Fatigue du matériau</a:t>
            </a:r>
          </a:p>
        </p:txBody>
      </p:sp>
      <p:cxnSp>
        <p:nvCxnSpPr>
          <p:cNvPr id="7" name="Connecteur droit avec flèche 6"/>
          <p:cNvCxnSpPr/>
          <p:nvPr/>
        </p:nvCxnSpPr>
        <p:spPr>
          <a:xfrm flipH="1">
            <a:off x="1979712" y="2960948"/>
            <a:ext cx="288032" cy="1006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4139952" y="3356992"/>
            <a:ext cx="652316" cy="136815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5724128" y="2599556"/>
            <a:ext cx="667208" cy="2917676"/>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8099086" y="2950716"/>
            <a:ext cx="149566" cy="136815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627784" y="4725144"/>
            <a:ext cx="2664296" cy="400110"/>
          </a:xfrm>
          <a:prstGeom prst="rect">
            <a:avLst/>
          </a:prstGeom>
          <a:noFill/>
        </p:spPr>
        <p:txBody>
          <a:bodyPr wrap="square" rtlCol="0">
            <a:spAutoFit/>
          </a:bodyPr>
          <a:lstStyle/>
          <a:p>
            <a:r>
              <a:rPr lang="fr-FR" sz="2000" b="1" dirty="0">
                <a:solidFill>
                  <a:srgbClr val="00B050"/>
                </a:solidFill>
                <a:latin typeface="Arial" panose="020B0604020202020204" pitchFamily="34" charset="0"/>
                <a:cs typeface="Arial" panose="020B0604020202020204" pitchFamily="34" charset="0"/>
              </a:rPr>
              <a:t>Rigidité du matériau</a:t>
            </a:r>
          </a:p>
        </p:txBody>
      </p:sp>
      <p:sp>
        <p:nvSpPr>
          <p:cNvPr id="25" name="ZoneTexte 24"/>
          <p:cNvSpPr txBox="1"/>
          <p:nvPr/>
        </p:nvSpPr>
        <p:spPr>
          <a:xfrm>
            <a:off x="5971232" y="4318868"/>
            <a:ext cx="3371647" cy="400110"/>
          </a:xfrm>
          <a:prstGeom prst="rect">
            <a:avLst/>
          </a:prstGeom>
          <a:noFill/>
        </p:spPr>
        <p:txBody>
          <a:bodyPr wrap="square" rtlCol="0">
            <a:spAutoFit/>
          </a:bodyPr>
          <a:lstStyle/>
          <a:p>
            <a:r>
              <a:rPr lang="fr-FR" sz="2000" b="1" dirty="0">
                <a:solidFill>
                  <a:schemeClr val="accent6">
                    <a:lumMod val="75000"/>
                  </a:schemeClr>
                </a:solidFill>
                <a:latin typeface="Arial" panose="020B0604020202020204" pitchFamily="34" charset="0"/>
                <a:cs typeface="Arial" panose="020B0604020202020204" pitchFamily="34" charset="0"/>
              </a:rPr>
              <a:t>Coefficients d’ajustement</a:t>
            </a:r>
          </a:p>
        </p:txBody>
      </p:sp>
      <p:sp>
        <p:nvSpPr>
          <p:cNvPr id="27" name="ZoneTexte 26"/>
          <p:cNvSpPr txBox="1"/>
          <p:nvPr/>
        </p:nvSpPr>
        <p:spPr>
          <a:xfrm>
            <a:off x="4792268" y="5574090"/>
            <a:ext cx="1570732" cy="400110"/>
          </a:xfrm>
          <a:prstGeom prst="rect">
            <a:avLst/>
          </a:prstGeom>
          <a:no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Trafic PL</a:t>
            </a:r>
          </a:p>
        </p:txBody>
      </p:sp>
      <p:sp>
        <p:nvSpPr>
          <p:cNvPr id="28" name="Ellipse 27"/>
          <p:cNvSpPr/>
          <p:nvPr/>
        </p:nvSpPr>
        <p:spPr>
          <a:xfrm>
            <a:off x="6921689" y="2155912"/>
            <a:ext cx="384005" cy="306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022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340768"/>
            <a:ext cx="8435280" cy="3744416"/>
          </a:xfrm>
          <a:solidFill>
            <a:schemeClr val="tx2">
              <a:lumMod val="20000"/>
              <a:lumOff val="80000"/>
            </a:schemeClr>
          </a:solidFill>
        </p:spPr>
        <p:txBody>
          <a:bodyPr>
            <a:normAutofit fontScale="70000" lnSpcReduction="20000"/>
          </a:bodyPr>
          <a:lstStyle/>
          <a:p>
            <a:pPr marL="0" indent="0" algn="ctr">
              <a:spcBef>
                <a:spcPts val="0"/>
              </a:spcBef>
              <a:buNone/>
            </a:pPr>
            <a:r>
              <a:rPr lang="fr-FR" dirty="0"/>
              <a:t>	</a:t>
            </a:r>
            <a:r>
              <a:rPr lang="fr-FR" b="1" u="sng" dirty="0"/>
              <a:t>Chaussée épaisse.</a:t>
            </a:r>
          </a:p>
          <a:p>
            <a:pPr marL="0" indent="0">
              <a:buNone/>
            </a:pPr>
            <a:r>
              <a:rPr lang="fr-FR" dirty="0"/>
              <a:t>On se propose de dimensionner une chaussée bitumineuse épaisse comme une voie du réseau non structurant (VRNS), pour une durée de 20 ans. Des études préalables ont indiqué que l’on pouvait s’attendre à un trafic de classe T1, avec un taux d’accroissement arithmétique escompté de 2%.</a:t>
            </a:r>
          </a:p>
          <a:p>
            <a:pPr marL="0" indent="0">
              <a:buNone/>
            </a:pPr>
            <a:r>
              <a:rPr lang="fr-FR" dirty="0"/>
              <a:t>Le sol support est propre à fournir une plate-forme de type PF2.</a:t>
            </a:r>
          </a:p>
          <a:p>
            <a:pPr marL="0" indent="0">
              <a:buNone/>
            </a:pPr>
            <a:r>
              <a:rPr lang="fr-FR" dirty="0"/>
              <a:t>En raison du trafic attendu, on retient pour la couche de roulement un béton bitumineux semi-grenu (BBSG3) de 8cm d’épaisseur.</a:t>
            </a:r>
          </a:p>
          <a:p>
            <a:pPr marL="0" indent="0">
              <a:buNone/>
            </a:pPr>
            <a:r>
              <a:rPr lang="fr-FR" dirty="0"/>
              <a:t>La seule inconnue du problème demeure donc l’épaisseur de la (ou des) couche(s) de grave bitume de classe 3 (GB3).</a:t>
            </a:r>
          </a:p>
          <a:p>
            <a:pPr marL="0" indent="0">
              <a:buNone/>
            </a:pPr>
            <a:r>
              <a:rPr lang="fr-FR" dirty="0"/>
              <a:t>Quelle est la valeur admissible ?</a:t>
            </a:r>
          </a:p>
          <a:p>
            <a:pPr marL="0" indent="0">
              <a:buNone/>
            </a:pPr>
            <a:endParaRPr lang="fr-FR" dirty="0"/>
          </a:p>
        </p:txBody>
      </p:sp>
      <p:pic>
        <p:nvPicPr>
          <p:cNvPr id="5" name="Image 4">
            <a:extLst>
              <a:ext uri="{FF2B5EF4-FFF2-40B4-BE49-F238E27FC236}">
                <a16:creationId xmlns:a16="http://schemas.microsoft.com/office/drawing/2014/main" id="{F90D3420-05B4-4F52-80C8-FC937BF974AB}"/>
              </a:ext>
            </a:extLst>
          </p:cNvPr>
          <p:cNvPicPr>
            <a:picLocks noChangeAspect="1"/>
          </p:cNvPicPr>
          <p:nvPr/>
        </p:nvPicPr>
        <p:blipFill>
          <a:blip r:embed="rId2"/>
          <a:stretch>
            <a:fillRect/>
          </a:stretch>
        </p:blipFill>
        <p:spPr>
          <a:xfrm>
            <a:off x="1001976" y="5085184"/>
            <a:ext cx="7140048" cy="1368152"/>
          </a:xfrm>
          <a:prstGeom prst="rect">
            <a:avLst/>
          </a:prstGeom>
        </p:spPr>
      </p:pic>
    </p:spTree>
    <p:extLst>
      <p:ext uri="{BB962C8B-B14F-4D97-AF65-F5344CB8AC3E}">
        <p14:creationId xmlns:p14="http://schemas.microsoft.com/office/powerpoint/2010/main" val="280355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FF0000"/>
                </a:solidFill>
              </a:rPr>
              <a:t>Caractérisation des paramètres de fatigue du matériau</a:t>
            </a:r>
          </a:p>
        </p:txBody>
      </p:sp>
      <p:grpSp>
        <p:nvGrpSpPr>
          <p:cNvPr id="8" name="Group 75"/>
          <p:cNvGrpSpPr>
            <a:grpSpLocks/>
          </p:cNvGrpSpPr>
          <p:nvPr/>
        </p:nvGrpSpPr>
        <p:grpSpPr bwMode="auto">
          <a:xfrm>
            <a:off x="485775" y="1975100"/>
            <a:ext cx="8148637" cy="1800225"/>
            <a:chOff x="467" y="588"/>
            <a:chExt cx="5133" cy="1134"/>
          </a:xfrm>
        </p:grpSpPr>
        <p:grpSp>
          <p:nvGrpSpPr>
            <p:cNvPr id="10" name="Group 63"/>
            <p:cNvGrpSpPr>
              <a:grpSpLocks/>
            </p:cNvGrpSpPr>
            <p:nvPr/>
          </p:nvGrpSpPr>
          <p:grpSpPr bwMode="auto">
            <a:xfrm>
              <a:off x="467" y="613"/>
              <a:ext cx="1673" cy="627"/>
              <a:chOff x="580" y="1032"/>
              <a:chExt cx="1673" cy="627"/>
            </a:xfrm>
          </p:grpSpPr>
          <p:grpSp>
            <p:nvGrpSpPr>
              <p:cNvPr id="52" name="Group 14"/>
              <p:cNvGrpSpPr>
                <a:grpSpLocks/>
              </p:cNvGrpSpPr>
              <p:nvPr/>
            </p:nvGrpSpPr>
            <p:grpSpPr bwMode="auto">
              <a:xfrm>
                <a:off x="1789" y="1032"/>
                <a:ext cx="464" cy="613"/>
                <a:chOff x="2062" y="1446"/>
                <a:chExt cx="464" cy="613"/>
              </a:xfrm>
            </p:grpSpPr>
            <p:grpSp>
              <p:nvGrpSpPr>
                <p:cNvPr id="54" name="Group 12"/>
                <p:cNvGrpSpPr>
                  <a:grpSpLocks/>
                </p:cNvGrpSpPr>
                <p:nvPr/>
              </p:nvGrpSpPr>
              <p:grpSpPr bwMode="auto">
                <a:xfrm>
                  <a:off x="2062" y="1470"/>
                  <a:ext cx="464" cy="589"/>
                  <a:chOff x="2062" y="1470"/>
                  <a:chExt cx="464" cy="589"/>
                </a:xfrm>
              </p:grpSpPr>
              <p:grpSp>
                <p:nvGrpSpPr>
                  <p:cNvPr id="56" name="Group 10"/>
                  <p:cNvGrpSpPr>
                    <a:grpSpLocks/>
                  </p:cNvGrpSpPr>
                  <p:nvPr/>
                </p:nvGrpSpPr>
                <p:grpSpPr bwMode="auto">
                  <a:xfrm>
                    <a:off x="2062" y="1470"/>
                    <a:ext cx="266" cy="589"/>
                    <a:chOff x="2062" y="1470"/>
                    <a:chExt cx="266" cy="589"/>
                  </a:xfrm>
                </p:grpSpPr>
                <p:sp>
                  <p:nvSpPr>
                    <p:cNvPr id="58" name="Freeform 5"/>
                    <p:cNvSpPr>
                      <a:spLocks/>
                    </p:cNvSpPr>
                    <p:nvPr/>
                  </p:nvSpPr>
                  <p:spPr bwMode="auto">
                    <a:xfrm>
                      <a:off x="2108" y="1470"/>
                      <a:ext cx="217" cy="564"/>
                    </a:xfrm>
                    <a:custGeom>
                      <a:avLst/>
                      <a:gdLst>
                        <a:gd name="T0" fmla="*/ 77 w 217"/>
                        <a:gd name="T1" fmla="*/ 5 h 564"/>
                        <a:gd name="T2" fmla="*/ 0 w 217"/>
                        <a:gd name="T3" fmla="*/ 563 h 564"/>
                        <a:gd name="T4" fmla="*/ 216 w 217"/>
                        <a:gd name="T5" fmla="*/ 563 h 564"/>
                        <a:gd name="T6" fmla="*/ 131 w 217"/>
                        <a:gd name="T7" fmla="*/ 0 h 564"/>
                        <a:gd name="T8" fmla="*/ 77 w 217"/>
                        <a:gd name="T9" fmla="*/ 5 h 564"/>
                      </a:gdLst>
                      <a:ahLst/>
                      <a:cxnLst>
                        <a:cxn ang="0">
                          <a:pos x="T0" y="T1"/>
                        </a:cxn>
                        <a:cxn ang="0">
                          <a:pos x="T2" y="T3"/>
                        </a:cxn>
                        <a:cxn ang="0">
                          <a:pos x="T4" y="T5"/>
                        </a:cxn>
                        <a:cxn ang="0">
                          <a:pos x="T6" y="T7"/>
                        </a:cxn>
                        <a:cxn ang="0">
                          <a:pos x="T8" y="T9"/>
                        </a:cxn>
                      </a:cxnLst>
                      <a:rect l="0" t="0" r="r" b="b"/>
                      <a:pathLst>
                        <a:path w="217" h="564">
                          <a:moveTo>
                            <a:pt x="77" y="5"/>
                          </a:moveTo>
                          <a:lnTo>
                            <a:pt x="0" y="563"/>
                          </a:lnTo>
                          <a:lnTo>
                            <a:pt x="216" y="563"/>
                          </a:lnTo>
                          <a:lnTo>
                            <a:pt x="131" y="0"/>
                          </a:lnTo>
                          <a:lnTo>
                            <a:pt x="77" y="5"/>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 name="Freeform 6"/>
                    <p:cNvSpPr>
                      <a:spLocks/>
                    </p:cNvSpPr>
                    <p:nvPr/>
                  </p:nvSpPr>
                  <p:spPr bwMode="auto">
                    <a:xfrm>
                      <a:off x="2062" y="1496"/>
                      <a:ext cx="216" cy="563"/>
                    </a:xfrm>
                    <a:custGeom>
                      <a:avLst/>
                      <a:gdLst>
                        <a:gd name="T0" fmla="*/ 77 w 216"/>
                        <a:gd name="T1" fmla="*/ 5 h 563"/>
                        <a:gd name="T2" fmla="*/ 0 w 216"/>
                        <a:gd name="T3" fmla="*/ 562 h 563"/>
                        <a:gd name="T4" fmla="*/ 215 w 216"/>
                        <a:gd name="T5" fmla="*/ 562 h 563"/>
                        <a:gd name="T6" fmla="*/ 130 w 216"/>
                        <a:gd name="T7" fmla="*/ 0 h 563"/>
                        <a:gd name="T8" fmla="*/ 77 w 216"/>
                        <a:gd name="T9" fmla="*/ 5 h 563"/>
                      </a:gdLst>
                      <a:ahLst/>
                      <a:cxnLst>
                        <a:cxn ang="0">
                          <a:pos x="T0" y="T1"/>
                        </a:cxn>
                        <a:cxn ang="0">
                          <a:pos x="T2" y="T3"/>
                        </a:cxn>
                        <a:cxn ang="0">
                          <a:pos x="T4" y="T5"/>
                        </a:cxn>
                        <a:cxn ang="0">
                          <a:pos x="T6" y="T7"/>
                        </a:cxn>
                        <a:cxn ang="0">
                          <a:pos x="T8" y="T9"/>
                        </a:cxn>
                      </a:cxnLst>
                      <a:rect l="0" t="0" r="r" b="b"/>
                      <a:pathLst>
                        <a:path w="216" h="563">
                          <a:moveTo>
                            <a:pt x="77" y="5"/>
                          </a:moveTo>
                          <a:lnTo>
                            <a:pt x="0" y="562"/>
                          </a:lnTo>
                          <a:lnTo>
                            <a:pt x="215" y="562"/>
                          </a:lnTo>
                          <a:lnTo>
                            <a:pt x="130" y="0"/>
                          </a:lnTo>
                          <a:lnTo>
                            <a:pt x="77" y="5"/>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 name="Line 7"/>
                    <p:cNvSpPr>
                      <a:spLocks noChangeShapeType="1"/>
                    </p:cNvSpPr>
                    <p:nvPr/>
                  </p:nvSpPr>
                  <p:spPr bwMode="auto">
                    <a:xfrm flipV="1">
                      <a:off x="2131" y="1470"/>
                      <a:ext cx="58" cy="2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 name="Line 8"/>
                    <p:cNvSpPr>
                      <a:spLocks noChangeShapeType="1"/>
                    </p:cNvSpPr>
                    <p:nvPr/>
                  </p:nvSpPr>
                  <p:spPr bwMode="auto">
                    <a:xfrm flipV="1">
                      <a:off x="2195" y="1475"/>
                      <a:ext cx="57" cy="2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 name="Line 9"/>
                    <p:cNvSpPr>
                      <a:spLocks noChangeShapeType="1"/>
                    </p:cNvSpPr>
                    <p:nvPr/>
                  </p:nvSpPr>
                  <p:spPr bwMode="auto">
                    <a:xfrm flipV="1">
                      <a:off x="2287" y="2033"/>
                      <a:ext cx="41" cy="2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7" name="Line 11"/>
                  <p:cNvSpPr>
                    <a:spLocks noChangeShapeType="1"/>
                  </p:cNvSpPr>
                  <p:nvPr/>
                </p:nvSpPr>
                <p:spPr bwMode="auto">
                  <a:xfrm>
                    <a:off x="2278" y="1481"/>
                    <a:ext cx="24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 name="Freeform 13"/>
                <p:cNvSpPr>
                  <a:spLocks/>
                </p:cNvSpPr>
                <p:nvPr/>
              </p:nvSpPr>
              <p:spPr bwMode="auto">
                <a:xfrm>
                  <a:off x="2235" y="1446"/>
                  <a:ext cx="58" cy="69"/>
                </a:xfrm>
                <a:custGeom>
                  <a:avLst/>
                  <a:gdLst>
                    <a:gd name="T0" fmla="*/ 57 w 58"/>
                    <a:gd name="T1" fmla="*/ 68 h 69"/>
                    <a:gd name="T2" fmla="*/ 57 w 58"/>
                    <a:gd name="T3" fmla="*/ 0 h 69"/>
                    <a:gd name="T4" fmla="*/ 0 w 58"/>
                    <a:gd name="T5" fmla="*/ 35 h 69"/>
                    <a:gd name="T6" fmla="*/ 57 w 58"/>
                    <a:gd name="T7" fmla="*/ 68 h 69"/>
                  </a:gdLst>
                  <a:ahLst/>
                  <a:cxnLst>
                    <a:cxn ang="0">
                      <a:pos x="T0" y="T1"/>
                    </a:cxn>
                    <a:cxn ang="0">
                      <a:pos x="T2" y="T3"/>
                    </a:cxn>
                    <a:cxn ang="0">
                      <a:pos x="T4" y="T5"/>
                    </a:cxn>
                    <a:cxn ang="0">
                      <a:pos x="T6" y="T7"/>
                    </a:cxn>
                  </a:cxnLst>
                  <a:rect l="0" t="0" r="r" b="b"/>
                  <a:pathLst>
                    <a:path w="58" h="69">
                      <a:moveTo>
                        <a:pt x="57" y="68"/>
                      </a:moveTo>
                      <a:lnTo>
                        <a:pt x="57" y="0"/>
                      </a:lnTo>
                      <a:lnTo>
                        <a:pt x="0" y="35"/>
                      </a:lnTo>
                      <a:lnTo>
                        <a:pt x="57" y="6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3" name="Rectangle 15"/>
              <p:cNvSpPr>
                <a:spLocks noChangeArrowheads="1"/>
              </p:cNvSpPr>
              <p:nvPr/>
            </p:nvSpPr>
            <p:spPr bwMode="auto">
              <a:xfrm>
                <a:off x="580" y="1063"/>
                <a:ext cx="110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buClrTx/>
                  <a:buSzTx/>
                  <a:buFontTx/>
                  <a:buNone/>
                </a:pPr>
                <a:r>
                  <a:rPr lang="fr-FR" altLang="fr-FR" sz="2800">
                    <a:solidFill>
                      <a:srgbClr val="009900"/>
                    </a:solidFill>
                    <a:latin typeface="Arial" charset="0"/>
                  </a:rPr>
                  <a:t>Essai de fatigue</a:t>
                </a:r>
              </a:p>
            </p:txBody>
          </p:sp>
        </p:grpSp>
        <p:grpSp>
          <p:nvGrpSpPr>
            <p:cNvPr id="11" name="Group 70"/>
            <p:cNvGrpSpPr>
              <a:grpSpLocks/>
            </p:cNvGrpSpPr>
            <p:nvPr/>
          </p:nvGrpSpPr>
          <p:grpSpPr bwMode="auto">
            <a:xfrm>
              <a:off x="2643" y="588"/>
              <a:ext cx="2957" cy="1134"/>
              <a:chOff x="2628" y="596"/>
              <a:chExt cx="2957" cy="1134"/>
            </a:xfrm>
          </p:grpSpPr>
          <p:grpSp>
            <p:nvGrpSpPr>
              <p:cNvPr id="16" name="Group 69"/>
              <p:cNvGrpSpPr>
                <a:grpSpLocks/>
              </p:cNvGrpSpPr>
              <p:nvPr/>
            </p:nvGrpSpPr>
            <p:grpSpPr bwMode="auto">
              <a:xfrm>
                <a:off x="2628" y="704"/>
                <a:ext cx="2957" cy="1026"/>
                <a:chOff x="2628" y="704"/>
                <a:chExt cx="2957" cy="1026"/>
              </a:xfrm>
            </p:grpSpPr>
            <p:sp>
              <p:nvSpPr>
                <p:cNvPr id="48" name="Line 16"/>
                <p:cNvSpPr>
                  <a:spLocks noChangeShapeType="1"/>
                </p:cNvSpPr>
                <p:nvPr/>
              </p:nvSpPr>
              <p:spPr bwMode="auto">
                <a:xfrm>
                  <a:off x="3169" y="733"/>
                  <a:ext cx="0" cy="9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Line 17"/>
                <p:cNvSpPr>
                  <a:spLocks noChangeShapeType="1"/>
                </p:cNvSpPr>
                <p:nvPr/>
              </p:nvSpPr>
              <p:spPr bwMode="auto">
                <a:xfrm>
                  <a:off x="3167" y="1725"/>
                  <a:ext cx="182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 name="Rectangle 18"/>
                <p:cNvSpPr>
                  <a:spLocks noChangeArrowheads="1"/>
                </p:cNvSpPr>
                <p:nvPr/>
              </p:nvSpPr>
              <p:spPr bwMode="auto">
                <a:xfrm>
                  <a:off x="4884" y="1442"/>
                  <a:ext cx="7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fr-FR">
                      <a:solidFill>
                        <a:srgbClr val="009900"/>
                      </a:solidFill>
                      <a:latin typeface="Arial" charset="0"/>
                    </a:rPr>
                    <a:t>log </a:t>
                  </a:r>
                  <a:r>
                    <a:rPr lang="fr-FR" altLang="fr-FR">
                      <a:solidFill>
                        <a:srgbClr val="009900"/>
                      </a:solidFill>
                      <a:latin typeface="Symbol" pitchFamily="18" charset="2"/>
                    </a:rPr>
                    <a:t>e</a:t>
                  </a:r>
                </a:p>
              </p:txBody>
            </p:sp>
            <p:sp>
              <p:nvSpPr>
                <p:cNvPr id="51" name="Rectangle 19"/>
                <p:cNvSpPr>
                  <a:spLocks noChangeArrowheads="1"/>
                </p:cNvSpPr>
                <p:nvPr/>
              </p:nvSpPr>
              <p:spPr bwMode="auto">
                <a:xfrm>
                  <a:off x="2628" y="704"/>
                  <a:ext cx="7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fr-FR">
                      <a:solidFill>
                        <a:srgbClr val="009900"/>
                      </a:solidFill>
                      <a:latin typeface="Arial" charset="0"/>
                    </a:rPr>
                    <a:t>log N</a:t>
                  </a:r>
                </a:p>
              </p:txBody>
            </p:sp>
          </p:grpSp>
          <p:sp>
            <p:nvSpPr>
              <p:cNvPr id="17" name="Line 21"/>
              <p:cNvSpPr>
                <a:spLocks noChangeShapeType="1"/>
              </p:cNvSpPr>
              <p:nvPr/>
            </p:nvSpPr>
            <p:spPr bwMode="auto">
              <a:xfrm flipH="1">
                <a:off x="3620" y="596"/>
                <a:ext cx="5" cy="1097"/>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Oval 22"/>
              <p:cNvSpPr>
                <a:spLocks noChangeArrowheads="1"/>
              </p:cNvSpPr>
              <p:nvPr/>
            </p:nvSpPr>
            <p:spPr bwMode="auto">
              <a:xfrm>
                <a:off x="3610" y="1048"/>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Oval 23"/>
              <p:cNvSpPr>
                <a:spLocks noChangeArrowheads="1"/>
              </p:cNvSpPr>
              <p:nvPr/>
            </p:nvSpPr>
            <p:spPr bwMode="auto">
              <a:xfrm>
                <a:off x="3610" y="891"/>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Oval 24"/>
              <p:cNvSpPr>
                <a:spLocks noChangeArrowheads="1"/>
              </p:cNvSpPr>
              <p:nvPr/>
            </p:nvSpPr>
            <p:spPr bwMode="auto">
              <a:xfrm>
                <a:off x="3602" y="641"/>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Oval 25"/>
              <p:cNvSpPr>
                <a:spLocks noChangeArrowheads="1"/>
              </p:cNvSpPr>
              <p:nvPr/>
            </p:nvSpPr>
            <p:spPr bwMode="auto">
              <a:xfrm>
                <a:off x="3608" y="791"/>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Oval 26"/>
              <p:cNvSpPr>
                <a:spLocks noChangeArrowheads="1"/>
              </p:cNvSpPr>
              <p:nvPr/>
            </p:nvSpPr>
            <p:spPr bwMode="auto">
              <a:xfrm>
                <a:off x="3605" y="975"/>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 name="Oval 27"/>
              <p:cNvSpPr>
                <a:spLocks noChangeArrowheads="1"/>
              </p:cNvSpPr>
              <p:nvPr/>
            </p:nvSpPr>
            <p:spPr bwMode="auto">
              <a:xfrm>
                <a:off x="3612" y="1442"/>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Oval 28"/>
              <p:cNvSpPr>
                <a:spLocks noChangeArrowheads="1"/>
              </p:cNvSpPr>
              <p:nvPr/>
            </p:nvSpPr>
            <p:spPr bwMode="auto">
              <a:xfrm>
                <a:off x="3612" y="1186"/>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Oval 29"/>
              <p:cNvSpPr>
                <a:spLocks noChangeArrowheads="1"/>
              </p:cNvSpPr>
              <p:nvPr/>
            </p:nvSpPr>
            <p:spPr bwMode="auto">
              <a:xfrm>
                <a:off x="3611" y="1102"/>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Line 30"/>
              <p:cNvSpPr>
                <a:spLocks noChangeShapeType="1"/>
              </p:cNvSpPr>
              <p:nvPr/>
            </p:nvSpPr>
            <p:spPr bwMode="auto">
              <a:xfrm>
                <a:off x="3982" y="718"/>
                <a:ext cx="1" cy="97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7" name="Group 39"/>
              <p:cNvGrpSpPr>
                <a:grpSpLocks/>
              </p:cNvGrpSpPr>
              <p:nvPr/>
            </p:nvGrpSpPr>
            <p:grpSpPr bwMode="auto">
              <a:xfrm>
                <a:off x="3957" y="775"/>
                <a:ext cx="45" cy="740"/>
                <a:chOff x="3959" y="1300"/>
                <a:chExt cx="45" cy="740"/>
              </a:xfrm>
            </p:grpSpPr>
            <p:sp>
              <p:nvSpPr>
                <p:cNvPr id="40" name="Oval 31"/>
                <p:cNvSpPr>
                  <a:spLocks noChangeArrowheads="1"/>
                </p:cNvSpPr>
                <p:nvPr/>
              </p:nvSpPr>
              <p:spPr bwMode="auto">
                <a:xfrm>
                  <a:off x="3960" y="1675"/>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 name="Oval 32"/>
                <p:cNvSpPr>
                  <a:spLocks noChangeArrowheads="1"/>
                </p:cNvSpPr>
                <p:nvPr/>
              </p:nvSpPr>
              <p:spPr bwMode="auto">
                <a:xfrm>
                  <a:off x="3964" y="1588"/>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Oval 33"/>
                <p:cNvSpPr>
                  <a:spLocks noChangeArrowheads="1"/>
                </p:cNvSpPr>
                <p:nvPr/>
              </p:nvSpPr>
              <p:spPr bwMode="auto">
                <a:xfrm>
                  <a:off x="3964" y="1824"/>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 name="Oval 34"/>
                <p:cNvSpPr>
                  <a:spLocks noChangeArrowheads="1"/>
                </p:cNvSpPr>
                <p:nvPr/>
              </p:nvSpPr>
              <p:spPr bwMode="auto">
                <a:xfrm>
                  <a:off x="3959" y="1458"/>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 name="Oval 35"/>
                <p:cNvSpPr>
                  <a:spLocks noChangeArrowheads="1"/>
                </p:cNvSpPr>
                <p:nvPr/>
              </p:nvSpPr>
              <p:spPr bwMode="auto">
                <a:xfrm>
                  <a:off x="3964" y="2000"/>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 name="Oval 36"/>
                <p:cNvSpPr>
                  <a:spLocks noChangeArrowheads="1"/>
                </p:cNvSpPr>
                <p:nvPr/>
              </p:nvSpPr>
              <p:spPr bwMode="auto">
                <a:xfrm>
                  <a:off x="3964" y="1531"/>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 name="Oval 37"/>
                <p:cNvSpPr>
                  <a:spLocks noChangeArrowheads="1"/>
                </p:cNvSpPr>
                <p:nvPr/>
              </p:nvSpPr>
              <p:spPr bwMode="auto">
                <a:xfrm>
                  <a:off x="3959" y="1300"/>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 name="Oval 38"/>
                <p:cNvSpPr>
                  <a:spLocks noChangeArrowheads="1"/>
                </p:cNvSpPr>
                <p:nvPr/>
              </p:nvSpPr>
              <p:spPr bwMode="auto">
                <a:xfrm>
                  <a:off x="3959" y="1641"/>
                  <a:ext cx="40" cy="4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8" name="Line 40"/>
              <p:cNvSpPr>
                <a:spLocks noChangeShapeType="1"/>
              </p:cNvSpPr>
              <p:nvPr/>
            </p:nvSpPr>
            <p:spPr bwMode="auto">
              <a:xfrm flipH="1">
                <a:off x="4504" y="739"/>
                <a:ext cx="10" cy="985"/>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9" name="Group 50"/>
              <p:cNvGrpSpPr>
                <a:grpSpLocks/>
              </p:cNvGrpSpPr>
              <p:nvPr/>
            </p:nvGrpSpPr>
            <p:grpSpPr bwMode="auto">
              <a:xfrm>
                <a:off x="4488" y="905"/>
                <a:ext cx="51" cy="703"/>
                <a:chOff x="4490" y="1430"/>
                <a:chExt cx="51" cy="703"/>
              </a:xfrm>
            </p:grpSpPr>
            <p:sp>
              <p:nvSpPr>
                <p:cNvPr id="31" name="Oval 41"/>
                <p:cNvSpPr>
                  <a:spLocks noChangeArrowheads="1"/>
                </p:cNvSpPr>
                <p:nvPr/>
              </p:nvSpPr>
              <p:spPr bwMode="auto">
                <a:xfrm>
                  <a:off x="4492" y="1430"/>
                  <a:ext cx="47" cy="3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2" name="Group 49"/>
                <p:cNvGrpSpPr>
                  <a:grpSpLocks/>
                </p:cNvGrpSpPr>
                <p:nvPr/>
              </p:nvGrpSpPr>
              <p:grpSpPr bwMode="auto">
                <a:xfrm>
                  <a:off x="4490" y="1530"/>
                  <a:ext cx="51" cy="603"/>
                  <a:chOff x="4490" y="1530"/>
                  <a:chExt cx="51" cy="603"/>
                </a:xfrm>
              </p:grpSpPr>
              <p:sp>
                <p:nvSpPr>
                  <p:cNvPr id="33" name="Oval 42"/>
                  <p:cNvSpPr>
                    <a:spLocks noChangeArrowheads="1"/>
                  </p:cNvSpPr>
                  <p:nvPr/>
                </p:nvSpPr>
                <p:spPr bwMode="auto">
                  <a:xfrm>
                    <a:off x="4490" y="2108"/>
                    <a:ext cx="42" cy="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Oval 43"/>
                  <p:cNvSpPr>
                    <a:spLocks noChangeArrowheads="1"/>
                  </p:cNvSpPr>
                  <p:nvPr/>
                </p:nvSpPr>
                <p:spPr bwMode="auto">
                  <a:xfrm>
                    <a:off x="4497" y="1530"/>
                    <a:ext cx="41"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Oval 44"/>
                  <p:cNvSpPr>
                    <a:spLocks noChangeArrowheads="1"/>
                  </p:cNvSpPr>
                  <p:nvPr/>
                </p:nvSpPr>
                <p:spPr bwMode="auto">
                  <a:xfrm>
                    <a:off x="4496" y="1688"/>
                    <a:ext cx="39" cy="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Oval 45"/>
                  <p:cNvSpPr>
                    <a:spLocks noChangeArrowheads="1"/>
                  </p:cNvSpPr>
                  <p:nvPr/>
                </p:nvSpPr>
                <p:spPr bwMode="auto">
                  <a:xfrm>
                    <a:off x="4499" y="1796"/>
                    <a:ext cx="42" cy="2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Oval 46"/>
                  <p:cNvSpPr>
                    <a:spLocks noChangeArrowheads="1"/>
                  </p:cNvSpPr>
                  <p:nvPr/>
                </p:nvSpPr>
                <p:spPr bwMode="auto">
                  <a:xfrm>
                    <a:off x="4499" y="1848"/>
                    <a:ext cx="42" cy="2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Oval 47"/>
                  <p:cNvSpPr>
                    <a:spLocks noChangeArrowheads="1"/>
                  </p:cNvSpPr>
                  <p:nvPr/>
                </p:nvSpPr>
                <p:spPr bwMode="auto">
                  <a:xfrm>
                    <a:off x="4499" y="1975"/>
                    <a:ext cx="42" cy="2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Oval 48"/>
                  <p:cNvSpPr>
                    <a:spLocks noChangeArrowheads="1"/>
                  </p:cNvSpPr>
                  <p:nvPr/>
                </p:nvSpPr>
                <p:spPr bwMode="auto">
                  <a:xfrm>
                    <a:off x="4499" y="1906"/>
                    <a:ext cx="42"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0" name="Line 51"/>
              <p:cNvSpPr>
                <a:spLocks noChangeShapeType="1"/>
              </p:cNvSpPr>
              <p:nvPr/>
            </p:nvSpPr>
            <p:spPr bwMode="auto">
              <a:xfrm>
                <a:off x="3310" y="819"/>
                <a:ext cx="1536" cy="672"/>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2" name="Group 74"/>
            <p:cNvGrpSpPr>
              <a:grpSpLocks/>
            </p:cNvGrpSpPr>
            <p:nvPr/>
          </p:nvGrpSpPr>
          <p:grpSpPr bwMode="auto">
            <a:xfrm>
              <a:off x="1054" y="1337"/>
              <a:ext cx="1805" cy="382"/>
              <a:chOff x="1054" y="1337"/>
              <a:chExt cx="1805" cy="382"/>
            </a:xfrm>
          </p:grpSpPr>
          <p:sp>
            <p:nvSpPr>
              <p:cNvPr id="14" name="Rectangle 52"/>
              <p:cNvSpPr>
                <a:spLocks noChangeArrowheads="1"/>
              </p:cNvSpPr>
              <p:nvPr/>
            </p:nvSpPr>
            <p:spPr bwMode="auto">
              <a:xfrm>
                <a:off x="1058" y="1366"/>
                <a:ext cx="18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buClrTx/>
                  <a:buSzTx/>
                  <a:buFontTx/>
                  <a:buNone/>
                </a:pPr>
                <a:r>
                  <a:rPr lang="fr-FR" altLang="fr-FR">
                    <a:solidFill>
                      <a:srgbClr val="FF3300"/>
                    </a:solidFill>
                    <a:latin typeface="Symbol" pitchFamily="18" charset="2"/>
                  </a:rPr>
                  <a:t>e</a:t>
                </a:r>
                <a:r>
                  <a:rPr lang="fr-FR" altLang="fr-FR">
                    <a:solidFill>
                      <a:srgbClr val="FF3300"/>
                    </a:solidFill>
                    <a:latin typeface="Arial" charset="0"/>
                  </a:rPr>
                  <a:t> = </a:t>
                </a:r>
                <a:r>
                  <a:rPr lang="fr-FR" altLang="fr-FR">
                    <a:solidFill>
                      <a:srgbClr val="FF3300"/>
                    </a:solidFill>
                    <a:latin typeface="Symbol" pitchFamily="18" charset="2"/>
                  </a:rPr>
                  <a:t>e</a:t>
                </a:r>
                <a:r>
                  <a:rPr lang="fr-FR" altLang="fr-FR" baseline="-25000">
                    <a:solidFill>
                      <a:srgbClr val="FF3300"/>
                    </a:solidFill>
                    <a:latin typeface="Arial" charset="0"/>
                  </a:rPr>
                  <a:t>6</a:t>
                </a:r>
                <a:r>
                  <a:rPr lang="fr-FR" altLang="fr-FR">
                    <a:solidFill>
                      <a:srgbClr val="FF3300"/>
                    </a:solidFill>
                    <a:latin typeface="Arial" charset="0"/>
                  </a:rPr>
                  <a:t> x (N/10</a:t>
                </a:r>
                <a:r>
                  <a:rPr lang="fr-FR" altLang="fr-FR" baseline="30000">
                    <a:solidFill>
                      <a:srgbClr val="FF3300"/>
                    </a:solidFill>
                    <a:latin typeface="Arial" charset="0"/>
                  </a:rPr>
                  <a:t>6</a:t>
                </a:r>
                <a:r>
                  <a:rPr lang="fr-FR" altLang="fr-FR">
                    <a:solidFill>
                      <a:srgbClr val="FF3300"/>
                    </a:solidFill>
                    <a:latin typeface="Arial" charset="0"/>
                  </a:rPr>
                  <a:t>)</a:t>
                </a:r>
                <a:r>
                  <a:rPr lang="fr-FR" altLang="fr-FR" baseline="30000">
                    <a:solidFill>
                      <a:srgbClr val="FF3300"/>
                    </a:solidFill>
                    <a:latin typeface="Arial" charset="0"/>
                  </a:rPr>
                  <a:t>b</a:t>
                </a:r>
              </a:p>
            </p:txBody>
          </p:sp>
          <p:sp>
            <p:nvSpPr>
              <p:cNvPr id="15" name="Rectangle 73"/>
              <p:cNvSpPr>
                <a:spLocks noChangeArrowheads="1"/>
              </p:cNvSpPr>
              <p:nvPr/>
            </p:nvSpPr>
            <p:spPr bwMode="auto">
              <a:xfrm>
                <a:off x="1054" y="1337"/>
                <a:ext cx="1481" cy="38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63" name="Groupe 89"/>
          <p:cNvGrpSpPr>
            <a:grpSpLocks/>
          </p:cNvGrpSpPr>
          <p:nvPr/>
        </p:nvGrpSpPr>
        <p:grpSpPr bwMode="auto">
          <a:xfrm>
            <a:off x="485775" y="4483100"/>
            <a:ext cx="8605838" cy="2084388"/>
            <a:chOff x="485775" y="4483100"/>
            <a:chExt cx="8605470" cy="2084388"/>
          </a:xfrm>
        </p:grpSpPr>
        <p:sp>
          <p:nvSpPr>
            <p:cNvPr id="64" name="Text Box 91"/>
            <p:cNvSpPr txBox="1">
              <a:spLocks noChangeArrowheads="1"/>
            </p:cNvSpPr>
            <p:nvPr/>
          </p:nvSpPr>
          <p:spPr bwMode="auto">
            <a:xfrm>
              <a:off x="3270740" y="4803042"/>
              <a:ext cx="5820505" cy="762000"/>
            </a:xfrm>
            <a:prstGeom prst="rect">
              <a:avLst/>
            </a:prstGeom>
            <a:noFill/>
            <a:ln w="12700">
              <a:noFill/>
              <a:miter lim="800000"/>
              <a:headEnd type="none" w="sm" len="sm"/>
              <a:tailEnd type="none" w="sm" len="sm"/>
            </a:ln>
          </p:spPr>
          <p:txBody>
            <a:bodyPr>
              <a:spAutoFit/>
            </a:bodyPr>
            <a:lstStyle/>
            <a:p>
              <a:r>
                <a:rPr lang="fr-FR">
                  <a:solidFill>
                    <a:srgbClr val="000066"/>
                  </a:solidFill>
                  <a:latin typeface="Arial" charset="0"/>
                </a:rPr>
                <a:t>Résultat de l’essai : nbre de cycles à la ’’rupture’’  (conventionnelle) sous le niveau de déformation </a:t>
              </a:r>
              <a:r>
                <a:rPr lang="fr-FR">
                  <a:solidFill>
                    <a:srgbClr val="000066"/>
                  </a:solidFill>
                  <a:latin typeface="Symbol" pitchFamily="18" charset="2"/>
                </a:rPr>
                <a:t>e</a:t>
              </a:r>
              <a:r>
                <a:rPr lang="fr-FR" baseline="-25000">
                  <a:solidFill>
                    <a:srgbClr val="000066"/>
                  </a:solidFill>
                  <a:latin typeface="Arial" charset="0"/>
                </a:rPr>
                <a:t>t</a:t>
              </a:r>
              <a:r>
                <a:rPr lang="fr-FR" sz="2400">
                  <a:solidFill>
                    <a:srgbClr val="000066"/>
                  </a:solidFill>
                  <a:latin typeface="Arial" charset="0"/>
                </a:rPr>
                <a:t> </a:t>
              </a:r>
            </a:p>
          </p:txBody>
        </p:sp>
        <p:grpSp>
          <p:nvGrpSpPr>
            <p:cNvPr id="65" name="Groupe 88"/>
            <p:cNvGrpSpPr>
              <a:grpSpLocks/>
            </p:cNvGrpSpPr>
            <p:nvPr/>
          </p:nvGrpSpPr>
          <p:grpSpPr bwMode="auto">
            <a:xfrm>
              <a:off x="485775" y="4483100"/>
              <a:ext cx="7178675" cy="2084388"/>
              <a:chOff x="485775" y="4483100"/>
              <a:chExt cx="7178675" cy="2084388"/>
            </a:xfrm>
          </p:grpSpPr>
          <p:sp>
            <p:nvSpPr>
              <p:cNvPr id="66" name="Freeform 94"/>
              <p:cNvSpPr>
                <a:spLocks/>
              </p:cNvSpPr>
              <p:nvPr/>
            </p:nvSpPr>
            <p:spPr bwMode="auto">
              <a:xfrm>
                <a:off x="2473325" y="5008563"/>
                <a:ext cx="2382838" cy="1073150"/>
              </a:xfrm>
              <a:custGeom>
                <a:avLst/>
                <a:gdLst>
                  <a:gd name="T0" fmla="*/ 0 w 1205"/>
                  <a:gd name="T1" fmla="*/ 0 h 556"/>
                  <a:gd name="T2" fmla="*/ 168145303 w 1205"/>
                  <a:gd name="T3" fmla="*/ 569983540 h 556"/>
                  <a:gd name="T4" fmla="*/ 676488670 w 1205"/>
                  <a:gd name="T5" fmla="*/ 927620271 h 556"/>
                  <a:gd name="T6" fmla="*/ 1427274396 w 1205"/>
                  <a:gd name="T7" fmla="*/ 1143694152 h 556"/>
                  <a:gd name="T8" fmla="*/ 2138958113 w 1205"/>
                  <a:gd name="T9" fmla="*/ 1285257244 h 556"/>
                  <a:gd name="T10" fmla="*/ 2147483647 w 1205"/>
                  <a:gd name="T11" fmla="*/ 1356040720 h 556"/>
                  <a:gd name="T12" fmla="*/ 2147483647 w 1205"/>
                  <a:gd name="T13" fmla="*/ 1430547407 h 556"/>
                  <a:gd name="T14" fmla="*/ 2147483647 w 1205"/>
                  <a:gd name="T15" fmla="*/ 1609365772 h 556"/>
                  <a:gd name="T16" fmla="*/ 2147483647 w 1205"/>
                  <a:gd name="T17" fmla="*/ 2071314664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5"/>
                  <a:gd name="T28" fmla="*/ 0 h 556"/>
                  <a:gd name="T29" fmla="*/ 1205 w 1205"/>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5" h="556">
                    <a:moveTo>
                      <a:pt x="0" y="0"/>
                    </a:moveTo>
                    <a:cubicBezTo>
                      <a:pt x="7" y="25"/>
                      <a:pt x="14" y="112"/>
                      <a:pt x="43" y="153"/>
                    </a:cubicBezTo>
                    <a:cubicBezTo>
                      <a:pt x="72" y="194"/>
                      <a:pt x="119" y="223"/>
                      <a:pt x="173" y="249"/>
                    </a:cubicBezTo>
                    <a:cubicBezTo>
                      <a:pt x="227" y="275"/>
                      <a:pt x="303" y="291"/>
                      <a:pt x="365" y="307"/>
                    </a:cubicBezTo>
                    <a:cubicBezTo>
                      <a:pt x="427" y="323"/>
                      <a:pt x="491" y="336"/>
                      <a:pt x="547" y="345"/>
                    </a:cubicBezTo>
                    <a:cubicBezTo>
                      <a:pt x="603" y="354"/>
                      <a:pt x="647" y="358"/>
                      <a:pt x="701" y="364"/>
                    </a:cubicBezTo>
                    <a:cubicBezTo>
                      <a:pt x="755" y="370"/>
                      <a:pt x="817" y="373"/>
                      <a:pt x="874" y="384"/>
                    </a:cubicBezTo>
                    <a:cubicBezTo>
                      <a:pt x="931" y="395"/>
                      <a:pt x="991" y="403"/>
                      <a:pt x="1046" y="432"/>
                    </a:cubicBezTo>
                    <a:cubicBezTo>
                      <a:pt x="1101" y="461"/>
                      <a:pt x="1172" y="530"/>
                      <a:pt x="1205" y="556"/>
                    </a:cubicBezTo>
                  </a:path>
                </a:pathLst>
              </a:custGeom>
              <a:noFill/>
              <a:ln w="28575" cap="flat" cmpd="sng">
                <a:solidFill>
                  <a:schemeClr val="accent1"/>
                </a:solidFill>
                <a:prstDash val="solid"/>
                <a:round/>
                <a:headEnd/>
                <a:tailEnd/>
              </a:ln>
            </p:spPr>
            <p:txBody>
              <a:bodyPr wrap="none" lIns="0" tIns="0" rIns="0" bIns="0" anchor="ctr"/>
              <a:lstStyle/>
              <a:p>
                <a:endParaRPr lang="fr-FR"/>
              </a:p>
            </p:txBody>
          </p:sp>
          <p:sp>
            <p:nvSpPr>
              <p:cNvPr id="67" name="Line 95"/>
              <p:cNvSpPr>
                <a:spLocks noChangeShapeType="1"/>
              </p:cNvSpPr>
              <p:nvPr/>
            </p:nvSpPr>
            <p:spPr bwMode="auto">
              <a:xfrm>
                <a:off x="2470150" y="4759325"/>
                <a:ext cx="19050" cy="1511300"/>
              </a:xfrm>
              <a:prstGeom prst="line">
                <a:avLst/>
              </a:prstGeom>
              <a:noFill/>
              <a:ln w="12700">
                <a:solidFill>
                  <a:schemeClr val="tx1"/>
                </a:solidFill>
                <a:round/>
                <a:headEnd type="stealth" w="lg" len="lg"/>
                <a:tailEnd/>
              </a:ln>
            </p:spPr>
            <p:txBody>
              <a:bodyPr/>
              <a:lstStyle/>
              <a:p>
                <a:endParaRPr lang="fr-FR"/>
              </a:p>
            </p:txBody>
          </p:sp>
          <p:sp>
            <p:nvSpPr>
              <p:cNvPr id="68" name="Line 96"/>
              <p:cNvSpPr>
                <a:spLocks noChangeShapeType="1"/>
              </p:cNvSpPr>
              <p:nvPr/>
            </p:nvSpPr>
            <p:spPr bwMode="auto">
              <a:xfrm flipH="1">
                <a:off x="2305050" y="6073775"/>
                <a:ext cx="2916238" cy="1588"/>
              </a:xfrm>
              <a:prstGeom prst="line">
                <a:avLst/>
              </a:prstGeom>
              <a:noFill/>
              <a:ln w="12700">
                <a:solidFill>
                  <a:schemeClr val="tx1"/>
                </a:solidFill>
                <a:round/>
                <a:headEnd type="stealth" w="lg" len="lg"/>
                <a:tailEnd/>
              </a:ln>
            </p:spPr>
            <p:txBody>
              <a:bodyPr/>
              <a:lstStyle/>
              <a:p>
                <a:endParaRPr lang="fr-FR"/>
              </a:p>
            </p:txBody>
          </p:sp>
          <p:sp>
            <p:nvSpPr>
              <p:cNvPr id="69" name="Text Box 97"/>
              <p:cNvSpPr txBox="1">
                <a:spLocks noChangeArrowheads="1"/>
              </p:cNvSpPr>
              <p:nvPr/>
            </p:nvSpPr>
            <p:spPr bwMode="auto">
              <a:xfrm>
                <a:off x="5276850" y="5888038"/>
                <a:ext cx="368300" cy="395288"/>
              </a:xfrm>
              <a:prstGeom prst="rect">
                <a:avLst/>
              </a:prstGeom>
              <a:noFill/>
              <a:ln w="12700">
                <a:noFill/>
                <a:miter lim="800000"/>
                <a:headEnd type="none" w="sm" len="sm"/>
                <a:tailEnd type="none" w="sm" len="sm"/>
              </a:ln>
            </p:spPr>
            <p:txBody>
              <a:bodyPr wrap="none">
                <a:spAutoFit/>
              </a:bodyPr>
              <a:lstStyle/>
              <a:p>
                <a:r>
                  <a:rPr lang="fr-FR">
                    <a:latin typeface="Arial" charset="0"/>
                  </a:rPr>
                  <a:t>N</a:t>
                </a:r>
              </a:p>
            </p:txBody>
          </p:sp>
          <p:sp>
            <p:nvSpPr>
              <p:cNvPr id="70" name="Line 98"/>
              <p:cNvSpPr>
                <a:spLocks noChangeShapeType="1"/>
              </p:cNvSpPr>
              <p:nvPr/>
            </p:nvSpPr>
            <p:spPr bwMode="auto">
              <a:xfrm>
                <a:off x="2300288" y="5629275"/>
                <a:ext cx="1436688" cy="0"/>
              </a:xfrm>
              <a:prstGeom prst="line">
                <a:avLst/>
              </a:prstGeom>
              <a:noFill/>
              <a:ln w="12700">
                <a:solidFill>
                  <a:schemeClr val="tx1"/>
                </a:solidFill>
                <a:round/>
                <a:headEnd type="none" w="sm" len="sm"/>
                <a:tailEnd type="none" w="sm" len="sm"/>
              </a:ln>
            </p:spPr>
            <p:txBody>
              <a:bodyPr/>
              <a:lstStyle/>
              <a:p>
                <a:endParaRPr lang="fr-FR"/>
              </a:p>
            </p:txBody>
          </p:sp>
          <p:sp>
            <p:nvSpPr>
              <p:cNvPr id="71" name="Line 99"/>
              <p:cNvSpPr>
                <a:spLocks noChangeShapeType="1"/>
              </p:cNvSpPr>
              <p:nvPr/>
            </p:nvSpPr>
            <p:spPr bwMode="auto">
              <a:xfrm>
                <a:off x="3313113" y="5341938"/>
                <a:ext cx="0" cy="850900"/>
              </a:xfrm>
              <a:prstGeom prst="line">
                <a:avLst/>
              </a:prstGeom>
              <a:noFill/>
              <a:ln w="12700">
                <a:solidFill>
                  <a:schemeClr val="tx1"/>
                </a:solidFill>
                <a:round/>
                <a:headEnd type="none" w="sm" len="sm"/>
                <a:tailEnd type="none" w="sm" len="sm"/>
              </a:ln>
            </p:spPr>
            <p:txBody>
              <a:bodyPr/>
              <a:lstStyle/>
              <a:p>
                <a:endParaRPr lang="fr-FR"/>
              </a:p>
            </p:txBody>
          </p:sp>
          <p:sp>
            <p:nvSpPr>
              <p:cNvPr id="72" name="Text Box 100"/>
              <p:cNvSpPr txBox="1">
                <a:spLocks noChangeArrowheads="1"/>
              </p:cNvSpPr>
              <p:nvPr/>
            </p:nvSpPr>
            <p:spPr bwMode="auto">
              <a:xfrm>
                <a:off x="1501775" y="5354638"/>
                <a:ext cx="692150" cy="396875"/>
              </a:xfrm>
              <a:prstGeom prst="rect">
                <a:avLst/>
              </a:prstGeom>
              <a:noFill/>
              <a:ln w="12700">
                <a:noFill/>
                <a:miter lim="800000"/>
                <a:headEnd type="none" w="sm" len="sm"/>
                <a:tailEnd type="none" w="sm" len="sm"/>
              </a:ln>
            </p:spPr>
            <p:txBody>
              <a:bodyPr wrap="none">
                <a:spAutoFit/>
              </a:bodyPr>
              <a:lstStyle/>
              <a:p>
                <a:r>
                  <a:rPr lang="fr-FR">
                    <a:latin typeface="Arial" charset="0"/>
                  </a:rPr>
                  <a:t>50%</a:t>
                </a:r>
              </a:p>
            </p:txBody>
          </p:sp>
          <p:sp>
            <p:nvSpPr>
              <p:cNvPr id="73" name="Text Box 101"/>
              <p:cNvSpPr txBox="1">
                <a:spLocks noChangeArrowheads="1"/>
              </p:cNvSpPr>
              <p:nvPr/>
            </p:nvSpPr>
            <p:spPr bwMode="auto">
              <a:xfrm>
                <a:off x="2867393" y="6112365"/>
                <a:ext cx="811441" cy="400110"/>
              </a:xfrm>
              <a:prstGeom prst="rect">
                <a:avLst/>
              </a:prstGeom>
              <a:noFill/>
              <a:ln w="12700">
                <a:noFill/>
                <a:miter lim="800000"/>
                <a:headEnd type="none" w="sm" len="sm"/>
                <a:tailEnd type="none" w="sm" len="sm"/>
              </a:ln>
            </p:spPr>
            <p:txBody>
              <a:bodyPr wrap="none">
                <a:spAutoFit/>
              </a:bodyPr>
              <a:lstStyle/>
              <a:p>
                <a:r>
                  <a:rPr lang="fr-FR">
                    <a:latin typeface="Arial" charset="0"/>
                  </a:rPr>
                  <a:t>Nrupt</a:t>
                </a:r>
              </a:p>
            </p:txBody>
          </p:sp>
          <p:sp>
            <p:nvSpPr>
              <p:cNvPr id="74" name="Text Box 102"/>
              <p:cNvSpPr txBox="1">
                <a:spLocks noChangeArrowheads="1"/>
              </p:cNvSpPr>
              <p:nvPr/>
            </p:nvSpPr>
            <p:spPr bwMode="auto">
              <a:xfrm>
                <a:off x="5521325" y="5865813"/>
                <a:ext cx="2143125" cy="701675"/>
              </a:xfrm>
              <a:prstGeom prst="rect">
                <a:avLst/>
              </a:prstGeom>
              <a:noFill/>
              <a:ln w="12700">
                <a:noFill/>
                <a:miter lim="800000"/>
                <a:headEnd type="none" w="sm" len="sm"/>
                <a:tailEnd type="none" w="sm" len="sm"/>
              </a:ln>
            </p:spPr>
            <p:txBody>
              <a:bodyPr wrap="none">
                <a:spAutoFit/>
              </a:bodyPr>
              <a:lstStyle/>
              <a:p>
                <a:r>
                  <a:rPr lang="fr-FR">
                    <a:latin typeface="Arial" charset="0"/>
                  </a:rPr>
                  <a:t>: durée de ’’vie’’</a:t>
                </a:r>
              </a:p>
              <a:p>
                <a:r>
                  <a:rPr lang="fr-FR">
                    <a:latin typeface="Arial" charset="0"/>
                  </a:rPr>
                  <a:t>du matériau testé</a:t>
                </a:r>
              </a:p>
            </p:txBody>
          </p:sp>
          <p:sp>
            <p:nvSpPr>
              <p:cNvPr id="75" name="Text Box 103"/>
              <p:cNvSpPr txBox="1">
                <a:spLocks noChangeArrowheads="1"/>
              </p:cNvSpPr>
              <p:nvPr/>
            </p:nvSpPr>
            <p:spPr bwMode="auto">
              <a:xfrm>
                <a:off x="485775" y="4483100"/>
                <a:ext cx="2003425" cy="701675"/>
              </a:xfrm>
              <a:prstGeom prst="rect">
                <a:avLst/>
              </a:prstGeom>
              <a:noFill/>
              <a:ln w="12700">
                <a:noFill/>
                <a:miter lim="800000"/>
                <a:headEnd type="none" w="sm" len="sm"/>
                <a:tailEnd type="none" w="sm" len="sm"/>
              </a:ln>
            </p:spPr>
            <p:txBody>
              <a:bodyPr wrap="none">
                <a:spAutoFit/>
              </a:bodyPr>
              <a:lstStyle/>
              <a:p>
                <a:pPr algn="r"/>
                <a:r>
                  <a:rPr lang="fr-FR">
                    <a:latin typeface="Arial" charset="0"/>
                  </a:rPr>
                  <a:t>Perte de raideur</a:t>
                </a:r>
                <a:br>
                  <a:rPr lang="fr-FR">
                    <a:latin typeface="Arial" charset="0"/>
                  </a:rPr>
                </a:br>
                <a:r>
                  <a:rPr lang="fr-FR">
                    <a:latin typeface="Arial" charset="0"/>
                  </a:rPr>
                  <a:t>F/Fo</a:t>
                </a:r>
              </a:p>
            </p:txBody>
          </p:sp>
        </p:grpSp>
      </p:grpSp>
      <p:sp>
        <p:nvSpPr>
          <p:cNvPr id="4" name="ZoneTexte 3"/>
          <p:cNvSpPr txBox="1"/>
          <p:nvPr/>
        </p:nvSpPr>
        <p:spPr>
          <a:xfrm>
            <a:off x="119187" y="3870253"/>
            <a:ext cx="4340100"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Conditions usuelles : 10°C – 25Hz</a:t>
            </a:r>
          </a:p>
        </p:txBody>
      </p:sp>
    </p:spTree>
    <p:extLst>
      <p:ext uri="{BB962C8B-B14F-4D97-AF65-F5344CB8AC3E}">
        <p14:creationId xmlns:p14="http://schemas.microsoft.com/office/powerpoint/2010/main" val="259730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901" y="116632"/>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FF0000"/>
                </a:solidFill>
              </a:rPr>
              <a:t>Caractérisation des paramètres de fatigue du matériau</a:t>
            </a:r>
          </a:p>
        </p:txBody>
      </p:sp>
      <p:grpSp>
        <p:nvGrpSpPr>
          <p:cNvPr id="76" name="Group 10"/>
          <p:cNvGrpSpPr>
            <a:grpSpLocks/>
          </p:cNvGrpSpPr>
          <p:nvPr/>
        </p:nvGrpSpPr>
        <p:grpSpPr bwMode="auto">
          <a:xfrm>
            <a:off x="331788" y="2046289"/>
            <a:ext cx="5994400" cy="3282950"/>
            <a:chOff x="1608" y="939"/>
            <a:chExt cx="3776" cy="2068"/>
          </a:xfrm>
        </p:grpSpPr>
        <p:sp>
          <p:nvSpPr>
            <p:cNvPr id="77" name="Text Box 11"/>
            <p:cNvSpPr txBox="1">
              <a:spLocks noChangeArrowheads="1"/>
            </p:cNvSpPr>
            <p:nvPr/>
          </p:nvSpPr>
          <p:spPr bwMode="auto">
            <a:xfrm>
              <a:off x="1608" y="1441"/>
              <a:ext cx="548" cy="365"/>
            </a:xfrm>
            <a:prstGeom prst="rect">
              <a:avLst/>
            </a:prstGeom>
            <a:noFill/>
            <a:ln w="12700">
              <a:noFill/>
              <a:miter lim="800000"/>
              <a:headEnd type="none" w="sm" len="sm"/>
              <a:tailEnd type="none" w="sm" len="sm"/>
            </a:ln>
          </p:spPr>
          <p:txBody>
            <a:bodyPr>
              <a:spAutoFit/>
            </a:bodyPr>
            <a:lstStyle/>
            <a:p>
              <a:pPr algn="ctr">
                <a:spcBef>
                  <a:spcPct val="50000"/>
                </a:spcBef>
              </a:pPr>
              <a:r>
                <a:rPr lang="fr-FR" altLang="fr-FR" sz="2400">
                  <a:solidFill>
                    <a:schemeClr val="tx2"/>
                  </a:solidFill>
                  <a:latin typeface="Symbol" pitchFamily="18" charset="2"/>
                </a:rPr>
                <a:t>e</a:t>
              </a:r>
              <a:r>
                <a:rPr lang="fr-FR" altLang="fr-FR" sz="3200" baseline="-30000">
                  <a:solidFill>
                    <a:schemeClr val="tx2"/>
                  </a:solidFill>
                  <a:latin typeface="Arial" charset="0"/>
                </a:rPr>
                <a:t>6</a:t>
              </a:r>
              <a:endParaRPr lang="fr-FR" altLang="fr-FR" sz="2400">
                <a:solidFill>
                  <a:schemeClr val="tx2"/>
                </a:solidFill>
              </a:endParaRPr>
            </a:p>
          </p:txBody>
        </p:sp>
        <p:grpSp>
          <p:nvGrpSpPr>
            <p:cNvPr id="78" name="Group 12"/>
            <p:cNvGrpSpPr>
              <a:grpSpLocks/>
            </p:cNvGrpSpPr>
            <p:nvPr/>
          </p:nvGrpSpPr>
          <p:grpSpPr bwMode="auto">
            <a:xfrm>
              <a:off x="1888" y="939"/>
              <a:ext cx="3496" cy="2068"/>
              <a:chOff x="1888" y="939"/>
              <a:chExt cx="3496" cy="2068"/>
            </a:xfrm>
          </p:grpSpPr>
          <p:sp>
            <p:nvSpPr>
              <p:cNvPr id="79" name="Line 13"/>
              <p:cNvSpPr>
                <a:spLocks noChangeShapeType="1"/>
              </p:cNvSpPr>
              <p:nvPr/>
            </p:nvSpPr>
            <p:spPr bwMode="auto">
              <a:xfrm>
                <a:off x="2045" y="1112"/>
                <a:ext cx="0" cy="1761"/>
              </a:xfrm>
              <a:prstGeom prst="line">
                <a:avLst/>
              </a:prstGeom>
              <a:noFill/>
              <a:ln w="12700">
                <a:solidFill>
                  <a:schemeClr val="tx1"/>
                </a:solidFill>
                <a:round/>
                <a:headEnd type="triangle" w="med" len="med"/>
                <a:tailEnd/>
              </a:ln>
            </p:spPr>
            <p:txBody>
              <a:bodyPr wrap="none" anchor="ctr"/>
              <a:lstStyle/>
              <a:p>
                <a:endParaRPr lang="fr-FR"/>
              </a:p>
            </p:txBody>
          </p:sp>
          <p:sp>
            <p:nvSpPr>
              <p:cNvPr id="80" name="Line 14"/>
              <p:cNvSpPr>
                <a:spLocks noChangeShapeType="1"/>
              </p:cNvSpPr>
              <p:nvPr/>
            </p:nvSpPr>
            <p:spPr bwMode="auto">
              <a:xfrm flipH="1" flipV="1">
                <a:off x="1888" y="2656"/>
                <a:ext cx="2399" cy="1"/>
              </a:xfrm>
              <a:prstGeom prst="line">
                <a:avLst/>
              </a:prstGeom>
              <a:noFill/>
              <a:ln w="12700">
                <a:solidFill>
                  <a:schemeClr val="tx1"/>
                </a:solidFill>
                <a:round/>
                <a:headEnd type="triangle" w="med" len="med"/>
                <a:tailEnd/>
              </a:ln>
            </p:spPr>
            <p:txBody>
              <a:bodyPr wrap="none" anchor="ctr"/>
              <a:lstStyle/>
              <a:p>
                <a:endParaRPr lang="fr-FR"/>
              </a:p>
            </p:txBody>
          </p:sp>
          <p:sp>
            <p:nvSpPr>
              <p:cNvPr id="81" name="Text Box 15"/>
              <p:cNvSpPr txBox="1">
                <a:spLocks noChangeArrowheads="1"/>
              </p:cNvSpPr>
              <p:nvPr/>
            </p:nvSpPr>
            <p:spPr bwMode="auto">
              <a:xfrm>
                <a:off x="4126" y="2628"/>
                <a:ext cx="548" cy="288"/>
              </a:xfrm>
              <a:prstGeom prst="rect">
                <a:avLst/>
              </a:prstGeom>
              <a:noFill/>
              <a:ln w="12700">
                <a:noFill/>
                <a:miter lim="800000"/>
                <a:headEnd type="none" w="sm" len="sm"/>
                <a:tailEnd type="none" w="sm" len="sm"/>
              </a:ln>
            </p:spPr>
            <p:txBody>
              <a:bodyPr>
                <a:spAutoFit/>
              </a:bodyPr>
              <a:lstStyle/>
              <a:p>
                <a:pPr>
                  <a:spcBef>
                    <a:spcPct val="50000"/>
                  </a:spcBef>
                </a:pPr>
                <a:r>
                  <a:rPr lang="fr-FR" altLang="fr-FR" sz="2400">
                    <a:solidFill>
                      <a:schemeClr val="tx2"/>
                    </a:solidFill>
                    <a:latin typeface="Arial" charset="0"/>
                  </a:rPr>
                  <a:t>logN</a:t>
                </a:r>
              </a:p>
            </p:txBody>
          </p:sp>
          <p:sp>
            <p:nvSpPr>
              <p:cNvPr id="82" name="Text Box 16"/>
              <p:cNvSpPr txBox="1">
                <a:spLocks noChangeArrowheads="1"/>
              </p:cNvSpPr>
              <p:nvPr/>
            </p:nvSpPr>
            <p:spPr bwMode="auto">
              <a:xfrm>
                <a:off x="2065" y="939"/>
                <a:ext cx="1018" cy="327"/>
              </a:xfrm>
              <a:prstGeom prst="rect">
                <a:avLst/>
              </a:prstGeom>
              <a:noFill/>
              <a:ln w="12700">
                <a:noFill/>
                <a:miter lim="800000"/>
                <a:headEnd type="none" w="sm" len="sm"/>
                <a:tailEnd type="none" w="sm" len="sm"/>
              </a:ln>
            </p:spPr>
            <p:txBody>
              <a:bodyPr>
                <a:spAutoFit/>
              </a:bodyPr>
              <a:lstStyle/>
              <a:p>
                <a:pPr>
                  <a:spcBef>
                    <a:spcPct val="50000"/>
                  </a:spcBef>
                </a:pPr>
                <a:r>
                  <a:rPr lang="fr-FR" altLang="fr-FR" sz="2400">
                    <a:solidFill>
                      <a:schemeClr val="tx2"/>
                    </a:solidFill>
                    <a:latin typeface="Arial" charset="0"/>
                  </a:rPr>
                  <a:t>log(</a:t>
                </a:r>
                <a:r>
                  <a:rPr lang="fr-FR" altLang="fr-FR" sz="2800">
                    <a:solidFill>
                      <a:schemeClr val="tx2"/>
                    </a:solidFill>
                    <a:latin typeface="Symbol" pitchFamily="18" charset="2"/>
                  </a:rPr>
                  <a:t>e</a:t>
                </a:r>
                <a:r>
                  <a:rPr lang="fr-FR" altLang="fr-FR" sz="3200" baseline="-30000">
                    <a:solidFill>
                      <a:schemeClr val="tx2"/>
                    </a:solidFill>
                    <a:latin typeface="Arial" charset="0"/>
                  </a:rPr>
                  <a:t>ad</a:t>
                </a:r>
                <a:r>
                  <a:rPr lang="fr-FR" altLang="fr-FR" sz="2400">
                    <a:solidFill>
                      <a:schemeClr val="tx2"/>
                    </a:solidFill>
                    <a:latin typeface="Arial" charset="0"/>
                  </a:rPr>
                  <a:t>)</a:t>
                </a:r>
              </a:p>
            </p:txBody>
          </p:sp>
          <p:sp>
            <p:nvSpPr>
              <p:cNvPr id="83" name="Line 17"/>
              <p:cNvSpPr>
                <a:spLocks noChangeShapeType="1"/>
              </p:cNvSpPr>
              <p:nvPr/>
            </p:nvSpPr>
            <p:spPr bwMode="auto">
              <a:xfrm>
                <a:off x="1984" y="1713"/>
                <a:ext cx="1079" cy="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84" name="Line 18"/>
              <p:cNvSpPr>
                <a:spLocks noChangeShapeType="1"/>
              </p:cNvSpPr>
              <p:nvPr/>
            </p:nvSpPr>
            <p:spPr bwMode="auto">
              <a:xfrm flipH="1" flipV="1">
                <a:off x="2832" y="1613"/>
                <a:ext cx="0" cy="1128"/>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85" name="Text Box 19"/>
              <p:cNvSpPr txBox="1">
                <a:spLocks noChangeArrowheads="1"/>
              </p:cNvSpPr>
              <p:nvPr/>
            </p:nvSpPr>
            <p:spPr bwMode="auto">
              <a:xfrm>
                <a:off x="2667" y="2603"/>
                <a:ext cx="548" cy="404"/>
              </a:xfrm>
              <a:prstGeom prst="rect">
                <a:avLst/>
              </a:prstGeom>
              <a:noFill/>
              <a:ln w="12700">
                <a:noFill/>
                <a:miter lim="800000"/>
                <a:headEnd type="none" w="sm" len="sm"/>
                <a:tailEnd type="none" w="sm" len="sm"/>
              </a:ln>
            </p:spPr>
            <p:txBody>
              <a:bodyPr>
                <a:spAutoFit/>
              </a:bodyPr>
              <a:lstStyle/>
              <a:p>
                <a:pPr>
                  <a:spcBef>
                    <a:spcPct val="50000"/>
                  </a:spcBef>
                </a:pPr>
                <a:r>
                  <a:rPr lang="fr-FR" altLang="fr-FR" sz="2400" dirty="0">
                    <a:solidFill>
                      <a:schemeClr val="tx2"/>
                    </a:solidFill>
                  </a:rPr>
                  <a:t>10</a:t>
                </a:r>
                <a:r>
                  <a:rPr lang="fr-FR" altLang="fr-FR" sz="3600" baseline="30000" dirty="0">
                    <a:solidFill>
                      <a:schemeClr val="tx2"/>
                    </a:solidFill>
                  </a:rPr>
                  <a:t>6</a:t>
                </a:r>
                <a:endParaRPr lang="fr-FR" altLang="fr-FR" sz="2400" dirty="0">
                  <a:solidFill>
                    <a:schemeClr val="tx2"/>
                  </a:solidFill>
                </a:endParaRPr>
              </a:p>
            </p:txBody>
          </p:sp>
          <p:sp>
            <p:nvSpPr>
              <p:cNvPr id="86" name="Line 20"/>
              <p:cNvSpPr>
                <a:spLocks noChangeShapeType="1"/>
              </p:cNvSpPr>
              <p:nvPr/>
            </p:nvSpPr>
            <p:spPr bwMode="auto">
              <a:xfrm>
                <a:off x="2160" y="1359"/>
                <a:ext cx="1931" cy="1022"/>
              </a:xfrm>
              <a:prstGeom prst="line">
                <a:avLst/>
              </a:prstGeom>
              <a:noFill/>
              <a:ln w="28575">
                <a:solidFill>
                  <a:srgbClr val="FF0000"/>
                </a:solidFill>
                <a:round/>
                <a:headEnd type="none" w="sm" len="sm"/>
                <a:tailEnd type="none" w="sm" len="sm"/>
              </a:ln>
            </p:spPr>
            <p:txBody>
              <a:bodyPr wrap="none" anchor="ctr"/>
              <a:lstStyle/>
              <a:p>
                <a:endParaRPr lang="fr-FR"/>
              </a:p>
            </p:txBody>
          </p:sp>
          <p:sp>
            <p:nvSpPr>
              <p:cNvPr id="87" name="Line 21"/>
              <p:cNvSpPr>
                <a:spLocks noChangeShapeType="1"/>
              </p:cNvSpPr>
              <p:nvPr/>
            </p:nvSpPr>
            <p:spPr bwMode="auto">
              <a:xfrm>
                <a:off x="3528" y="2056"/>
                <a:ext cx="504" cy="0"/>
              </a:xfrm>
              <a:prstGeom prst="line">
                <a:avLst/>
              </a:prstGeom>
              <a:noFill/>
              <a:ln w="9525">
                <a:solidFill>
                  <a:schemeClr val="tx1"/>
                </a:solidFill>
                <a:round/>
                <a:headEnd/>
                <a:tailEnd/>
              </a:ln>
            </p:spPr>
            <p:txBody>
              <a:bodyPr/>
              <a:lstStyle/>
              <a:p>
                <a:endParaRPr lang="fr-FR"/>
              </a:p>
            </p:txBody>
          </p:sp>
          <p:sp>
            <p:nvSpPr>
              <p:cNvPr id="88" name="Line 22"/>
              <p:cNvSpPr>
                <a:spLocks noChangeShapeType="1"/>
              </p:cNvSpPr>
              <p:nvPr/>
            </p:nvSpPr>
            <p:spPr bwMode="auto">
              <a:xfrm>
                <a:off x="3984" y="1976"/>
                <a:ext cx="0" cy="328"/>
              </a:xfrm>
              <a:prstGeom prst="line">
                <a:avLst/>
              </a:prstGeom>
              <a:noFill/>
              <a:ln w="9525">
                <a:solidFill>
                  <a:schemeClr val="tx1"/>
                </a:solidFill>
                <a:round/>
                <a:headEnd/>
                <a:tailEnd/>
              </a:ln>
            </p:spPr>
            <p:txBody>
              <a:bodyPr/>
              <a:lstStyle/>
              <a:p>
                <a:endParaRPr lang="fr-FR"/>
              </a:p>
            </p:txBody>
          </p:sp>
          <p:sp>
            <p:nvSpPr>
              <p:cNvPr id="89" name="Text Box 23"/>
              <p:cNvSpPr txBox="1">
                <a:spLocks noChangeArrowheads="1"/>
              </p:cNvSpPr>
              <p:nvPr/>
            </p:nvSpPr>
            <p:spPr bwMode="auto">
              <a:xfrm>
                <a:off x="3958" y="2033"/>
                <a:ext cx="223" cy="288"/>
              </a:xfrm>
              <a:prstGeom prst="rect">
                <a:avLst/>
              </a:prstGeom>
              <a:noFill/>
              <a:ln w="9525">
                <a:noFill/>
                <a:miter lim="800000"/>
                <a:headEnd/>
                <a:tailEnd/>
              </a:ln>
            </p:spPr>
            <p:txBody>
              <a:bodyPr wrap="none">
                <a:spAutoFit/>
              </a:bodyPr>
              <a:lstStyle/>
              <a:p>
                <a:r>
                  <a:rPr lang="fr-FR" altLang="fr-FR" sz="2400">
                    <a:latin typeface="Arial" charset="0"/>
                  </a:rPr>
                  <a:t>b</a:t>
                </a:r>
              </a:p>
            </p:txBody>
          </p:sp>
          <p:sp>
            <p:nvSpPr>
              <p:cNvPr id="90" name="Text Box 24"/>
              <p:cNvSpPr txBox="1">
                <a:spLocks noChangeArrowheads="1"/>
              </p:cNvSpPr>
              <p:nvPr/>
            </p:nvSpPr>
            <p:spPr bwMode="auto">
              <a:xfrm>
                <a:off x="3710" y="1817"/>
                <a:ext cx="223" cy="288"/>
              </a:xfrm>
              <a:prstGeom prst="rect">
                <a:avLst/>
              </a:prstGeom>
              <a:noFill/>
              <a:ln w="9525">
                <a:noFill/>
                <a:miter lim="800000"/>
                <a:headEnd/>
                <a:tailEnd/>
              </a:ln>
            </p:spPr>
            <p:txBody>
              <a:bodyPr wrap="none">
                <a:spAutoFit/>
              </a:bodyPr>
              <a:lstStyle/>
              <a:p>
                <a:r>
                  <a:rPr lang="fr-FR" altLang="fr-FR" sz="2400">
                    <a:latin typeface="Arial" charset="0"/>
                  </a:rPr>
                  <a:t>1</a:t>
                </a:r>
              </a:p>
            </p:txBody>
          </p:sp>
          <p:grpSp>
            <p:nvGrpSpPr>
              <p:cNvPr id="91" name="Group 25"/>
              <p:cNvGrpSpPr>
                <a:grpSpLocks/>
              </p:cNvGrpSpPr>
              <p:nvPr/>
            </p:nvGrpSpPr>
            <p:grpSpPr bwMode="auto">
              <a:xfrm>
                <a:off x="3192" y="1272"/>
                <a:ext cx="448" cy="616"/>
                <a:chOff x="4112" y="1736"/>
                <a:chExt cx="152" cy="496"/>
              </a:xfrm>
            </p:grpSpPr>
            <p:sp>
              <p:nvSpPr>
                <p:cNvPr id="93" name="Line 26"/>
                <p:cNvSpPr>
                  <a:spLocks noChangeShapeType="1"/>
                </p:cNvSpPr>
                <p:nvPr/>
              </p:nvSpPr>
              <p:spPr bwMode="auto">
                <a:xfrm>
                  <a:off x="4112" y="1736"/>
                  <a:ext cx="0" cy="496"/>
                </a:xfrm>
                <a:prstGeom prst="line">
                  <a:avLst/>
                </a:prstGeom>
                <a:noFill/>
                <a:ln w="9525">
                  <a:solidFill>
                    <a:schemeClr val="tx1"/>
                  </a:solidFill>
                  <a:round/>
                  <a:headEnd/>
                  <a:tailEnd type="triangle" w="med" len="med"/>
                </a:ln>
              </p:spPr>
              <p:txBody>
                <a:bodyPr/>
                <a:lstStyle/>
                <a:p>
                  <a:endParaRPr lang="fr-FR"/>
                </a:p>
              </p:txBody>
            </p:sp>
            <p:sp>
              <p:nvSpPr>
                <p:cNvPr id="94" name="Line 27"/>
                <p:cNvSpPr>
                  <a:spLocks noChangeShapeType="1"/>
                </p:cNvSpPr>
                <p:nvPr/>
              </p:nvSpPr>
              <p:spPr bwMode="auto">
                <a:xfrm>
                  <a:off x="4112" y="1736"/>
                  <a:ext cx="152" cy="0"/>
                </a:xfrm>
                <a:prstGeom prst="line">
                  <a:avLst/>
                </a:prstGeom>
                <a:noFill/>
                <a:ln w="9525">
                  <a:solidFill>
                    <a:schemeClr val="tx1"/>
                  </a:solidFill>
                  <a:round/>
                  <a:headEnd/>
                  <a:tailEnd/>
                </a:ln>
              </p:spPr>
              <p:txBody>
                <a:bodyPr/>
                <a:lstStyle/>
                <a:p>
                  <a:endParaRPr lang="fr-FR"/>
                </a:p>
              </p:txBody>
            </p:sp>
          </p:grpSp>
          <p:sp>
            <p:nvSpPr>
              <p:cNvPr id="92" name="Text Box 28"/>
              <p:cNvSpPr txBox="1">
                <a:spLocks noChangeArrowheads="1"/>
              </p:cNvSpPr>
              <p:nvPr/>
            </p:nvSpPr>
            <p:spPr bwMode="auto">
              <a:xfrm>
                <a:off x="3625" y="1135"/>
                <a:ext cx="1759" cy="442"/>
              </a:xfrm>
              <a:prstGeom prst="rect">
                <a:avLst/>
              </a:prstGeom>
              <a:noFill/>
              <a:ln w="9525">
                <a:noFill/>
                <a:miter lim="800000"/>
                <a:headEnd/>
                <a:tailEnd/>
              </a:ln>
            </p:spPr>
            <p:txBody>
              <a:bodyPr>
                <a:spAutoFit/>
              </a:bodyPr>
              <a:lstStyle/>
              <a:p>
                <a:r>
                  <a:rPr lang="fr-FR" altLang="fr-FR">
                    <a:latin typeface="Arial" charset="0"/>
                  </a:rPr>
                  <a:t>Droite ’’moyenne’’ : espérance de vie 50%</a:t>
                </a:r>
              </a:p>
            </p:txBody>
          </p:sp>
        </p:grpSp>
      </p:grpSp>
      <mc:AlternateContent xmlns:mc="http://schemas.openxmlformats.org/markup-compatibility/2006" xmlns:a14="http://schemas.microsoft.com/office/drawing/2010/main">
        <mc:Choice Requires="a14">
          <p:sp>
            <p:nvSpPr>
              <p:cNvPr id="5" name="ZoneTexte 4"/>
              <p:cNvSpPr txBox="1"/>
              <p:nvPr/>
            </p:nvSpPr>
            <p:spPr>
              <a:xfrm>
                <a:off x="6043699" y="3408366"/>
                <a:ext cx="2357659" cy="704552"/>
              </a:xfrm>
              <a:prstGeom prst="rect">
                <a:avLst/>
              </a:prstGeom>
              <a:noFill/>
            </p:spPr>
            <p:txBody>
              <a:bodyPr wrap="square" rtlCol="0">
                <a:spAutoFit/>
              </a:bodyPr>
              <a:lstStyle/>
              <a:p>
                <a14:m>
                  <m:oMath xmlns:m="http://schemas.openxmlformats.org/officeDocument/2006/math">
                    <m:r>
                      <a:rPr lang="fr-FR" sz="2800" i="1" smtClean="0">
                        <a:latin typeface="Cambria Math"/>
                        <a:ea typeface="Cambria Math"/>
                      </a:rPr>
                      <m:t>𝜀</m:t>
                    </m:r>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𝜀</m:t>
                        </m:r>
                      </m:e>
                      <m:sub>
                        <m:r>
                          <a:rPr lang="fr-FR" sz="2800" b="0" i="1" smtClean="0">
                            <a:latin typeface="Cambria Math"/>
                            <a:ea typeface="Cambria Math"/>
                          </a:rPr>
                          <m:t>6</m:t>
                        </m:r>
                      </m:sub>
                    </m:sSub>
                  </m:oMath>
                </a14:m>
                <a:r>
                  <a:rPr lang="fr-FR" sz="2800" dirty="0"/>
                  <a:t>*</a:t>
                </a:r>
                <a14:m>
                  <m:oMath xmlns:m="http://schemas.openxmlformats.org/officeDocument/2006/math">
                    <m:sSup>
                      <m:sSupPr>
                        <m:ctrlPr>
                          <a:rPr lang="fr-FR" sz="2800" i="1" dirty="0" smtClean="0">
                            <a:latin typeface="Cambria Math" panose="02040503050406030204" pitchFamily="18" charset="0"/>
                          </a:rPr>
                        </m:ctrlPr>
                      </m:sSupPr>
                      <m:e>
                        <m:r>
                          <a:rPr lang="fr-FR" sz="2800" b="0" i="1" dirty="0" smtClean="0">
                            <a:latin typeface="Cambria Math"/>
                          </a:rPr>
                          <m:t>(</m:t>
                        </m:r>
                        <m:f>
                          <m:fPr>
                            <m:ctrlPr>
                              <a:rPr lang="fr-FR" sz="2800" b="0" i="1" dirty="0" smtClean="0">
                                <a:latin typeface="Cambria Math" panose="02040503050406030204" pitchFamily="18" charset="0"/>
                              </a:rPr>
                            </m:ctrlPr>
                          </m:fPr>
                          <m:num>
                            <m:r>
                              <a:rPr lang="fr-FR" sz="2800" b="0" i="1" dirty="0" smtClean="0">
                                <a:latin typeface="Cambria Math"/>
                              </a:rPr>
                              <m:t>𝑁</m:t>
                            </m:r>
                          </m:num>
                          <m:den>
                            <m:sSup>
                              <m:sSupPr>
                                <m:ctrlPr>
                                  <a:rPr lang="fr-FR" sz="2800" b="0" i="1" dirty="0" smtClean="0">
                                    <a:latin typeface="Cambria Math" panose="02040503050406030204" pitchFamily="18" charset="0"/>
                                  </a:rPr>
                                </m:ctrlPr>
                              </m:sSupPr>
                              <m:e>
                                <m:r>
                                  <a:rPr lang="fr-FR" sz="2800" b="0" i="1" dirty="0" smtClean="0">
                                    <a:latin typeface="Cambria Math"/>
                                  </a:rPr>
                                  <m:t>10</m:t>
                                </m:r>
                              </m:e>
                              <m:sup>
                                <m:r>
                                  <a:rPr lang="fr-FR" sz="2800" b="0" i="1" dirty="0" smtClean="0">
                                    <a:latin typeface="Cambria Math"/>
                                  </a:rPr>
                                  <m:t>6</m:t>
                                </m:r>
                              </m:sup>
                            </m:sSup>
                          </m:den>
                        </m:f>
                        <m:r>
                          <a:rPr lang="fr-FR" sz="2800" b="0" i="1" dirty="0" smtClean="0">
                            <a:latin typeface="Cambria Math"/>
                          </a:rPr>
                          <m:t>)</m:t>
                        </m:r>
                      </m:e>
                      <m:sup>
                        <m:r>
                          <a:rPr lang="fr-FR" sz="2800" b="0" i="1" dirty="0" smtClean="0">
                            <a:latin typeface="Cambria Math"/>
                          </a:rPr>
                          <m:t>𝑏</m:t>
                        </m:r>
                      </m:sup>
                    </m:sSup>
                  </m:oMath>
                </a14:m>
                <a:endParaRPr lang="fr-FR" sz="2800" dirty="0"/>
              </a:p>
            </p:txBody>
          </p:sp>
        </mc:Choice>
        <mc:Fallback xmlns="">
          <p:sp>
            <p:nvSpPr>
              <p:cNvPr id="5" name="ZoneTexte 4"/>
              <p:cNvSpPr txBox="1">
                <a:spLocks noRot="1" noChangeAspect="1" noMove="1" noResize="1" noEditPoints="1" noAdjustHandles="1" noChangeArrowheads="1" noChangeShapeType="1" noTextEdit="1"/>
              </p:cNvSpPr>
              <p:nvPr/>
            </p:nvSpPr>
            <p:spPr>
              <a:xfrm>
                <a:off x="6043699" y="3408366"/>
                <a:ext cx="2357659" cy="704552"/>
              </a:xfrm>
              <a:prstGeom prst="rect">
                <a:avLst/>
              </a:prstGeom>
              <a:blipFill rotWithShape="1">
                <a:blip r:embed="rId3"/>
                <a:stretch>
                  <a:fillRect b="-112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5" name="ZoneTexte 94"/>
              <p:cNvSpPr txBox="1"/>
              <p:nvPr/>
            </p:nvSpPr>
            <p:spPr>
              <a:xfrm>
                <a:off x="5868144" y="4304012"/>
                <a:ext cx="2708770" cy="704552"/>
              </a:xfrm>
              <a:prstGeom prst="rect">
                <a:avLst/>
              </a:prstGeom>
              <a:noFill/>
            </p:spPr>
            <p:txBody>
              <a:bodyPr wrap="square" rtlCol="0">
                <a:spAutoFit/>
              </a:bodyPr>
              <a:lstStyle/>
              <a:p>
                <a14:m>
                  <m:oMath xmlns:m="http://schemas.openxmlformats.org/officeDocument/2006/math">
                    <m:r>
                      <a:rPr lang="fr-FR" sz="2800" i="1" smtClean="0">
                        <a:latin typeface="Cambria Math"/>
                        <a:ea typeface="Cambria Math"/>
                      </a:rPr>
                      <m:t>𝜎</m:t>
                    </m:r>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𝜎</m:t>
                        </m:r>
                      </m:e>
                      <m:sub>
                        <m:r>
                          <a:rPr lang="fr-FR" sz="2800" b="0" i="1" smtClean="0">
                            <a:latin typeface="Cambria Math"/>
                            <a:ea typeface="Cambria Math"/>
                          </a:rPr>
                          <m:t>6</m:t>
                        </m:r>
                      </m:sub>
                    </m:sSub>
                  </m:oMath>
                </a14:m>
                <a:r>
                  <a:rPr lang="fr-FR" sz="2800" dirty="0"/>
                  <a:t>*</a:t>
                </a:r>
                <a14:m>
                  <m:oMath xmlns:m="http://schemas.openxmlformats.org/officeDocument/2006/math">
                    <m:sSup>
                      <m:sSupPr>
                        <m:ctrlPr>
                          <a:rPr lang="fr-FR" sz="2800" i="1" dirty="0" smtClean="0">
                            <a:latin typeface="Cambria Math" panose="02040503050406030204" pitchFamily="18" charset="0"/>
                          </a:rPr>
                        </m:ctrlPr>
                      </m:sSupPr>
                      <m:e>
                        <m:r>
                          <a:rPr lang="fr-FR" sz="2800" b="0" i="1" dirty="0" smtClean="0">
                            <a:latin typeface="Cambria Math"/>
                          </a:rPr>
                          <m:t>(</m:t>
                        </m:r>
                        <m:f>
                          <m:fPr>
                            <m:ctrlPr>
                              <a:rPr lang="fr-FR" sz="2800" b="0" i="1" dirty="0" smtClean="0">
                                <a:latin typeface="Cambria Math" panose="02040503050406030204" pitchFamily="18" charset="0"/>
                              </a:rPr>
                            </m:ctrlPr>
                          </m:fPr>
                          <m:num>
                            <m:r>
                              <a:rPr lang="fr-FR" sz="2800" b="0" i="1" dirty="0" smtClean="0">
                                <a:latin typeface="Cambria Math"/>
                              </a:rPr>
                              <m:t>𝑁</m:t>
                            </m:r>
                          </m:num>
                          <m:den>
                            <m:sSup>
                              <m:sSupPr>
                                <m:ctrlPr>
                                  <a:rPr lang="fr-FR" sz="2800" b="0" i="1" dirty="0" smtClean="0">
                                    <a:latin typeface="Cambria Math" panose="02040503050406030204" pitchFamily="18" charset="0"/>
                                  </a:rPr>
                                </m:ctrlPr>
                              </m:sSupPr>
                              <m:e>
                                <m:r>
                                  <a:rPr lang="fr-FR" sz="2800" b="0" i="1" dirty="0" smtClean="0">
                                    <a:latin typeface="Cambria Math"/>
                                  </a:rPr>
                                  <m:t>10</m:t>
                                </m:r>
                              </m:e>
                              <m:sup>
                                <m:r>
                                  <a:rPr lang="fr-FR" sz="2800" b="0" i="1" dirty="0" smtClean="0">
                                    <a:latin typeface="Cambria Math"/>
                                  </a:rPr>
                                  <m:t>6</m:t>
                                </m:r>
                              </m:sup>
                            </m:sSup>
                          </m:den>
                        </m:f>
                        <m:r>
                          <a:rPr lang="fr-FR" sz="2800" b="0" i="1" dirty="0" smtClean="0">
                            <a:latin typeface="Cambria Math"/>
                          </a:rPr>
                          <m:t>)</m:t>
                        </m:r>
                      </m:e>
                      <m:sup>
                        <m:r>
                          <a:rPr lang="fr-FR" sz="2800" b="0" i="1" dirty="0" smtClean="0">
                            <a:latin typeface="Cambria Math"/>
                          </a:rPr>
                          <m:t>𝑏</m:t>
                        </m:r>
                      </m:sup>
                    </m:sSup>
                  </m:oMath>
                </a14:m>
                <a:endParaRPr lang="fr-FR" sz="2800" dirty="0"/>
              </a:p>
            </p:txBody>
          </p:sp>
        </mc:Choice>
        <mc:Fallback xmlns="">
          <p:sp>
            <p:nvSpPr>
              <p:cNvPr id="95" name="ZoneTexte 94"/>
              <p:cNvSpPr txBox="1">
                <a:spLocks noRot="1" noChangeAspect="1" noMove="1" noResize="1" noEditPoints="1" noAdjustHandles="1" noChangeArrowheads="1" noChangeShapeType="1" noTextEdit="1"/>
              </p:cNvSpPr>
              <p:nvPr/>
            </p:nvSpPr>
            <p:spPr>
              <a:xfrm>
                <a:off x="5868144" y="4304012"/>
                <a:ext cx="2708770" cy="704552"/>
              </a:xfrm>
              <a:prstGeom prst="rect">
                <a:avLst/>
              </a:prstGeom>
              <a:blipFill rotWithShape="1">
                <a:blip r:embed="rId4"/>
                <a:stretch>
                  <a:fillRect b="-11207"/>
                </a:stretch>
              </a:blipFill>
            </p:spPr>
            <p:txBody>
              <a:bodyPr/>
              <a:lstStyle/>
              <a:p>
                <a:r>
                  <a:rPr lang="fr-FR">
                    <a:noFill/>
                  </a:rPr>
                  <a:t> </a:t>
                </a:r>
              </a:p>
            </p:txBody>
          </p:sp>
        </mc:Fallback>
      </mc:AlternateContent>
    </p:spTree>
    <p:extLst>
      <p:ext uri="{BB962C8B-B14F-4D97-AF65-F5344CB8AC3E}">
        <p14:creationId xmlns:p14="http://schemas.microsoft.com/office/powerpoint/2010/main" val="411758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pic>
        <p:nvPicPr>
          <p:cNvPr id="6" name="Image 5">
            <a:extLst>
              <a:ext uri="{FF2B5EF4-FFF2-40B4-BE49-F238E27FC236}">
                <a16:creationId xmlns:a16="http://schemas.microsoft.com/office/drawing/2014/main" id="{D6EF75AE-135B-4431-A4D0-716B87802781}"/>
              </a:ext>
            </a:extLst>
          </p:cNvPr>
          <p:cNvPicPr/>
          <p:nvPr/>
        </p:nvPicPr>
        <p:blipFill rotWithShape="1">
          <a:blip r:embed="rId2"/>
          <a:srcRect l="7013" t="20617"/>
          <a:stretch/>
        </p:blipFill>
        <p:spPr bwMode="auto">
          <a:xfrm>
            <a:off x="971600" y="2051319"/>
            <a:ext cx="7344816" cy="3770295"/>
          </a:xfrm>
          <a:prstGeom prst="rect">
            <a:avLst/>
          </a:prstGeom>
          <a:ln>
            <a:noFill/>
          </a:ln>
          <a:extLst>
            <a:ext uri="{53640926-AAD7-44D8-BBD7-CCE9431645EC}">
              <a14:shadowObscured xmlns:a14="http://schemas.microsoft.com/office/drawing/2010/main"/>
            </a:ext>
          </a:extLst>
        </p:spPr>
      </p:pic>
      <p:sp>
        <p:nvSpPr>
          <p:cNvPr id="4" name="Ellipse 3">
            <a:extLst>
              <a:ext uri="{FF2B5EF4-FFF2-40B4-BE49-F238E27FC236}">
                <a16:creationId xmlns:a16="http://schemas.microsoft.com/office/drawing/2014/main" id="{05BF0DCF-C697-489E-82B0-20A6C1FC29FF}"/>
              </a:ext>
            </a:extLst>
          </p:cNvPr>
          <p:cNvSpPr/>
          <p:nvPr/>
        </p:nvSpPr>
        <p:spPr>
          <a:xfrm>
            <a:off x="899592" y="4581128"/>
            <a:ext cx="2880320" cy="211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412A137-497B-4841-B9FF-A22860094DA4}"/>
              </a:ext>
            </a:extLst>
          </p:cNvPr>
          <p:cNvSpPr/>
          <p:nvPr/>
        </p:nvSpPr>
        <p:spPr>
          <a:xfrm>
            <a:off x="2915816" y="5903792"/>
            <a:ext cx="3024336" cy="496098"/>
          </a:xfrm>
          <a:prstGeom prst="rect">
            <a:avLst/>
          </a:prstGeom>
        </p:spPr>
        <p:txBody>
          <a:bodyPr wrap="square">
            <a:spAutoFit/>
          </a:bodyPr>
          <a:lstStyle/>
          <a:p>
            <a:pPr>
              <a:lnSpc>
                <a:spcPct val="115000"/>
              </a:lnSpc>
              <a:spcAft>
                <a:spcPts val="1000"/>
              </a:spcAft>
            </a:pPr>
            <a:r>
              <a:rPr lang="en-US" sz="2400" b="1" dirty="0">
                <a:solidFill>
                  <a:srgbClr val="FF0000"/>
                </a:solidFill>
                <a:latin typeface="Garamond" panose="02020404030301010803" pitchFamily="18" charset="0"/>
                <a:ea typeface="Calibri" panose="020F0502020204030204" pitchFamily="34" charset="0"/>
                <a:cs typeface="Times New Roman" panose="02020603050405020304" pitchFamily="18" charset="0"/>
              </a:rPr>
              <a:t>Eps6(GB3)= 90 </a:t>
            </a:r>
            <a:r>
              <a:rPr lang="en-US" sz="2400" b="1"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mdef</a:t>
            </a:r>
            <a:endPar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40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22468-510E-4843-8D4B-A1D1FF5D4CE2}"/>
              </a:ext>
            </a:extLst>
          </p:cNvPr>
          <p:cNvSpPr>
            <a:spLocks noGrp="1"/>
          </p:cNvSpPr>
          <p:nvPr>
            <p:ph type="title"/>
          </p:nvPr>
        </p:nvSpPr>
        <p:spPr/>
        <p:txBody>
          <a:bodyPr/>
          <a:lstStyle/>
          <a:p>
            <a:r>
              <a:rPr lang="fr-FR" dirty="0"/>
              <a:t>Méthode de dimensionnement des chaussées française</a:t>
            </a:r>
          </a:p>
        </p:txBody>
      </p:sp>
      <p:sp>
        <p:nvSpPr>
          <p:cNvPr id="3" name="Espace réservé du contenu 2">
            <a:extLst>
              <a:ext uri="{FF2B5EF4-FFF2-40B4-BE49-F238E27FC236}">
                <a16:creationId xmlns:a16="http://schemas.microsoft.com/office/drawing/2014/main" id="{5FA297F4-AF5B-4632-B95E-605903BED510}"/>
              </a:ext>
            </a:extLst>
          </p:cNvPr>
          <p:cNvSpPr>
            <a:spLocks noGrp="1"/>
          </p:cNvSpPr>
          <p:nvPr>
            <p:ph idx="1"/>
          </p:nvPr>
        </p:nvSpPr>
        <p:spPr/>
        <p:txBody>
          <a:bodyPr>
            <a:normAutofit fontScale="85000" lnSpcReduction="10000"/>
          </a:bodyPr>
          <a:lstStyle/>
          <a:p>
            <a:pPr marL="0" indent="0">
              <a:buNone/>
            </a:pPr>
            <a:r>
              <a:rPr lang="fr-FR" dirty="0"/>
              <a:t>Mise en point à partir des années 1960</a:t>
            </a:r>
          </a:p>
          <a:p>
            <a:pPr marL="0" indent="0">
              <a:buNone/>
            </a:pPr>
            <a:r>
              <a:rPr lang="fr-FR" dirty="0"/>
              <a:t>Elle est basée sur</a:t>
            </a:r>
          </a:p>
          <a:p>
            <a:r>
              <a:rPr lang="fr-FR" dirty="0"/>
              <a:t>L’utilisation de modèle mécanique pour décrire le système de contraintes qui se développent dans la chaussée au passage d’une charge</a:t>
            </a:r>
          </a:p>
          <a:p>
            <a:r>
              <a:rPr lang="fr-FR" dirty="0"/>
              <a:t>Une analyse en laboratoire du comportement des matériaux soumis de façon répétée à ces contraintes</a:t>
            </a:r>
          </a:p>
          <a:p>
            <a:r>
              <a:rPr lang="fr-FR" dirty="0"/>
              <a:t>Une confrontation des structures sélectionnées aux multiples agressions qu’elles subissent après la mise en œuvre</a:t>
            </a:r>
          </a:p>
        </p:txBody>
      </p:sp>
    </p:spTree>
    <p:extLst>
      <p:ext uri="{BB962C8B-B14F-4D97-AF65-F5344CB8AC3E}">
        <p14:creationId xmlns:p14="http://schemas.microsoft.com/office/powerpoint/2010/main" val="68461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901" y="116632"/>
            <a:ext cx="8229600" cy="1143000"/>
          </a:xfrm>
        </p:spPr>
        <p:txBody>
          <a:bodyPr/>
          <a:lstStyle/>
          <a:p>
            <a:r>
              <a:rPr lang="fr-FR" dirty="0"/>
              <a:t>Dimensionnement mécanique</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00B050"/>
                    </a:solidFill>
                  </a:rPr>
                  <a:t>Caractérisation des paramètres liés à la rigidité du matériau</a:t>
                </a:r>
              </a:p>
              <a:p>
                <a:pPr marL="0" indent="0">
                  <a:buNone/>
                </a:pPr>
                <a:r>
                  <a:rPr lang="fr-FR" sz="2400" dirty="0">
                    <a:solidFill>
                      <a:schemeClr val="tx1"/>
                    </a:solidFill>
                  </a:rPr>
                  <a:t>Matériaux bitumineux : matériaux </a:t>
                </a:r>
                <a:r>
                  <a:rPr lang="fr-FR" sz="2400" dirty="0" err="1">
                    <a:solidFill>
                      <a:schemeClr val="tx1"/>
                    </a:solidFill>
                  </a:rPr>
                  <a:t>visco-élastique</a:t>
                </a:r>
                <a:r>
                  <a:rPr lang="fr-FR" sz="2400" dirty="0">
                    <a:solidFill>
                      <a:schemeClr val="tx1"/>
                    </a:solidFill>
                  </a:rPr>
                  <a:t> (effet du liant hydrocarboné)</a:t>
                </a:r>
              </a:p>
              <a:p>
                <a:pPr marL="0" indent="0">
                  <a:buNone/>
                </a:pPr>
                <a:endParaRPr lang="fr-FR" sz="2400" dirty="0">
                  <a:solidFill>
                    <a:schemeClr val="tx1"/>
                  </a:solidFill>
                </a:endParaRPr>
              </a:p>
              <a:p>
                <a:pPr marL="0" indent="0">
                  <a:buNone/>
                </a:pPr>
                <a:r>
                  <a:rPr lang="fr-FR" sz="2400" dirty="0">
                    <a:solidFill>
                      <a:schemeClr val="tx1"/>
                    </a:solidFill>
                  </a:rPr>
                  <a:t>Essai de fatigue réalisé à 10°C, 25Hz</a:t>
                </a:r>
              </a:p>
              <a:p>
                <a:pPr marL="0" indent="0">
                  <a:buNone/>
                </a:pPr>
                <a:endParaRPr lang="fr-FR"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fr-FR" sz="2400" i="1" smtClean="0">
                              <a:solidFill>
                                <a:schemeClr val="tx1"/>
                              </a:solidFill>
                              <a:latin typeface="Cambria Math" panose="02040503050406030204" pitchFamily="18" charset="0"/>
                            </a:rPr>
                          </m:ctrlPr>
                        </m:sSubPr>
                        <m:e>
                          <m:r>
                            <a:rPr lang="fr-FR" sz="2400" i="1" smtClean="0">
                              <a:solidFill>
                                <a:schemeClr val="tx1"/>
                              </a:solidFill>
                              <a:latin typeface="Cambria Math"/>
                              <a:ea typeface="Cambria Math"/>
                            </a:rPr>
                            <m:t>𝜀</m:t>
                          </m:r>
                        </m:e>
                        <m:sub>
                          <m:r>
                            <a:rPr lang="fr-FR" sz="2400" b="0" i="1" smtClean="0">
                              <a:solidFill>
                                <a:schemeClr val="tx1"/>
                              </a:solidFill>
                              <a:latin typeface="Cambria Math"/>
                            </a:rPr>
                            <m:t>6</m:t>
                          </m:r>
                        </m:sub>
                      </m:sSub>
                      <m:d>
                        <m:dPr>
                          <m:ctrlPr>
                            <a:rPr lang="fr-FR" sz="2400" b="0" i="1" smtClean="0">
                              <a:solidFill>
                                <a:schemeClr val="tx1"/>
                              </a:solidFill>
                              <a:latin typeface="Cambria Math" panose="02040503050406030204" pitchFamily="18" charset="0"/>
                            </a:rPr>
                          </m:ctrlPr>
                        </m:dPr>
                        <m:e>
                          <m:r>
                            <a:rPr lang="fr-FR" sz="2400" b="0" i="1" smtClean="0">
                              <a:solidFill>
                                <a:schemeClr val="tx1"/>
                              </a:solidFill>
                              <a:latin typeface="Cambria Math"/>
                              <a:ea typeface="Cambria Math"/>
                            </a:rPr>
                            <m:t>𝜃</m:t>
                          </m:r>
                        </m:e>
                      </m:d>
                      <m:r>
                        <a:rPr lang="fr-FR" sz="2400" b="0" i="1" smtClean="0">
                          <a:solidFill>
                            <a:schemeClr val="tx1"/>
                          </a:solidFill>
                          <a:latin typeface="Cambria Math"/>
                        </a:rPr>
                        <m:t>∗</m:t>
                      </m:r>
                      <m:sSup>
                        <m:sSupPr>
                          <m:ctrlPr>
                            <a:rPr lang="fr-FR" sz="2400" b="0" i="1" smtClean="0">
                              <a:solidFill>
                                <a:schemeClr val="tx1"/>
                              </a:solidFill>
                              <a:latin typeface="Cambria Math" panose="02040503050406030204" pitchFamily="18" charset="0"/>
                            </a:rPr>
                          </m:ctrlPr>
                        </m:sSupPr>
                        <m:e>
                          <m:r>
                            <a:rPr lang="fr-FR" sz="2400" b="0" i="1" smtClean="0">
                              <a:solidFill>
                                <a:schemeClr val="tx1"/>
                              </a:solidFill>
                              <a:latin typeface="Cambria Math"/>
                            </a:rPr>
                            <m:t>𝐸</m:t>
                          </m:r>
                          <m:r>
                            <a:rPr lang="fr-FR" sz="2400" b="0" i="1" smtClean="0">
                              <a:solidFill>
                                <a:schemeClr val="tx1"/>
                              </a:solidFill>
                              <a:latin typeface="Cambria Math"/>
                            </a:rPr>
                            <m:t>(</m:t>
                          </m:r>
                          <m:r>
                            <a:rPr lang="fr-FR" sz="2400" b="0" i="1" smtClean="0">
                              <a:solidFill>
                                <a:schemeClr val="tx1"/>
                              </a:solidFill>
                              <a:latin typeface="Cambria Math"/>
                              <a:ea typeface="Cambria Math"/>
                            </a:rPr>
                            <m:t>𝜃</m:t>
                          </m:r>
                          <m:r>
                            <a:rPr lang="fr-FR" sz="2400" b="0" i="1" smtClean="0">
                              <a:solidFill>
                                <a:schemeClr val="tx1"/>
                              </a:solidFill>
                              <a:latin typeface="Cambria Math"/>
                            </a:rPr>
                            <m:t>)</m:t>
                          </m:r>
                        </m:e>
                        <m:sup>
                          <m:r>
                            <a:rPr lang="fr-FR" sz="2400" b="0" i="1" smtClean="0">
                              <a:solidFill>
                                <a:schemeClr val="tx1"/>
                              </a:solidFill>
                              <a:latin typeface="Cambria Math"/>
                            </a:rPr>
                            <m:t>0,5</m:t>
                          </m:r>
                        </m:sup>
                      </m:sSup>
                      <m:r>
                        <a:rPr lang="fr-FR" sz="2400" b="0" i="1" smtClean="0">
                          <a:solidFill>
                            <a:schemeClr val="tx1"/>
                          </a:solidFill>
                          <a:latin typeface="Cambria Math"/>
                        </a:rPr>
                        <m:t>=</m:t>
                      </m:r>
                      <m:r>
                        <a:rPr lang="fr-FR" sz="2400" b="0" i="1" smtClean="0">
                          <a:solidFill>
                            <a:schemeClr val="tx1"/>
                          </a:solidFill>
                          <a:latin typeface="Cambria Math"/>
                        </a:rPr>
                        <m:t>𝑐𝑜𝑛𝑠𝑡𝑎𝑛𝑡𝑒</m:t>
                      </m:r>
                    </m:oMath>
                  </m:oMathPara>
                </a14:m>
                <a:endParaRPr lang="fr-FR" sz="2400" dirty="0">
                  <a:solidFill>
                    <a:schemeClr val="tx1"/>
                  </a:solidFill>
                </a:endParaRPr>
              </a:p>
              <a:p>
                <a:pPr marL="0" indent="0">
                  <a:buNone/>
                </a:pPr>
                <a:endParaRPr lang="fr-FR" sz="2400" dirty="0">
                  <a:solidFill>
                    <a:schemeClr val="tx1"/>
                  </a:solidFill>
                </a:endParaRPr>
              </a:p>
              <a:p>
                <a:pPr marL="0" indent="0">
                  <a:buNone/>
                </a:pPr>
                <a:r>
                  <a:rPr lang="fr-FR" sz="2400" dirty="0">
                    <a:solidFill>
                      <a:schemeClr val="tx1"/>
                    </a:solidFill>
                  </a:rPr>
                  <a:t>En France : </a:t>
                </a:r>
                <a:r>
                  <a:rPr lang="fr-FR" sz="2400" u="sng" dirty="0">
                    <a:solidFill>
                      <a:schemeClr val="tx1"/>
                    </a:solidFill>
                  </a:rPr>
                  <a:t>Température équivalente de 15°C</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67544" y="1124744"/>
                <a:ext cx="8229600" cy="5328592"/>
              </a:xfrm>
              <a:blipFill>
                <a:blip r:embed="rId3"/>
                <a:stretch>
                  <a:fillRect l="-1185" t="-801"/>
                </a:stretch>
              </a:blipFill>
            </p:spPr>
            <p:txBody>
              <a:bodyPr/>
              <a:lstStyle/>
              <a:p>
                <a:r>
                  <a:rPr lang="fr-FR">
                    <a:noFill/>
                  </a:rPr>
                  <a:t> </a:t>
                </a:r>
              </a:p>
            </p:txBody>
          </p:sp>
        </mc:Fallback>
      </mc:AlternateContent>
      <p:sp>
        <p:nvSpPr>
          <p:cNvPr id="4" name="Rectangle à coins arrondis 3"/>
          <p:cNvSpPr/>
          <p:nvPr/>
        </p:nvSpPr>
        <p:spPr>
          <a:xfrm>
            <a:off x="2555776" y="3861048"/>
            <a:ext cx="4104456" cy="7920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0893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pic>
        <p:nvPicPr>
          <p:cNvPr id="6" name="Image 5">
            <a:extLst>
              <a:ext uri="{FF2B5EF4-FFF2-40B4-BE49-F238E27FC236}">
                <a16:creationId xmlns:a16="http://schemas.microsoft.com/office/drawing/2014/main" id="{D6EF75AE-135B-4431-A4D0-716B87802781}"/>
              </a:ext>
            </a:extLst>
          </p:cNvPr>
          <p:cNvPicPr/>
          <p:nvPr/>
        </p:nvPicPr>
        <p:blipFill rotWithShape="1">
          <a:blip r:embed="rId2"/>
          <a:srcRect l="7013" t="20617"/>
          <a:stretch/>
        </p:blipFill>
        <p:spPr bwMode="auto">
          <a:xfrm>
            <a:off x="971600" y="2051319"/>
            <a:ext cx="7344816" cy="3770295"/>
          </a:xfrm>
          <a:prstGeom prst="rect">
            <a:avLst/>
          </a:prstGeom>
          <a:ln>
            <a:noFill/>
          </a:ln>
          <a:extLst>
            <a:ext uri="{53640926-AAD7-44D8-BBD7-CCE9431645EC}">
              <a14:shadowObscured xmlns:a14="http://schemas.microsoft.com/office/drawing/2010/main"/>
            </a:ext>
          </a:extLst>
        </p:spPr>
      </p:pic>
      <p:sp>
        <p:nvSpPr>
          <p:cNvPr id="4" name="Ellipse 3">
            <a:extLst>
              <a:ext uri="{FF2B5EF4-FFF2-40B4-BE49-F238E27FC236}">
                <a16:creationId xmlns:a16="http://schemas.microsoft.com/office/drawing/2014/main" id="{05BF0DCF-C697-489E-82B0-20A6C1FC29FF}"/>
              </a:ext>
            </a:extLst>
          </p:cNvPr>
          <p:cNvSpPr/>
          <p:nvPr/>
        </p:nvSpPr>
        <p:spPr>
          <a:xfrm>
            <a:off x="899592" y="4581128"/>
            <a:ext cx="1656184" cy="211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FFD421F8-83AD-4E3D-B32F-28550FD53488}"/>
              </a:ext>
            </a:extLst>
          </p:cNvPr>
          <p:cNvSpPr/>
          <p:nvPr/>
        </p:nvSpPr>
        <p:spPr>
          <a:xfrm>
            <a:off x="6228184" y="4581128"/>
            <a:ext cx="648072" cy="211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10EB7C8-1680-4848-ACC9-90853C7FDBF5}"/>
              </a:ext>
            </a:extLst>
          </p:cNvPr>
          <p:cNvPicPr>
            <a:picLocks noChangeAspect="1"/>
          </p:cNvPicPr>
          <p:nvPr/>
        </p:nvPicPr>
        <p:blipFill>
          <a:blip r:embed="rId3"/>
          <a:stretch>
            <a:fillRect/>
          </a:stretch>
        </p:blipFill>
        <p:spPr>
          <a:xfrm>
            <a:off x="971600" y="5821614"/>
            <a:ext cx="2016224" cy="841825"/>
          </a:xfrm>
          <a:prstGeom prst="rect">
            <a:avLst/>
          </a:prstGeom>
        </p:spPr>
      </p:pic>
      <p:sp>
        <p:nvSpPr>
          <p:cNvPr id="9" name="ZoneTexte 8">
            <a:extLst>
              <a:ext uri="{FF2B5EF4-FFF2-40B4-BE49-F238E27FC236}">
                <a16:creationId xmlns:a16="http://schemas.microsoft.com/office/drawing/2014/main" id="{1F0710D3-F420-4113-BD3F-304D506601D6}"/>
              </a:ext>
            </a:extLst>
          </p:cNvPr>
          <p:cNvSpPr txBox="1"/>
          <p:nvPr/>
        </p:nvSpPr>
        <p:spPr>
          <a:xfrm>
            <a:off x="3347864" y="6021288"/>
            <a:ext cx="4536504" cy="461665"/>
          </a:xfrm>
          <a:prstGeom prst="rect">
            <a:avLst/>
          </a:prstGeom>
          <a:noFill/>
        </p:spPr>
        <p:txBody>
          <a:bodyPr wrap="square" rtlCol="0">
            <a:spAutoFit/>
          </a:bodyPr>
          <a:lstStyle/>
          <a:p>
            <a:r>
              <a:rPr lang="fr-FR" sz="2400" dirty="0"/>
              <a:t>(11800)/9000)</a:t>
            </a:r>
            <a:r>
              <a:rPr lang="fr-FR" sz="2400" baseline="30000" dirty="0"/>
              <a:t>1/2</a:t>
            </a:r>
            <a:r>
              <a:rPr lang="fr-FR" sz="2400" dirty="0"/>
              <a:t> = 1,145</a:t>
            </a:r>
          </a:p>
        </p:txBody>
      </p:sp>
    </p:spTree>
    <p:extLst>
      <p:ext uri="{BB962C8B-B14F-4D97-AF65-F5344CB8AC3E}">
        <p14:creationId xmlns:p14="http://schemas.microsoft.com/office/powerpoint/2010/main" val="37946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F0D44-4A8D-4D39-9901-6850401A4EE2}"/>
              </a:ext>
            </a:extLst>
          </p:cNvPr>
          <p:cNvSpPr>
            <a:spLocks noGrp="1"/>
          </p:cNvSpPr>
          <p:nvPr>
            <p:ph type="title"/>
          </p:nvPr>
        </p:nvSpPr>
        <p:spPr/>
        <p:txBody>
          <a:bodyPr/>
          <a:lstStyle/>
          <a:p>
            <a:r>
              <a:rPr lang="fr-FR" dirty="0"/>
              <a:t>Dimensionnement mécanique</a:t>
            </a:r>
          </a:p>
        </p:txBody>
      </p:sp>
      <p:sp>
        <p:nvSpPr>
          <p:cNvPr id="3" name="Espace réservé du contenu 2">
            <a:extLst>
              <a:ext uri="{FF2B5EF4-FFF2-40B4-BE49-F238E27FC236}">
                <a16:creationId xmlns:a16="http://schemas.microsoft.com/office/drawing/2014/main" id="{51465064-18C0-4A6F-BEED-D1A5934A1F86}"/>
              </a:ext>
            </a:extLst>
          </p:cNvPr>
          <p:cNvSpPr>
            <a:spLocks noGrp="1"/>
          </p:cNvSpPr>
          <p:nvPr>
            <p:ph idx="1"/>
          </p:nvPr>
        </p:nvSpPr>
        <p:spPr/>
        <p:txBody>
          <a:bodyPr/>
          <a:lstStyle/>
          <a:p>
            <a:pPr marL="0" indent="0">
              <a:buNone/>
            </a:pPr>
            <a:r>
              <a:rPr lang="fr-FR" dirty="0"/>
              <a:t>Prise en compte du trafic Poids-lourd</a:t>
            </a:r>
          </a:p>
          <a:p>
            <a:pPr marL="0" indent="0">
              <a:buNone/>
            </a:pPr>
            <a:r>
              <a:rPr lang="fr-FR" b="1" u="sng" dirty="0"/>
              <a:t>Poids Lourd </a:t>
            </a:r>
            <a:r>
              <a:rPr lang="fr-FR" b="1" dirty="0"/>
              <a:t>: véhicule de poids total autorisé en charge &gt; 35 kN (NF P 98-082) - Classe 3 et 4 aux barrières de péage</a:t>
            </a:r>
          </a:p>
          <a:p>
            <a:pPr marL="0" indent="0">
              <a:buNone/>
            </a:pPr>
            <a:endParaRPr lang="fr-FR" dirty="0"/>
          </a:p>
        </p:txBody>
      </p:sp>
      <p:pic>
        <p:nvPicPr>
          <p:cNvPr id="5" name="Image 4">
            <a:extLst>
              <a:ext uri="{FF2B5EF4-FFF2-40B4-BE49-F238E27FC236}">
                <a16:creationId xmlns:a16="http://schemas.microsoft.com/office/drawing/2014/main" id="{27ACD65D-A013-4E22-8D10-94FB74BB2BA7}"/>
              </a:ext>
            </a:extLst>
          </p:cNvPr>
          <p:cNvPicPr/>
          <p:nvPr/>
        </p:nvPicPr>
        <p:blipFill rotWithShape="1">
          <a:blip r:embed="rId3"/>
          <a:srcRect t="7097" b="66288"/>
          <a:stretch/>
        </p:blipFill>
        <p:spPr>
          <a:xfrm>
            <a:off x="1043608" y="4221088"/>
            <a:ext cx="6912768" cy="1440161"/>
          </a:xfrm>
          <a:prstGeom prst="rect">
            <a:avLst/>
          </a:prstGeom>
        </p:spPr>
      </p:pic>
    </p:spTree>
    <p:extLst>
      <p:ext uri="{BB962C8B-B14F-4D97-AF65-F5344CB8AC3E}">
        <p14:creationId xmlns:p14="http://schemas.microsoft.com/office/powerpoint/2010/main" val="147735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7030A0"/>
                </a:solidFill>
              </a:rPr>
              <a:t>Calcul du nombre d’essieux équivalents (NE)</a:t>
            </a:r>
          </a:p>
          <a:p>
            <a:pPr marL="0" indent="0">
              <a:buNone/>
            </a:pPr>
            <a:r>
              <a:rPr lang="fr-FR" sz="2000" b="1" u="sng" dirty="0"/>
              <a:t>Poids Lourd </a:t>
            </a:r>
            <a:r>
              <a:rPr lang="fr-FR" sz="2000" b="1" dirty="0"/>
              <a:t>: véhicule de poids total autorisé en charge &gt; 35 kN (NF P 98-082) - Classe 3 et 4 aux barrières de péage</a:t>
            </a:r>
          </a:p>
          <a:p>
            <a:pPr marL="0" indent="0">
              <a:buNone/>
            </a:pPr>
            <a:endParaRPr lang="fr-FR" sz="2400" b="1" dirty="0"/>
          </a:p>
        </p:txBody>
      </p:sp>
      <p:sp>
        <p:nvSpPr>
          <p:cNvPr id="7" name="ZoneTexte 6"/>
          <p:cNvSpPr txBox="1"/>
          <p:nvPr/>
        </p:nvSpPr>
        <p:spPr>
          <a:xfrm>
            <a:off x="783592" y="2267744"/>
            <a:ext cx="7128792" cy="1631216"/>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NPL cumulé du projet sur durée de dimensionnement</a:t>
            </a:r>
          </a:p>
          <a:p>
            <a:endParaRPr lang="fr-FR" sz="2000" b="1"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Avec d = durée de dimensionnement</a:t>
            </a:r>
          </a:p>
          <a:p>
            <a:r>
              <a:rPr lang="fr-FR" sz="2000" dirty="0">
                <a:latin typeface="Arial" panose="020B0604020202020204" pitchFamily="34" charset="0"/>
                <a:cs typeface="Arial" panose="020B0604020202020204" pitchFamily="34" charset="0"/>
              </a:rPr>
              <a:t> </a:t>
            </a:r>
            <a:r>
              <a:rPr lang="fr-FR" sz="2000" dirty="0">
                <a:latin typeface="Symbol" panose="05050102010706020507" pitchFamily="18" charset="2"/>
                <a:cs typeface="Arial" panose="020B0604020202020204" pitchFamily="34" charset="0"/>
              </a:rPr>
              <a:t>t</a:t>
            </a:r>
            <a:r>
              <a:rPr lang="fr-FR" sz="2000" dirty="0">
                <a:latin typeface="Arial" panose="020B0604020202020204" pitchFamily="34" charset="0"/>
                <a:cs typeface="Arial" panose="020B0604020202020204" pitchFamily="34" charset="0"/>
              </a:rPr>
              <a:t> le taux d’accroissement (géométrique ou arithmétique)</a:t>
            </a:r>
          </a:p>
          <a:p>
            <a:r>
              <a:rPr lang="fr-FR" sz="2000" dirty="0">
                <a:latin typeface="Arial" panose="020B0604020202020204" pitchFamily="34" charset="0"/>
                <a:cs typeface="Arial" panose="020B0604020202020204" pitchFamily="34" charset="0"/>
              </a:rPr>
              <a:t>TMJA = trafic moyen journalier annuel</a:t>
            </a:r>
          </a:p>
        </p:txBody>
      </p:sp>
      <p:sp>
        <p:nvSpPr>
          <p:cNvPr id="121" name="ZoneTexte 120"/>
          <p:cNvSpPr txBox="1"/>
          <p:nvPr/>
        </p:nvSpPr>
        <p:spPr>
          <a:xfrm>
            <a:off x="446856" y="4488952"/>
            <a:ext cx="7802265" cy="1908215"/>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Progression arithmétique </a:t>
            </a:r>
          </a:p>
          <a:p>
            <a:endParaRPr lang="fr-FR" b="0" dirty="0">
              <a:latin typeface="Arial" panose="020B0604020202020204" pitchFamily="34" charset="0"/>
            </a:endParaRPr>
          </a:p>
          <a:p>
            <a:r>
              <a:rPr lang="fr-FR" sz="2000" dirty="0">
                <a:latin typeface="Arial" panose="020B0604020202020204" pitchFamily="34" charset="0"/>
                <a:cs typeface="Arial" panose="020B0604020202020204" pitchFamily="34" charset="0"/>
              </a:rPr>
              <a:t>Progression géométrique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Si Voie du Réseau Structurant d=30 ans (VRS)</a:t>
            </a:r>
          </a:p>
          <a:p>
            <a:r>
              <a:rPr lang="fr-FR" sz="2000" dirty="0">
                <a:latin typeface="Arial" panose="020B0604020202020204" pitchFamily="34" charset="0"/>
                <a:cs typeface="Arial" panose="020B0604020202020204" pitchFamily="34" charset="0"/>
              </a:rPr>
              <a:t>Si Voie du Réseau Non Structurant, d=20 ans (VRNS)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C148EE9-ADF4-4F76-B120-7D2652B06ADB}"/>
                  </a:ext>
                </a:extLst>
              </p:cNvPr>
              <p:cNvSpPr/>
              <p:nvPr/>
            </p:nvSpPr>
            <p:spPr>
              <a:xfrm>
                <a:off x="776843" y="3898960"/>
                <a:ext cx="3112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400" b="1" i="1">
                              <a:latin typeface="Cambria Math" panose="02040503050406030204" pitchFamily="18" charset="0"/>
                            </a:rPr>
                          </m:ctrlPr>
                        </m:sSubPr>
                        <m:e>
                          <m:r>
                            <a:rPr lang="fr-FR" sz="2400" b="1" i="1">
                              <a:latin typeface="Cambria Math" panose="02040503050406030204" pitchFamily="18" charset="0"/>
                            </a:rPr>
                            <m:t>𝑵</m:t>
                          </m:r>
                        </m:e>
                        <m:sub>
                          <m:r>
                            <a:rPr lang="fr-FR" sz="2400" b="1" i="1">
                              <a:latin typeface="Cambria Math" panose="02040503050406030204" pitchFamily="18" charset="0"/>
                            </a:rPr>
                            <m:t>𝑷𝑳</m:t>
                          </m:r>
                        </m:sub>
                      </m:sSub>
                      <m:r>
                        <a:rPr lang="fr-FR" sz="2400" b="1" i="0">
                          <a:latin typeface="Cambria Math" panose="02040503050406030204" pitchFamily="18" charset="0"/>
                        </a:rPr>
                        <m:t>=</m:t>
                      </m:r>
                      <m:r>
                        <a:rPr lang="fr-FR" sz="2400" b="1" i="1">
                          <a:latin typeface="Cambria Math" panose="02040503050406030204" pitchFamily="18" charset="0"/>
                        </a:rPr>
                        <m:t>𝑴𝑱𝑨</m:t>
                      </m:r>
                      <m:r>
                        <a:rPr lang="fr-FR" sz="2400" b="1" i="0">
                          <a:latin typeface="Cambria Math" panose="02040503050406030204" pitchFamily="18" charset="0"/>
                        </a:rPr>
                        <m:t>∗</m:t>
                      </m:r>
                      <m:r>
                        <a:rPr lang="fr-FR" sz="2400" b="1" i="0">
                          <a:latin typeface="Cambria Math" panose="02040503050406030204" pitchFamily="18" charset="0"/>
                        </a:rPr>
                        <m:t>𝟑𝟔𝟓</m:t>
                      </m:r>
                      <m:r>
                        <a:rPr lang="fr-FR" sz="2400" b="1" i="0">
                          <a:latin typeface="Cambria Math" panose="02040503050406030204" pitchFamily="18" charset="0"/>
                        </a:rPr>
                        <m:t>∗</m:t>
                      </m:r>
                      <m:r>
                        <a:rPr lang="fr-FR" sz="2400" b="1" i="1">
                          <a:latin typeface="Cambria Math" panose="02040503050406030204" pitchFamily="18" charset="0"/>
                        </a:rPr>
                        <m:t>𝑪</m:t>
                      </m:r>
                    </m:oMath>
                  </m:oMathPara>
                </a14:m>
                <a:endParaRPr lang="fr-FR" sz="2400" b="1" dirty="0"/>
              </a:p>
            </p:txBody>
          </p:sp>
        </mc:Choice>
        <mc:Fallback xmlns="">
          <p:sp>
            <p:nvSpPr>
              <p:cNvPr id="4" name="Rectangle 3">
                <a:extLst>
                  <a:ext uri="{FF2B5EF4-FFF2-40B4-BE49-F238E27FC236}">
                    <a16:creationId xmlns:a16="http://schemas.microsoft.com/office/drawing/2014/main" id="{3C148EE9-ADF4-4F76-B120-7D2652B06ADB}"/>
                  </a:ext>
                </a:extLst>
              </p:cNvPr>
              <p:cNvSpPr>
                <a:spLocks noRot="1" noChangeAspect="1" noMove="1" noResize="1" noEditPoints="1" noAdjustHandles="1" noChangeArrowheads="1" noChangeShapeType="1" noTextEdit="1"/>
              </p:cNvSpPr>
              <p:nvPr/>
            </p:nvSpPr>
            <p:spPr>
              <a:xfrm>
                <a:off x="776843" y="3898960"/>
                <a:ext cx="3112262" cy="461665"/>
              </a:xfrm>
              <a:prstGeom prst="rect">
                <a:avLst/>
              </a:prstGeom>
              <a:blipFill>
                <a:blip r:embed="rId3"/>
                <a:stretch>
                  <a:fillRect b="-13333"/>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6567F4BA-B5A1-4F3B-88AB-8EFF69BAFDDE}"/>
              </a:ext>
            </a:extLst>
          </p:cNvPr>
          <p:cNvPicPr>
            <a:picLocks noChangeAspect="1"/>
          </p:cNvPicPr>
          <p:nvPr/>
        </p:nvPicPr>
        <p:blipFill>
          <a:blip r:embed="rId4"/>
          <a:stretch>
            <a:fillRect/>
          </a:stretch>
        </p:blipFill>
        <p:spPr>
          <a:xfrm>
            <a:off x="3667279" y="4313677"/>
            <a:ext cx="2233465" cy="764341"/>
          </a:xfrm>
          <a:prstGeom prst="rect">
            <a:avLst/>
          </a:prstGeom>
        </p:spPr>
      </p:pic>
      <p:pic>
        <p:nvPicPr>
          <p:cNvPr id="6" name="Image 5">
            <a:extLst>
              <a:ext uri="{FF2B5EF4-FFF2-40B4-BE49-F238E27FC236}">
                <a16:creationId xmlns:a16="http://schemas.microsoft.com/office/drawing/2014/main" id="{50B8A08A-3DCA-4076-99D7-BFD6E6F86928}"/>
              </a:ext>
            </a:extLst>
          </p:cNvPr>
          <p:cNvPicPr>
            <a:picLocks noChangeAspect="1"/>
          </p:cNvPicPr>
          <p:nvPr/>
        </p:nvPicPr>
        <p:blipFill>
          <a:blip r:embed="rId5"/>
          <a:stretch>
            <a:fillRect/>
          </a:stretch>
        </p:blipFill>
        <p:spPr>
          <a:xfrm>
            <a:off x="3677135" y="4969445"/>
            <a:ext cx="1872208" cy="780086"/>
          </a:xfrm>
          <a:prstGeom prst="rect">
            <a:avLst/>
          </a:prstGeom>
        </p:spPr>
      </p:pic>
    </p:spTree>
    <p:extLst>
      <p:ext uri="{BB962C8B-B14F-4D97-AF65-F5344CB8AC3E}">
        <p14:creationId xmlns:p14="http://schemas.microsoft.com/office/powerpoint/2010/main" val="153998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1579314"/>
          </a:xfrm>
          <a:solidFill>
            <a:schemeClr val="tx2">
              <a:lumMod val="20000"/>
              <a:lumOff val="80000"/>
            </a:schemeClr>
          </a:solidFill>
        </p:spPr>
        <p:txBody>
          <a:bodyPr>
            <a:normAutofit fontScale="70000" lnSpcReduction="20000"/>
          </a:bodyPr>
          <a:lstStyle/>
          <a:p>
            <a:pPr marL="0" indent="0">
              <a:spcBef>
                <a:spcPts val="0"/>
              </a:spcBef>
              <a:buNone/>
            </a:pPr>
            <a:r>
              <a:rPr lang="fr-FR" dirty="0"/>
              <a:t>	On se propose de dimensionner une chaussée bitumineuse épaisse comme une voie du réseau non structurant (VRNS), pour une durée de 20 ans. Des études préalables ont indiqué que l’on pouvait s’attendre à un trafic de classe T1, avec un taux d’accroissement arithmétique escompté de 2%.</a:t>
            </a:r>
          </a:p>
          <a:p>
            <a:pPr marL="0" indent="0">
              <a:buNone/>
            </a:pPr>
            <a:endParaRPr lang="fr-FR" dirty="0"/>
          </a:p>
        </p:txBody>
      </p:sp>
      <p:pic>
        <p:nvPicPr>
          <p:cNvPr id="10" name="Image 9">
            <a:extLst>
              <a:ext uri="{FF2B5EF4-FFF2-40B4-BE49-F238E27FC236}">
                <a16:creationId xmlns:a16="http://schemas.microsoft.com/office/drawing/2014/main" id="{94FB5693-792D-4976-AACE-2EF85E316E8C}"/>
              </a:ext>
            </a:extLst>
          </p:cNvPr>
          <p:cNvPicPr/>
          <p:nvPr/>
        </p:nvPicPr>
        <p:blipFill rotWithShape="1">
          <a:blip r:embed="rId2"/>
          <a:srcRect t="7097" b="66288"/>
          <a:stretch/>
        </p:blipFill>
        <p:spPr>
          <a:xfrm>
            <a:off x="1115616" y="2994774"/>
            <a:ext cx="6912768" cy="1440161"/>
          </a:xfrm>
          <a:prstGeom prst="rect">
            <a:avLst/>
          </a:prstGeom>
        </p:spPr>
      </p:pic>
      <p:sp>
        <p:nvSpPr>
          <p:cNvPr id="11" name="Ellipse 10">
            <a:extLst>
              <a:ext uri="{FF2B5EF4-FFF2-40B4-BE49-F238E27FC236}">
                <a16:creationId xmlns:a16="http://schemas.microsoft.com/office/drawing/2014/main" id="{95E8714A-A28E-4DB3-8FAF-6158E477B227}"/>
              </a:ext>
            </a:extLst>
          </p:cNvPr>
          <p:cNvSpPr/>
          <p:nvPr/>
        </p:nvSpPr>
        <p:spPr>
          <a:xfrm>
            <a:off x="4499992" y="4034370"/>
            <a:ext cx="648072" cy="400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33A64B1F-9CB9-4DF6-A536-71060EC78459}"/>
              </a:ext>
            </a:extLst>
          </p:cNvPr>
          <p:cNvPicPr>
            <a:picLocks noChangeAspect="1"/>
          </p:cNvPicPr>
          <p:nvPr/>
        </p:nvPicPr>
        <p:blipFill>
          <a:blip r:embed="rId3"/>
          <a:stretch>
            <a:fillRect/>
          </a:stretch>
        </p:blipFill>
        <p:spPr>
          <a:xfrm>
            <a:off x="323067" y="4574088"/>
            <a:ext cx="2657702" cy="511096"/>
          </a:xfrm>
          <a:prstGeom prst="rect">
            <a:avLst/>
          </a:prstGeom>
        </p:spPr>
      </p:pic>
      <p:sp>
        <p:nvSpPr>
          <p:cNvPr id="17" name="ZoneTexte 16">
            <a:extLst>
              <a:ext uri="{FF2B5EF4-FFF2-40B4-BE49-F238E27FC236}">
                <a16:creationId xmlns:a16="http://schemas.microsoft.com/office/drawing/2014/main" id="{1FC0D6E7-BADC-43D0-85CD-2BC19FF91B72}"/>
              </a:ext>
            </a:extLst>
          </p:cNvPr>
          <p:cNvSpPr txBox="1"/>
          <p:nvPr/>
        </p:nvSpPr>
        <p:spPr>
          <a:xfrm>
            <a:off x="2385769" y="5374272"/>
            <a:ext cx="4448654" cy="461665"/>
          </a:xfrm>
          <a:prstGeom prst="rect">
            <a:avLst/>
          </a:prstGeom>
          <a:noFill/>
        </p:spPr>
        <p:txBody>
          <a:bodyPr wrap="none" rtlCol="0">
            <a:spAutoFit/>
          </a:bodyPr>
          <a:lstStyle/>
          <a:p>
            <a:r>
              <a:rPr lang="fr-FR" sz="2400" dirty="0"/>
              <a:t>= 20 + (20 x (20-1) x 0,02)/2 = 23,8</a:t>
            </a:r>
          </a:p>
        </p:txBody>
      </p:sp>
      <p:sp>
        <p:nvSpPr>
          <p:cNvPr id="18" name="ZoneTexte 17">
            <a:extLst>
              <a:ext uri="{FF2B5EF4-FFF2-40B4-BE49-F238E27FC236}">
                <a16:creationId xmlns:a16="http://schemas.microsoft.com/office/drawing/2014/main" id="{D8BB0C1B-8AA0-4CA2-AE17-98BA257FF5A6}"/>
              </a:ext>
            </a:extLst>
          </p:cNvPr>
          <p:cNvSpPr txBox="1"/>
          <p:nvPr/>
        </p:nvSpPr>
        <p:spPr>
          <a:xfrm>
            <a:off x="481988" y="5984156"/>
            <a:ext cx="7499745" cy="461665"/>
          </a:xfrm>
          <a:prstGeom prst="rect">
            <a:avLst/>
          </a:prstGeom>
          <a:noFill/>
        </p:spPr>
        <p:txBody>
          <a:bodyPr wrap="none" rtlCol="0">
            <a:spAutoFit/>
          </a:bodyPr>
          <a:lstStyle/>
          <a:p>
            <a:r>
              <a:rPr lang="fr-FR" sz="2400" dirty="0"/>
              <a:t>NPL = 500 x 365 x 23,8 = 4 343 500 poids lourds sur 20 ans </a:t>
            </a:r>
          </a:p>
        </p:txBody>
      </p:sp>
      <p:pic>
        <p:nvPicPr>
          <p:cNvPr id="19" name="Image 18">
            <a:extLst>
              <a:ext uri="{FF2B5EF4-FFF2-40B4-BE49-F238E27FC236}">
                <a16:creationId xmlns:a16="http://schemas.microsoft.com/office/drawing/2014/main" id="{4DB1A3BE-9B6C-4690-8C4C-D301F40519A4}"/>
              </a:ext>
            </a:extLst>
          </p:cNvPr>
          <p:cNvPicPr>
            <a:picLocks noChangeAspect="1"/>
          </p:cNvPicPr>
          <p:nvPr/>
        </p:nvPicPr>
        <p:blipFill>
          <a:blip r:embed="rId4"/>
          <a:stretch>
            <a:fillRect/>
          </a:stretch>
        </p:blipFill>
        <p:spPr>
          <a:xfrm>
            <a:off x="152304" y="5219815"/>
            <a:ext cx="2233465" cy="764341"/>
          </a:xfrm>
          <a:prstGeom prst="rect">
            <a:avLst/>
          </a:prstGeom>
        </p:spPr>
      </p:pic>
    </p:spTree>
    <p:extLst>
      <p:ext uri="{BB962C8B-B14F-4D97-AF65-F5344CB8AC3E}">
        <p14:creationId xmlns:p14="http://schemas.microsoft.com/office/powerpoint/2010/main" val="811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7030A0"/>
                </a:solidFill>
              </a:rPr>
              <a:t>Calcul du nombre d’essieux équivalents (NE)</a:t>
            </a:r>
          </a:p>
          <a:p>
            <a:pPr marL="0" indent="0">
              <a:buNone/>
            </a:pPr>
            <a:endParaRPr lang="fr-FR" sz="2400" b="1" dirty="0"/>
          </a:p>
        </p:txBody>
      </p:sp>
      <p:graphicFrame>
        <p:nvGraphicFramePr>
          <p:cNvPr id="6" name="Tableau 5"/>
          <p:cNvGraphicFramePr>
            <a:graphicFrameLocks noGrp="1"/>
          </p:cNvGraphicFramePr>
          <p:nvPr>
            <p:extLst>
              <p:ext uri="{D42A27DB-BD31-4B8C-83A1-F6EECF244321}">
                <p14:modId xmlns:p14="http://schemas.microsoft.com/office/powerpoint/2010/main" val="3589622370"/>
              </p:ext>
            </p:extLst>
          </p:nvPr>
        </p:nvGraphicFramePr>
        <p:xfrm>
          <a:off x="467544" y="2348880"/>
          <a:ext cx="8352930" cy="3377309"/>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2088233">
                  <a:extLst>
                    <a:ext uri="{9D8B030D-6E8A-4147-A177-3AD203B41FA5}">
                      <a16:colId xmlns:a16="http://schemas.microsoft.com/office/drawing/2014/main" val="20001"/>
                    </a:ext>
                  </a:extLst>
                </a:gridCol>
                <a:gridCol w="4608513">
                  <a:extLst>
                    <a:ext uri="{9D8B030D-6E8A-4147-A177-3AD203B41FA5}">
                      <a16:colId xmlns:a16="http://schemas.microsoft.com/office/drawing/2014/main" val="20002"/>
                    </a:ext>
                  </a:extLst>
                </a:gridCol>
              </a:tblGrid>
              <a:tr h="416989">
                <a:tc>
                  <a:txBody>
                    <a:bodyPr/>
                    <a:lstStyle/>
                    <a:p>
                      <a:r>
                        <a:rPr lang="fr-FR" dirty="0"/>
                        <a:t>Milieu</a:t>
                      </a:r>
                    </a:p>
                  </a:txBody>
                  <a:tcPr/>
                </a:tc>
                <a:tc>
                  <a:txBody>
                    <a:bodyPr/>
                    <a:lstStyle/>
                    <a:p>
                      <a:r>
                        <a:rPr lang="fr-FR" dirty="0"/>
                        <a:t>Chaussées séparées</a:t>
                      </a:r>
                    </a:p>
                  </a:txBody>
                  <a:tcPr/>
                </a:tc>
                <a:tc>
                  <a:txBody>
                    <a:bodyPr/>
                    <a:lstStyle/>
                    <a:p>
                      <a:r>
                        <a:rPr lang="fr-FR" dirty="0"/>
                        <a:t>Part du trafic pris en compte</a:t>
                      </a:r>
                    </a:p>
                  </a:txBody>
                  <a:tcPr/>
                </a:tc>
                <a:extLst>
                  <a:ext uri="{0D108BD9-81ED-4DB2-BD59-A6C34878D82A}">
                    <a16:rowId xmlns:a16="http://schemas.microsoft.com/office/drawing/2014/main" val="10000"/>
                  </a:ext>
                </a:extLst>
              </a:tr>
              <a:tr h="728071">
                <a:tc>
                  <a:txBody>
                    <a:bodyPr/>
                    <a:lstStyle/>
                    <a:p>
                      <a:r>
                        <a:rPr lang="fr-FR" dirty="0"/>
                        <a:t>Rase campagne</a:t>
                      </a:r>
                    </a:p>
                  </a:txBody>
                  <a:tcPr/>
                </a:tc>
                <a:tc>
                  <a:txBody>
                    <a:bodyPr/>
                    <a:lstStyle/>
                    <a:p>
                      <a:r>
                        <a:rPr lang="fr-FR" dirty="0"/>
                        <a:t>2*2 voies</a:t>
                      </a:r>
                    </a:p>
                  </a:txBody>
                  <a:tcPr/>
                </a:tc>
                <a:tc>
                  <a:txBody>
                    <a:bodyPr/>
                    <a:lstStyle/>
                    <a:p>
                      <a:r>
                        <a:rPr lang="fr-FR" dirty="0"/>
                        <a:t>VL : 90% du trafic PL pour le sens considéré</a:t>
                      </a:r>
                    </a:p>
                    <a:p>
                      <a:r>
                        <a:rPr lang="fr-FR" dirty="0"/>
                        <a:t>VR  10% du trafic PL pour</a:t>
                      </a:r>
                      <a:r>
                        <a:rPr lang="fr-FR" baseline="0" dirty="0"/>
                        <a:t> le sens considéré</a:t>
                      </a:r>
                      <a:endParaRPr lang="fr-FR" dirty="0"/>
                    </a:p>
                  </a:txBody>
                  <a:tcPr/>
                </a:tc>
                <a:extLst>
                  <a:ext uri="{0D108BD9-81ED-4DB2-BD59-A6C34878D82A}">
                    <a16:rowId xmlns:a16="http://schemas.microsoft.com/office/drawing/2014/main" val="10001"/>
                  </a:ext>
                </a:extLst>
              </a:tr>
              <a:tr h="361722">
                <a:tc>
                  <a:txBody>
                    <a:bodyPr/>
                    <a:lstStyle/>
                    <a:p>
                      <a:endParaRPr lang="fr-FR"/>
                    </a:p>
                  </a:txBody>
                  <a:tcPr/>
                </a:tc>
                <a:tc>
                  <a:txBody>
                    <a:bodyPr/>
                    <a:lstStyle/>
                    <a:p>
                      <a:r>
                        <a:rPr lang="fr-FR" dirty="0"/>
                        <a:t>2*3 voies</a:t>
                      </a:r>
                    </a:p>
                  </a:txBody>
                  <a:tcPr/>
                </a:tc>
                <a:tc>
                  <a:txBody>
                    <a:bodyPr/>
                    <a:lstStyle/>
                    <a:p>
                      <a:r>
                        <a:rPr lang="fr-FR" dirty="0"/>
                        <a:t>VL : 80% du trafic PL pour le sens considéré</a:t>
                      </a:r>
                    </a:p>
                    <a:p>
                      <a:r>
                        <a:rPr lang="fr-FR" dirty="0"/>
                        <a:t>VM  20% du trafic PL pour</a:t>
                      </a:r>
                      <a:r>
                        <a:rPr lang="fr-FR" baseline="0" dirty="0"/>
                        <a:t> le sens considéré</a:t>
                      </a:r>
                      <a:endParaRPr lang="fr-FR" dirty="0"/>
                    </a:p>
                    <a:p>
                      <a:r>
                        <a:rPr lang="fr-FR" dirty="0"/>
                        <a:t>VR : 0% du trafic PL pour le sens considéré</a:t>
                      </a:r>
                    </a:p>
                  </a:txBody>
                  <a:tcPr/>
                </a:tc>
                <a:extLst>
                  <a:ext uri="{0D108BD9-81ED-4DB2-BD59-A6C34878D82A}">
                    <a16:rowId xmlns:a16="http://schemas.microsoft.com/office/drawing/2014/main" val="10002"/>
                  </a:ext>
                </a:extLst>
              </a:tr>
              <a:tr h="361722">
                <a:tc>
                  <a:txBody>
                    <a:bodyPr/>
                    <a:lstStyle/>
                    <a:p>
                      <a:r>
                        <a:rPr lang="fr-FR" dirty="0"/>
                        <a:t>Péri-urbain</a:t>
                      </a:r>
                    </a:p>
                  </a:txBody>
                  <a:tcPr/>
                </a:tc>
                <a:tc>
                  <a:txBody>
                    <a:bodyPr/>
                    <a:lstStyle/>
                    <a:p>
                      <a:r>
                        <a:rPr lang="fr-FR" dirty="0"/>
                        <a:t>2*2 voies</a:t>
                      </a:r>
                    </a:p>
                  </a:txBody>
                  <a:tcPr/>
                </a:tc>
                <a:tc>
                  <a:txBody>
                    <a:bodyPr/>
                    <a:lstStyle/>
                    <a:p>
                      <a:r>
                        <a:rPr lang="fr-FR" dirty="0"/>
                        <a:t>À définir au cas par cas</a:t>
                      </a:r>
                    </a:p>
                  </a:txBody>
                  <a:tcPr/>
                </a:tc>
                <a:extLst>
                  <a:ext uri="{0D108BD9-81ED-4DB2-BD59-A6C34878D82A}">
                    <a16:rowId xmlns:a16="http://schemas.microsoft.com/office/drawing/2014/main" val="10003"/>
                  </a:ext>
                </a:extLst>
              </a:tr>
              <a:tr h="952089">
                <a:tc>
                  <a:txBody>
                    <a:bodyPr/>
                    <a:lstStyle/>
                    <a:p>
                      <a:endParaRPr lang="fr-FR" dirty="0"/>
                    </a:p>
                  </a:txBody>
                  <a:tcPr/>
                </a:tc>
                <a:tc>
                  <a:txBody>
                    <a:bodyPr/>
                    <a:lstStyle/>
                    <a:p>
                      <a:r>
                        <a:rPr lang="fr-FR" dirty="0"/>
                        <a:t>2*3 voies</a:t>
                      </a:r>
                    </a:p>
                  </a:txBody>
                  <a:tcPr/>
                </a:tc>
                <a:tc>
                  <a:txBody>
                    <a:bodyPr/>
                    <a:lstStyle/>
                    <a:p>
                      <a:r>
                        <a:rPr lang="fr-FR" dirty="0"/>
                        <a:t>VL : 65% du trafic PL pour le sens considéré</a:t>
                      </a:r>
                    </a:p>
                    <a:p>
                      <a:r>
                        <a:rPr lang="fr-FR" dirty="0"/>
                        <a:t>VM  30% du trafic PL pour</a:t>
                      </a:r>
                      <a:r>
                        <a:rPr lang="fr-FR" baseline="0" dirty="0"/>
                        <a:t> le sens considéré</a:t>
                      </a:r>
                      <a:endParaRPr lang="fr-FR" dirty="0"/>
                    </a:p>
                    <a:p>
                      <a:r>
                        <a:rPr lang="fr-FR" dirty="0"/>
                        <a:t>VR : 5% du trafic PL pour le sens considéré</a:t>
                      </a:r>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323528" y="2708920"/>
            <a:ext cx="8568952" cy="1656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11560" y="5949280"/>
            <a:ext cx="7344816" cy="707886"/>
          </a:xfrm>
          <a:prstGeom prst="rect">
            <a:avLst/>
          </a:prstGeom>
          <a:noFill/>
        </p:spPr>
        <p:txBody>
          <a:bodyPr wrap="square" rtlCol="0">
            <a:spAutoFit/>
          </a:bodyPr>
          <a:lstStyle/>
          <a:p>
            <a:r>
              <a:rPr lang="fr-FR" sz="2000" dirty="0">
                <a:solidFill>
                  <a:srgbClr val="FF0000"/>
                </a:solidFill>
                <a:latin typeface="Arial" panose="020B0604020202020204" pitchFamily="34" charset="0"/>
                <a:cs typeface="Arial" panose="020B0604020202020204" pitchFamily="34" charset="0"/>
              </a:rPr>
              <a:t>Valeurs indicatives pouvant être ajustées</a:t>
            </a:r>
          </a:p>
          <a:p>
            <a:r>
              <a:rPr lang="fr-FR" sz="2000" dirty="0">
                <a:solidFill>
                  <a:srgbClr val="FF0000"/>
                </a:solidFill>
                <a:latin typeface="Arial" panose="020B0604020202020204" pitchFamily="34" charset="0"/>
                <a:cs typeface="Arial" panose="020B0604020202020204" pitchFamily="34" charset="0"/>
              </a:rPr>
              <a:t>Ex : interdiction de doubler pour les PL → 100% PL sur VL</a:t>
            </a:r>
          </a:p>
        </p:txBody>
      </p:sp>
      <p:cxnSp>
        <p:nvCxnSpPr>
          <p:cNvPr id="13" name="Connecteur droit avec flèche 12"/>
          <p:cNvCxnSpPr/>
          <p:nvPr/>
        </p:nvCxnSpPr>
        <p:spPr>
          <a:xfrm flipH="1">
            <a:off x="3491880" y="4365104"/>
            <a:ext cx="360040" cy="15841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134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7030A0"/>
                </a:solidFill>
              </a:rPr>
              <a:t>Calcul du nombre d’essieux équivalents (NE)</a:t>
            </a:r>
          </a:p>
          <a:p>
            <a:pPr marL="0" indent="0">
              <a:buNone/>
            </a:pPr>
            <a:r>
              <a:rPr lang="fr-FR" sz="2000" b="1" u="sng" dirty="0"/>
              <a:t>Poids Lourd </a:t>
            </a:r>
            <a:r>
              <a:rPr lang="fr-FR" sz="2000" b="1" dirty="0"/>
              <a:t>: véhicule de poids total autorisé en charge &gt; 35 kN (NF P 98-082) - Classe 3 et 4 aux barrières de péage</a:t>
            </a:r>
          </a:p>
          <a:p>
            <a:pPr marL="0" indent="0">
              <a:buNone/>
            </a:pPr>
            <a:endParaRPr lang="fr-FR" sz="2000" b="1" dirty="0"/>
          </a:p>
          <a:p>
            <a:pPr marL="0" indent="0">
              <a:buNone/>
            </a:pPr>
            <a:r>
              <a:rPr lang="fr-FR" sz="2000" b="1" dirty="0"/>
              <a:t>En France, l’essieu de référence est l’essieu isolé à roues jumelées de 130 kN (13 tonnes). </a:t>
            </a:r>
          </a:p>
          <a:p>
            <a:pPr marL="0" indent="0">
              <a:buNone/>
            </a:pPr>
            <a:endParaRPr lang="fr-FR" sz="2400" b="1" dirty="0"/>
          </a:p>
        </p:txBody>
      </p:sp>
    </p:spTree>
    <p:extLst>
      <p:ext uri="{BB962C8B-B14F-4D97-AF65-F5344CB8AC3E}">
        <p14:creationId xmlns:p14="http://schemas.microsoft.com/office/powerpoint/2010/main" val="157738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7030A0"/>
                </a:solidFill>
              </a:rPr>
              <a:t>Calcul du nombre d’essieux équivalents (NE)</a:t>
            </a:r>
          </a:p>
          <a:p>
            <a:pPr marL="0" indent="0">
              <a:buNone/>
            </a:pPr>
            <a:r>
              <a:rPr lang="fr-FR" sz="2000" b="1" u="sng" dirty="0"/>
              <a:t>Poids Lourd </a:t>
            </a:r>
            <a:r>
              <a:rPr lang="fr-FR" sz="2000" b="1" dirty="0"/>
              <a:t>: véhicule de poids total autorisé en charge &gt; 35 kN (NF P 98-082) - Classe 3 et 4 aux barrières de péage</a:t>
            </a:r>
          </a:p>
          <a:p>
            <a:pPr marL="0" indent="0">
              <a:buNone/>
            </a:pPr>
            <a:endParaRPr lang="fr-FR" sz="2400" b="1" dirty="0"/>
          </a:p>
        </p:txBody>
      </p:sp>
      <p:sp>
        <p:nvSpPr>
          <p:cNvPr id="9" name="ZoneTexte 8"/>
          <p:cNvSpPr txBox="1"/>
          <p:nvPr/>
        </p:nvSpPr>
        <p:spPr>
          <a:xfrm>
            <a:off x="3347864" y="3171199"/>
            <a:ext cx="5256584" cy="1015663"/>
          </a:xfrm>
          <a:prstGeom prst="rect">
            <a:avLst/>
          </a:prstGeom>
          <a:noFill/>
        </p:spPr>
        <p:txBody>
          <a:bodyPr wrap="square" rtlCol="0">
            <a:spAutoFit/>
          </a:bodyPr>
          <a:lstStyle/>
          <a:p>
            <a:pPr algn="ctr"/>
            <a:r>
              <a:rPr lang="fr-FR" sz="2000" b="1" dirty="0">
                <a:solidFill>
                  <a:srgbClr val="FF0000"/>
                </a:solidFill>
                <a:latin typeface="Arial" panose="020B0604020202020204" pitchFamily="34" charset="0"/>
                <a:cs typeface="Arial" panose="020B0604020202020204" pitchFamily="34" charset="0"/>
              </a:rPr>
              <a:t>*</a:t>
            </a:r>
          </a:p>
          <a:p>
            <a:r>
              <a:rPr lang="fr-FR" sz="2000" b="1" dirty="0">
                <a:solidFill>
                  <a:srgbClr val="FF0000"/>
                </a:solidFill>
                <a:latin typeface="Arial" panose="020B0604020202020204" pitchFamily="34" charset="0"/>
                <a:cs typeface="Arial" panose="020B0604020202020204" pitchFamily="34" charset="0"/>
              </a:rPr>
              <a:t>CAM : Coefficient d’Agressivité Moyen</a:t>
            </a:r>
          </a:p>
          <a:p>
            <a:pPr algn="ctr"/>
            <a:r>
              <a:rPr lang="fr-FR" sz="2000" b="1" dirty="0">
                <a:solidFill>
                  <a:srgbClr val="FF0000"/>
                </a:solidFill>
                <a:latin typeface="Arial" panose="020B0604020202020204" pitchFamily="34" charset="0"/>
                <a:cs typeface="Arial" panose="020B0604020202020204" pitchFamily="34" charset="0"/>
              </a:rPr>
              <a:t>=</a:t>
            </a:r>
          </a:p>
        </p:txBody>
      </p:sp>
      <p:grpSp>
        <p:nvGrpSpPr>
          <p:cNvPr id="10" name="Group 58"/>
          <p:cNvGrpSpPr>
            <a:grpSpLocks/>
          </p:cNvGrpSpPr>
          <p:nvPr/>
        </p:nvGrpSpPr>
        <p:grpSpPr bwMode="auto">
          <a:xfrm>
            <a:off x="442143" y="2391569"/>
            <a:ext cx="1560513" cy="1944688"/>
            <a:chOff x="1216" y="1342"/>
            <a:chExt cx="983" cy="1225"/>
          </a:xfrm>
        </p:grpSpPr>
        <p:grpSp>
          <p:nvGrpSpPr>
            <p:cNvPr id="11" name="Group 15"/>
            <p:cNvGrpSpPr>
              <a:grpSpLocks/>
            </p:cNvGrpSpPr>
            <p:nvPr/>
          </p:nvGrpSpPr>
          <p:grpSpPr bwMode="auto">
            <a:xfrm>
              <a:off x="1240" y="1342"/>
              <a:ext cx="828" cy="223"/>
              <a:chOff x="1240" y="1342"/>
              <a:chExt cx="828" cy="223"/>
            </a:xfrm>
          </p:grpSpPr>
          <p:grpSp>
            <p:nvGrpSpPr>
              <p:cNvPr id="55" name="Group 9"/>
              <p:cNvGrpSpPr>
                <a:grpSpLocks/>
              </p:cNvGrpSpPr>
              <p:nvPr/>
            </p:nvGrpSpPr>
            <p:grpSpPr bwMode="auto">
              <a:xfrm>
                <a:off x="1240" y="1342"/>
                <a:ext cx="661" cy="223"/>
                <a:chOff x="1240" y="1342"/>
                <a:chExt cx="661" cy="223"/>
              </a:xfrm>
            </p:grpSpPr>
            <p:sp>
              <p:nvSpPr>
                <p:cNvPr id="61" name="Rectangle 5"/>
                <p:cNvSpPr>
                  <a:spLocks noChangeArrowheads="1"/>
                </p:cNvSpPr>
                <p:nvPr/>
              </p:nvSpPr>
              <p:spPr bwMode="auto">
                <a:xfrm>
                  <a:off x="1240" y="1342"/>
                  <a:ext cx="661" cy="138"/>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 name="Oval 6"/>
                <p:cNvSpPr>
                  <a:spLocks noChangeArrowheads="1"/>
                </p:cNvSpPr>
                <p:nvPr/>
              </p:nvSpPr>
              <p:spPr bwMode="auto">
                <a:xfrm>
                  <a:off x="1282" y="1515"/>
                  <a:ext cx="77" cy="5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 name="Oval 7"/>
                <p:cNvSpPr>
                  <a:spLocks noChangeArrowheads="1"/>
                </p:cNvSpPr>
                <p:nvPr/>
              </p:nvSpPr>
              <p:spPr bwMode="auto">
                <a:xfrm>
                  <a:off x="1408" y="1515"/>
                  <a:ext cx="76" cy="5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4" name="Oval 8"/>
                <p:cNvSpPr>
                  <a:spLocks noChangeArrowheads="1"/>
                </p:cNvSpPr>
                <p:nvPr/>
              </p:nvSpPr>
              <p:spPr bwMode="auto">
                <a:xfrm>
                  <a:off x="1532" y="1515"/>
                  <a:ext cx="77" cy="5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6" name="Group 14"/>
              <p:cNvGrpSpPr>
                <a:grpSpLocks/>
              </p:cNvGrpSpPr>
              <p:nvPr/>
            </p:nvGrpSpPr>
            <p:grpSpPr bwMode="auto">
              <a:xfrm>
                <a:off x="1741" y="1371"/>
                <a:ext cx="327" cy="194"/>
                <a:chOff x="1741" y="1371"/>
                <a:chExt cx="327" cy="194"/>
              </a:xfrm>
            </p:grpSpPr>
            <p:sp>
              <p:nvSpPr>
                <p:cNvPr id="57" name="Rectangle 10"/>
                <p:cNvSpPr>
                  <a:spLocks noChangeArrowheads="1"/>
                </p:cNvSpPr>
                <p:nvPr/>
              </p:nvSpPr>
              <p:spPr bwMode="auto">
                <a:xfrm>
                  <a:off x="1992" y="1371"/>
                  <a:ext cx="76" cy="137"/>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 name="Rectangle 11"/>
                <p:cNvSpPr>
                  <a:spLocks noChangeArrowheads="1"/>
                </p:cNvSpPr>
                <p:nvPr/>
              </p:nvSpPr>
              <p:spPr bwMode="auto">
                <a:xfrm>
                  <a:off x="1741" y="1486"/>
                  <a:ext cx="245" cy="22"/>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Oval 12"/>
                <p:cNvSpPr>
                  <a:spLocks noChangeArrowheads="1"/>
                </p:cNvSpPr>
                <p:nvPr/>
              </p:nvSpPr>
              <p:spPr bwMode="auto">
                <a:xfrm>
                  <a:off x="1783" y="1515"/>
                  <a:ext cx="76" cy="5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 name="Oval 13"/>
                <p:cNvSpPr>
                  <a:spLocks noChangeArrowheads="1"/>
                </p:cNvSpPr>
                <p:nvPr/>
              </p:nvSpPr>
              <p:spPr bwMode="auto">
                <a:xfrm>
                  <a:off x="1950" y="1515"/>
                  <a:ext cx="78" cy="5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12" name="Group 20"/>
            <p:cNvGrpSpPr>
              <a:grpSpLocks/>
            </p:cNvGrpSpPr>
            <p:nvPr/>
          </p:nvGrpSpPr>
          <p:grpSpPr bwMode="auto">
            <a:xfrm>
              <a:off x="1309" y="2227"/>
              <a:ext cx="411" cy="225"/>
              <a:chOff x="1309" y="2227"/>
              <a:chExt cx="411" cy="225"/>
            </a:xfrm>
          </p:grpSpPr>
          <p:sp>
            <p:nvSpPr>
              <p:cNvPr id="51" name="Rectangle 16"/>
              <p:cNvSpPr>
                <a:spLocks noChangeArrowheads="1"/>
              </p:cNvSpPr>
              <p:nvPr/>
            </p:nvSpPr>
            <p:spPr bwMode="auto">
              <a:xfrm>
                <a:off x="1309" y="2227"/>
                <a:ext cx="373" cy="158"/>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 name="Oval 17"/>
              <p:cNvSpPr>
                <a:spLocks noChangeArrowheads="1"/>
              </p:cNvSpPr>
              <p:nvPr/>
            </p:nvSpPr>
            <p:spPr bwMode="auto">
              <a:xfrm>
                <a:off x="1348" y="2392"/>
                <a:ext cx="69" cy="6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 name="Rectangle 18"/>
              <p:cNvSpPr>
                <a:spLocks noChangeArrowheads="1"/>
              </p:cNvSpPr>
              <p:nvPr/>
            </p:nvSpPr>
            <p:spPr bwMode="auto">
              <a:xfrm>
                <a:off x="1689" y="2294"/>
                <a:ext cx="31" cy="91"/>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 name="Oval 19"/>
              <p:cNvSpPr>
                <a:spLocks noChangeArrowheads="1"/>
              </p:cNvSpPr>
              <p:nvPr/>
            </p:nvSpPr>
            <p:spPr bwMode="auto">
              <a:xfrm>
                <a:off x="1614" y="2392"/>
                <a:ext cx="68" cy="60"/>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4" name="Group 27"/>
            <p:cNvGrpSpPr>
              <a:grpSpLocks/>
            </p:cNvGrpSpPr>
            <p:nvPr/>
          </p:nvGrpSpPr>
          <p:grpSpPr bwMode="auto">
            <a:xfrm>
              <a:off x="1216" y="1745"/>
              <a:ext cx="672" cy="270"/>
              <a:chOff x="1216" y="1745"/>
              <a:chExt cx="672" cy="270"/>
            </a:xfrm>
          </p:grpSpPr>
          <p:grpSp>
            <p:nvGrpSpPr>
              <p:cNvPr id="45" name="Group 25"/>
              <p:cNvGrpSpPr>
                <a:grpSpLocks/>
              </p:cNvGrpSpPr>
              <p:nvPr/>
            </p:nvGrpSpPr>
            <p:grpSpPr bwMode="auto">
              <a:xfrm>
                <a:off x="1216" y="1745"/>
                <a:ext cx="672" cy="270"/>
                <a:chOff x="1216" y="1745"/>
                <a:chExt cx="672" cy="270"/>
              </a:xfrm>
            </p:grpSpPr>
            <p:sp>
              <p:nvSpPr>
                <p:cNvPr id="47" name="Rectangle 21"/>
                <p:cNvSpPr>
                  <a:spLocks noChangeArrowheads="1"/>
                </p:cNvSpPr>
                <p:nvPr/>
              </p:nvSpPr>
              <p:spPr bwMode="auto">
                <a:xfrm>
                  <a:off x="1216" y="1745"/>
                  <a:ext cx="581" cy="166"/>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 name="Oval 22"/>
                <p:cNvSpPr>
                  <a:spLocks noChangeArrowheads="1"/>
                </p:cNvSpPr>
                <p:nvPr/>
              </p:nvSpPr>
              <p:spPr bwMode="auto">
                <a:xfrm>
                  <a:off x="1306" y="1953"/>
                  <a:ext cx="85" cy="62"/>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Rectangle 23"/>
                <p:cNvSpPr>
                  <a:spLocks noChangeArrowheads="1"/>
                </p:cNvSpPr>
                <p:nvPr/>
              </p:nvSpPr>
              <p:spPr bwMode="auto">
                <a:xfrm>
                  <a:off x="1804" y="1780"/>
                  <a:ext cx="84" cy="166"/>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 name="Oval 24"/>
                <p:cNvSpPr>
                  <a:spLocks noChangeArrowheads="1"/>
                </p:cNvSpPr>
                <p:nvPr/>
              </p:nvSpPr>
              <p:spPr bwMode="auto">
                <a:xfrm>
                  <a:off x="1714" y="1953"/>
                  <a:ext cx="83" cy="62"/>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 name="Rectangle 26"/>
              <p:cNvSpPr>
                <a:spLocks noChangeArrowheads="1"/>
              </p:cNvSpPr>
              <p:nvPr/>
            </p:nvSpPr>
            <p:spPr bwMode="auto">
              <a:xfrm>
                <a:off x="1261" y="1918"/>
                <a:ext cx="536" cy="28"/>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5" name="Group 38"/>
            <p:cNvGrpSpPr>
              <a:grpSpLocks/>
            </p:cNvGrpSpPr>
            <p:nvPr/>
          </p:nvGrpSpPr>
          <p:grpSpPr bwMode="auto">
            <a:xfrm>
              <a:off x="1370" y="1457"/>
              <a:ext cx="829" cy="224"/>
              <a:chOff x="1370" y="1457"/>
              <a:chExt cx="829" cy="224"/>
            </a:xfrm>
          </p:grpSpPr>
          <p:grpSp>
            <p:nvGrpSpPr>
              <p:cNvPr id="35" name="Group 32"/>
              <p:cNvGrpSpPr>
                <a:grpSpLocks/>
              </p:cNvGrpSpPr>
              <p:nvPr/>
            </p:nvGrpSpPr>
            <p:grpSpPr bwMode="auto">
              <a:xfrm>
                <a:off x="1370" y="1457"/>
                <a:ext cx="662" cy="224"/>
                <a:chOff x="1370" y="1457"/>
                <a:chExt cx="662" cy="224"/>
              </a:xfrm>
            </p:grpSpPr>
            <p:sp>
              <p:nvSpPr>
                <p:cNvPr id="41" name="Rectangle 28"/>
                <p:cNvSpPr>
                  <a:spLocks noChangeArrowheads="1"/>
                </p:cNvSpPr>
                <p:nvPr/>
              </p:nvSpPr>
              <p:spPr bwMode="auto">
                <a:xfrm>
                  <a:off x="1370" y="1457"/>
                  <a:ext cx="662" cy="138"/>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Oval 29"/>
                <p:cNvSpPr>
                  <a:spLocks noChangeArrowheads="1"/>
                </p:cNvSpPr>
                <p:nvPr/>
              </p:nvSpPr>
              <p:spPr bwMode="auto">
                <a:xfrm>
                  <a:off x="1412" y="1630"/>
                  <a:ext cx="78" cy="51"/>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 name="Oval 30"/>
                <p:cNvSpPr>
                  <a:spLocks noChangeArrowheads="1"/>
                </p:cNvSpPr>
                <p:nvPr/>
              </p:nvSpPr>
              <p:spPr bwMode="auto">
                <a:xfrm>
                  <a:off x="1538" y="1630"/>
                  <a:ext cx="76" cy="51"/>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 name="Oval 31"/>
                <p:cNvSpPr>
                  <a:spLocks noChangeArrowheads="1"/>
                </p:cNvSpPr>
                <p:nvPr/>
              </p:nvSpPr>
              <p:spPr bwMode="auto">
                <a:xfrm>
                  <a:off x="1663" y="1630"/>
                  <a:ext cx="76" cy="51"/>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 name="Group 37"/>
              <p:cNvGrpSpPr>
                <a:grpSpLocks/>
              </p:cNvGrpSpPr>
              <p:nvPr/>
            </p:nvGrpSpPr>
            <p:grpSpPr bwMode="auto">
              <a:xfrm>
                <a:off x="1872" y="1486"/>
                <a:ext cx="327" cy="195"/>
                <a:chOff x="1872" y="1486"/>
                <a:chExt cx="327" cy="195"/>
              </a:xfrm>
            </p:grpSpPr>
            <p:sp>
              <p:nvSpPr>
                <p:cNvPr id="37" name="Rectangle 33"/>
                <p:cNvSpPr>
                  <a:spLocks noChangeArrowheads="1"/>
                </p:cNvSpPr>
                <p:nvPr/>
              </p:nvSpPr>
              <p:spPr bwMode="auto">
                <a:xfrm>
                  <a:off x="2123" y="1486"/>
                  <a:ext cx="76" cy="137"/>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Rectangle 34"/>
                <p:cNvSpPr>
                  <a:spLocks noChangeArrowheads="1"/>
                </p:cNvSpPr>
                <p:nvPr/>
              </p:nvSpPr>
              <p:spPr bwMode="auto">
                <a:xfrm>
                  <a:off x="1872" y="1602"/>
                  <a:ext cx="244" cy="21"/>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Oval 35"/>
                <p:cNvSpPr>
                  <a:spLocks noChangeArrowheads="1"/>
                </p:cNvSpPr>
                <p:nvPr/>
              </p:nvSpPr>
              <p:spPr bwMode="auto">
                <a:xfrm>
                  <a:off x="1914" y="1630"/>
                  <a:ext cx="76" cy="51"/>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Oval 36"/>
                <p:cNvSpPr>
                  <a:spLocks noChangeArrowheads="1"/>
                </p:cNvSpPr>
                <p:nvPr/>
              </p:nvSpPr>
              <p:spPr bwMode="auto">
                <a:xfrm>
                  <a:off x="2081" y="1630"/>
                  <a:ext cx="77" cy="51"/>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16" name="Group 45"/>
            <p:cNvGrpSpPr>
              <a:grpSpLocks/>
            </p:cNvGrpSpPr>
            <p:nvPr/>
          </p:nvGrpSpPr>
          <p:grpSpPr bwMode="auto">
            <a:xfrm>
              <a:off x="1434" y="1818"/>
              <a:ext cx="672" cy="270"/>
              <a:chOff x="1434" y="1818"/>
              <a:chExt cx="672" cy="270"/>
            </a:xfrm>
          </p:grpSpPr>
          <p:grpSp>
            <p:nvGrpSpPr>
              <p:cNvPr id="29" name="Group 43"/>
              <p:cNvGrpSpPr>
                <a:grpSpLocks/>
              </p:cNvGrpSpPr>
              <p:nvPr/>
            </p:nvGrpSpPr>
            <p:grpSpPr bwMode="auto">
              <a:xfrm>
                <a:off x="1434" y="1818"/>
                <a:ext cx="672" cy="270"/>
                <a:chOff x="1434" y="1818"/>
                <a:chExt cx="672" cy="270"/>
              </a:xfrm>
            </p:grpSpPr>
            <p:sp>
              <p:nvSpPr>
                <p:cNvPr id="31" name="Rectangle 39"/>
                <p:cNvSpPr>
                  <a:spLocks noChangeArrowheads="1"/>
                </p:cNvSpPr>
                <p:nvPr/>
              </p:nvSpPr>
              <p:spPr bwMode="auto">
                <a:xfrm>
                  <a:off x="1434" y="1818"/>
                  <a:ext cx="581" cy="166"/>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Oval 40"/>
                <p:cNvSpPr>
                  <a:spLocks noChangeArrowheads="1"/>
                </p:cNvSpPr>
                <p:nvPr/>
              </p:nvSpPr>
              <p:spPr bwMode="auto">
                <a:xfrm>
                  <a:off x="1524" y="2026"/>
                  <a:ext cx="85" cy="62"/>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Rectangle 41"/>
                <p:cNvSpPr>
                  <a:spLocks noChangeArrowheads="1"/>
                </p:cNvSpPr>
                <p:nvPr/>
              </p:nvSpPr>
              <p:spPr bwMode="auto">
                <a:xfrm>
                  <a:off x="2021" y="1853"/>
                  <a:ext cx="85" cy="166"/>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Oval 42"/>
                <p:cNvSpPr>
                  <a:spLocks noChangeArrowheads="1"/>
                </p:cNvSpPr>
                <p:nvPr/>
              </p:nvSpPr>
              <p:spPr bwMode="auto">
                <a:xfrm>
                  <a:off x="1931" y="2026"/>
                  <a:ext cx="84" cy="62"/>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0" name="Rectangle 44"/>
              <p:cNvSpPr>
                <a:spLocks noChangeArrowheads="1"/>
              </p:cNvSpPr>
              <p:nvPr/>
            </p:nvSpPr>
            <p:spPr bwMode="auto">
              <a:xfrm>
                <a:off x="1479" y="1991"/>
                <a:ext cx="536" cy="28"/>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7" name="Group 52"/>
            <p:cNvGrpSpPr>
              <a:grpSpLocks/>
            </p:cNvGrpSpPr>
            <p:nvPr/>
          </p:nvGrpSpPr>
          <p:grpSpPr bwMode="auto">
            <a:xfrm>
              <a:off x="1357" y="1914"/>
              <a:ext cx="672" cy="270"/>
              <a:chOff x="1357" y="1914"/>
              <a:chExt cx="672" cy="270"/>
            </a:xfrm>
          </p:grpSpPr>
          <p:grpSp>
            <p:nvGrpSpPr>
              <p:cNvPr id="23" name="Group 50"/>
              <p:cNvGrpSpPr>
                <a:grpSpLocks/>
              </p:cNvGrpSpPr>
              <p:nvPr/>
            </p:nvGrpSpPr>
            <p:grpSpPr bwMode="auto">
              <a:xfrm>
                <a:off x="1357" y="1914"/>
                <a:ext cx="672" cy="270"/>
                <a:chOff x="1357" y="1914"/>
                <a:chExt cx="672" cy="270"/>
              </a:xfrm>
            </p:grpSpPr>
            <p:sp>
              <p:nvSpPr>
                <p:cNvPr id="25" name="Rectangle 46"/>
                <p:cNvSpPr>
                  <a:spLocks noChangeArrowheads="1"/>
                </p:cNvSpPr>
                <p:nvPr/>
              </p:nvSpPr>
              <p:spPr bwMode="auto">
                <a:xfrm>
                  <a:off x="1357" y="1914"/>
                  <a:ext cx="582" cy="167"/>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Oval 47"/>
                <p:cNvSpPr>
                  <a:spLocks noChangeArrowheads="1"/>
                </p:cNvSpPr>
                <p:nvPr/>
              </p:nvSpPr>
              <p:spPr bwMode="auto">
                <a:xfrm>
                  <a:off x="1448" y="2122"/>
                  <a:ext cx="84" cy="62"/>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Rectangle 48"/>
                <p:cNvSpPr>
                  <a:spLocks noChangeArrowheads="1"/>
                </p:cNvSpPr>
                <p:nvPr/>
              </p:nvSpPr>
              <p:spPr bwMode="auto">
                <a:xfrm>
                  <a:off x="1946" y="1949"/>
                  <a:ext cx="83" cy="166"/>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Oval 49"/>
                <p:cNvSpPr>
                  <a:spLocks noChangeArrowheads="1"/>
                </p:cNvSpPr>
                <p:nvPr/>
              </p:nvSpPr>
              <p:spPr bwMode="auto">
                <a:xfrm>
                  <a:off x="1854" y="2122"/>
                  <a:ext cx="85" cy="62"/>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4" name="Rectangle 51"/>
              <p:cNvSpPr>
                <a:spLocks noChangeArrowheads="1"/>
              </p:cNvSpPr>
              <p:nvPr/>
            </p:nvSpPr>
            <p:spPr bwMode="auto">
              <a:xfrm>
                <a:off x="1402" y="2087"/>
                <a:ext cx="537" cy="28"/>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8" name="Group 57"/>
            <p:cNvGrpSpPr>
              <a:grpSpLocks/>
            </p:cNvGrpSpPr>
            <p:nvPr/>
          </p:nvGrpSpPr>
          <p:grpSpPr bwMode="auto">
            <a:xfrm>
              <a:off x="1440" y="2342"/>
              <a:ext cx="411" cy="225"/>
              <a:chOff x="1440" y="2342"/>
              <a:chExt cx="411" cy="225"/>
            </a:xfrm>
          </p:grpSpPr>
          <p:sp>
            <p:nvSpPr>
              <p:cNvPr id="19" name="Rectangle 53"/>
              <p:cNvSpPr>
                <a:spLocks noChangeArrowheads="1"/>
              </p:cNvSpPr>
              <p:nvPr/>
            </p:nvSpPr>
            <p:spPr bwMode="auto">
              <a:xfrm>
                <a:off x="1440" y="2342"/>
                <a:ext cx="373" cy="159"/>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Oval 54"/>
              <p:cNvSpPr>
                <a:spLocks noChangeArrowheads="1"/>
              </p:cNvSpPr>
              <p:nvPr/>
            </p:nvSpPr>
            <p:spPr bwMode="auto">
              <a:xfrm>
                <a:off x="1479" y="2508"/>
                <a:ext cx="69" cy="59"/>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Rectangle 55"/>
              <p:cNvSpPr>
                <a:spLocks noChangeArrowheads="1"/>
              </p:cNvSpPr>
              <p:nvPr/>
            </p:nvSpPr>
            <p:spPr bwMode="auto">
              <a:xfrm>
                <a:off x="1820" y="2409"/>
                <a:ext cx="31" cy="92"/>
              </a:xfrm>
              <a:prstGeom prst="rect">
                <a:avLst/>
              </a:prstGeom>
              <a:solidFill>
                <a:srgbClr val="BFBFBF"/>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Oval 56"/>
              <p:cNvSpPr>
                <a:spLocks noChangeArrowheads="1"/>
              </p:cNvSpPr>
              <p:nvPr/>
            </p:nvSpPr>
            <p:spPr bwMode="auto">
              <a:xfrm>
                <a:off x="1744" y="2508"/>
                <a:ext cx="69" cy="59"/>
              </a:xfrm>
              <a:prstGeom prst="ellipse">
                <a:avLst/>
              </a:prstGeom>
              <a:solidFill>
                <a:srgbClr val="BFBFB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pic>
        <p:nvPicPr>
          <p:cNvPr id="65"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87" y="4941168"/>
            <a:ext cx="17907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1570138" y="4153695"/>
            <a:ext cx="0" cy="723900"/>
          </a:xfrm>
          <a:prstGeom prst="straightConnector1">
            <a:avLst/>
          </a:prstGeom>
          <a:ln w="38100">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347864" y="2483715"/>
            <a:ext cx="4765352" cy="707886"/>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NPL cumulé du projet sur durée de dimensionnement</a:t>
            </a:r>
          </a:p>
        </p:txBody>
      </p:sp>
      <p:sp>
        <p:nvSpPr>
          <p:cNvPr id="120" name="ZoneTexte 119"/>
          <p:cNvSpPr txBox="1"/>
          <p:nvPr/>
        </p:nvSpPr>
        <p:spPr>
          <a:xfrm>
            <a:off x="3347864" y="4141790"/>
            <a:ext cx="5154984" cy="707886"/>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NE cumulé du projet sur durée de dimensionnement = NPL x CAM</a:t>
            </a:r>
          </a:p>
        </p:txBody>
      </p:sp>
      <mc:AlternateContent xmlns:mc="http://schemas.openxmlformats.org/markup-compatibility/2006" xmlns:a14="http://schemas.microsoft.com/office/drawing/2010/main">
        <mc:Choice Requires="a14">
          <p:sp>
            <p:nvSpPr>
              <p:cNvPr id="121" name="ZoneTexte 120"/>
              <p:cNvSpPr txBox="1"/>
              <p:nvPr/>
            </p:nvSpPr>
            <p:spPr>
              <a:xfrm>
                <a:off x="442143" y="5648108"/>
                <a:ext cx="7802265" cy="1041054"/>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Progression arithmétique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a:rPr>
                          <m:t>𝑁𝑃𝐿</m:t>
                        </m:r>
                      </m:e>
                      <m:sub>
                        <m:r>
                          <a:rPr lang="fr-FR" b="0" i="1" smtClean="0">
                            <a:latin typeface="Cambria Math"/>
                          </a:rPr>
                          <m:t>𝑎𝑟𝑖𝑡h</m:t>
                        </m:r>
                      </m:sub>
                    </m:sSub>
                    <m:r>
                      <a:rPr lang="fr-FR" b="0" i="1" smtClean="0">
                        <a:latin typeface="Cambria Math"/>
                      </a:rPr>
                      <m:t>=365∗</m:t>
                    </m:r>
                    <m:r>
                      <a:rPr lang="fr-FR" b="0" i="1" smtClean="0">
                        <a:latin typeface="Cambria Math"/>
                      </a:rPr>
                      <m:t>𝑇𝑀𝐽𝐴</m:t>
                    </m:r>
                    <m:r>
                      <a:rPr lang="fr-FR" b="0" i="1" smtClean="0">
                        <a:latin typeface="Cambria Math"/>
                      </a:rPr>
                      <m:t>∗</m:t>
                    </m:r>
                    <m:r>
                      <a:rPr lang="fr-FR" b="0" i="1" smtClean="0">
                        <a:latin typeface="Cambria Math"/>
                      </a:rPr>
                      <m:t>𝑑</m:t>
                    </m:r>
                    <m:r>
                      <a:rPr lang="fr-FR" b="0" i="1" smtClean="0">
                        <a:latin typeface="Cambria Math"/>
                      </a:rPr>
                      <m:t>∗</m:t>
                    </m:r>
                    <m:d>
                      <m:dPr>
                        <m:ctrlPr>
                          <a:rPr lang="fr-FR" b="0" i="1" smtClean="0">
                            <a:latin typeface="Cambria Math" panose="02040503050406030204" pitchFamily="18" charset="0"/>
                          </a:rPr>
                        </m:ctrlPr>
                      </m:dPr>
                      <m:e>
                        <m:r>
                          <a:rPr lang="fr-FR" b="0" i="1" smtClean="0">
                            <a:latin typeface="Cambria Math"/>
                          </a:rPr>
                          <m:t>1+</m:t>
                        </m:r>
                        <m:f>
                          <m:fPr>
                            <m:ctrlPr>
                              <a:rPr lang="fr-FR" b="0" i="1" smtClean="0">
                                <a:latin typeface="Cambria Math" panose="02040503050406030204" pitchFamily="18" charset="0"/>
                              </a:rPr>
                            </m:ctrlPr>
                          </m:fPr>
                          <m:num>
                            <m:d>
                              <m:dPr>
                                <m:ctrlPr>
                                  <a:rPr lang="fr-FR" b="0" i="1" smtClean="0">
                                    <a:latin typeface="Cambria Math" panose="02040503050406030204" pitchFamily="18" charset="0"/>
                                  </a:rPr>
                                </m:ctrlPr>
                              </m:dPr>
                              <m:e>
                                <m:r>
                                  <a:rPr lang="fr-FR" b="0" i="1" smtClean="0">
                                    <a:latin typeface="Cambria Math"/>
                                  </a:rPr>
                                  <m:t>𝑑</m:t>
                                </m:r>
                                <m:r>
                                  <a:rPr lang="fr-FR" b="0" i="1" smtClean="0">
                                    <a:latin typeface="Cambria Math"/>
                                  </a:rPr>
                                  <m:t>−1</m:t>
                                </m:r>
                              </m:e>
                            </m:d>
                            <m:r>
                              <a:rPr lang="fr-FR" b="0" i="1" smtClean="0">
                                <a:latin typeface="Cambria Math"/>
                              </a:rPr>
                              <m:t>∗</m:t>
                            </m:r>
                            <m:r>
                              <a:rPr lang="fr-FR" b="0" i="1" smtClean="0">
                                <a:latin typeface="Cambria Math"/>
                                <a:ea typeface="Cambria Math"/>
                              </a:rPr>
                              <m:t>𝜏</m:t>
                            </m:r>
                          </m:num>
                          <m:den>
                            <m:r>
                              <a:rPr lang="fr-FR" b="0" i="1" smtClean="0">
                                <a:latin typeface="Cambria Math"/>
                              </a:rPr>
                              <m:t>2</m:t>
                            </m:r>
                          </m:den>
                        </m:f>
                      </m:e>
                    </m:d>
                  </m:oMath>
                </a14:m>
                <a:endParaRPr lang="fr-FR" b="0" dirty="0">
                  <a:latin typeface="Arial" panose="020B0604020202020204" pitchFamily="34" charset="0"/>
                </a:endParaRPr>
              </a:p>
              <a:p>
                <a:r>
                  <a:rPr lang="fr-FR" sz="2000" dirty="0">
                    <a:latin typeface="Arial" panose="020B0604020202020204" pitchFamily="34" charset="0"/>
                    <a:cs typeface="Arial" panose="020B0604020202020204" pitchFamily="34" charset="0"/>
                  </a:rPr>
                  <a:t>Progression géométrique  </a:t>
                </a:r>
                <a14:m>
                  <m:oMath xmlns:m="http://schemas.openxmlformats.org/officeDocument/2006/math">
                    <m:sSub>
                      <m:sSubPr>
                        <m:ctrlPr>
                          <a:rPr lang="fr-FR" sz="2000" i="1" smtClean="0">
                            <a:latin typeface="Cambria Math" panose="02040503050406030204" pitchFamily="18" charset="0"/>
                            <a:cs typeface="Arial" panose="020B0604020202020204" pitchFamily="34" charset="0"/>
                          </a:rPr>
                        </m:ctrlPr>
                      </m:sSubPr>
                      <m:e>
                        <m:r>
                          <a:rPr lang="fr-FR" sz="2000" b="0" i="1" smtClean="0">
                            <a:latin typeface="Cambria Math"/>
                            <a:cs typeface="Arial" panose="020B0604020202020204" pitchFamily="34" charset="0"/>
                          </a:rPr>
                          <m:t>𝑁𝑃𝐿</m:t>
                        </m:r>
                      </m:e>
                      <m:sub>
                        <m:r>
                          <a:rPr lang="fr-FR" sz="2000" b="0" i="1" smtClean="0">
                            <a:latin typeface="Cambria Math"/>
                            <a:cs typeface="Arial" panose="020B0604020202020204" pitchFamily="34" charset="0"/>
                          </a:rPr>
                          <m:t>𝑔</m:t>
                        </m:r>
                        <m:r>
                          <a:rPr lang="fr-FR" sz="2000" b="0" i="1" smtClean="0">
                            <a:latin typeface="Cambria Math"/>
                            <a:cs typeface="Arial" panose="020B0604020202020204" pitchFamily="34" charset="0"/>
                          </a:rPr>
                          <m:t>é</m:t>
                        </m:r>
                        <m:r>
                          <a:rPr lang="fr-FR" sz="2000" b="0" i="1" smtClean="0">
                            <a:latin typeface="Cambria Math"/>
                            <a:cs typeface="Arial" panose="020B0604020202020204" pitchFamily="34" charset="0"/>
                          </a:rPr>
                          <m:t>𝑜𝑚</m:t>
                        </m:r>
                      </m:sub>
                    </m:sSub>
                    <m:r>
                      <a:rPr lang="fr-FR" sz="2000" b="0" i="1" smtClean="0">
                        <a:latin typeface="Cambria Math"/>
                        <a:cs typeface="Arial" panose="020B0604020202020204" pitchFamily="34" charset="0"/>
                      </a:rPr>
                      <m:t>=</m:t>
                    </m:r>
                    <m:f>
                      <m:fPr>
                        <m:ctrlPr>
                          <a:rPr lang="fr-FR" sz="2000" b="0" i="1" smtClean="0">
                            <a:latin typeface="Cambria Math" panose="02040503050406030204" pitchFamily="18" charset="0"/>
                            <a:cs typeface="Arial" panose="020B0604020202020204" pitchFamily="34" charset="0"/>
                          </a:rPr>
                        </m:ctrlPr>
                      </m:fPr>
                      <m:num>
                        <m:r>
                          <a:rPr lang="fr-FR" sz="2000" b="0" i="1" smtClean="0">
                            <a:latin typeface="Cambria Math"/>
                            <a:cs typeface="Arial" panose="020B0604020202020204" pitchFamily="34" charset="0"/>
                          </a:rPr>
                          <m:t>365∗</m:t>
                        </m:r>
                        <m:r>
                          <a:rPr lang="fr-FR" sz="2000" b="0" i="1" smtClean="0">
                            <a:latin typeface="Cambria Math"/>
                            <a:cs typeface="Arial" panose="020B0604020202020204" pitchFamily="34" charset="0"/>
                          </a:rPr>
                          <m:t>𝑇𝑀𝐽𝐴</m:t>
                        </m:r>
                        <m:r>
                          <a:rPr lang="fr-FR" sz="2000" b="0" i="1" smtClean="0">
                            <a:latin typeface="Cambria Math"/>
                            <a:cs typeface="Arial" panose="020B0604020202020204" pitchFamily="34" charset="0"/>
                          </a:rPr>
                          <m:t>∗</m:t>
                        </m:r>
                        <m:r>
                          <a:rPr lang="fr-FR" sz="2000" b="0" i="1" smtClean="0">
                            <a:latin typeface="Cambria Math"/>
                            <a:cs typeface="Arial" panose="020B0604020202020204" pitchFamily="34" charset="0"/>
                          </a:rPr>
                          <m:t>𝑑</m:t>
                        </m:r>
                        <m:r>
                          <a:rPr lang="fr-FR" sz="2000" b="0" i="1" smtClean="0">
                            <a:latin typeface="Cambria Math"/>
                            <a:cs typeface="Arial" panose="020B0604020202020204" pitchFamily="34" charset="0"/>
                          </a:rPr>
                          <m:t>∗</m:t>
                        </m:r>
                        <m:sSup>
                          <m:sSupPr>
                            <m:ctrlPr>
                              <a:rPr lang="fr-FR" sz="2000" b="0" i="1" smtClean="0">
                                <a:latin typeface="Cambria Math" panose="02040503050406030204" pitchFamily="18" charset="0"/>
                                <a:cs typeface="Arial" panose="020B0604020202020204" pitchFamily="34" charset="0"/>
                              </a:rPr>
                            </m:ctrlPr>
                          </m:sSupPr>
                          <m:e>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a:cs typeface="Arial" panose="020B0604020202020204" pitchFamily="34" charset="0"/>
                                  </a:rPr>
                                  <m:t>1+</m:t>
                                </m:r>
                                <m:r>
                                  <a:rPr lang="fr-FR" sz="2000" b="0" i="1" smtClean="0">
                                    <a:latin typeface="Cambria Math"/>
                                    <a:cs typeface="Arial" panose="020B0604020202020204" pitchFamily="34" charset="0"/>
                                  </a:rPr>
                                  <m:t>𝑞</m:t>
                                </m:r>
                              </m:e>
                            </m:d>
                          </m:e>
                          <m:sup>
                            <m:r>
                              <a:rPr lang="fr-FR" sz="2000" b="0" i="1" smtClean="0">
                                <a:latin typeface="Cambria Math"/>
                                <a:cs typeface="Arial" panose="020B0604020202020204" pitchFamily="34" charset="0"/>
                              </a:rPr>
                              <m:t>𝑑</m:t>
                            </m:r>
                          </m:sup>
                        </m:sSup>
                        <m:r>
                          <a:rPr lang="fr-FR" sz="2000" b="0" i="1" smtClean="0">
                            <a:latin typeface="Cambria Math"/>
                            <a:cs typeface="Arial" panose="020B0604020202020204" pitchFamily="34" charset="0"/>
                          </a:rPr>
                          <m:t>−1</m:t>
                        </m:r>
                      </m:num>
                      <m:den>
                        <m:r>
                          <a:rPr lang="fr-FR" sz="2000" b="0" i="1" smtClean="0">
                            <a:latin typeface="Cambria Math"/>
                            <a:cs typeface="Arial" panose="020B0604020202020204" pitchFamily="34" charset="0"/>
                          </a:rPr>
                          <m:t>𝑞</m:t>
                        </m:r>
                      </m:den>
                    </m:f>
                  </m:oMath>
                </a14:m>
                <a:endParaRPr lang="fr-FR" sz="2000" dirty="0">
                  <a:latin typeface="Arial" panose="020B0604020202020204" pitchFamily="34" charset="0"/>
                  <a:cs typeface="Arial" panose="020B0604020202020204" pitchFamily="34" charset="0"/>
                </a:endParaRPr>
              </a:p>
            </p:txBody>
          </p:sp>
        </mc:Choice>
        <mc:Fallback xmlns="">
          <p:sp>
            <p:nvSpPr>
              <p:cNvPr id="121" name="ZoneTexte 120"/>
              <p:cNvSpPr txBox="1">
                <a:spLocks noRot="1" noChangeAspect="1" noMove="1" noResize="1" noEditPoints="1" noAdjustHandles="1" noChangeArrowheads="1" noChangeShapeType="1" noTextEdit="1"/>
              </p:cNvSpPr>
              <p:nvPr/>
            </p:nvSpPr>
            <p:spPr>
              <a:xfrm>
                <a:off x="442143" y="5648108"/>
                <a:ext cx="7802265" cy="1041054"/>
              </a:xfrm>
              <a:prstGeom prst="rect">
                <a:avLst/>
              </a:prstGeom>
              <a:blipFill rotWithShape="1">
                <a:blip r:embed="rId4"/>
                <a:stretch>
                  <a:fillRect l="-860"/>
                </a:stretch>
              </a:blipFill>
            </p:spPr>
            <p:txBody>
              <a:bodyPr/>
              <a:lstStyle/>
              <a:p>
                <a:r>
                  <a:rPr lang="fr-FR">
                    <a:noFill/>
                  </a:rPr>
                  <a:t> </a:t>
                </a:r>
              </a:p>
            </p:txBody>
          </p:sp>
        </mc:Fallback>
      </mc:AlternateContent>
    </p:spTree>
    <p:extLst>
      <p:ext uri="{BB962C8B-B14F-4D97-AF65-F5344CB8AC3E}">
        <p14:creationId xmlns:p14="http://schemas.microsoft.com/office/powerpoint/2010/main" val="7609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ox(out)">
                                      <p:cBhvr>
                                        <p:cTn id="1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a:bodyPr>
          <a:lstStyle/>
          <a:p>
            <a:pPr marL="0" indent="0">
              <a:buNone/>
            </a:pPr>
            <a:r>
              <a:rPr lang="fr-FR" sz="2400" b="1" dirty="0">
                <a:solidFill>
                  <a:srgbClr val="7030A0"/>
                </a:solidFill>
              </a:rPr>
              <a:t>Calcul du nombre d’essieux équivalents (NE)</a:t>
            </a:r>
          </a:p>
          <a:p>
            <a:pPr marL="0" indent="0">
              <a:buNone/>
            </a:pPr>
            <a:r>
              <a:rPr lang="fr-FR" sz="2000" b="1" u="sng" dirty="0"/>
              <a:t>Caractérisation du trafic PL – calcul du CAM</a:t>
            </a:r>
          </a:p>
          <a:p>
            <a:pPr marL="0" indent="0">
              <a:buNone/>
            </a:pPr>
            <a:r>
              <a:rPr lang="fr-FR" sz="2000" b="1" dirty="0"/>
              <a:t>Silhouette de PL – T2S3, T2S2,…</a:t>
            </a:r>
          </a:p>
          <a:p>
            <a:pPr marL="0" indent="0">
              <a:buNone/>
            </a:pPr>
            <a:r>
              <a:rPr lang="fr-FR" sz="2000" b="1" dirty="0"/>
              <a:t>Poids sur les essieux variable en fonction du chargement</a:t>
            </a:r>
          </a:p>
          <a:p>
            <a:pPr marL="0" indent="0">
              <a:buNone/>
            </a:pPr>
            <a:endParaRPr lang="fr-FR" sz="2400" b="1" dirty="0"/>
          </a:p>
        </p:txBody>
      </p:sp>
      <p:sp>
        <p:nvSpPr>
          <p:cNvPr id="9" name="ZoneTexte 8"/>
          <p:cNvSpPr txBox="1"/>
          <p:nvPr/>
        </p:nvSpPr>
        <p:spPr>
          <a:xfrm>
            <a:off x="583456" y="6324803"/>
            <a:ext cx="7344816" cy="400110"/>
          </a:xfrm>
          <a:prstGeom prst="rect">
            <a:avLst/>
          </a:prstGeom>
          <a:noFill/>
        </p:spPr>
        <p:txBody>
          <a:bodyPr wrap="square" rtlCol="0">
            <a:spAutoFit/>
          </a:bodyPr>
          <a:lstStyle/>
          <a:p>
            <a:r>
              <a:rPr lang="fr-FR" sz="2000" dirty="0">
                <a:solidFill>
                  <a:srgbClr val="FF0000"/>
                </a:solidFill>
                <a:latin typeface="Arial" panose="020B0604020202020204" pitchFamily="34" charset="0"/>
                <a:cs typeface="Arial" panose="020B0604020202020204" pitchFamily="34" charset="0"/>
              </a:rPr>
              <a:t>Valeurs indicatives pouvant être calculées (NP P98-082)</a:t>
            </a:r>
          </a:p>
        </p:txBody>
      </p:sp>
      <p:graphicFrame>
        <p:nvGraphicFramePr>
          <p:cNvPr id="5" name="Tableau 4"/>
          <p:cNvGraphicFramePr>
            <a:graphicFrameLocks noGrp="1"/>
          </p:cNvGraphicFramePr>
          <p:nvPr>
            <p:extLst>
              <p:ext uri="{D42A27DB-BD31-4B8C-83A1-F6EECF244321}">
                <p14:modId xmlns:p14="http://schemas.microsoft.com/office/powerpoint/2010/main" val="3195152723"/>
              </p:ext>
            </p:extLst>
          </p:nvPr>
        </p:nvGraphicFramePr>
        <p:xfrm>
          <a:off x="827584" y="2852936"/>
          <a:ext cx="7252569" cy="3296399"/>
        </p:xfrm>
        <a:graphic>
          <a:graphicData uri="http://schemas.openxmlformats.org/drawingml/2006/table">
            <a:tbl>
              <a:tblPr firstRow="1" bandRow="1">
                <a:tableStyleId>{5C22544A-7EE6-4342-B048-85BDC9FD1C3A}</a:tableStyleId>
              </a:tblPr>
              <a:tblGrid>
                <a:gridCol w="2932088">
                  <a:extLst>
                    <a:ext uri="{9D8B030D-6E8A-4147-A177-3AD203B41FA5}">
                      <a16:colId xmlns:a16="http://schemas.microsoft.com/office/drawing/2014/main" val="20000"/>
                    </a:ext>
                  </a:extLst>
                </a:gridCol>
                <a:gridCol w="2180480">
                  <a:extLst>
                    <a:ext uri="{9D8B030D-6E8A-4147-A177-3AD203B41FA5}">
                      <a16:colId xmlns:a16="http://schemas.microsoft.com/office/drawing/2014/main" val="20001"/>
                    </a:ext>
                  </a:extLst>
                </a:gridCol>
                <a:gridCol w="2140001">
                  <a:extLst>
                    <a:ext uri="{9D8B030D-6E8A-4147-A177-3AD203B41FA5}">
                      <a16:colId xmlns:a16="http://schemas.microsoft.com/office/drawing/2014/main" val="20002"/>
                    </a:ext>
                  </a:extLst>
                </a:gridCol>
              </a:tblGrid>
              <a:tr h="373765">
                <a:tc rowSpan="2">
                  <a:txBody>
                    <a:bodyPr/>
                    <a:lstStyle/>
                    <a:p>
                      <a:pPr marL="0" algn="l" defTabSz="914400" rtl="0" eaLnBrk="1" latinLnBrk="0" hangingPunct="1"/>
                      <a:r>
                        <a:rPr lang="fr-FR" sz="1800" b="1" kern="1200" dirty="0">
                          <a:solidFill>
                            <a:schemeClr val="lt1"/>
                          </a:solidFill>
                          <a:latin typeface="+mn-lt"/>
                          <a:ea typeface="+mn-ea"/>
                          <a:cs typeface="+mn-cs"/>
                        </a:rPr>
                        <a:t>Type de structure</a:t>
                      </a:r>
                    </a:p>
                  </a:txBody>
                  <a:tcPr/>
                </a:tc>
                <a:tc gridSpan="2">
                  <a:txBody>
                    <a:bodyPr/>
                    <a:lstStyle/>
                    <a:p>
                      <a:pPr algn="ctr"/>
                      <a:r>
                        <a:rPr lang="fr-FR" dirty="0"/>
                        <a:t>Type de réseau</a:t>
                      </a:r>
                    </a:p>
                  </a:txBody>
                  <a:tcPr/>
                </a:tc>
                <a:tc hMerge="1">
                  <a:txBody>
                    <a:bodyPr/>
                    <a:lstStyle/>
                    <a:p>
                      <a:endParaRPr lang="fr-FR" dirty="0"/>
                    </a:p>
                  </a:txBody>
                  <a:tcPr/>
                </a:tc>
                <a:extLst>
                  <a:ext uri="{0D108BD9-81ED-4DB2-BD59-A6C34878D82A}">
                    <a16:rowId xmlns:a16="http://schemas.microsoft.com/office/drawing/2014/main" val="10000"/>
                  </a:ext>
                </a:extLst>
              </a:tr>
              <a:tr h="373765">
                <a:tc vMerge="1">
                  <a:txBody>
                    <a:bodyPr/>
                    <a:lstStyle/>
                    <a:p>
                      <a:endParaRPr lang="fr-FR"/>
                    </a:p>
                  </a:txBody>
                  <a:tcPr/>
                </a:tc>
                <a:tc>
                  <a:txBody>
                    <a:bodyPr/>
                    <a:lstStyle/>
                    <a:p>
                      <a:pPr marL="0" algn="l" defTabSz="914400" rtl="0" eaLnBrk="1" latinLnBrk="0" hangingPunct="1"/>
                      <a:r>
                        <a:rPr lang="fr-FR" sz="1800" b="1" kern="1200" dirty="0">
                          <a:solidFill>
                            <a:schemeClr val="lt1"/>
                          </a:solidFill>
                          <a:latin typeface="+mn-lt"/>
                          <a:ea typeface="+mn-ea"/>
                          <a:cs typeface="+mn-cs"/>
                        </a:rPr>
                        <a:t>VRS</a:t>
                      </a:r>
                    </a:p>
                  </a:txBody>
                  <a:tcPr>
                    <a:solidFill>
                      <a:schemeClr val="accent1"/>
                    </a:solidFill>
                  </a:tcPr>
                </a:tc>
                <a:tc>
                  <a:txBody>
                    <a:bodyPr/>
                    <a:lstStyle/>
                    <a:p>
                      <a:pPr marL="0" algn="l" defTabSz="914400" rtl="0" eaLnBrk="1" latinLnBrk="0" hangingPunct="1"/>
                      <a:r>
                        <a:rPr lang="fr-FR" sz="1800" b="1" kern="1200" dirty="0">
                          <a:solidFill>
                            <a:schemeClr val="lt1"/>
                          </a:solidFill>
                          <a:latin typeface="+mn-lt"/>
                          <a:ea typeface="+mn-ea"/>
                          <a:cs typeface="+mn-cs"/>
                        </a:rPr>
                        <a:t>VRNS</a:t>
                      </a:r>
                    </a:p>
                  </a:txBody>
                  <a:tcPr>
                    <a:solidFill>
                      <a:schemeClr val="accent1"/>
                    </a:solidFill>
                  </a:tcPr>
                </a:tc>
                <a:extLst>
                  <a:ext uri="{0D108BD9-81ED-4DB2-BD59-A6C34878D82A}">
                    <a16:rowId xmlns:a16="http://schemas.microsoft.com/office/drawing/2014/main" val="10001"/>
                  </a:ext>
                </a:extLst>
              </a:tr>
              <a:tr h="654089">
                <a:tc>
                  <a:txBody>
                    <a:bodyPr/>
                    <a:lstStyle/>
                    <a:p>
                      <a:r>
                        <a:rPr lang="fr-FR" dirty="0"/>
                        <a:t>GNT/GNT – sols supports</a:t>
                      </a:r>
                    </a:p>
                  </a:txBody>
                  <a:tcPr/>
                </a:tc>
                <a:tc>
                  <a:txBody>
                    <a:bodyPr/>
                    <a:lstStyle/>
                    <a:p>
                      <a:r>
                        <a:rPr lang="fr-FR" dirty="0"/>
                        <a:t>1,0</a:t>
                      </a:r>
                    </a:p>
                  </a:txBody>
                  <a:tcPr/>
                </a:tc>
                <a:tc>
                  <a:txBody>
                    <a:bodyPr/>
                    <a:lstStyle/>
                    <a:p>
                      <a:r>
                        <a:rPr lang="fr-FR" dirty="0"/>
                        <a:t>1,0</a:t>
                      </a:r>
                    </a:p>
                  </a:txBody>
                  <a:tcPr/>
                </a:tc>
                <a:extLst>
                  <a:ext uri="{0D108BD9-81ED-4DB2-BD59-A6C34878D82A}">
                    <a16:rowId xmlns:a16="http://schemas.microsoft.com/office/drawing/2014/main" val="10002"/>
                  </a:ext>
                </a:extLst>
              </a:tr>
              <a:tr h="378956">
                <a:tc>
                  <a:txBody>
                    <a:bodyPr/>
                    <a:lstStyle/>
                    <a:p>
                      <a:r>
                        <a:rPr lang="fr-FR" dirty="0"/>
                        <a:t>Bitumineuse</a:t>
                      </a:r>
                    </a:p>
                  </a:txBody>
                  <a:tcPr/>
                </a:tc>
                <a:tc>
                  <a:txBody>
                    <a:bodyPr/>
                    <a:lstStyle/>
                    <a:p>
                      <a:r>
                        <a:rPr lang="fr-FR" dirty="0"/>
                        <a:t>0,8</a:t>
                      </a:r>
                    </a:p>
                  </a:txBody>
                  <a:tcPr/>
                </a:tc>
                <a:tc>
                  <a:txBody>
                    <a:bodyPr/>
                    <a:lstStyle/>
                    <a:p>
                      <a:r>
                        <a:rPr lang="fr-FR" dirty="0"/>
                        <a:t>0,5</a:t>
                      </a:r>
                    </a:p>
                  </a:txBody>
                  <a:tcPr/>
                </a:tc>
                <a:extLst>
                  <a:ext uri="{0D108BD9-81ED-4DB2-BD59-A6C34878D82A}">
                    <a16:rowId xmlns:a16="http://schemas.microsoft.com/office/drawing/2014/main" val="10003"/>
                  </a:ext>
                </a:extLst>
              </a:tr>
              <a:tr h="378956">
                <a:tc>
                  <a:txBody>
                    <a:bodyPr/>
                    <a:lstStyle/>
                    <a:p>
                      <a:r>
                        <a:rPr lang="fr-FR" dirty="0"/>
                        <a:t>Semi-rigide</a:t>
                      </a:r>
                    </a:p>
                  </a:txBody>
                  <a:tcPr/>
                </a:tc>
                <a:tc>
                  <a:txBody>
                    <a:bodyPr/>
                    <a:lstStyle/>
                    <a:p>
                      <a:r>
                        <a:rPr lang="fr-FR" dirty="0"/>
                        <a:t>1,3</a:t>
                      </a:r>
                    </a:p>
                  </a:txBody>
                  <a:tcPr/>
                </a:tc>
                <a:tc>
                  <a:txBody>
                    <a:bodyPr/>
                    <a:lstStyle/>
                    <a:p>
                      <a:r>
                        <a:rPr lang="fr-FR" dirty="0"/>
                        <a:t>0,8</a:t>
                      </a:r>
                    </a:p>
                  </a:txBody>
                  <a:tcPr/>
                </a:tc>
                <a:extLst>
                  <a:ext uri="{0D108BD9-81ED-4DB2-BD59-A6C34878D82A}">
                    <a16:rowId xmlns:a16="http://schemas.microsoft.com/office/drawing/2014/main" val="10004"/>
                  </a:ext>
                </a:extLst>
              </a:tr>
              <a:tr h="378956">
                <a:tc>
                  <a:txBody>
                    <a:bodyPr/>
                    <a:lstStyle/>
                    <a:p>
                      <a:r>
                        <a:rPr lang="fr-FR" dirty="0"/>
                        <a:t>Rigide (béton)</a:t>
                      </a:r>
                    </a:p>
                  </a:txBody>
                  <a:tcPr/>
                </a:tc>
                <a:tc>
                  <a:txBody>
                    <a:bodyPr/>
                    <a:lstStyle/>
                    <a:p>
                      <a:r>
                        <a:rPr lang="fr-FR" dirty="0"/>
                        <a:t>1,3</a:t>
                      </a:r>
                    </a:p>
                  </a:txBody>
                  <a:tcPr/>
                </a:tc>
                <a:tc>
                  <a:txBody>
                    <a:bodyPr/>
                    <a:lstStyle/>
                    <a:p>
                      <a:r>
                        <a:rPr lang="fr-FR" dirty="0"/>
                        <a:t>0,8</a:t>
                      </a:r>
                    </a:p>
                  </a:txBody>
                  <a:tcPr/>
                </a:tc>
                <a:extLst>
                  <a:ext uri="{0D108BD9-81ED-4DB2-BD59-A6C34878D82A}">
                    <a16:rowId xmlns:a16="http://schemas.microsoft.com/office/drawing/2014/main" val="10005"/>
                  </a:ext>
                </a:extLst>
              </a:tr>
              <a:tr h="378956">
                <a:tc>
                  <a:txBody>
                    <a:bodyPr/>
                    <a:lstStyle/>
                    <a:p>
                      <a:r>
                        <a:rPr lang="fr-FR" dirty="0"/>
                        <a:t>Mixte</a:t>
                      </a:r>
                    </a:p>
                  </a:txBody>
                  <a:tcPr/>
                </a:tc>
                <a:tc>
                  <a:txBody>
                    <a:bodyPr/>
                    <a:lstStyle/>
                    <a:p>
                      <a:r>
                        <a:rPr lang="fr-FR" dirty="0"/>
                        <a:t>1,2</a:t>
                      </a:r>
                    </a:p>
                  </a:txBody>
                  <a:tcPr/>
                </a:tc>
                <a:tc>
                  <a:txBody>
                    <a:bodyPr/>
                    <a:lstStyle/>
                    <a:p>
                      <a:r>
                        <a:rPr lang="fr-FR" dirty="0"/>
                        <a:t>0,8</a:t>
                      </a:r>
                    </a:p>
                  </a:txBody>
                  <a:tcPr/>
                </a:tc>
                <a:extLst>
                  <a:ext uri="{0D108BD9-81ED-4DB2-BD59-A6C34878D82A}">
                    <a16:rowId xmlns:a16="http://schemas.microsoft.com/office/drawing/2014/main" val="10006"/>
                  </a:ext>
                </a:extLst>
              </a:tr>
              <a:tr h="378956">
                <a:tc>
                  <a:txBody>
                    <a:bodyPr/>
                    <a:lstStyle/>
                    <a:p>
                      <a:r>
                        <a:rPr lang="fr-FR" dirty="0"/>
                        <a:t>Inverse</a:t>
                      </a:r>
                    </a:p>
                  </a:txBody>
                  <a:tcPr/>
                </a:tc>
                <a:tc>
                  <a:txBody>
                    <a:bodyPr/>
                    <a:lstStyle/>
                    <a:p>
                      <a:r>
                        <a:rPr lang="fr-FR" dirty="0"/>
                        <a:t>0,8</a:t>
                      </a:r>
                    </a:p>
                  </a:txBody>
                  <a:tcPr/>
                </a:tc>
                <a:tc>
                  <a:txBody>
                    <a:bodyPr/>
                    <a:lstStyle/>
                    <a:p>
                      <a:r>
                        <a:rPr lang="fr-FR" dirty="0"/>
                        <a:t>0,5</a:t>
                      </a:r>
                    </a:p>
                  </a:txBody>
                  <a:tcPr/>
                </a:tc>
                <a:extLst>
                  <a:ext uri="{0D108BD9-81ED-4DB2-BD59-A6C34878D82A}">
                    <a16:rowId xmlns:a16="http://schemas.microsoft.com/office/drawing/2014/main" val="10007"/>
                  </a:ext>
                </a:extLst>
              </a:tr>
            </a:tbl>
          </a:graphicData>
        </a:graphic>
      </p:graphicFrame>
      <p:sp>
        <p:nvSpPr>
          <p:cNvPr id="7" name="Ellipse 6"/>
          <p:cNvSpPr/>
          <p:nvPr/>
        </p:nvSpPr>
        <p:spPr>
          <a:xfrm>
            <a:off x="3491880" y="3212975"/>
            <a:ext cx="1080120" cy="2952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H="1">
            <a:off x="3012356" y="5301208"/>
            <a:ext cx="504056" cy="10235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94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C980A9ED-EC92-4931-AD9D-26F71D60BB6C}"/>
              </a:ext>
            </a:extLst>
          </p:cNvPr>
          <p:cNvGraphicFramePr>
            <a:graphicFrameLocks noGrp="1"/>
          </p:cNvGraphicFramePr>
          <p:nvPr>
            <p:extLst>
              <p:ext uri="{D42A27DB-BD31-4B8C-83A1-F6EECF244321}">
                <p14:modId xmlns:p14="http://schemas.microsoft.com/office/powerpoint/2010/main" val="3962501143"/>
              </p:ext>
            </p:extLst>
          </p:nvPr>
        </p:nvGraphicFramePr>
        <p:xfrm>
          <a:off x="1174682" y="2947596"/>
          <a:ext cx="6650619" cy="2974678"/>
        </p:xfrm>
        <a:graphic>
          <a:graphicData uri="http://schemas.openxmlformats.org/drawingml/2006/table">
            <a:tbl>
              <a:tblPr firstRow="1" bandRow="1">
                <a:tableStyleId>{5C22544A-7EE6-4342-B048-85BDC9FD1C3A}</a:tableStyleId>
              </a:tblPr>
              <a:tblGrid>
                <a:gridCol w="2688730">
                  <a:extLst>
                    <a:ext uri="{9D8B030D-6E8A-4147-A177-3AD203B41FA5}">
                      <a16:colId xmlns:a16="http://schemas.microsoft.com/office/drawing/2014/main" val="20000"/>
                    </a:ext>
                  </a:extLst>
                </a:gridCol>
                <a:gridCol w="1999504">
                  <a:extLst>
                    <a:ext uri="{9D8B030D-6E8A-4147-A177-3AD203B41FA5}">
                      <a16:colId xmlns:a16="http://schemas.microsoft.com/office/drawing/2014/main" val="20001"/>
                    </a:ext>
                  </a:extLst>
                </a:gridCol>
                <a:gridCol w="1962385">
                  <a:extLst>
                    <a:ext uri="{9D8B030D-6E8A-4147-A177-3AD203B41FA5}">
                      <a16:colId xmlns:a16="http://schemas.microsoft.com/office/drawing/2014/main" val="20002"/>
                    </a:ext>
                  </a:extLst>
                </a:gridCol>
              </a:tblGrid>
              <a:tr h="236776">
                <a:tc rowSpan="2">
                  <a:txBody>
                    <a:bodyPr/>
                    <a:lstStyle/>
                    <a:p>
                      <a:pPr marL="0" algn="ctr" defTabSz="914400" rtl="0" eaLnBrk="1" latinLnBrk="0" hangingPunct="1"/>
                      <a:r>
                        <a:rPr lang="fr-FR" sz="1800" b="1" kern="1200" dirty="0">
                          <a:solidFill>
                            <a:schemeClr val="lt1"/>
                          </a:solidFill>
                          <a:latin typeface="+mn-lt"/>
                          <a:ea typeface="+mn-ea"/>
                          <a:cs typeface="+mn-cs"/>
                        </a:rPr>
                        <a:t>Type de structure</a:t>
                      </a:r>
                    </a:p>
                  </a:txBody>
                  <a:tcPr/>
                </a:tc>
                <a:tc gridSpan="2">
                  <a:txBody>
                    <a:bodyPr/>
                    <a:lstStyle/>
                    <a:p>
                      <a:pPr algn="ctr"/>
                      <a:r>
                        <a:rPr lang="fr-FR" dirty="0"/>
                        <a:t>Type de réseau</a:t>
                      </a:r>
                    </a:p>
                  </a:txBody>
                  <a:tcPr/>
                </a:tc>
                <a:tc hMerge="1">
                  <a:txBody>
                    <a:bodyPr/>
                    <a:lstStyle/>
                    <a:p>
                      <a:endParaRPr lang="fr-FR" dirty="0"/>
                    </a:p>
                  </a:txBody>
                  <a:tcPr/>
                </a:tc>
                <a:extLst>
                  <a:ext uri="{0D108BD9-81ED-4DB2-BD59-A6C34878D82A}">
                    <a16:rowId xmlns:a16="http://schemas.microsoft.com/office/drawing/2014/main" val="10000"/>
                  </a:ext>
                </a:extLst>
              </a:tr>
              <a:tr h="236776">
                <a:tc vMerge="1">
                  <a:txBody>
                    <a:bodyPr/>
                    <a:lstStyle/>
                    <a:p>
                      <a:endParaRPr lang="fr-FR"/>
                    </a:p>
                  </a:txBody>
                  <a:tcPr/>
                </a:tc>
                <a:tc>
                  <a:txBody>
                    <a:bodyPr/>
                    <a:lstStyle/>
                    <a:p>
                      <a:pPr marL="0" algn="ctr" defTabSz="914400" rtl="0" eaLnBrk="1" latinLnBrk="0" hangingPunct="1"/>
                      <a:r>
                        <a:rPr lang="fr-FR" sz="1800" b="1" kern="1200" dirty="0">
                          <a:solidFill>
                            <a:schemeClr val="lt1"/>
                          </a:solidFill>
                          <a:latin typeface="+mn-lt"/>
                          <a:ea typeface="+mn-ea"/>
                          <a:cs typeface="+mn-cs"/>
                        </a:rPr>
                        <a:t>VRS</a:t>
                      </a:r>
                    </a:p>
                  </a:txBody>
                  <a:tcPr>
                    <a:solidFill>
                      <a:schemeClr val="accent1"/>
                    </a:solidFill>
                  </a:tcPr>
                </a:tc>
                <a:tc>
                  <a:txBody>
                    <a:bodyPr/>
                    <a:lstStyle/>
                    <a:p>
                      <a:pPr marL="0" algn="ctr" defTabSz="914400" rtl="0" eaLnBrk="1" latinLnBrk="0" hangingPunct="1"/>
                      <a:r>
                        <a:rPr lang="fr-FR" sz="1800" b="1" kern="1200" dirty="0">
                          <a:solidFill>
                            <a:schemeClr val="lt1"/>
                          </a:solidFill>
                          <a:latin typeface="+mn-lt"/>
                          <a:ea typeface="+mn-ea"/>
                          <a:cs typeface="+mn-cs"/>
                        </a:rPr>
                        <a:t>VRNS</a:t>
                      </a:r>
                    </a:p>
                  </a:txBody>
                  <a:tcPr>
                    <a:solidFill>
                      <a:schemeClr val="accent1"/>
                    </a:solidFill>
                  </a:tcPr>
                </a:tc>
                <a:extLst>
                  <a:ext uri="{0D108BD9-81ED-4DB2-BD59-A6C34878D82A}">
                    <a16:rowId xmlns:a16="http://schemas.microsoft.com/office/drawing/2014/main" val="10001"/>
                  </a:ext>
                </a:extLst>
              </a:tr>
              <a:tr h="414358">
                <a:tc>
                  <a:txBody>
                    <a:bodyPr/>
                    <a:lstStyle/>
                    <a:p>
                      <a:pPr algn="ctr"/>
                      <a:r>
                        <a:rPr lang="fr-FR" dirty="0"/>
                        <a:t>GNT/GNT – sols supports</a:t>
                      </a:r>
                    </a:p>
                  </a:txBody>
                  <a:tcPr/>
                </a:tc>
                <a:tc>
                  <a:txBody>
                    <a:bodyPr/>
                    <a:lstStyle/>
                    <a:p>
                      <a:pPr algn="ctr"/>
                      <a:r>
                        <a:rPr lang="fr-FR" dirty="0"/>
                        <a:t>1,0</a:t>
                      </a:r>
                    </a:p>
                  </a:txBody>
                  <a:tcPr/>
                </a:tc>
                <a:tc>
                  <a:txBody>
                    <a:bodyPr/>
                    <a:lstStyle/>
                    <a:p>
                      <a:pPr algn="ctr"/>
                      <a:r>
                        <a:rPr lang="fr-FR" dirty="0"/>
                        <a:t>1,0</a:t>
                      </a:r>
                    </a:p>
                  </a:txBody>
                  <a:tcPr/>
                </a:tc>
                <a:extLst>
                  <a:ext uri="{0D108BD9-81ED-4DB2-BD59-A6C34878D82A}">
                    <a16:rowId xmlns:a16="http://schemas.microsoft.com/office/drawing/2014/main" val="10002"/>
                  </a:ext>
                </a:extLst>
              </a:tr>
              <a:tr h="240064">
                <a:tc>
                  <a:txBody>
                    <a:bodyPr/>
                    <a:lstStyle/>
                    <a:p>
                      <a:pPr algn="ctr"/>
                      <a:r>
                        <a:rPr lang="fr-FR" dirty="0"/>
                        <a:t>Bitumineuse</a:t>
                      </a:r>
                    </a:p>
                  </a:txBody>
                  <a:tcPr/>
                </a:tc>
                <a:tc>
                  <a:txBody>
                    <a:bodyPr/>
                    <a:lstStyle/>
                    <a:p>
                      <a:pPr algn="ctr"/>
                      <a:r>
                        <a:rPr lang="fr-FR" dirty="0"/>
                        <a:t>0,8</a:t>
                      </a:r>
                    </a:p>
                  </a:txBody>
                  <a:tcPr/>
                </a:tc>
                <a:tc>
                  <a:txBody>
                    <a:bodyPr/>
                    <a:lstStyle/>
                    <a:p>
                      <a:pPr algn="ctr"/>
                      <a:r>
                        <a:rPr lang="fr-FR" dirty="0"/>
                        <a:t>0,5</a:t>
                      </a:r>
                    </a:p>
                  </a:txBody>
                  <a:tcPr/>
                </a:tc>
                <a:extLst>
                  <a:ext uri="{0D108BD9-81ED-4DB2-BD59-A6C34878D82A}">
                    <a16:rowId xmlns:a16="http://schemas.microsoft.com/office/drawing/2014/main" val="10003"/>
                  </a:ext>
                </a:extLst>
              </a:tr>
              <a:tr h="240064">
                <a:tc>
                  <a:txBody>
                    <a:bodyPr/>
                    <a:lstStyle/>
                    <a:p>
                      <a:pPr algn="ctr"/>
                      <a:r>
                        <a:rPr lang="fr-FR" dirty="0"/>
                        <a:t>Semi-rigide</a:t>
                      </a:r>
                    </a:p>
                  </a:txBody>
                  <a:tcPr/>
                </a:tc>
                <a:tc>
                  <a:txBody>
                    <a:bodyPr/>
                    <a:lstStyle/>
                    <a:p>
                      <a:pPr algn="ctr"/>
                      <a:r>
                        <a:rPr lang="fr-FR" dirty="0"/>
                        <a:t>1,3</a:t>
                      </a:r>
                    </a:p>
                  </a:txBody>
                  <a:tcPr/>
                </a:tc>
                <a:tc>
                  <a:txBody>
                    <a:bodyPr/>
                    <a:lstStyle/>
                    <a:p>
                      <a:pPr algn="ctr"/>
                      <a:r>
                        <a:rPr lang="fr-FR" dirty="0"/>
                        <a:t>0,8</a:t>
                      </a:r>
                    </a:p>
                  </a:txBody>
                  <a:tcPr/>
                </a:tc>
                <a:extLst>
                  <a:ext uri="{0D108BD9-81ED-4DB2-BD59-A6C34878D82A}">
                    <a16:rowId xmlns:a16="http://schemas.microsoft.com/office/drawing/2014/main" val="10004"/>
                  </a:ext>
                </a:extLst>
              </a:tr>
              <a:tr h="240064">
                <a:tc>
                  <a:txBody>
                    <a:bodyPr/>
                    <a:lstStyle/>
                    <a:p>
                      <a:pPr algn="ctr"/>
                      <a:r>
                        <a:rPr lang="fr-FR" dirty="0"/>
                        <a:t>Rigide (béton)</a:t>
                      </a:r>
                    </a:p>
                  </a:txBody>
                  <a:tcPr/>
                </a:tc>
                <a:tc>
                  <a:txBody>
                    <a:bodyPr/>
                    <a:lstStyle/>
                    <a:p>
                      <a:pPr algn="ctr"/>
                      <a:r>
                        <a:rPr lang="fr-FR" dirty="0"/>
                        <a:t>1,3</a:t>
                      </a:r>
                    </a:p>
                  </a:txBody>
                  <a:tcPr/>
                </a:tc>
                <a:tc>
                  <a:txBody>
                    <a:bodyPr/>
                    <a:lstStyle/>
                    <a:p>
                      <a:pPr algn="ctr"/>
                      <a:r>
                        <a:rPr lang="fr-FR" dirty="0"/>
                        <a:t>0,8</a:t>
                      </a:r>
                    </a:p>
                  </a:txBody>
                  <a:tcPr/>
                </a:tc>
                <a:extLst>
                  <a:ext uri="{0D108BD9-81ED-4DB2-BD59-A6C34878D82A}">
                    <a16:rowId xmlns:a16="http://schemas.microsoft.com/office/drawing/2014/main" val="10005"/>
                  </a:ext>
                </a:extLst>
              </a:tr>
              <a:tr h="240064">
                <a:tc>
                  <a:txBody>
                    <a:bodyPr/>
                    <a:lstStyle/>
                    <a:p>
                      <a:pPr algn="ctr"/>
                      <a:r>
                        <a:rPr lang="fr-FR" dirty="0"/>
                        <a:t>Mixte</a:t>
                      </a:r>
                    </a:p>
                  </a:txBody>
                  <a:tcPr/>
                </a:tc>
                <a:tc>
                  <a:txBody>
                    <a:bodyPr/>
                    <a:lstStyle/>
                    <a:p>
                      <a:pPr algn="ctr"/>
                      <a:r>
                        <a:rPr lang="fr-FR" dirty="0"/>
                        <a:t>1,2</a:t>
                      </a:r>
                    </a:p>
                  </a:txBody>
                  <a:tcPr/>
                </a:tc>
                <a:tc>
                  <a:txBody>
                    <a:bodyPr/>
                    <a:lstStyle/>
                    <a:p>
                      <a:pPr algn="ctr"/>
                      <a:r>
                        <a:rPr lang="fr-FR" dirty="0"/>
                        <a:t>0,8</a:t>
                      </a:r>
                    </a:p>
                  </a:txBody>
                  <a:tcPr/>
                </a:tc>
                <a:extLst>
                  <a:ext uri="{0D108BD9-81ED-4DB2-BD59-A6C34878D82A}">
                    <a16:rowId xmlns:a16="http://schemas.microsoft.com/office/drawing/2014/main" val="10006"/>
                  </a:ext>
                </a:extLst>
              </a:tr>
              <a:tr h="240064">
                <a:tc>
                  <a:txBody>
                    <a:bodyPr/>
                    <a:lstStyle/>
                    <a:p>
                      <a:pPr algn="ctr"/>
                      <a:r>
                        <a:rPr lang="fr-FR" dirty="0"/>
                        <a:t>Inverse</a:t>
                      </a:r>
                    </a:p>
                  </a:txBody>
                  <a:tcPr/>
                </a:tc>
                <a:tc>
                  <a:txBody>
                    <a:bodyPr/>
                    <a:lstStyle/>
                    <a:p>
                      <a:pPr algn="ctr"/>
                      <a:r>
                        <a:rPr lang="fr-FR" dirty="0"/>
                        <a:t>0,8</a:t>
                      </a:r>
                    </a:p>
                  </a:txBody>
                  <a:tcPr/>
                </a:tc>
                <a:tc>
                  <a:txBody>
                    <a:bodyPr/>
                    <a:lstStyle/>
                    <a:p>
                      <a:pPr algn="ctr"/>
                      <a:r>
                        <a:rPr lang="fr-FR" dirty="0"/>
                        <a:t>0,5</a:t>
                      </a:r>
                    </a:p>
                  </a:txBody>
                  <a:tcPr/>
                </a:tc>
                <a:extLst>
                  <a:ext uri="{0D108BD9-81ED-4DB2-BD59-A6C34878D82A}">
                    <a16:rowId xmlns:a16="http://schemas.microsoft.com/office/drawing/2014/main" val="10007"/>
                  </a:ext>
                </a:extLst>
              </a:tr>
            </a:tbl>
          </a:graphicData>
        </a:graphic>
      </p:graphicFrame>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1579314"/>
          </a:xfrm>
          <a:solidFill>
            <a:schemeClr val="tx2">
              <a:lumMod val="20000"/>
              <a:lumOff val="80000"/>
            </a:schemeClr>
          </a:solidFill>
        </p:spPr>
        <p:txBody>
          <a:bodyPr>
            <a:normAutofit fontScale="70000" lnSpcReduction="20000"/>
          </a:bodyPr>
          <a:lstStyle/>
          <a:p>
            <a:pPr marL="0" indent="0">
              <a:spcBef>
                <a:spcPts val="0"/>
              </a:spcBef>
              <a:buNone/>
            </a:pPr>
            <a:r>
              <a:rPr lang="fr-FR" dirty="0"/>
              <a:t>	On se propose de dimensionner une chaussée bitumineuse épaisse comme une voie du réseau non structurant (VRNS), pour une durée de 20 ans. Des études préalables ont indiqué que l’on pouvait s’attendre à un trafic de classe T1, avec un taux d’accroissement arithmétique escompté de 2%.</a:t>
            </a:r>
          </a:p>
          <a:p>
            <a:pPr marL="0" indent="0">
              <a:buNone/>
            </a:pPr>
            <a:endParaRPr lang="fr-FR" dirty="0"/>
          </a:p>
        </p:txBody>
      </p:sp>
      <p:sp>
        <p:nvSpPr>
          <p:cNvPr id="11" name="Ellipse 10">
            <a:extLst>
              <a:ext uri="{FF2B5EF4-FFF2-40B4-BE49-F238E27FC236}">
                <a16:creationId xmlns:a16="http://schemas.microsoft.com/office/drawing/2014/main" id="{95E8714A-A28E-4DB3-8FAF-6158E477B227}"/>
              </a:ext>
            </a:extLst>
          </p:cNvPr>
          <p:cNvSpPr/>
          <p:nvPr/>
        </p:nvSpPr>
        <p:spPr>
          <a:xfrm>
            <a:off x="6516216" y="4067299"/>
            <a:ext cx="648072" cy="400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88FA26A5-CF92-476B-B675-FA1C5482C57F}"/>
              </a:ext>
            </a:extLst>
          </p:cNvPr>
          <p:cNvSpPr txBox="1"/>
          <p:nvPr/>
        </p:nvSpPr>
        <p:spPr>
          <a:xfrm>
            <a:off x="1595865" y="6121697"/>
            <a:ext cx="5883342" cy="461665"/>
          </a:xfrm>
          <a:prstGeom prst="rect">
            <a:avLst/>
          </a:prstGeom>
          <a:noFill/>
        </p:spPr>
        <p:txBody>
          <a:bodyPr wrap="none" rtlCol="0">
            <a:spAutoFit/>
          </a:bodyPr>
          <a:lstStyle/>
          <a:p>
            <a:r>
              <a:rPr lang="fr-FR" sz="2400" dirty="0"/>
              <a:t>NE = NPL x CAM = 4 343 500 x 0,5 = 2 171 500</a:t>
            </a:r>
          </a:p>
        </p:txBody>
      </p:sp>
    </p:spTree>
    <p:extLst>
      <p:ext uri="{BB962C8B-B14F-4D97-AF65-F5344CB8AC3E}">
        <p14:creationId xmlns:p14="http://schemas.microsoft.com/office/powerpoint/2010/main" val="15020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A5202-B4DD-4B3C-B991-9F5BEED6FC0E}"/>
              </a:ext>
            </a:extLst>
          </p:cNvPr>
          <p:cNvSpPr>
            <a:spLocks noGrp="1"/>
          </p:cNvSpPr>
          <p:nvPr>
            <p:ph type="title"/>
          </p:nvPr>
        </p:nvSpPr>
        <p:spPr/>
        <p:txBody>
          <a:bodyPr/>
          <a:lstStyle/>
          <a:p>
            <a:r>
              <a:rPr lang="fr-FR" dirty="0"/>
              <a:t>Méthode de dimensionnement des chaussées française</a:t>
            </a:r>
          </a:p>
        </p:txBody>
      </p:sp>
      <p:sp>
        <p:nvSpPr>
          <p:cNvPr id="3" name="Espace réservé du contenu 2">
            <a:extLst>
              <a:ext uri="{FF2B5EF4-FFF2-40B4-BE49-F238E27FC236}">
                <a16:creationId xmlns:a16="http://schemas.microsoft.com/office/drawing/2014/main" id="{B108D3BB-65CB-4032-A593-DFD1C0F1F5AA}"/>
              </a:ext>
            </a:extLst>
          </p:cNvPr>
          <p:cNvSpPr>
            <a:spLocks noGrp="1"/>
          </p:cNvSpPr>
          <p:nvPr>
            <p:ph idx="1"/>
          </p:nvPr>
        </p:nvSpPr>
        <p:spPr/>
        <p:txBody>
          <a:bodyPr/>
          <a:lstStyle/>
          <a:p>
            <a:r>
              <a:rPr lang="fr-FR" dirty="0"/>
              <a:t>Méthode rationnelle</a:t>
            </a:r>
          </a:p>
          <a:p>
            <a:r>
              <a:rPr lang="fr-FR" dirty="0"/>
              <a:t>(semi-empirique)</a:t>
            </a:r>
          </a:p>
          <a:p>
            <a:r>
              <a:rPr lang="fr-FR" dirty="0">
                <a:sym typeface="Wingdings" panose="05000000000000000000" pitchFamily="2" charset="2"/>
              </a:rPr>
              <a:t></a:t>
            </a:r>
            <a:r>
              <a:rPr lang="fr-FR" dirty="0"/>
              <a:t> possibilité de prise en compte de nouveaux matériaux, de matériaux avec des propriétés améliorées,…</a:t>
            </a:r>
          </a:p>
        </p:txBody>
      </p:sp>
    </p:spTree>
    <p:extLst>
      <p:ext uri="{BB962C8B-B14F-4D97-AF65-F5344CB8AC3E}">
        <p14:creationId xmlns:p14="http://schemas.microsoft.com/office/powerpoint/2010/main" val="410013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9174E-1B57-4FCB-ADE3-8C63958A5C1B}"/>
              </a:ext>
            </a:extLst>
          </p:cNvPr>
          <p:cNvSpPr>
            <a:spLocks noGrp="1"/>
          </p:cNvSpPr>
          <p:nvPr>
            <p:ph type="title"/>
          </p:nvPr>
        </p:nvSpPr>
        <p:spPr/>
        <p:txBody>
          <a:bodyPr/>
          <a:lstStyle/>
          <a:p>
            <a:r>
              <a:rPr lang="fr-FR" dirty="0"/>
              <a:t>Prise en compte du sol support</a:t>
            </a:r>
          </a:p>
        </p:txBody>
      </p:sp>
      <p:sp>
        <p:nvSpPr>
          <p:cNvPr id="3" name="Espace réservé du contenu 2">
            <a:extLst>
              <a:ext uri="{FF2B5EF4-FFF2-40B4-BE49-F238E27FC236}">
                <a16:creationId xmlns:a16="http://schemas.microsoft.com/office/drawing/2014/main" id="{5C08E7A1-6E3A-4A0D-A095-53CA7E2747A5}"/>
              </a:ext>
            </a:extLst>
          </p:cNvPr>
          <p:cNvSpPr>
            <a:spLocks noGrp="1"/>
          </p:cNvSpPr>
          <p:nvPr>
            <p:ph idx="1"/>
          </p:nvPr>
        </p:nvSpPr>
        <p:spPr/>
        <p:txBody>
          <a:bodyPr/>
          <a:lstStyle/>
          <a:p>
            <a:pPr marL="0" lvl="1" indent="0">
              <a:buNone/>
            </a:pPr>
            <a:r>
              <a:rPr lang="fr-FR" sz="2000" b="1" dirty="0" err="1">
                <a:solidFill>
                  <a:schemeClr val="tx1"/>
                </a:solidFill>
              </a:rPr>
              <a:t>ks</a:t>
            </a:r>
            <a:r>
              <a:rPr lang="fr-FR" sz="2000" b="1" dirty="0">
                <a:solidFill>
                  <a:schemeClr val="tx1"/>
                </a:solidFill>
              </a:rPr>
              <a:t> : coefficient d’ajustement lié à la portance du sol</a:t>
            </a:r>
          </a:p>
          <a:p>
            <a:pPr lvl="1">
              <a:buFont typeface="Wingdings" panose="05000000000000000000" pitchFamily="2" charset="2"/>
              <a:buChar char="§"/>
            </a:pPr>
            <a:r>
              <a:rPr lang="fr-FR" sz="2000" dirty="0">
                <a:solidFill>
                  <a:schemeClr val="tx1"/>
                </a:solidFill>
              </a:rPr>
              <a:t>Prise en compte des hétérogénéités du sol</a:t>
            </a:r>
          </a:p>
        </p:txBody>
      </p:sp>
      <p:pic>
        <p:nvPicPr>
          <p:cNvPr id="2050" name="Image 6">
            <a:extLst>
              <a:ext uri="{FF2B5EF4-FFF2-40B4-BE49-F238E27FC236}">
                <a16:creationId xmlns:a16="http://schemas.microsoft.com/office/drawing/2014/main" id="{43138918-4EE2-4664-8E81-74A1421BD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40968"/>
            <a:ext cx="7410438" cy="108813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7">
            <a:extLst>
              <a:ext uri="{FF2B5EF4-FFF2-40B4-BE49-F238E27FC236}">
                <a16:creationId xmlns:a16="http://schemas.microsoft.com/office/drawing/2014/main" id="{9F816961-B293-4F30-8E95-9E76D3681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706937"/>
            <a:ext cx="7833060" cy="1088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6CC6601-E8C4-4A6D-8790-7A0F929463D7}"/>
              </a:ext>
            </a:extLst>
          </p:cNvPr>
          <p:cNvSpPr>
            <a:spLocks noChangeArrowheads="1"/>
          </p:cNvSpPr>
          <p:nvPr/>
        </p:nvSpPr>
        <p:spPr bwMode="auto">
          <a:xfrm>
            <a:off x="0" y="212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197904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398FFF6-5DCB-48F1-97DB-95074E300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24906"/>
            <a:ext cx="7410438" cy="108813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AFB35A9C-401D-4E2E-AFC2-A0A3885EC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90875"/>
            <a:ext cx="7833060" cy="10881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1003250"/>
          </a:xfrm>
          <a:solidFill>
            <a:schemeClr val="tx2">
              <a:lumMod val="20000"/>
              <a:lumOff val="80000"/>
            </a:schemeClr>
          </a:solidFill>
        </p:spPr>
        <p:txBody>
          <a:bodyPr>
            <a:normAutofit lnSpcReduction="10000"/>
          </a:bodyPr>
          <a:lstStyle/>
          <a:p>
            <a:pPr marL="0" indent="0">
              <a:spcBef>
                <a:spcPts val="0"/>
              </a:spcBef>
              <a:buNone/>
            </a:pPr>
            <a:r>
              <a:rPr lang="fr-FR" dirty="0"/>
              <a:t>	Le sol support est propre à fournir une plate-forme de type PF2.</a:t>
            </a:r>
          </a:p>
          <a:p>
            <a:pPr marL="0" indent="0">
              <a:spcBef>
                <a:spcPts val="0"/>
              </a:spcBef>
              <a:buNone/>
            </a:pPr>
            <a:endParaRPr lang="fr-FR" dirty="0"/>
          </a:p>
          <a:p>
            <a:pPr marL="0" indent="0">
              <a:buNone/>
            </a:pPr>
            <a:endParaRPr lang="fr-FR" dirty="0"/>
          </a:p>
        </p:txBody>
      </p:sp>
      <p:sp>
        <p:nvSpPr>
          <p:cNvPr id="11" name="Ellipse 10">
            <a:extLst>
              <a:ext uri="{FF2B5EF4-FFF2-40B4-BE49-F238E27FC236}">
                <a16:creationId xmlns:a16="http://schemas.microsoft.com/office/drawing/2014/main" id="{95E8714A-A28E-4DB3-8FAF-6158E477B227}"/>
              </a:ext>
            </a:extLst>
          </p:cNvPr>
          <p:cNvSpPr/>
          <p:nvPr/>
        </p:nvSpPr>
        <p:spPr>
          <a:xfrm>
            <a:off x="3740715" y="4634957"/>
            <a:ext cx="648072" cy="400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754CE34-3135-45D6-8999-988D4F306D5E}"/>
              </a:ext>
            </a:extLst>
          </p:cNvPr>
          <p:cNvSpPr txBox="1"/>
          <p:nvPr/>
        </p:nvSpPr>
        <p:spPr>
          <a:xfrm>
            <a:off x="3419872" y="5805264"/>
            <a:ext cx="1656184" cy="461665"/>
          </a:xfrm>
          <a:prstGeom prst="rect">
            <a:avLst/>
          </a:prstGeom>
          <a:noFill/>
        </p:spPr>
        <p:txBody>
          <a:bodyPr wrap="square" rtlCol="0">
            <a:spAutoFit/>
          </a:bodyPr>
          <a:lstStyle/>
          <a:p>
            <a:r>
              <a:rPr lang="fr-FR" sz="2400" dirty="0"/>
              <a:t>Ks = 1/1,1</a:t>
            </a:r>
          </a:p>
        </p:txBody>
      </p:sp>
    </p:spTree>
    <p:extLst>
      <p:ext uri="{BB962C8B-B14F-4D97-AF65-F5344CB8AC3E}">
        <p14:creationId xmlns:p14="http://schemas.microsoft.com/office/powerpoint/2010/main" val="26371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167EE-956F-4061-878B-A4C26A309E97}"/>
              </a:ext>
            </a:extLst>
          </p:cNvPr>
          <p:cNvSpPr>
            <a:spLocks noGrp="1"/>
          </p:cNvSpPr>
          <p:nvPr>
            <p:ph type="title"/>
          </p:nvPr>
        </p:nvSpPr>
        <p:spPr/>
        <p:txBody>
          <a:bodyPr/>
          <a:lstStyle/>
          <a:p>
            <a:r>
              <a:rPr lang="fr-FR" dirty="0"/>
              <a:t>Prise en compte des matériaux bitumineux</a:t>
            </a:r>
          </a:p>
        </p:txBody>
      </p:sp>
      <p:sp>
        <p:nvSpPr>
          <p:cNvPr id="4" name="Espace réservé du contenu 2">
            <a:extLst>
              <a:ext uri="{FF2B5EF4-FFF2-40B4-BE49-F238E27FC236}">
                <a16:creationId xmlns:a16="http://schemas.microsoft.com/office/drawing/2014/main" id="{3CC5F252-7158-4F5A-8626-D560B0900146}"/>
              </a:ext>
            </a:extLst>
          </p:cNvPr>
          <p:cNvSpPr>
            <a:spLocks noGrp="1"/>
          </p:cNvSpPr>
          <p:nvPr>
            <p:ph idx="1"/>
          </p:nvPr>
        </p:nvSpPr>
        <p:spPr>
          <a:xfrm>
            <a:off x="457200" y="1600200"/>
            <a:ext cx="8229600" cy="4525963"/>
          </a:xfrm>
        </p:spPr>
        <p:txBody>
          <a:bodyPr>
            <a:normAutofit/>
          </a:bodyPr>
          <a:lstStyle/>
          <a:p>
            <a:pPr marL="0" indent="0">
              <a:buNone/>
            </a:pPr>
            <a:endParaRPr lang="fr-FR" sz="2400" b="1" dirty="0">
              <a:solidFill>
                <a:srgbClr val="FF9933"/>
              </a:solidFill>
            </a:endParaRPr>
          </a:p>
          <a:p>
            <a:pPr marL="0" lvl="1" indent="0">
              <a:buNone/>
            </a:pPr>
            <a:r>
              <a:rPr lang="fr-FR" sz="2000" b="1" dirty="0" err="1">
                <a:solidFill>
                  <a:schemeClr val="tx1"/>
                </a:solidFill>
              </a:rPr>
              <a:t>kc</a:t>
            </a:r>
            <a:r>
              <a:rPr lang="fr-FR" sz="2000" b="1" dirty="0">
                <a:solidFill>
                  <a:schemeClr val="tx1"/>
                </a:solidFill>
              </a:rPr>
              <a:t> : coefficient lié au calage du matériau</a:t>
            </a:r>
          </a:p>
          <a:p>
            <a:pPr lvl="1">
              <a:buFont typeface="Wingdings" panose="05000000000000000000" pitchFamily="2" charset="2"/>
              <a:buChar char="§"/>
            </a:pPr>
            <a:r>
              <a:rPr lang="fr-FR" sz="2000" dirty="0">
                <a:solidFill>
                  <a:schemeClr val="tx1"/>
                </a:solidFill>
              </a:rPr>
              <a:t>Écart entre le comportement réel de la structure et le modèle de calcul</a:t>
            </a:r>
          </a:p>
          <a:p>
            <a:pPr lvl="1">
              <a:buFont typeface="Wingdings" panose="05000000000000000000" pitchFamily="2" charset="2"/>
              <a:buChar char="§"/>
            </a:pPr>
            <a:r>
              <a:rPr lang="fr-FR" sz="2000" dirty="0">
                <a:solidFill>
                  <a:schemeClr val="tx1"/>
                </a:solidFill>
              </a:rPr>
              <a:t>Valeurs : 1,3 pour GB – 1 pour EME</a:t>
            </a:r>
          </a:p>
          <a:p>
            <a:pPr marL="0" lvl="1" indent="0">
              <a:buNone/>
            </a:pPr>
            <a:endParaRPr lang="fr-FR" sz="2000" dirty="0">
              <a:solidFill>
                <a:schemeClr val="tx1"/>
              </a:solidFill>
            </a:endParaRPr>
          </a:p>
        </p:txBody>
      </p:sp>
    </p:spTree>
    <p:extLst>
      <p:ext uri="{BB962C8B-B14F-4D97-AF65-F5344CB8AC3E}">
        <p14:creationId xmlns:p14="http://schemas.microsoft.com/office/powerpoint/2010/main" val="3369688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sp>
        <p:nvSpPr>
          <p:cNvPr id="7" name="Rectangle 6">
            <a:extLst>
              <a:ext uri="{FF2B5EF4-FFF2-40B4-BE49-F238E27FC236}">
                <a16:creationId xmlns:a16="http://schemas.microsoft.com/office/drawing/2014/main" id="{FC2D092A-D04E-4E49-8653-8700A364FABA}"/>
              </a:ext>
            </a:extLst>
          </p:cNvPr>
          <p:cNvSpPr/>
          <p:nvPr/>
        </p:nvSpPr>
        <p:spPr>
          <a:xfrm>
            <a:off x="3453553" y="2747045"/>
            <a:ext cx="2236894" cy="461665"/>
          </a:xfrm>
          <a:prstGeom prst="rect">
            <a:avLst/>
          </a:prstGeom>
        </p:spPr>
        <p:txBody>
          <a:bodyPr wrap="none">
            <a:spAutoFit/>
          </a:bodyPr>
          <a:lstStyle/>
          <a:p>
            <a:r>
              <a:rPr lang="fr-FR" sz="2400" dirty="0" err="1"/>
              <a:t>Kc</a:t>
            </a:r>
            <a:r>
              <a:rPr lang="fr-FR" sz="2400" dirty="0"/>
              <a:t> : 1,3 pour GB </a:t>
            </a:r>
          </a:p>
        </p:txBody>
      </p:sp>
    </p:spTree>
    <p:extLst>
      <p:ext uri="{BB962C8B-B14F-4D97-AF65-F5344CB8AC3E}">
        <p14:creationId xmlns:p14="http://schemas.microsoft.com/office/powerpoint/2010/main" val="265668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642" y="116632"/>
            <a:ext cx="8229600" cy="1143000"/>
          </a:xfrm>
        </p:spPr>
        <p:txBody>
          <a:bodyPr/>
          <a:lstStyle/>
          <a:p>
            <a:r>
              <a:rPr lang="fr-FR" dirty="0"/>
              <a:t>Approche probabiliste</a:t>
            </a:r>
          </a:p>
        </p:txBody>
      </p:sp>
      <p:sp>
        <p:nvSpPr>
          <p:cNvPr id="5" name="Espace réservé du contenu 2"/>
          <p:cNvSpPr txBox="1">
            <a:spLocks/>
          </p:cNvSpPr>
          <p:nvPr/>
        </p:nvSpPr>
        <p:spPr>
          <a:xfrm>
            <a:off x="487226" y="1052736"/>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400" b="1" dirty="0">
                <a:solidFill>
                  <a:srgbClr val="FF9933"/>
                </a:solidFill>
              </a:rPr>
              <a:t>La variabilité des paramètres : une réalité</a:t>
            </a:r>
          </a:p>
          <a:p>
            <a:pPr marL="0" indent="0">
              <a:buFont typeface="Arial" pitchFamily="34" charset="0"/>
              <a:buNone/>
            </a:pPr>
            <a:endParaRPr lang="fr-FR" sz="2400" b="1" dirty="0">
              <a:solidFill>
                <a:srgbClr val="FF9933"/>
              </a:solidFill>
            </a:endParaRPr>
          </a:p>
        </p:txBody>
      </p:sp>
      <p:sp>
        <p:nvSpPr>
          <p:cNvPr id="7" name="Espace réservé du contenu 2"/>
          <p:cNvSpPr>
            <a:spLocks noGrp="1"/>
          </p:cNvSpPr>
          <p:nvPr>
            <p:ph idx="1"/>
          </p:nvPr>
        </p:nvSpPr>
        <p:spPr>
          <a:xfrm>
            <a:off x="487226" y="1680580"/>
            <a:ext cx="8229600" cy="4968552"/>
          </a:xfrm>
        </p:spPr>
        <p:txBody>
          <a:bodyPr>
            <a:normAutofit fontScale="92500"/>
          </a:bodyPr>
          <a:lstStyle/>
          <a:p>
            <a:pPr marL="0" indent="0">
              <a:buNone/>
            </a:pPr>
            <a:r>
              <a:rPr lang="fr-FR" sz="2400" dirty="0"/>
              <a:t>Une structure de chaussée est un prototype réalisé en place, dont plusieurs paramètres varient continûment, affectant le comportement de la chaussée dans le temps : </a:t>
            </a:r>
          </a:p>
          <a:p>
            <a:r>
              <a:rPr lang="fr-FR" sz="2400" dirty="0"/>
              <a:t>L’épaisseur des couches de chaussée réalisées sur chantier (variable selon méthodes d’exécution et qualité des travaux)</a:t>
            </a:r>
          </a:p>
          <a:p>
            <a:r>
              <a:rPr lang="fr-FR" sz="2400" dirty="0"/>
              <a:t>Le comportement à la fatigue des matériaux traités (</a:t>
            </a:r>
            <a:r>
              <a:rPr lang="fr-FR" sz="2400" dirty="0" err="1"/>
              <a:t>cf</a:t>
            </a:r>
            <a:r>
              <a:rPr lang="fr-FR" sz="2400" dirty="0"/>
              <a:t> dispersion des résultats d’essai de fatigue sur éprouvette laboratoire)</a:t>
            </a:r>
          </a:p>
          <a:p>
            <a:r>
              <a:rPr lang="fr-FR" sz="2400" dirty="0"/>
              <a:t>Les paramètres d’environnement : occurrence et sévérité des périodes de gel, précipitations météorologiques (pluies, neige) : portance de la plate-forme support variable</a:t>
            </a:r>
          </a:p>
          <a:p>
            <a:r>
              <a:rPr lang="fr-FR" sz="2400" dirty="0"/>
              <a:t>Le trafic, dont la composition et la croissance varient au cours de la durée de vie de la chaussée de façon imprévisible</a:t>
            </a:r>
          </a:p>
          <a:p>
            <a:pPr marL="0" indent="0">
              <a:buNone/>
            </a:pPr>
            <a:endParaRPr lang="fr-FR" sz="2400" dirty="0"/>
          </a:p>
        </p:txBody>
      </p:sp>
    </p:spTree>
    <p:extLst>
      <p:ext uri="{BB962C8B-B14F-4D97-AF65-F5344CB8AC3E}">
        <p14:creationId xmlns:p14="http://schemas.microsoft.com/office/powerpoint/2010/main" val="678181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226" y="161764"/>
            <a:ext cx="8229600" cy="1143000"/>
          </a:xfrm>
        </p:spPr>
        <p:txBody>
          <a:bodyPr/>
          <a:lstStyle/>
          <a:p>
            <a:r>
              <a:rPr lang="fr-FR" dirty="0"/>
              <a:t>Approche probabiliste</a:t>
            </a:r>
          </a:p>
        </p:txBody>
      </p:sp>
      <p:sp>
        <p:nvSpPr>
          <p:cNvPr id="5" name="Espace réservé du contenu 2"/>
          <p:cNvSpPr txBox="1">
            <a:spLocks/>
          </p:cNvSpPr>
          <p:nvPr/>
        </p:nvSpPr>
        <p:spPr>
          <a:xfrm>
            <a:off x="487226" y="1052736"/>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400" b="1" dirty="0">
                <a:solidFill>
                  <a:srgbClr val="FF9933"/>
                </a:solidFill>
              </a:rPr>
              <a:t>Réponse : une approche probabiliste</a:t>
            </a:r>
          </a:p>
        </p:txBody>
      </p:sp>
      <p:sp>
        <p:nvSpPr>
          <p:cNvPr id="7" name="Espace réservé du contenu 2"/>
          <p:cNvSpPr>
            <a:spLocks noGrp="1"/>
          </p:cNvSpPr>
          <p:nvPr>
            <p:ph idx="1"/>
          </p:nvPr>
        </p:nvSpPr>
        <p:spPr>
          <a:xfrm>
            <a:off x="487226" y="1680580"/>
            <a:ext cx="8229600" cy="4968552"/>
          </a:xfrm>
        </p:spPr>
        <p:txBody>
          <a:bodyPr>
            <a:normAutofit/>
          </a:bodyPr>
          <a:lstStyle/>
          <a:p>
            <a:pPr marL="0" indent="0">
              <a:buNone/>
            </a:pPr>
            <a:r>
              <a:rPr lang="fr-FR" sz="2400" dirty="0"/>
              <a:t>A la durée de dimensionnement p retenue est associée une probabilité de rupture de la chaussée appelée le « </a:t>
            </a:r>
            <a:r>
              <a:rPr lang="fr-FR" sz="2400" b="1" dirty="0"/>
              <a:t>risque de calcul</a:t>
            </a:r>
            <a:r>
              <a:rPr lang="fr-FR" sz="2400" dirty="0"/>
              <a:t> » notée r, dont la valeur est fixée par le maître d’ouvrage.</a:t>
            </a:r>
          </a:p>
          <a:p>
            <a:pPr marL="0" indent="0">
              <a:buNone/>
            </a:pPr>
            <a:endParaRPr lang="fr-FR" sz="2400" b="1" dirty="0"/>
          </a:p>
          <a:p>
            <a:pPr marL="0" indent="0">
              <a:buNone/>
            </a:pPr>
            <a:r>
              <a:rPr lang="fr-FR" sz="2400" b="1" dirty="0"/>
              <a:t>Le risque r adopté pour le dimensionnement de la chaussée sur une période de x années est la probabilité qu’apparaissent au cours de ces x années des désordres qui impliqueraient des travaux de renforcement assimilables à une reconstruction de la chaussée, en l’absence de toute intervention d’entretien structurel dans l’intervalle</a:t>
            </a:r>
            <a:r>
              <a:rPr lang="fr-FR" sz="2400" dirty="0"/>
              <a:t>. </a:t>
            </a:r>
          </a:p>
          <a:p>
            <a:pPr marL="0" indent="0">
              <a:buNone/>
            </a:pPr>
            <a:endParaRPr lang="fr-FR" sz="2400" dirty="0"/>
          </a:p>
        </p:txBody>
      </p:sp>
    </p:spTree>
    <p:extLst>
      <p:ext uri="{BB962C8B-B14F-4D97-AF65-F5344CB8AC3E}">
        <p14:creationId xmlns:p14="http://schemas.microsoft.com/office/powerpoint/2010/main" val="1728209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226" y="161764"/>
            <a:ext cx="8229600" cy="1143000"/>
          </a:xfrm>
        </p:spPr>
        <p:txBody>
          <a:bodyPr/>
          <a:lstStyle/>
          <a:p>
            <a:r>
              <a:rPr lang="fr-FR" dirty="0"/>
              <a:t>Approche probabiliste</a:t>
            </a:r>
          </a:p>
        </p:txBody>
      </p:sp>
      <p:sp>
        <p:nvSpPr>
          <p:cNvPr id="5" name="Espace réservé du contenu 2"/>
          <p:cNvSpPr txBox="1">
            <a:spLocks/>
          </p:cNvSpPr>
          <p:nvPr/>
        </p:nvSpPr>
        <p:spPr>
          <a:xfrm>
            <a:off x="487226" y="1052736"/>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400" b="1" dirty="0">
                <a:solidFill>
                  <a:srgbClr val="FF9933"/>
                </a:solidFill>
              </a:rPr>
              <a:t>Formulation du caractère probabiliste</a:t>
            </a:r>
          </a:p>
        </p:txBody>
      </p:sp>
      <mc:AlternateContent xmlns:mc="http://schemas.openxmlformats.org/markup-compatibility/2006" xmlns:a14="http://schemas.microsoft.com/office/drawing/2010/main">
        <mc:Choice Requires="a14">
          <p:sp>
            <p:nvSpPr>
              <p:cNvPr id="7" name="Espace réservé du contenu 2"/>
              <p:cNvSpPr>
                <a:spLocks noGrp="1"/>
              </p:cNvSpPr>
              <p:nvPr>
                <p:ph idx="1"/>
              </p:nvPr>
            </p:nvSpPr>
            <p:spPr>
              <a:xfrm>
                <a:off x="487226" y="1680580"/>
                <a:ext cx="8229600" cy="4968552"/>
              </a:xfrm>
            </p:spPr>
            <p:txBody>
              <a:bodyPr>
                <a:normAutofit fontScale="92500" lnSpcReduction="10000"/>
              </a:bodyPr>
              <a:lstStyle/>
              <a:p>
                <a:pPr marL="0" indent="0">
                  <a:buNone/>
                </a:pPr>
                <a:r>
                  <a:rPr lang="fr-FR" sz="2400" dirty="0"/>
                  <a:t>On formule l’hypothèse suivante : </a:t>
                </a:r>
              </a:p>
              <a:p>
                <a:pPr marL="0" indent="0">
                  <a:buNone/>
                </a:pPr>
                <a:r>
                  <a:rPr lang="fr-FR" sz="2400" dirty="0"/>
                  <a:t>« Les phénomènes décrits sont supposés suivre des lois normales indépendantes. »</a:t>
                </a:r>
              </a:p>
              <a:p>
                <a:pPr marL="0" indent="0">
                  <a:buNone/>
                </a:pPr>
                <a:r>
                  <a:rPr lang="fr-FR" sz="2400" dirty="0"/>
                  <a:t>→ à cette variable de risque r est associée une valeur de la variable centrée réduite notée u.</a:t>
                </a:r>
              </a:p>
              <a:p>
                <a:pPr marL="0" indent="0">
                  <a:buNone/>
                </a:pPr>
                <a:r>
                  <a:rPr lang="fr-FR" sz="2400" dirty="0"/>
                  <a:t>On corrige la courbe de fatigue (moyenne) pour les matériaux liés par un coefficient </a:t>
                </a:r>
                <a:r>
                  <a:rPr lang="fr-FR" sz="2400" dirty="0" err="1"/>
                  <a:t>kr</a:t>
                </a:r>
                <a:r>
                  <a:rPr lang="fr-FR" sz="2400" dirty="0"/>
                  <a:t> (pour risque)</a:t>
                </a:r>
              </a:p>
              <a:p>
                <a:pPr marL="0" indent="0" algn="ctr">
                  <a:buNone/>
                </a:pP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a:rPr>
                          <m:t>𝑘</m:t>
                        </m:r>
                      </m:e>
                      <m:sub>
                        <m:r>
                          <a:rPr lang="fr-FR" sz="2400" b="0" i="1" smtClean="0">
                            <a:latin typeface="Cambria Math"/>
                          </a:rPr>
                          <m:t>𝑟</m:t>
                        </m:r>
                      </m:sub>
                    </m:sSub>
                    <m:r>
                      <a:rPr lang="fr-FR" sz="2400" b="0" i="1" smtClean="0">
                        <a:latin typeface="Cambria Math"/>
                      </a:rPr>
                      <m:t>=</m:t>
                    </m:r>
                    <m:sSup>
                      <m:sSupPr>
                        <m:ctrlPr>
                          <a:rPr lang="fr-FR" sz="2400" b="0" i="1" smtClean="0">
                            <a:latin typeface="Cambria Math" panose="02040503050406030204" pitchFamily="18" charset="0"/>
                          </a:rPr>
                        </m:ctrlPr>
                      </m:sSupPr>
                      <m:e>
                        <m:r>
                          <a:rPr lang="fr-FR" sz="2400" b="0" i="1" smtClean="0">
                            <a:latin typeface="Cambria Math"/>
                          </a:rPr>
                          <m:t>10</m:t>
                        </m:r>
                      </m:e>
                      <m:sup>
                        <m:r>
                          <a:rPr lang="fr-FR" sz="2400" b="0" i="1" smtClean="0">
                            <a:latin typeface="Cambria Math"/>
                          </a:rPr>
                          <m:t>−</m:t>
                        </m:r>
                        <m:r>
                          <a:rPr lang="fr-FR" sz="2400" b="0" i="1" smtClean="0">
                            <a:latin typeface="Cambria Math"/>
                          </a:rPr>
                          <m:t>𝑢𝑏</m:t>
                        </m:r>
                        <m:r>
                          <a:rPr lang="fr-FR" sz="2400" b="0" i="1" smtClean="0">
                            <a:latin typeface="Cambria Math"/>
                            <a:ea typeface="Cambria Math"/>
                          </a:rPr>
                          <m:t>𝛿</m:t>
                        </m:r>
                      </m:sup>
                    </m:sSup>
                  </m:oMath>
                </a14:m>
                <a:r>
                  <a:rPr lang="fr-FR" sz="2400" dirty="0"/>
                  <a:t> avec </a:t>
                </a:r>
                <a14:m>
                  <m:oMath xmlns:m="http://schemas.openxmlformats.org/officeDocument/2006/math">
                    <m:r>
                      <a:rPr lang="fr-FR" sz="2400" i="1" smtClean="0">
                        <a:latin typeface="Cambria Math"/>
                        <a:ea typeface="Cambria Math"/>
                      </a:rPr>
                      <m:t>𝛿</m:t>
                    </m:r>
                    <m:r>
                      <a:rPr lang="fr-FR" sz="2400" b="0" i="1" smtClean="0">
                        <a:latin typeface="Cambria Math"/>
                        <a:ea typeface="Cambria Math"/>
                      </a:rPr>
                      <m:t>=</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𝑆𝑁</m:t>
                            </m:r>
                          </m:e>
                          <m:sup>
                            <m:r>
                              <a:rPr lang="fr-FR" sz="2400" b="0" i="1" smtClean="0">
                                <a:latin typeface="Cambria Math"/>
                                <a:ea typeface="Cambria Math"/>
                              </a:rPr>
                              <m:t>2</m:t>
                            </m:r>
                          </m:sup>
                        </m:sSup>
                        <m:r>
                          <a:rPr lang="fr-FR" sz="2400" b="0" i="1" smtClean="0">
                            <a:latin typeface="Cambria Math"/>
                            <a:ea typeface="Cambria Math"/>
                          </a:rPr>
                          <m:t>+(</m:t>
                        </m:r>
                        <m:f>
                          <m:fPr>
                            <m:type m:val="skw"/>
                            <m:ctrlPr>
                              <a:rPr lang="fr-FR" sz="2400" b="0" i="1" smtClean="0">
                                <a:latin typeface="Cambria Math" panose="02040503050406030204" pitchFamily="18" charset="0"/>
                                <a:ea typeface="Cambria Math"/>
                              </a:rPr>
                            </m:ctrlPr>
                          </m:fPr>
                          <m:num>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𝑐</m:t>
                                </m:r>
                              </m:e>
                              <m:sup>
                                <m:r>
                                  <a:rPr lang="fr-FR" sz="2400" b="0" i="1" smtClean="0">
                                    <a:latin typeface="Cambria Math"/>
                                    <a:ea typeface="Cambria Math"/>
                                  </a:rPr>
                                  <m:t>2</m:t>
                                </m:r>
                              </m:sup>
                            </m:sSup>
                          </m:num>
                          <m:den>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𝑏</m:t>
                                </m:r>
                              </m:e>
                              <m:sup>
                                <m:r>
                                  <a:rPr lang="fr-FR" sz="2400" b="0" i="1" smtClean="0">
                                    <a:latin typeface="Cambria Math"/>
                                    <a:ea typeface="Cambria Math"/>
                                  </a:rPr>
                                  <m:t>2</m:t>
                                </m:r>
                              </m:sup>
                            </m:sSup>
                          </m:den>
                        </m:f>
                        <m:r>
                          <a:rPr lang="fr-FR" sz="2400" b="0" i="1" smtClean="0">
                            <a:latin typeface="Cambria Math"/>
                            <a:ea typeface="Cambria Math"/>
                          </a:rPr>
                          <m:t>)</m:t>
                        </m:r>
                        <m:sSup>
                          <m:sSupPr>
                            <m:ctrlPr>
                              <a:rPr lang="fr-FR" sz="2400" b="0" i="1" smtClean="0">
                                <a:latin typeface="Cambria Math" panose="02040503050406030204" pitchFamily="18" charset="0"/>
                                <a:ea typeface="Cambria Math"/>
                              </a:rPr>
                            </m:ctrlPr>
                          </m:sSupPr>
                          <m:e>
                            <m:r>
                              <a:rPr lang="fr-FR" sz="2400" b="0" i="1" smtClean="0">
                                <a:latin typeface="Cambria Math"/>
                                <a:ea typeface="Cambria Math"/>
                              </a:rPr>
                              <m:t>𝑆h</m:t>
                            </m:r>
                          </m:e>
                          <m:sup>
                            <m:r>
                              <a:rPr lang="fr-FR" sz="2400" b="0" i="1" smtClean="0">
                                <a:latin typeface="Cambria Math"/>
                                <a:ea typeface="Cambria Math"/>
                              </a:rPr>
                              <m:t>2</m:t>
                            </m:r>
                          </m:sup>
                        </m:sSup>
                        <m:r>
                          <a:rPr lang="fr-FR" sz="2400" b="0" i="1" smtClean="0">
                            <a:latin typeface="Cambria Math"/>
                            <a:ea typeface="Cambria Math"/>
                          </a:rPr>
                          <m:t>]</m:t>
                        </m:r>
                      </m:e>
                      <m:sup>
                        <m:r>
                          <a:rPr lang="fr-FR" sz="2400" b="0" i="1" smtClean="0">
                            <a:latin typeface="Cambria Math"/>
                            <a:ea typeface="Cambria Math"/>
                          </a:rPr>
                          <m:t>0,5</m:t>
                        </m:r>
                      </m:sup>
                    </m:sSup>
                  </m:oMath>
                </a14:m>
                <a:endParaRPr lang="fr-FR" sz="2400" dirty="0"/>
              </a:p>
              <a:p>
                <a:pPr marL="0" indent="0">
                  <a:buNone/>
                </a:pPr>
                <a:r>
                  <a:rPr lang="fr-FR" sz="1900" dirty="0"/>
                  <a:t>Avec : </a:t>
                </a:r>
              </a:p>
              <a:p>
                <a:r>
                  <a:rPr lang="fr-FR" sz="1900" dirty="0"/>
                  <a:t>u : valeur de la variable aléatoire attachée au risque r du MO</a:t>
                </a:r>
              </a:p>
              <a:p>
                <a:r>
                  <a:rPr lang="fr-FR" sz="1900" dirty="0"/>
                  <a:t>b : valeur de la pente de la droite de fatigue du matériau</a:t>
                </a:r>
              </a:p>
              <a:p>
                <a:r>
                  <a:rPr lang="fr-FR" sz="1900" dirty="0">
                    <a:latin typeface="Symbol" panose="05050102010706020507" pitchFamily="18" charset="2"/>
                  </a:rPr>
                  <a:t>d</a:t>
                </a:r>
                <a:r>
                  <a:rPr lang="fr-FR" sz="1900" dirty="0"/>
                  <a:t> : écart type combinant dispersion sur épaisseur et à la fatigue</a:t>
                </a:r>
              </a:p>
              <a:p>
                <a:r>
                  <a:rPr lang="fr-FR" sz="1900" dirty="0"/>
                  <a:t>SN : écart-type sur log(nb de cycle)</a:t>
                </a:r>
              </a:p>
              <a:p>
                <a:r>
                  <a:rPr lang="fr-FR" sz="1900" dirty="0"/>
                  <a:t>Sh : écart-type sur l’épaisseur de la couche de matériaux</a:t>
                </a:r>
              </a:p>
              <a:p>
                <a:r>
                  <a:rPr lang="fr-FR" sz="1900" dirty="0"/>
                  <a:t>c : coefficient associant </a:t>
                </a:r>
                <a:r>
                  <a:rPr lang="fr-FR" sz="1900" dirty="0">
                    <a:latin typeface="Symbol" panose="05050102010706020507" pitchFamily="18" charset="2"/>
                  </a:rPr>
                  <a:t>De</a:t>
                </a:r>
                <a:r>
                  <a:rPr lang="fr-FR" sz="1900" dirty="0"/>
                  <a:t> à </a:t>
                </a:r>
                <a:r>
                  <a:rPr lang="fr-FR" sz="1900" dirty="0" err="1">
                    <a:latin typeface="Symbol" panose="05050102010706020507" pitchFamily="18" charset="2"/>
                  </a:rPr>
                  <a:t>D</a:t>
                </a:r>
                <a:r>
                  <a:rPr lang="fr-FR" sz="1900" dirty="0" err="1"/>
                  <a:t>h</a:t>
                </a:r>
                <a:r>
                  <a:rPr lang="fr-FR" sz="1900" dirty="0"/>
                  <a:t> (m</a:t>
                </a:r>
                <a:r>
                  <a:rPr lang="fr-FR" sz="1900" baseline="30000" dirty="0"/>
                  <a:t>-1</a:t>
                </a:r>
                <a:r>
                  <a:rPr lang="fr-FR" sz="1900" dirty="0"/>
                  <a:t>) (c=2m</a:t>
                </a:r>
                <a:r>
                  <a:rPr lang="fr-FR" sz="1900" baseline="30000" dirty="0"/>
                  <a:t>-1</a:t>
                </a:r>
                <a:r>
                  <a:rPr lang="fr-FR" sz="1900" dirty="0"/>
                  <a:t>)</a:t>
                </a:r>
              </a:p>
            </p:txBody>
          </p:sp>
        </mc:Choice>
        <mc:Fallback xmlns="">
          <p:sp>
            <p:nvSpPr>
              <p:cNvPr id="7" name="Espace réservé du contenu 2"/>
              <p:cNvSpPr>
                <a:spLocks noGrp="1" noRot="1" noChangeAspect="1" noMove="1" noResize="1" noEditPoints="1" noAdjustHandles="1" noChangeArrowheads="1" noChangeShapeType="1" noTextEdit="1"/>
              </p:cNvSpPr>
              <p:nvPr>
                <p:ph idx="1"/>
              </p:nvPr>
            </p:nvSpPr>
            <p:spPr>
              <a:xfrm>
                <a:off x="487226" y="1680580"/>
                <a:ext cx="8229600" cy="4968552"/>
              </a:xfrm>
              <a:blipFill rotWithShape="1">
                <a:blip r:embed="rId3"/>
                <a:stretch>
                  <a:fillRect l="-963" t="-1350" b="-1840"/>
                </a:stretch>
              </a:blipFill>
            </p:spPr>
            <p:txBody>
              <a:bodyPr/>
              <a:lstStyle/>
              <a:p>
                <a:r>
                  <a:rPr lang="fr-FR">
                    <a:noFill/>
                  </a:rPr>
                  <a:t> </a:t>
                </a:r>
              </a:p>
            </p:txBody>
          </p:sp>
        </mc:Fallback>
      </mc:AlternateContent>
    </p:spTree>
    <p:extLst>
      <p:ext uri="{BB962C8B-B14F-4D97-AF65-F5344CB8AC3E}">
        <p14:creationId xmlns:p14="http://schemas.microsoft.com/office/powerpoint/2010/main" val="2200916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956"/>
            <a:ext cx="8229600" cy="1143000"/>
          </a:xfrm>
        </p:spPr>
        <p:txBody>
          <a:bodyPr/>
          <a:lstStyle/>
          <a:p>
            <a:r>
              <a:rPr lang="fr-FR" dirty="0"/>
              <a:t>Dimensionnement mécanique</a:t>
            </a:r>
          </a:p>
        </p:txBody>
      </p:sp>
      <p:sp>
        <p:nvSpPr>
          <p:cNvPr id="3" name="Espace réservé du contenu 2"/>
          <p:cNvSpPr>
            <a:spLocks noGrp="1"/>
          </p:cNvSpPr>
          <p:nvPr>
            <p:ph idx="1"/>
          </p:nvPr>
        </p:nvSpPr>
        <p:spPr>
          <a:xfrm>
            <a:off x="487226" y="908720"/>
            <a:ext cx="8229600" cy="504056"/>
          </a:xfrm>
        </p:spPr>
        <p:txBody>
          <a:bodyPr>
            <a:normAutofit/>
          </a:bodyPr>
          <a:lstStyle/>
          <a:p>
            <a:pPr marL="0" indent="0">
              <a:buNone/>
            </a:pPr>
            <a:r>
              <a:rPr lang="fr-FR" sz="2400" b="1" dirty="0">
                <a:solidFill>
                  <a:srgbClr val="FF9933"/>
                </a:solidFill>
              </a:rPr>
              <a:t>Valeurs de risque usuelles – norme NF P 98-086</a:t>
            </a:r>
          </a:p>
          <a:p>
            <a:pPr marL="0" indent="0">
              <a:buNone/>
            </a:pPr>
            <a:endParaRPr lang="fr-FR" sz="2400" b="1" dirty="0">
              <a:solidFill>
                <a:srgbClr val="FF9933"/>
              </a:solidFill>
            </a:endParaRP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98" y="1414591"/>
            <a:ext cx="6828804" cy="520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530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pic>
        <p:nvPicPr>
          <p:cNvPr id="5" name="Picture 2">
            <a:extLst>
              <a:ext uri="{FF2B5EF4-FFF2-40B4-BE49-F238E27FC236}">
                <a16:creationId xmlns:a16="http://schemas.microsoft.com/office/drawing/2014/main" id="{87D4E34C-D070-4B20-A6D1-8E660D1DFD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632"/>
          <a:stretch/>
        </p:blipFill>
        <p:spPr bwMode="auto">
          <a:xfrm>
            <a:off x="431866" y="2092585"/>
            <a:ext cx="8229599" cy="309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a:extLst>
              <a:ext uri="{FF2B5EF4-FFF2-40B4-BE49-F238E27FC236}">
                <a16:creationId xmlns:a16="http://schemas.microsoft.com/office/drawing/2014/main" id="{A6AA3555-4456-4DD5-AD1D-B97E080829C0}"/>
              </a:ext>
            </a:extLst>
          </p:cNvPr>
          <p:cNvSpPr/>
          <p:nvPr/>
        </p:nvSpPr>
        <p:spPr>
          <a:xfrm>
            <a:off x="5868144" y="4581128"/>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9914759-708F-4D29-BD0F-D2F82AEF1612}"/>
              </a:ext>
            </a:extLst>
          </p:cNvPr>
          <p:cNvSpPr txBox="1"/>
          <p:nvPr/>
        </p:nvSpPr>
        <p:spPr>
          <a:xfrm>
            <a:off x="3379962" y="5446586"/>
            <a:ext cx="2488182" cy="523220"/>
          </a:xfrm>
          <a:prstGeom prst="rect">
            <a:avLst/>
          </a:prstGeom>
          <a:noFill/>
        </p:spPr>
        <p:txBody>
          <a:bodyPr wrap="none" rtlCol="0">
            <a:spAutoFit/>
          </a:bodyPr>
          <a:lstStyle/>
          <a:p>
            <a:r>
              <a:rPr lang="fr-FR" sz="2800" dirty="0"/>
              <a:t>Le risque r = 5%</a:t>
            </a:r>
          </a:p>
        </p:txBody>
      </p:sp>
    </p:spTree>
    <p:extLst>
      <p:ext uri="{BB962C8B-B14F-4D97-AF65-F5344CB8AC3E}">
        <p14:creationId xmlns:p14="http://schemas.microsoft.com/office/powerpoint/2010/main" val="668175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sp>
        <p:nvSpPr>
          <p:cNvPr id="8" name="ZoneTexte 7">
            <a:extLst>
              <a:ext uri="{FF2B5EF4-FFF2-40B4-BE49-F238E27FC236}">
                <a16:creationId xmlns:a16="http://schemas.microsoft.com/office/drawing/2014/main" id="{F6756ECA-FAD0-457F-9DC6-F933A9755759}"/>
              </a:ext>
            </a:extLst>
          </p:cNvPr>
          <p:cNvSpPr txBox="1"/>
          <p:nvPr/>
        </p:nvSpPr>
        <p:spPr>
          <a:xfrm>
            <a:off x="2159732" y="5733256"/>
            <a:ext cx="4824536" cy="461665"/>
          </a:xfrm>
          <a:prstGeom prst="rect">
            <a:avLst/>
          </a:prstGeom>
          <a:noFill/>
        </p:spPr>
        <p:txBody>
          <a:bodyPr wrap="square" rtlCol="0">
            <a:spAutoFit/>
          </a:bodyPr>
          <a:lstStyle/>
          <a:p>
            <a:r>
              <a:rPr lang="fr-FR" sz="2400" dirty="0"/>
              <a:t>Pour un r = 5% on obtient u = -1,645</a:t>
            </a:r>
          </a:p>
        </p:txBody>
      </p:sp>
      <p:pic>
        <p:nvPicPr>
          <p:cNvPr id="11" name="Image 10">
            <a:extLst>
              <a:ext uri="{FF2B5EF4-FFF2-40B4-BE49-F238E27FC236}">
                <a16:creationId xmlns:a16="http://schemas.microsoft.com/office/drawing/2014/main" id="{78B66C42-F4DE-4025-A57D-C0852CBD1D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8147248" cy="3235497"/>
          </a:xfrm>
          <a:prstGeom prst="rect">
            <a:avLst/>
          </a:prstGeom>
          <a:noFill/>
          <a:ln>
            <a:noFill/>
          </a:ln>
        </p:spPr>
      </p:pic>
    </p:spTree>
    <p:extLst>
      <p:ext uri="{BB962C8B-B14F-4D97-AF65-F5344CB8AC3E}">
        <p14:creationId xmlns:p14="http://schemas.microsoft.com/office/powerpoint/2010/main" val="79526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9483A31-3CC1-4C0C-8BC9-6C6D093A26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379870"/>
            <a:ext cx="3939517" cy="5702886"/>
          </a:xfrm>
        </p:spPr>
      </p:pic>
    </p:spTree>
    <p:extLst>
      <p:ext uri="{BB962C8B-B14F-4D97-AF65-F5344CB8AC3E}">
        <p14:creationId xmlns:p14="http://schemas.microsoft.com/office/powerpoint/2010/main" val="4178835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73E8F-A26F-4D10-A067-19E1E2A1401F}"/>
              </a:ext>
            </a:extLst>
          </p:cNvPr>
          <p:cNvSpPr>
            <a:spLocks noGrp="1"/>
          </p:cNvSpPr>
          <p:nvPr>
            <p:ph type="title"/>
          </p:nvPr>
        </p:nvSpPr>
        <p:spPr/>
        <p:txBody>
          <a:bodyPr/>
          <a:lstStyle/>
          <a:p>
            <a:r>
              <a:rPr lang="fr-FR" dirty="0"/>
              <a:t>Dimensionnement mécanique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8835070-3309-4845-9400-A14B943C77F5}"/>
                  </a:ext>
                </a:extLst>
              </p:cNvPr>
              <p:cNvSpPr>
                <a:spLocks noGrp="1"/>
              </p:cNvSpPr>
              <p:nvPr>
                <p:ph idx="1"/>
              </p:nvPr>
            </p:nvSpPr>
            <p:spPr/>
            <p:txBody>
              <a:bodyPr>
                <a:normAutofit fontScale="92500" lnSpcReduction="10000"/>
              </a:bodyPr>
              <a:lstStyle/>
              <a:p>
                <a:pPr marL="0" indent="0">
                  <a:buNone/>
                </a:pPr>
                <a:r>
                  <a:rPr lang="fr-FR" dirty="0"/>
                  <a:t>Calcul de Sh, dispersion sur les épaisseurs (en mètres)</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h</m:t>
                        </m:r>
                      </m:sub>
                    </m:sSub>
                    <m:r>
                      <a:rPr lang="fr-FR" i="1">
                        <a:latin typeface="Cambria Math" panose="02040503050406030204" pitchFamily="18" charset="0"/>
                      </a:rPr>
                      <m:t>=0.01</m:t>
                    </m:r>
                    <m:r>
                      <a:rPr lang="fr-FR" i="1">
                        <a:latin typeface="Cambria Math" panose="02040503050406030204" pitchFamily="18" charset="0"/>
                      </a:rPr>
                      <m:t>𝑚</m:t>
                    </m:r>
                  </m:oMath>
                </a14:m>
                <a:r>
                  <a:rPr lang="fr-FR" dirty="0"/>
                  <a:t> si h ≤ 0.10 m</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h</m:t>
                        </m:r>
                      </m:sub>
                    </m:sSub>
                    <m:r>
                      <a:rPr lang="fr-FR" i="1">
                        <a:latin typeface="Cambria Math" panose="02040503050406030204" pitchFamily="18" charset="0"/>
                      </a:rPr>
                      <m:t>=0.01+0.3∗(</m:t>
                    </m:r>
                    <m:r>
                      <a:rPr lang="fr-FR" i="1">
                        <a:latin typeface="Cambria Math" panose="02040503050406030204" pitchFamily="18" charset="0"/>
                      </a:rPr>
                      <m:t>h</m:t>
                    </m:r>
                    <m:r>
                      <a:rPr lang="fr-FR" i="1">
                        <a:latin typeface="Cambria Math" panose="02040503050406030204" pitchFamily="18" charset="0"/>
                      </a:rPr>
                      <m:t>−0.01)</m:t>
                    </m:r>
                  </m:oMath>
                </a14:m>
                <a:r>
                  <a:rPr lang="fr-FR" dirty="0"/>
                  <a:t> si 0.10 m &lt; h &lt; 0.15 m</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h</m:t>
                        </m:r>
                      </m:sub>
                    </m:sSub>
                    <m:r>
                      <a:rPr lang="fr-FR" i="1">
                        <a:latin typeface="Cambria Math" panose="02040503050406030204" pitchFamily="18" charset="0"/>
                      </a:rPr>
                      <m:t>=0.025 </m:t>
                    </m:r>
                    <m:r>
                      <a:rPr lang="fr-FR" i="1">
                        <a:latin typeface="Cambria Math" panose="02040503050406030204" pitchFamily="18" charset="0"/>
                      </a:rPr>
                      <m:t>𝑚</m:t>
                    </m:r>
                  </m:oMath>
                </a14:m>
                <a:r>
                  <a:rPr lang="fr-FR" dirty="0"/>
                  <a:t> si h  ≥ 0.15 m</a:t>
                </a:r>
              </a:p>
              <a:p>
                <a:pPr marL="0" indent="0">
                  <a:buNone/>
                </a:pPr>
                <a:endParaRPr lang="fr-FR" dirty="0"/>
              </a:p>
              <a:p>
                <a:pPr marL="0" indent="0">
                  <a:buNone/>
                </a:pPr>
                <a:r>
                  <a:rPr lang="fr-FR" dirty="0"/>
                  <a:t>Avec h=épaisseur totale des couches d’enrobés</a:t>
                </a:r>
              </a:p>
              <a:p>
                <a:endParaRPr lang="fr-FR" dirty="0"/>
              </a:p>
            </p:txBody>
          </p:sp>
        </mc:Choice>
        <mc:Fallback xmlns="">
          <p:sp>
            <p:nvSpPr>
              <p:cNvPr id="3" name="Espace réservé du contenu 2">
                <a:extLst>
                  <a:ext uri="{FF2B5EF4-FFF2-40B4-BE49-F238E27FC236}">
                    <a16:creationId xmlns:a16="http://schemas.microsoft.com/office/drawing/2014/main" id="{58835070-3309-4845-9400-A14B943C77F5}"/>
                  </a:ext>
                </a:extLst>
              </p:cNvPr>
              <p:cNvSpPr>
                <a:spLocks noGrp="1" noRot="1" noChangeAspect="1" noMove="1" noResize="1" noEditPoints="1" noAdjustHandles="1" noChangeArrowheads="1" noChangeShapeType="1" noTextEdit="1"/>
              </p:cNvSpPr>
              <p:nvPr>
                <p:ph idx="1"/>
              </p:nvPr>
            </p:nvSpPr>
            <p:spPr>
              <a:blipFill>
                <a:blip r:embed="rId3"/>
                <a:stretch>
                  <a:fillRect l="-1704" t="-2830" r="-1556"/>
                </a:stretch>
              </a:blipFill>
            </p:spPr>
            <p:txBody>
              <a:bodyPr/>
              <a:lstStyle/>
              <a:p>
                <a:r>
                  <a:rPr lang="fr-FR">
                    <a:noFill/>
                  </a:rPr>
                  <a:t> </a:t>
                </a:r>
              </a:p>
            </p:txBody>
          </p:sp>
        </mc:Fallback>
      </mc:AlternateContent>
    </p:spTree>
    <p:extLst>
      <p:ext uri="{BB962C8B-B14F-4D97-AF65-F5344CB8AC3E}">
        <p14:creationId xmlns:p14="http://schemas.microsoft.com/office/powerpoint/2010/main" val="206821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mc:AlternateContent xmlns:mc="http://schemas.openxmlformats.org/markup-compatibility/2006" xmlns:a14="http://schemas.microsoft.com/office/drawing/2010/main">
        <mc:Choice Requires="a14">
          <p:sp>
            <p:nvSpPr>
              <p:cNvPr id="7" name="Espace réservé du contenu 2">
                <a:extLst>
                  <a:ext uri="{FF2B5EF4-FFF2-40B4-BE49-F238E27FC236}">
                    <a16:creationId xmlns:a16="http://schemas.microsoft.com/office/drawing/2014/main" id="{4F193159-C580-458D-B40C-63F7172AE302}"/>
                  </a:ext>
                </a:extLst>
              </p:cNvPr>
              <p:cNvSpPr txBox="1">
                <a:spLocks/>
              </p:cNvSpPr>
              <p:nvPr/>
            </p:nvSpPr>
            <p:spPr>
              <a:xfrm>
                <a:off x="539552" y="2057399"/>
                <a:ext cx="8229600" cy="36038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h</m:t>
                        </m:r>
                      </m:sub>
                    </m:sSub>
                    <m:r>
                      <a:rPr lang="fr-FR" i="1">
                        <a:latin typeface="Cambria Math" panose="02040503050406030204" pitchFamily="18" charset="0"/>
                      </a:rPr>
                      <m:t>=0.01</m:t>
                    </m:r>
                    <m:r>
                      <a:rPr lang="fr-FR" i="1">
                        <a:latin typeface="Cambria Math" panose="02040503050406030204" pitchFamily="18" charset="0"/>
                      </a:rPr>
                      <m:t>𝑚</m:t>
                    </m:r>
                  </m:oMath>
                </a14:m>
                <a:r>
                  <a:rPr lang="fr-FR" dirty="0"/>
                  <a:t> si h ≤ 0.10 m</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h</m:t>
                        </m:r>
                      </m:sub>
                    </m:sSub>
                    <m:r>
                      <a:rPr lang="fr-FR" i="1">
                        <a:latin typeface="Cambria Math" panose="02040503050406030204" pitchFamily="18" charset="0"/>
                      </a:rPr>
                      <m:t>=0.01+0.3∗(</m:t>
                    </m:r>
                    <m:r>
                      <a:rPr lang="fr-FR" i="1">
                        <a:latin typeface="Cambria Math" panose="02040503050406030204" pitchFamily="18" charset="0"/>
                      </a:rPr>
                      <m:t>h</m:t>
                    </m:r>
                    <m:r>
                      <a:rPr lang="fr-FR" i="1">
                        <a:latin typeface="Cambria Math" panose="02040503050406030204" pitchFamily="18" charset="0"/>
                      </a:rPr>
                      <m:t>−0.01)</m:t>
                    </m:r>
                  </m:oMath>
                </a14:m>
                <a:r>
                  <a:rPr lang="fr-FR" dirty="0"/>
                  <a:t> </a:t>
                </a:r>
                <a:br>
                  <a:rPr lang="fr-FR" dirty="0"/>
                </a:br>
                <a:r>
                  <a:rPr lang="fr-FR" dirty="0"/>
                  <a:t>	si 0.10 m &lt; h &lt; 0.15 m</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h</m:t>
                        </m:r>
                      </m:sub>
                    </m:sSub>
                    <m:r>
                      <a:rPr lang="fr-FR" i="1">
                        <a:latin typeface="Cambria Math" panose="02040503050406030204" pitchFamily="18" charset="0"/>
                      </a:rPr>
                      <m:t>=0.025 </m:t>
                    </m:r>
                    <m:r>
                      <a:rPr lang="fr-FR" i="1">
                        <a:latin typeface="Cambria Math" panose="02040503050406030204" pitchFamily="18" charset="0"/>
                      </a:rPr>
                      <m:t>𝑚</m:t>
                    </m:r>
                  </m:oMath>
                </a14:m>
                <a:r>
                  <a:rPr lang="fr-FR" dirty="0"/>
                  <a:t> si h  ≥ 0.15 m</a:t>
                </a:r>
              </a:p>
              <a:p>
                <a:pPr marL="0" indent="0">
                  <a:buFont typeface="Arial" pitchFamily="34" charset="0"/>
                  <a:buNone/>
                </a:pPr>
                <a:endParaRPr lang="fr-FR" dirty="0"/>
              </a:p>
              <a:p>
                <a:pPr marL="0" indent="0">
                  <a:buFont typeface="Arial" pitchFamily="34" charset="0"/>
                  <a:buNone/>
                </a:pPr>
                <a:r>
                  <a:rPr lang="fr-FR" dirty="0"/>
                  <a:t>Avec h=épaisseur totale des couches d’enrobés</a:t>
                </a:r>
              </a:p>
            </p:txBody>
          </p:sp>
        </mc:Choice>
        <mc:Fallback xmlns="">
          <p:sp>
            <p:nvSpPr>
              <p:cNvPr id="7" name="Espace réservé du contenu 2">
                <a:extLst>
                  <a:ext uri="{FF2B5EF4-FFF2-40B4-BE49-F238E27FC236}">
                    <a16:creationId xmlns:a16="http://schemas.microsoft.com/office/drawing/2014/main" id="{4F193159-C580-458D-B40C-63F7172AE302}"/>
                  </a:ext>
                </a:extLst>
              </p:cNvPr>
              <p:cNvSpPr txBox="1">
                <a:spLocks noRot="1" noChangeAspect="1" noMove="1" noResize="1" noEditPoints="1" noAdjustHandles="1" noChangeArrowheads="1" noChangeShapeType="1" noTextEdit="1"/>
              </p:cNvSpPr>
              <p:nvPr/>
            </p:nvSpPr>
            <p:spPr>
              <a:xfrm>
                <a:off x="539552" y="2057399"/>
                <a:ext cx="8229600" cy="3603849"/>
              </a:xfrm>
              <a:prstGeom prst="rect">
                <a:avLst/>
              </a:prstGeom>
              <a:blipFill>
                <a:blip r:embed="rId2"/>
                <a:stretch>
                  <a:fillRect l="-1926" t="-3378" b="-4054"/>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F6756ECA-FAD0-457F-9DC6-F933A9755759}"/>
              </a:ext>
            </a:extLst>
          </p:cNvPr>
          <p:cNvSpPr txBox="1"/>
          <p:nvPr/>
        </p:nvSpPr>
        <p:spPr>
          <a:xfrm>
            <a:off x="0" y="5657671"/>
            <a:ext cx="9144000" cy="1200329"/>
          </a:xfrm>
          <a:prstGeom prst="rect">
            <a:avLst/>
          </a:prstGeom>
          <a:noFill/>
        </p:spPr>
        <p:txBody>
          <a:bodyPr wrap="square" rtlCol="0">
            <a:spAutoFit/>
          </a:bodyPr>
          <a:lstStyle/>
          <a:p>
            <a:r>
              <a:rPr lang="fr-FR" sz="2400" dirty="0"/>
              <a:t>Sans certitude, on peut imaginer que l’épaisseur totale de couche de bitume (couche de roulement comprise) sera supérieure à 15 cm</a:t>
            </a:r>
          </a:p>
          <a:p>
            <a:r>
              <a:rPr lang="fr-FR" sz="2400" dirty="0"/>
              <a:t>A vérifier à priori sur le catalogue (voir cours suivant)</a:t>
            </a:r>
          </a:p>
        </p:txBody>
      </p:sp>
    </p:spTree>
    <p:extLst>
      <p:ext uri="{BB962C8B-B14F-4D97-AF65-F5344CB8AC3E}">
        <p14:creationId xmlns:p14="http://schemas.microsoft.com/office/powerpoint/2010/main" val="34508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642" y="116632"/>
            <a:ext cx="8229600" cy="1143000"/>
          </a:xfrm>
        </p:spPr>
        <p:txBody>
          <a:bodyPr/>
          <a:lstStyle/>
          <a:p>
            <a:r>
              <a:rPr lang="fr-FR" dirty="0"/>
              <a:t>Dimensionnement mécanique</a:t>
            </a:r>
          </a:p>
        </p:txBody>
      </p:sp>
      <p:pic>
        <p:nvPicPr>
          <p:cNvPr id="655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45" y="1772816"/>
            <a:ext cx="8861161" cy="467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contenu 2"/>
          <p:cNvSpPr txBox="1">
            <a:spLocks/>
          </p:cNvSpPr>
          <p:nvPr/>
        </p:nvSpPr>
        <p:spPr>
          <a:xfrm>
            <a:off x="487226" y="1160748"/>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400" b="1" dirty="0">
                <a:solidFill>
                  <a:srgbClr val="FF9933"/>
                </a:solidFill>
              </a:rPr>
              <a:t>Valeurs des paramètres des matériaux</a:t>
            </a:r>
          </a:p>
          <a:p>
            <a:pPr marL="0" indent="0">
              <a:buFont typeface="Arial" pitchFamily="34" charset="0"/>
              <a:buNone/>
            </a:pPr>
            <a:endParaRPr lang="fr-FR" sz="2400" b="1" dirty="0">
              <a:solidFill>
                <a:srgbClr val="FF9933"/>
              </a:solidFill>
            </a:endParaRPr>
          </a:p>
        </p:txBody>
      </p:sp>
      <p:sp>
        <p:nvSpPr>
          <p:cNvPr id="3" name="Rectangle à coins arrondis 2"/>
          <p:cNvSpPr/>
          <p:nvPr/>
        </p:nvSpPr>
        <p:spPr>
          <a:xfrm>
            <a:off x="2915816" y="2780928"/>
            <a:ext cx="2376264" cy="316835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0428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sp>
        <p:nvSpPr>
          <p:cNvPr id="8" name="ZoneTexte 7">
            <a:extLst>
              <a:ext uri="{FF2B5EF4-FFF2-40B4-BE49-F238E27FC236}">
                <a16:creationId xmlns:a16="http://schemas.microsoft.com/office/drawing/2014/main" id="{F6756ECA-FAD0-457F-9DC6-F933A9755759}"/>
              </a:ext>
            </a:extLst>
          </p:cNvPr>
          <p:cNvSpPr txBox="1"/>
          <p:nvPr/>
        </p:nvSpPr>
        <p:spPr>
          <a:xfrm>
            <a:off x="2195736" y="6352529"/>
            <a:ext cx="4824536" cy="461665"/>
          </a:xfrm>
          <a:prstGeom prst="rect">
            <a:avLst/>
          </a:prstGeom>
          <a:noFill/>
        </p:spPr>
        <p:txBody>
          <a:bodyPr wrap="square" rtlCol="0">
            <a:spAutoFit/>
          </a:bodyPr>
          <a:lstStyle/>
          <a:p>
            <a:r>
              <a:rPr lang="fr-FR" sz="2400" dirty="0"/>
              <a:t>SN = 0,3 et -1/b = 5 donc b= -0,2</a:t>
            </a:r>
          </a:p>
        </p:txBody>
      </p:sp>
      <p:pic>
        <p:nvPicPr>
          <p:cNvPr id="6" name="Picture 2">
            <a:extLst>
              <a:ext uri="{FF2B5EF4-FFF2-40B4-BE49-F238E27FC236}">
                <a16:creationId xmlns:a16="http://schemas.microsoft.com/office/drawing/2014/main" id="{0DA048D6-9375-4EC2-87E1-5DF293921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42" y="2065710"/>
            <a:ext cx="8229600" cy="434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a:extLst>
              <a:ext uri="{FF2B5EF4-FFF2-40B4-BE49-F238E27FC236}">
                <a16:creationId xmlns:a16="http://schemas.microsoft.com/office/drawing/2014/main" id="{1955485A-7D47-4C1D-9414-3BCE962E3001}"/>
              </a:ext>
            </a:extLst>
          </p:cNvPr>
          <p:cNvSpPr/>
          <p:nvPr/>
        </p:nvSpPr>
        <p:spPr>
          <a:xfrm>
            <a:off x="4211960" y="5148701"/>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EDB570A-C244-4096-980E-D6306053F269}"/>
              </a:ext>
            </a:extLst>
          </p:cNvPr>
          <p:cNvSpPr/>
          <p:nvPr/>
        </p:nvSpPr>
        <p:spPr>
          <a:xfrm>
            <a:off x="3707541" y="5143257"/>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23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417638"/>
            <a:ext cx="8229600" cy="648072"/>
          </a:xfrm>
          <a:solidFill>
            <a:schemeClr val="tx2">
              <a:lumMod val="20000"/>
              <a:lumOff val="80000"/>
            </a:schemeClr>
          </a:solidFill>
        </p:spPr>
        <p:txBody>
          <a:bodyPr>
            <a:normAutofit fontScale="62500" lnSpcReduction="20000"/>
          </a:bodyPr>
          <a:lstStyle/>
          <a:p>
            <a:pPr marL="0" indent="0">
              <a:spcBef>
                <a:spcPts val="0"/>
              </a:spcBef>
              <a:buNone/>
            </a:pPr>
            <a:r>
              <a:rPr lang="fr-FR" dirty="0"/>
              <a:t>	La seule inconnue du problème demeure donc l’épaisseur de la (ou des) couche(s) de grave bitume de classe 3 (GB3).</a:t>
            </a:r>
          </a:p>
          <a:p>
            <a:pPr marL="0" indent="0">
              <a:buNone/>
            </a:pPr>
            <a:endParaRPr lang="fr-FR" dirty="0"/>
          </a:p>
        </p:txBody>
      </p:sp>
      <p:pic>
        <p:nvPicPr>
          <p:cNvPr id="5" name="Image 4">
            <a:extLst>
              <a:ext uri="{FF2B5EF4-FFF2-40B4-BE49-F238E27FC236}">
                <a16:creationId xmlns:a16="http://schemas.microsoft.com/office/drawing/2014/main" id="{8787FF45-3E07-42DC-BB0D-95C1956A0A89}"/>
              </a:ext>
            </a:extLst>
          </p:cNvPr>
          <p:cNvPicPr>
            <a:picLocks noChangeAspect="1"/>
          </p:cNvPicPr>
          <p:nvPr/>
        </p:nvPicPr>
        <p:blipFill>
          <a:blip r:embed="rId2"/>
          <a:stretch>
            <a:fillRect/>
          </a:stretch>
        </p:blipFill>
        <p:spPr>
          <a:xfrm>
            <a:off x="422376" y="2198656"/>
            <a:ext cx="2565448" cy="1102795"/>
          </a:xfrm>
          <a:prstGeom prst="rect">
            <a:avLst/>
          </a:prstGeom>
        </p:spPr>
      </p:pic>
      <p:sp>
        <p:nvSpPr>
          <p:cNvPr id="7" name="Rectangle 6">
            <a:extLst>
              <a:ext uri="{FF2B5EF4-FFF2-40B4-BE49-F238E27FC236}">
                <a16:creationId xmlns:a16="http://schemas.microsoft.com/office/drawing/2014/main" id="{A5E39BEF-7D83-4491-AEC4-C5E4FA8D5241}"/>
              </a:ext>
            </a:extLst>
          </p:cNvPr>
          <p:cNvSpPr/>
          <p:nvPr/>
        </p:nvSpPr>
        <p:spPr>
          <a:xfrm>
            <a:off x="4211960" y="2130666"/>
            <a:ext cx="3299108" cy="1974323"/>
          </a:xfrm>
          <a:prstGeom prst="rect">
            <a:avLst/>
          </a:prstGeom>
        </p:spPr>
        <p:txBody>
          <a:bodyPr wrap="none">
            <a:spAutoFit/>
          </a:bodyPr>
          <a:lstStyle/>
          <a:p>
            <a:pPr marL="342900" lvl="0" indent="-342900">
              <a:lnSpc>
                <a:spcPct val="107000"/>
              </a:lnSpc>
              <a:spcAft>
                <a:spcPts val="800"/>
              </a:spcAft>
              <a:buFont typeface="Symbol" panose="05050102010706020507" pitchFamily="18" charset="2"/>
              <a:buChar char=""/>
            </a:pPr>
            <a:r>
              <a:rPr lang="fr-FR" dirty="0">
                <a:latin typeface="Garamond" panose="02020404030301010803" pitchFamily="18" charset="0"/>
                <a:ea typeface="Calibri" panose="020F0502020204030204" pitchFamily="34" charset="0"/>
                <a:cs typeface="Times New Roman" panose="02020603050405020304" pitchFamily="18" charset="0"/>
              </a:rPr>
              <a:t>Le coefficient c est égal à 2 m</a:t>
            </a:r>
            <a:r>
              <a:rPr lang="fr-FR" baseline="30000" dirty="0">
                <a:latin typeface="Garamond" panose="02020404030301010803" pitchFamily="18" charset="0"/>
                <a:ea typeface="Calibri" panose="020F0502020204030204" pitchFamily="34" charset="0"/>
                <a:cs typeface="Times New Roman" panose="02020603050405020304" pitchFamily="18" charset="0"/>
              </a:rPr>
              <a:t>-1</a:t>
            </a:r>
          </a:p>
          <a:p>
            <a:pPr marL="342900" lvl="0" indent="-342900">
              <a:lnSpc>
                <a:spcPct val="107000"/>
              </a:lnSpc>
              <a:spcAft>
                <a:spcPts val="800"/>
              </a:spcAft>
              <a:buFont typeface="Symbol" panose="05050102010706020507" pitchFamily="18" charset="2"/>
              <a:buChar char=""/>
            </a:pPr>
            <a:r>
              <a:rPr lang="fr-FR" dirty="0">
                <a:effectLst/>
                <a:latin typeface="Garamond" panose="02020404030301010803" pitchFamily="18" charset="0"/>
                <a:ea typeface="Calibri" panose="020F0502020204030204" pitchFamily="34" charset="0"/>
                <a:cs typeface="Times New Roman" panose="02020603050405020304" pitchFamily="18" charset="0"/>
              </a:rPr>
              <a:t>SN = 0,3</a:t>
            </a:r>
          </a:p>
          <a:p>
            <a:pPr marL="342900" lvl="0" indent="-342900">
              <a:lnSpc>
                <a:spcPct val="107000"/>
              </a:lnSpc>
              <a:spcAft>
                <a:spcPts val="800"/>
              </a:spcAft>
              <a:buFont typeface="Symbol" panose="05050102010706020507" pitchFamily="18" charset="2"/>
              <a:buChar char=""/>
            </a:pPr>
            <a:r>
              <a:rPr lang="fr-FR" dirty="0">
                <a:effectLst/>
                <a:latin typeface="Garamond" panose="02020404030301010803" pitchFamily="18" charset="0"/>
                <a:ea typeface="Calibri" panose="020F0502020204030204" pitchFamily="34" charset="0"/>
                <a:cs typeface="Times New Roman" panose="02020603050405020304" pitchFamily="18" charset="0"/>
              </a:rPr>
              <a:t>b = -0,2</a:t>
            </a:r>
          </a:p>
          <a:p>
            <a:pPr marL="342900" lvl="0" indent="-342900">
              <a:lnSpc>
                <a:spcPct val="107000"/>
              </a:lnSpc>
              <a:spcAft>
                <a:spcPts val="800"/>
              </a:spcAft>
              <a:buFont typeface="Symbol" panose="05050102010706020507" pitchFamily="18" charset="2"/>
              <a:buChar char=""/>
            </a:pPr>
            <a:r>
              <a:rPr lang="fr-FR" dirty="0">
                <a:latin typeface="Garamond" panose="02020404030301010803" pitchFamily="18" charset="0"/>
                <a:ea typeface="Calibri" panose="020F0502020204030204" pitchFamily="34" charset="0"/>
                <a:cs typeface="Times New Roman" panose="02020603050405020304" pitchFamily="18" charset="0"/>
              </a:rPr>
              <a:t>Sh = 0,025 m</a:t>
            </a:r>
          </a:p>
          <a:p>
            <a:pPr marL="342900" lvl="0" indent="-342900">
              <a:lnSpc>
                <a:spcPct val="107000"/>
              </a:lnSpc>
              <a:spcAft>
                <a:spcPts val="800"/>
              </a:spcAft>
              <a:buFont typeface="Symbol" panose="05050102010706020507" pitchFamily="18" charset="2"/>
              <a:buChar char=""/>
            </a:pPr>
            <a:r>
              <a:rPr lang="fr-FR" dirty="0">
                <a:effectLst/>
                <a:latin typeface="Garamond" panose="02020404030301010803" pitchFamily="18" charset="0"/>
                <a:ea typeface="Calibri" panose="020F0502020204030204" pitchFamily="34" charset="0"/>
                <a:cs typeface="Times New Roman" panose="02020603050405020304" pitchFamily="18" charset="0"/>
              </a:rPr>
              <a:t>u = -1,645</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719077BA-AC01-4AF2-A684-735ADC11C612}"/>
              </a:ext>
            </a:extLst>
          </p:cNvPr>
          <p:cNvSpPr txBox="1"/>
          <p:nvPr/>
        </p:nvSpPr>
        <p:spPr>
          <a:xfrm>
            <a:off x="683568" y="3374980"/>
            <a:ext cx="1685077" cy="461665"/>
          </a:xfrm>
          <a:prstGeom prst="rect">
            <a:avLst/>
          </a:prstGeom>
          <a:noFill/>
        </p:spPr>
        <p:txBody>
          <a:bodyPr wrap="none" rtlCol="0">
            <a:spAutoFit/>
          </a:bodyPr>
          <a:lstStyle/>
          <a:p>
            <a:r>
              <a:rPr lang="fr-FR" sz="2400" dirty="0">
                <a:latin typeface="GreekC" panose="00000400000000000000" pitchFamily="2" charset="0"/>
                <a:cs typeface="GreekC" panose="00000400000000000000" pitchFamily="2" charset="0"/>
              </a:rPr>
              <a:t>d = </a:t>
            </a:r>
            <a:r>
              <a:rPr lang="fr-FR" sz="2400" dirty="0">
                <a:cs typeface="GreekC" panose="00000400000000000000" pitchFamily="2" charset="0"/>
              </a:rPr>
              <a:t>0,39</a:t>
            </a:r>
            <a:endParaRPr lang="fr-FR" sz="2400" dirty="0">
              <a:latin typeface="GreekC" panose="00000400000000000000" pitchFamily="2" charset="0"/>
              <a:cs typeface="GreekC" panose="00000400000000000000" pitchFamily="2" charset="0"/>
            </a:endParaRPr>
          </a:p>
        </p:txBody>
      </p:sp>
      <p:pic>
        <p:nvPicPr>
          <p:cNvPr id="12" name="Image 11">
            <a:extLst>
              <a:ext uri="{FF2B5EF4-FFF2-40B4-BE49-F238E27FC236}">
                <a16:creationId xmlns:a16="http://schemas.microsoft.com/office/drawing/2014/main" id="{C12EED57-DFA5-46E7-916F-4D4A53A15C44}"/>
              </a:ext>
            </a:extLst>
          </p:cNvPr>
          <p:cNvPicPr>
            <a:picLocks noChangeAspect="1"/>
          </p:cNvPicPr>
          <p:nvPr/>
        </p:nvPicPr>
        <p:blipFill>
          <a:blip r:embed="rId3"/>
          <a:stretch>
            <a:fillRect/>
          </a:stretch>
        </p:blipFill>
        <p:spPr>
          <a:xfrm>
            <a:off x="415607" y="3825363"/>
            <a:ext cx="2448272" cy="1111485"/>
          </a:xfrm>
          <a:prstGeom prst="rect">
            <a:avLst/>
          </a:prstGeom>
        </p:spPr>
      </p:pic>
      <p:sp>
        <p:nvSpPr>
          <p:cNvPr id="13" name="ZoneTexte 12">
            <a:extLst>
              <a:ext uri="{FF2B5EF4-FFF2-40B4-BE49-F238E27FC236}">
                <a16:creationId xmlns:a16="http://schemas.microsoft.com/office/drawing/2014/main" id="{5B1C1690-DD1A-4C3E-B978-A48E3400C677}"/>
              </a:ext>
            </a:extLst>
          </p:cNvPr>
          <p:cNvSpPr txBox="1"/>
          <p:nvPr/>
        </p:nvSpPr>
        <p:spPr>
          <a:xfrm>
            <a:off x="827584" y="5085184"/>
            <a:ext cx="1438214" cy="461665"/>
          </a:xfrm>
          <a:prstGeom prst="rect">
            <a:avLst/>
          </a:prstGeom>
          <a:noFill/>
        </p:spPr>
        <p:txBody>
          <a:bodyPr wrap="none" rtlCol="0">
            <a:spAutoFit/>
          </a:bodyPr>
          <a:lstStyle/>
          <a:p>
            <a:r>
              <a:rPr lang="fr-FR" sz="2400" dirty="0" err="1"/>
              <a:t>kr</a:t>
            </a:r>
            <a:r>
              <a:rPr lang="fr-FR" sz="2400" dirty="0"/>
              <a:t> = 0,744</a:t>
            </a:r>
          </a:p>
        </p:txBody>
      </p:sp>
    </p:spTree>
    <p:extLst>
      <p:ext uri="{BB962C8B-B14F-4D97-AF65-F5344CB8AC3E}">
        <p14:creationId xmlns:p14="http://schemas.microsoft.com/office/powerpoint/2010/main" val="5875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solidFill>
            <a:schemeClr val="tx2">
              <a:lumMod val="20000"/>
              <a:lumOff val="80000"/>
            </a:schemeClr>
          </a:solidFill>
        </p:spPr>
        <p:txBody>
          <a:bodyPr/>
          <a:lstStyle/>
          <a:p>
            <a:r>
              <a:rPr lang="fr-FR" dirty="0"/>
              <a:t>Exercice d’application 1</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457200" y="1340768"/>
            <a:ext cx="8435280" cy="1368152"/>
          </a:xfrm>
          <a:solidFill>
            <a:schemeClr val="tx2">
              <a:lumMod val="20000"/>
              <a:lumOff val="80000"/>
            </a:schemeClr>
          </a:solidFill>
        </p:spPr>
        <p:txBody>
          <a:bodyPr>
            <a:normAutofit/>
          </a:bodyPr>
          <a:lstStyle/>
          <a:p>
            <a:pPr marL="0" indent="0" algn="ctr">
              <a:spcBef>
                <a:spcPts val="0"/>
              </a:spcBef>
              <a:buNone/>
            </a:pPr>
            <a:r>
              <a:rPr lang="fr-FR" dirty="0"/>
              <a:t>	</a:t>
            </a:r>
            <a:r>
              <a:rPr lang="fr-FR" b="1" u="sng" dirty="0"/>
              <a:t>Chaussée épaisse.</a:t>
            </a:r>
          </a:p>
          <a:p>
            <a:pPr marL="0" indent="0">
              <a:buNone/>
            </a:pPr>
            <a:r>
              <a:rPr lang="fr-FR" dirty="0"/>
              <a:t>Quelle est la valeur admissible ?</a:t>
            </a:r>
          </a:p>
          <a:p>
            <a:pPr marL="0" indent="0">
              <a:buNone/>
            </a:pPr>
            <a:endParaRPr lang="fr-FR" dirty="0"/>
          </a:p>
        </p:txBody>
      </p:sp>
      <p:pic>
        <p:nvPicPr>
          <p:cNvPr id="5" name="Image 4">
            <a:extLst>
              <a:ext uri="{FF2B5EF4-FFF2-40B4-BE49-F238E27FC236}">
                <a16:creationId xmlns:a16="http://schemas.microsoft.com/office/drawing/2014/main" id="{F90D3420-05B4-4F52-80C8-FC937BF974AB}"/>
              </a:ext>
            </a:extLst>
          </p:cNvPr>
          <p:cNvPicPr>
            <a:picLocks noChangeAspect="1"/>
          </p:cNvPicPr>
          <p:nvPr/>
        </p:nvPicPr>
        <p:blipFill>
          <a:blip r:embed="rId2"/>
          <a:stretch>
            <a:fillRect/>
          </a:stretch>
        </p:blipFill>
        <p:spPr>
          <a:xfrm>
            <a:off x="755576" y="2691989"/>
            <a:ext cx="7140048" cy="1368152"/>
          </a:xfrm>
          <a:prstGeom prst="rect">
            <a:avLst/>
          </a:prstGeom>
        </p:spPr>
      </p:pic>
      <p:sp>
        <p:nvSpPr>
          <p:cNvPr id="4" name="ZoneTexte 3">
            <a:extLst>
              <a:ext uri="{FF2B5EF4-FFF2-40B4-BE49-F238E27FC236}">
                <a16:creationId xmlns:a16="http://schemas.microsoft.com/office/drawing/2014/main" id="{2D0A407F-A456-4506-B792-DBFCFA510932}"/>
              </a:ext>
            </a:extLst>
          </p:cNvPr>
          <p:cNvSpPr txBox="1"/>
          <p:nvPr/>
        </p:nvSpPr>
        <p:spPr>
          <a:xfrm>
            <a:off x="346919" y="4653136"/>
            <a:ext cx="8861080" cy="461665"/>
          </a:xfrm>
          <a:prstGeom prst="rect">
            <a:avLst/>
          </a:prstGeom>
          <a:noFill/>
        </p:spPr>
        <p:txBody>
          <a:bodyPr wrap="none" rtlCol="0">
            <a:spAutoFit/>
          </a:bodyPr>
          <a:lstStyle/>
          <a:p>
            <a:r>
              <a:rPr lang="fr-FR" sz="2400" b="1" dirty="0" err="1">
                <a:solidFill>
                  <a:srgbClr val="FF0000"/>
                </a:solidFill>
                <a:latin typeface="GreekC" panose="00000400000000000000" pitchFamily="2" charset="0"/>
                <a:cs typeface="GreekC" panose="00000400000000000000" pitchFamily="2" charset="0"/>
              </a:rPr>
              <a:t>et</a:t>
            </a:r>
            <a:r>
              <a:rPr lang="fr-FR" sz="2400" b="1" baseline="-25000" dirty="0" err="1">
                <a:solidFill>
                  <a:srgbClr val="FF0000"/>
                </a:solidFill>
                <a:cs typeface="GreekC" panose="00000400000000000000" pitchFamily="2" charset="0"/>
              </a:rPr>
              <a:t>,ad</a:t>
            </a:r>
            <a:r>
              <a:rPr lang="fr-FR" sz="2400" b="1" dirty="0">
                <a:solidFill>
                  <a:srgbClr val="FF0000"/>
                </a:solidFill>
                <a:cs typeface="GreekC" panose="00000400000000000000" pitchFamily="2" charset="0"/>
              </a:rPr>
              <a:t> = 90 x 1,145 x (2,17175)</a:t>
            </a:r>
            <a:r>
              <a:rPr lang="fr-FR" sz="2400" b="1" baseline="30000" dirty="0">
                <a:solidFill>
                  <a:srgbClr val="FF0000"/>
                </a:solidFill>
                <a:cs typeface="GreekC" panose="00000400000000000000" pitchFamily="2" charset="0"/>
              </a:rPr>
              <a:t>-0,2</a:t>
            </a:r>
            <a:r>
              <a:rPr lang="fr-FR" sz="2400" b="1" dirty="0">
                <a:solidFill>
                  <a:srgbClr val="FF0000"/>
                </a:solidFill>
                <a:cs typeface="GreekC" panose="00000400000000000000" pitchFamily="2" charset="0"/>
              </a:rPr>
              <a:t> x 0,744 x (1/1,1) x 1,3 = 77,59 </a:t>
            </a:r>
            <a:r>
              <a:rPr lang="fr-FR" sz="2400" b="1" dirty="0" err="1">
                <a:solidFill>
                  <a:srgbClr val="FF0000"/>
                </a:solidFill>
                <a:cs typeface="GreekC" panose="00000400000000000000" pitchFamily="2" charset="0"/>
              </a:rPr>
              <a:t>mdef</a:t>
            </a:r>
            <a:r>
              <a:rPr lang="fr-FR" sz="2400" b="1" dirty="0">
                <a:solidFill>
                  <a:srgbClr val="FF0000"/>
                </a:solidFill>
                <a:cs typeface="GreekC" panose="00000400000000000000" pitchFamily="2" charset="0"/>
              </a:rPr>
              <a:t> </a:t>
            </a:r>
            <a:endParaRPr lang="fr-FR" sz="2400" b="1" dirty="0">
              <a:solidFill>
                <a:srgbClr val="FF0000"/>
              </a:solidFill>
              <a:latin typeface="GreekC" panose="00000400000000000000" pitchFamily="2" charset="0"/>
              <a:cs typeface="GreekC" panose="00000400000000000000" pitchFamily="2" charset="0"/>
            </a:endParaRPr>
          </a:p>
        </p:txBody>
      </p:sp>
    </p:spTree>
    <p:extLst>
      <p:ext uri="{BB962C8B-B14F-4D97-AF65-F5344CB8AC3E}">
        <p14:creationId xmlns:p14="http://schemas.microsoft.com/office/powerpoint/2010/main" val="15498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10787"/>
            <a:ext cx="8229600" cy="1143000"/>
          </a:xfrm>
        </p:spPr>
        <p:txBody>
          <a:bodyPr/>
          <a:lstStyle/>
          <a:p>
            <a:r>
              <a:rPr lang="fr-FR" dirty="0"/>
              <a:t>Dimensionnement mécanique pour les chaussées souples</a:t>
            </a:r>
          </a:p>
        </p:txBody>
      </p:sp>
      <p:sp>
        <p:nvSpPr>
          <p:cNvPr id="3" name="Espace réservé du contenu 2"/>
          <p:cNvSpPr>
            <a:spLocks noGrp="1"/>
          </p:cNvSpPr>
          <p:nvPr>
            <p:ph idx="1"/>
          </p:nvPr>
        </p:nvSpPr>
        <p:spPr>
          <a:xfrm>
            <a:off x="467544" y="2492896"/>
            <a:ext cx="8229600" cy="3888432"/>
          </a:xfrm>
        </p:spPr>
        <p:txBody>
          <a:bodyPr>
            <a:normAutofit/>
          </a:bodyPr>
          <a:lstStyle/>
          <a:p>
            <a:pPr marL="0" indent="0">
              <a:buNone/>
            </a:pPr>
            <a:r>
              <a:rPr lang="fr-FR" sz="2400" b="1" dirty="0"/>
              <a:t>Calcul de la déformation verticale admissible</a:t>
            </a:r>
          </a:p>
          <a:p>
            <a:pPr marL="0" indent="0">
              <a:buNone/>
            </a:pPr>
            <a:endParaRPr lang="fr-FR" sz="2400" b="1" dirty="0"/>
          </a:p>
          <a:p>
            <a:pPr marL="0" indent="0">
              <a:buNone/>
            </a:pPr>
            <a:endParaRPr lang="fr-FR" sz="2400" b="1" dirty="0"/>
          </a:p>
          <a:p>
            <a:pPr marL="0" indent="0">
              <a:buNone/>
            </a:pPr>
            <a:endParaRPr lang="fr-FR" sz="2400" b="1" dirty="0"/>
          </a:p>
          <a:p>
            <a:pPr marL="0" indent="0">
              <a:buNone/>
            </a:pPr>
            <a:endParaRPr lang="fr-FR" sz="2400" b="1" dirty="0"/>
          </a:p>
          <a:p>
            <a:pPr marL="0" indent="0">
              <a:buNone/>
            </a:pPr>
            <a:r>
              <a:rPr lang="fr-FR" sz="2400" b="1" dirty="0"/>
              <a:t>Avec b=-0.222</a:t>
            </a:r>
          </a:p>
          <a:p>
            <a:pPr marL="0" indent="0">
              <a:buNone/>
            </a:pPr>
            <a:r>
              <a:rPr lang="fr-FR" sz="2400" b="1" dirty="0"/>
              <a:t>Et A=12 000 si NE &gt; 250 000</a:t>
            </a:r>
          </a:p>
          <a:p>
            <a:pPr marL="0" indent="0">
              <a:buNone/>
            </a:pPr>
            <a:r>
              <a:rPr lang="fr-FR" sz="2400" b="1" dirty="0"/>
              <a:t>Ou A=16 000 si NE &lt; 250 000</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695" y="3435626"/>
            <a:ext cx="3168352" cy="71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625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380B4-F385-4CAC-A4A5-4AA469C92AE6}"/>
              </a:ext>
            </a:extLst>
          </p:cNvPr>
          <p:cNvSpPr>
            <a:spLocks noGrp="1"/>
          </p:cNvSpPr>
          <p:nvPr>
            <p:ph type="title"/>
          </p:nvPr>
        </p:nvSpPr>
        <p:spPr/>
        <p:txBody>
          <a:bodyPr/>
          <a:lstStyle/>
          <a:p>
            <a:r>
              <a:rPr lang="fr-FR" dirty="0"/>
              <a:t>Calculs de dimensionnement</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F75AAEF-82A6-4020-83EE-461E12556681}"/>
                  </a:ext>
                </a:extLst>
              </p:cNvPr>
              <p:cNvSpPr>
                <a:spLocks noGrp="1"/>
              </p:cNvSpPr>
              <p:nvPr>
                <p:ph idx="1"/>
              </p:nvPr>
            </p:nvSpPr>
            <p:spPr/>
            <p:txBody>
              <a:bodyPr>
                <a:normAutofit fontScale="70000" lnSpcReduction="20000"/>
              </a:bodyPr>
              <a:lstStyle/>
              <a:p>
                <a:r>
                  <a:rPr lang="fr-FR" dirty="0"/>
                  <a:t>Le dimensionnement porte sur la seule couche de fondation. Celle-ci est subdivisée en couche de 0.25m d’épaisseur maximale à partir de la plate-forme. </a:t>
                </a:r>
              </a:p>
              <a:p>
                <a:r>
                  <a:rPr lang="fr-FR" dirty="0"/>
                  <a:t>Un module de rigidité est affecté à chaque sous-couche, croissant de la plate-forme vers la couche de base. L’équation suivante indique la progression des modules. </a:t>
                </a:r>
              </a:p>
              <a:p>
                <a:endParaRPr lang="fr-FR" dirty="0"/>
              </a:p>
              <a:p>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𝐺𝑁𝑇</m:t>
                        </m:r>
                      </m:sub>
                    </m:sSub>
                    <m:d>
                      <m:dPr>
                        <m:begChr m:val="{"/>
                        <m:endChr m:val="}"/>
                        <m:ctrlPr>
                          <a:rPr lang="fr-FR" i="1">
                            <a:latin typeface="Cambria Math" panose="02040503050406030204" pitchFamily="18" charset="0"/>
                          </a:rPr>
                        </m:ctrlPr>
                      </m:dPr>
                      <m:e>
                        <m:r>
                          <a:rPr lang="fr-FR" i="1">
                            <a:latin typeface="Cambria Math" panose="02040503050406030204" pitchFamily="18" charset="0"/>
                          </a:rPr>
                          <m:t>𝑠𝑜𝑢𝑠</m:t>
                        </m:r>
                        <m:r>
                          <a:rPr lang="fr-FR" i="1">
                            <a:latin typeface="Cambria Math" panose="02040503050406030204" pitchFamily="18" charset="0"/>
                          </a:rPr>
                          <m:t> </m:t>
                        </m:r>
                        <m:r>
                          <a:rPr lang="fr-FR" i="1">
                            <a:latin typeface="Cambria Math" panose="02040503050406030204" pitchFamily="18" charset="0"/>
                          </a:rPr>
                          <m:t>𝑐𝑜𝑢𝑐h𝑒</m:t>
                        </m:r>
                        <m:r>
                          <a:rPr lang="fr-FR" i="1">
                            <a:latin typeface="Cambria Math" panose="02040503050406030204" pitchFamily="18" charset="0"/>
                          </a:rPr>
                          <m:t> </m:t>
                        </m:r>
                        <m:r>
                          <a:rPr lang="fr-FR" i="1">
                            <a:latin typeface="Cambria Math" panose="02040503050406030204" pitchFamily="18" charset="0"/>
                          </a:rPr>
                          <m:t>𝑖</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𝐸</m:t>
                        </m:r>
                      </m:e>
                      <m:sub>
                        <m:r>
                          <a:rPr lang="fr-FR" i="1">
                            <a:latin typeface="Cambria Math" panose="02040503050406030204" pitchFamily="18" charset="0"/>
                          </a:rPr>
                          <m:t>𝐺𝑁𝑇</m:t>
                        </m:r>
                      </m:sub>
                    </m:sSub>
                    <m:d>
                      <m:dPr>
                        <m:begChr m:val="{"/>
                        <m:endChr m:val="}"/>
                        <m:ctrlPr>
                          <a:rPr lang="fr-FR" i="1">
                            <a:latin typeface="Cambria Math" panose="02040503050406030204" pitchFamily="18" charset="0"/>
                          </a:rPr>
                        </m:ctrlPr>
                      </m:dPr>
                      <m:e>
                        <m:r>
                          <a:rPr lang="fr-FR" i="1">
                            <a:latin typeface="Cambria Math" panose="02040503050406030204" pitchFamily="18" charset="0"/>
                          </a:rPr>
                          <m:t>𝑠𝑜𝑢𝑠</m:t>
                        </m:r>
                        <m:r>
                          <a:rPr lang="fr-FR" i="1">
                            <a:latin typeface="Cambria Math" panose="02040503050406030204" pitchFamily="18" charset="0"/>
                          </a:rPr>
                          <m:t> </m:t>
                        </m:r>
                        <m:r>
                          <a:rPr lang="fr-FR" i="1">
                            <a:latin typeface="Cambria Math" panose="02040503050406030204" pitchFamily="18" charset="0"/>
                          </a:rPr>
                          <m:t>𝑐𝑜𝑢𝑐h𝑒</m:t>
                        </m:r>
                        <m:r>
                          <a:rPr lang="fr-FR" i="1">
                            <a:latin typeface="Cambria Math" panose="02040503050406030204" pitchFamily="18" charset="0"/>
                          </a:rPr>
                          <m:t> </m:t>
                        </m:r>
                        <m:r>
                          <a:rPr lang="fr-FR" i="1">
                            <a:latin typeface="Cambria Math" panose="02040503050406030204" pitchFamily="18" charset="0"/>
                          </a:rPr>
                          <m:t>𝑖</m:t>
                        </m:r>
                        <m:r>
                          <a:rPr lang="fr-FR" i="1">
                            <a:latin typeface="Cambria Math" panose="02040503050406030204" pitchFamily="18" charset="0"/>
                          </a:rPr>
                          <m:t>−1</m:t>
                        </m:r>
                      </m:e>
                    </m:d>
                  </m:oMath>
                </a14:m>
                <a:endParaRPr lang="fr-FR" dirty="0"/>
              </a:p>
              <a:p>
                <a:pPr marL="0" indent="0">
                  <a:buNone/>
                </a:pPr>
                <a:r>
                  <a:rPr lang="fr-FR" dirty="0"/>
                  <a:t> </a:t>
                </a:r>
              </a:p>
              <a:p>
                <a:r>
                  <a:rPr lang="fr-FR" dirty="0"/>
                  <a:t>Dans le cas d’une GNT de type 1 (module 600 MPa), k=3.</a:t>
                </a:r>
              </a:p>
              <a:p>
                <a:r>
                  <a:rPr lang="fr-FR" dirty="0"/>
                  <a:t>Dans le cas d’une GNT de type 2 (module 400 MPa), k=2.5</a:t>
                </a:r>
              </a:p>
              <a:p>
                <a:r>
                  <a:rPr lang="fr-FR" dirty="0"/>
                  <a:t>Dans le cas d’une GNT de type 3 (module 200 MPa), k=2</a:t>
                </a:r>
              </a:p>
              <a:p>
                <a:endParaRPr lang="fr-FR" dirty="0"/>
              </a:p>
            </p:txBody>
          </p:sp>
        </mc:Choice>
        <mc:Fallback xmlns="">
          <p:sp>
            <p:nvSpPr>
              <p:cNvPr id="3" name="Espace réservé du contenu 2">
                <a:extLst>
                  <a:ext uri="{FF2B5EF4-FFF2-40B4-BE49-F238E27FC236}">
                    <a16:creationId xmlns:a16="http://schemas.microsoft.com/office/drawing/2014/main" id="{AF75AAEF-82A6-4020-83EE-461E12556681}"/>
                  </a:ext>
                </a:extLst>
              </p:cNvPr>
              <p:cNvSpPr>
                <a:spLocks noGrp="1" noRot="1" noChangeAspect="1" noMove="1" noResize="1" noEditPoints="1" noAdjustHandles="1" noChangeArrowheads="1" noChangeShapeType="1" noTextEdit="1"/>
              </p:cNvSpPr>
              <p:nvPr>
                <p:ph idx="1"/>
              </p:nvPr>
            </p:nvSpPr>
            <p:spPr>
              <a:blipFill>
                <a:blip r:embed="rId3"/>
                <a:stretch>
                  <a:fillRect l="-815" t="-2291" r="-1630"/>
                </a:stretch>
              </a:blipFill>
            </p:spPr>
            <p:txBody>
              <a:bodyPr/>
              <a:lstStyle/>
              <a:p>
                <a:r>
                  <a:rPr lang="fr-FR">
                    <a:noFill/>
                  </a:rPr>
                  <a:t> </a:t>
                </a:r>
              </a:p>
            </p:txBody>
          </p:sp>
        </mc:Fallback>
      </mc:AlternateContent>
    </p:spTree>
    <p:extLst>
      <p:ext uri="{BB962C8B-B14F-4D97-AF65-F5344CB8AC3E}">
        <p14:creationId xmlns:p14="http://schemas.microsoft.com/office/powerpoint/2010/main" val="3947670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xfrm>
            <a:off x="354360" y="274638"/>
            <a:ext cx="8435280" cy="1143000"/>
          </a:xfrm>
          <a:solidFill>
            <a:schemeClr val="tx2">
              <a:lumMod val="20000"/>
              <a:lumOff val="80000"/>
            </a:schemeClr>
          </a:solidFill>
        </p:spPr>
        <p:txBody>
          <a:bodyPr/>
          <a:lstStyle/>
          <a:p>
            <a:r>
              <a:rPr lang="fr-FR" dirty="0"/>
              <a:t>Exercice d’application 2</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354360" y="1417638"/>
            <a:ext cx="8435280" cy="5184576"/>
          </a:xfrm>
          <a:solidFill>
            <a:schemeClr val="tx2">
              <a:lumMod val="20000"/>
              <a:lumOff val="80000"/>
            </a:schemeClr>
          </a:solidFill>
        </p:spPr>
        <p:txBody>
          <a:bodyPr>
            <a:normAutofit fontScale="70000" lnSpcReduction="20000"/>
          </a:bodyPr>
          <a:lstStyle/>
          <a:p>
            <a:pPr marL="0" lvl="0" indent="0">
              <a:buNone/>
            </a:pPr>
            <a:r>
              <a:rPr lang="fr-FR" dirty="0"/>
              <a:t>	</a:t>
            </a:r>
            <a:r>
              <a:rPr lang="fr-FR" b="1" u="sng" dirty="0"/>
              <a:t>Chaussée souple.</a:t>
            </a:r>
            <a:endParaRPr lang="fr-FR" dirty="0"/>
          </a:p>
          <a:p>
            <a:r>
              <a:rPr lang="fr-FR" dirty="0"/>
              <a:t>On demande de procéder au dimensionnement d’une chaussée devant supporter pendant 15 années un trafic faible de valeur MJA = 35PL/jour/sens.</a:t>
            </a:r>
            <a:br>
              <a:rPr lang="fr-FR" dirty="0"/>
            </a:br>
            <a:endParaRPr lang="fr-FR" dirty="0"/>
          </a:p>
          <a:p>
            <a:r>
              <a:rPr lang="fr-FR" dirty="0"/>
              <a:t>Le taux d’accroissement géométrique est évalué à t=4%.</a:t>
            </a:r>
            <a:br>
              <a:rPr lang="fr-FR" dirty="0"/>
            </a:br>
            <a:endParaRPr lang="fr-FR" dirty="0"/>
          </a:p>
          <a:p>
            <a:r>
              <a:rPr lang="fr-FR" dirty="0"/>
              <a:t>Le sol support est caractérisé par sa portance de type PF2. Il n’est pas prévu de traitement particulier de ce support.</a:t>
            </a:r>
            <a:br>
              <a:rPr lang="fr-FR" dirty="0"/>
            </a:br>
            <a:endParaRPr lang="fr-FR" dirty="0"/>
          </a:p>
          <a:p>
            <a:r>
              <a:rPr lang="fr-FR" dirty="0"/>
              <a:t>Le corps granulaire de la chaussée sera constitué d’une grave non traitée de catégorie 1 en couche de base comme en couche de fondation.  </a:t>
            </a:r>
            <a:br>
              <a:rPr lang="fr-FR" dirty="0"/>
            </a:br>
            <a:endParaRPr lang="fr-FR" dirty="0"/>
          </a:p>
          <a:p>
            <a:r>
              <a:rPr lang="fr-FR" dirty="0"/>
              <a:t>Calculer la valeur admissible. </a:t>
            </a:r>
          </a:p>
          <a:p>
            <a:pPr marL="0" indent="0">
              <a:buNone/>
            </a:pPr>
            <a:r>
              <a:rPr lang="fr-FR" dirty="0"/>
              <a:t>		</a:t>
            </a:r>
            <a:r>
              <a:rPr lang="fr-FR" dirty="0" err="1"/>
              <a:t>EpsZ</a:t>
            </a:r>
            <a:r>
              <a:rPr lang="fr-FR" dirty="0"/>
              <a:t>, adm = A (NE)</a:t>
            </a:r>
            <a:r>
              <a:rPr lang="fr-FR" baseline="30000" dirty="0"/>
              <a:t>-0.222</a:t>
            </a:r>
            <a:endParaRPr lang="fr-FR" dirty="0"/>
          </a:p>
          <a:p>
            <a:pPr marL="0" indent="0">
              <a:buNone/>
            </a:pPr>
            <a:endParaRPr lang="fr-FR" dirty="0"/>
          </a:p>
        </p:txBody>
      </p:sp>
    </p:spTree>
    <p:extLst>
      <p:ext uri="{BB962C8B-B14F-4D97-AF65-F5344CB8AC3E}">
        <p14:creationId xmlns:p14="http://schemas.microsoft.com/office/powerpoint/2010/main" val="271524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xfrm>
            <a:off x="354360" y="274638"/>
            <a:ext cx="8435280" cy="1143000"/>
          </a:xfrm>
          <a:solidFill>
            <a:schemeClr val="tx2">
              <a:lumMod val="20000"/>
              <a:lumOff val="80000"/>
            </a:schemeClr>
          </a:solidFill>
        </p:spPr>
        <p:txBody>
          <a:bodyPr/>
          <a:lstStyle/>
          <a:p>
            <a:r>
              <a:rPr lang="fr-FR" dirty="0"/>
              <a:t>Exercice d’application 2</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354360" y="1417638"/>
            <a:ext cx="8435280" cy="2155378"/>
          </a:xfrm>
          <a:solidFill>
            <a:schemeClr val="tx2">
              <a:lumMod val="20000"/>
              <a:lumOff val="80000"/>
            </a:schemeClr>
          </a:solidFill>
        </p:spPr>
        <p:txBody>
          <a:bodyPr>
            <a:normAutofit fontScale="55000" lnSpcReduction="20000"/>
          </a:bodyPr>
          <a:lstStyle/>
          <a:p>
            <a:pPr marL="0" lvl="0" indent="0">
              <a:buNone/>
            </a:pPr>
            <a:r>
              <a:rPr lang="fr-FR" dirty="0"/>
              <a:t>	</a:t>
            </a:r>
            <a:r>
              <a:rPr lang="fr-FR" b="1" u="sng" dirty="0"/>
              <a:t>Chaussée souple.</a:t>
            </a:r>
            <a:endParaRPr lang="fr-FR" dirty="0"/>
          </a:p>
          <a:p>
            <a:r>
              <a:rPr lang="fr-FR" dirty="0"/>
              <a:t>On demande de procéder au dimensionnement d’une chaussée devant supporter pendant 15 années un trafic faible de valeur MJA = 35PL/jour/sens.</a:t>
            </a:r>
            <a:br>
              <a:rPr lang="fr-FR" dirty="0"/>
            </a:br>
            <a:endParaRPr lang="fr-FR" dirty="0"/>
          </a:p>
          <a:p>
            <a:r>
              <a:rPr lang="fr-FR" dirty="0"/>
              <a:t>Le taux d’accroissement géométrique est évalué à t=4%.</a:t>
            </a:r>
            <a:br>
              <a:rPr lang="fr-FR" dirty="0"/>
            </a:br>
            <a:endParaRPr lang="fr-FR" dirty="0"/>
          </a:p>
          <a:p>
            <a:r>
              <a:rPr lang="fr-FR" dirty="0"/>
              <a:t>Calcul de NE</a:t>
            </a:r>
          </a:p>
          <a:p>
            <a:pPr marL="0" indent="0">
              <a:buNone/>
            </a:pPr>
            <a:endParaRPr lang="fr-FR" dirty="0"/>
          </a:p>
        </p:txBody>
      </p:sp>
      <p:sp>
        <p:nvSpPr>
          <p:cNvPr id="4" name="ZoneTexte 3">
            <a:extLst>
              <a:ext uri="{FF2B5EF4-FFF2-40B4-BE49-F238E27FC236}">
                <a16:creationId xmlns:a16="http://schemas.microsoft.com/office/drawing/2014/main" id="{30704779-22AF-48C1-8D5C-E72FF3917712}"/>
              </a:ext>
            </a:extLst>
          </p:cNvPr>
          <p:cNvSpPr txBox="1"/>
          <p:nvPr/>
        </p:nvSpPr>
        <p:spPr>
          <a:xfrm>
            <a:off x="611560" y="4005064"/>
            <a:ext cx="1136850" cy="923330"/>
          </a:xfrm>
          <a:prstGeom prst="rect">
            <a:avLst/>
          </a:prstGeom>
          <a:noFill/>
        </p:spPr>
        <p:txBody>
          <a:bodyPr wrap="none" rtlCol="0">
            <a:spAutoFit/>
          </a:bodyPr>
          <a:lstStyle/>
          <a:p>
            <a:r>
              <a:rPr lang="fr-FR" dirty="0"/>
              <a:t>MJA = 35</a:t>
            </a:r>
          </a:p>
          <a:p>
            <a:r>
              <a:rPr lang="fr-FR" dirty="0"/>
              <a:t>d = 15 ans</a:t>
            </a:r>
          </a:p>
          <a:p>
            <a:r>
              <a:rPr lang="fr-FR" dirty="0"/>
              <a:t>t= 0,04</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59F93A0-F356-4DCB-9B7A-9DE2A18128B6}"/>
                  </a:ext>
                </a:extLst>
              </p:cNvPr>
              <p:cNvSpPr/>
              <p:nvPr/>
            </p:nvSpPr>
            <p:spPr>
              <a:xfrm>
                <a:off x="2123728" y="3982825"/>
                <a:ext cx="22982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𝑃𝐿</m:t>
                          </m:r>
                        </m:sub>
                      </m:sSub>
                      <m:r>
                        <a:rPr lang="fr-FR" i="0">
                          <a:latin typeface="Cambria Math" panose="02040503050406030204" pitchFamily="18" charset="0"/>
                        </a:rPr>
                        <m:t>=</m:t>
                      </m:r>
                      <m:r>
                        <a:rPr lang="fr-FR" i="1">
                          <a:latin typeface="Cambria Math" panose="02040503050406030204" pitchFamily="18" charset="0"/>
                        </a:rPr>
                        <m:t>𝑀𝐽𝐴</m:t>
                      </m:r>
                      <m:r>
                        <a:rPr lang="fr-FR" i="0">
                          <a:latin typeface="Cambria Math" panose="02040503050406030204" pitchFamily="18" charset="0"/>
                        </a:rPr>
                        <m:t>∗365∗</m:t>
                      </m:r>
                      <m:r>
                        <a:rPr lang="fr-FR" i="1">
                          <a:latin typeface="Cambria Math" panose="02040503050406030204" pitchFamily="18" charset="0"/>
                        </a:rPr>
                        <m:t>𝐶</m:t>
                      </m:r>
                    </m:oMath>
                  </m:oMathPara>
                </a14:m>
                <a:endParaRPr lang="fr-FR" dirty="0"/>
              </a:p>
            </p:txBody>
          </p:sp>
        </mc:Choice>
        <mc:Fallback xmlns="">
          <p:sp>
            <p:nvSpPr>
              <p:cNvPr id="6" name="Rectangle 5">
                <a:extLst>
                  <a:ext uri="{FF2B5EF4-FFF2-40B4-BE49-F238E27FC236}">
                    <a16:creationId xmlns:a16="http://schemas.microsoft.com/office/drawing/2014/main" id="{059F93A0-F356-4DCB-9B7A-9DE2A18128B6}"/>
                  </a:ext>
                </a:extLst>
              </p:cNvPr>
              <p:cNvSpPr>
                <a:spLocks noRot="1" noChangeAspect="1" noMove="1" noResize="1" noEditPoints="1" noAdjustHandles="1" noChangeArrowheads="1" noChangeShapeType="1" noTextEdit="1"/>
              </p:cNvSpPr>
              <p:nvPr/>
            </p:nvSpPr>
            <p:spPr>
              <a:xfrm>
                <a:off x="2123728" y="3982825"/>
                <a:ext cx="2298257" cy="369332"/>
              </a:xfrm>
              <a:prstGeom prst="rect">
                <a:avLst/>
              </a:prstGeom>
              <a:blipFill>
                <a:blip r:embed="rId2"/>
                <a:stretch>
                  <a:fillRect b="-9836"/>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31422D44-9DC6-4F6A-A691-40865ED8C765}"/>
              </a:ext>
            </a:extLst>
          </p:cNvPr>
          <p:cNvPicPr>
            <a:picLocks noChangeAspect="1"/>
          </p:cNvPicPr>
          <p:nvPr/>
        </p:nvPicPr>
        <p:blipFill>
          <a:blip r:embed="rId3"/>
          <a:stretch>
            <a:fillRect/>
          </a:stretch>
        </p:blipFill>
        <p:spPr>
          <a:xfrm>
            <a:off x="2102024" y="4408323"/>
            <a:ext cx="1863639" cy="707285"/>
          </a:xfrm>
          <a:prstGeom prst="rect">
            <a:avLst/>
          </a:prstGeom>
        </p:spPr>
      </p:pic>
      <p:sp>
        <p:nvSpPr>
          <p:cNvPr id="8" name="ZoneTexte 7">
            <a:extLst>
              <a:ext uri="{FF2B5EF4-FFF2-40B4-BE49-F238E27FC236}">
                <a16:creationId xmlns:a16="http://schemas.microsoft.com/office/drawing/2014/main" id="{D8F49B6C-8E3E-4AAF-9207-12F4C40DD273}"/>
              </a:ext>
            </a:extLst>
          </p:cNvPr>
          <p:cNvSpPr txBox="1"/>
          <p:nvPr/>
        </p:nvSpPr>
        <p:spPr>
          <a:xfrm>
            <a:off x="3965663" y="4557799"/>
            <a:ext cx="3828292" cy="400110"/>
          </a:xfrm>
          <a:prstGeom prst="rect">
            <a:avLst/>
          </a:prstGeom>
          <a:noFill/>
        </p:spPr>
        <p:txBody>
          <a:bodyPr wrap="none" rtlCol="0">
            <a:spAutoFit/>
          </a:bodyPr>
          <a:lstStyle/>
          <a:p>
            <a:r>
              <a:rPr lang="fr-FR" sz="2000" dirty="0"/>
              <a:t>= ((1+0,04)</a:t>
            </a:r>
            <a:r>
              <a:rPr lang="fr-FR" sz="2000" baseline="30000" dirty="0"/>
              <a:t>15</a:t>
            </a:r>
            <a:r>
              <a:rPr lang="fr-FR" sz="2000" dirty="0"/>
              <a:t> – 1) / 0,04 = 20,02359</a:t>
            </a:r>
          </a:p>
        </p:txBody>
      </p:sp>
      <p:sp>
        <p:nvSpPr>
          <p:cNvPr id="9" name="ZoneTexte 8">
            <a:extLst>
              <a:ext uri="{FF2B5EF4-FFF2-40B4-BE49-F238E27FC236}">
                <a16:creationId xmlns:a16="http://schemas.microsoft.com/office/drawing/2014/main" id="{A0FFEA75-5EF3-4BD5-84F7-CFE3B8C80486}"/>
              </a:ext>
            </a:extLst>
          </p:cNvPr>
          <p:cNvSpPr txBox="1"/>
          <p:nvPr/>
        </p:nvSpPr>
        <p:spPr>
          <a:xfrm>
            <a:off x="593498" y="5046204"/>
            <a:ext cx="3619902" cy="369332"/>
          </a:xfrm>
          <a:prstGeom prst="rect">
            <a:avLst/>
          </a:prstGeom>
          <a:noFill/>
        </p:spPr>
        <p:txBody>
          <a:bodyPr wrap="none" rtlCol="0">
            <a:spAutoFit/>
          </a:bodyPr>
          <a:lstStyle/>
          <a:p>
            <a:r>
              <a:rPr lang="fr-FR" dirty="0"/>
              <a:t>NPL = 35 x 365 x 20,02359 = 255 839</a:t>
            </a:r>
          </a:p>
        </p:txBody>
      </p:sp>
      <p:sp>
        <p:nvSpPr>
          <p:cNvPr id="10" name="ZoneTexte 9">
            <a:extLst>
              <a:ext uri="{FF2B5EF4-FFF2-40B4-BE49-F238E27FC236}">
                <a16:creationId xmlns:a16="http://schemas.microsoft.com/office/drawing/2014/main" id="{2728969F-98A0-4F80-8160-85DADB8D69A6}"/>
              </a:ext>
            </a:extLst>
          </p:cNvPr>
          <p:cNvSpPr txBox="1"/>
          <p:nvPr/>
        </p:nvSpPr>
        <p:spPr>
          <a:xfrm>
            <a:off x="593498" y="5440362"/>
            <a:ext cx="3431452" cy="369332"/>
          </a:xfrm>
          <a:prstGeom prst="rect">
            <a:avLst/>
          </a:prstGeom>
          <a:noFill/>
        </p:spPr>
        <p:txBody>
          <a:bodyPr wrap="none" rtlCol="0">
            <a:spAutoFit/>
          </a:bodyPr>
          <a:lstStyle/>
          <a:p>
            <a:r>
              <a:rPr lang="fr-FR" dirty="0"/>
              <a:t>CAM = 0,5 chaussée GNT, trafic  T5</a:t>
            </a:r>
          </a:p>
        </p:txBody>
      </p:sp>
      <p:sp>
        <p:nvSpPr>
          <p:cNvPr id="11" name="ZoneTexte 10">
            <a:extLst>
              <a:ext uri="{FF2B5EF4-FFF2-40B4-BE49-F238E27FC236}">
                <a16:creationId xmlns:a16="http://schemas.microsoft.com/office/drawing/2014/main" id="{8493A341-41BE-44E6-B00C-9A0F5D643E8C}"/>
              </a:ext>
            </a:extLst>
          </p:cNvPr>
          <p:cNvSpPr txBox="1"/>
          <p:nvPr/>
        </p:nvSpPr>
        <p:spPr>
          <a:xfrm>
            <a:off x="683568" y="6100391"/>
            <a:ext cx="3185487" cy="400110"/>
          </a:xfrm>
          <a:prstGeom prst="rect">
            <a:avLst/>
          </a:prstGeom>
          <a:noFill/>
        </p:spPr>
        <p:txBody>
          <a:bodyPr wrap="none" rtlCol="0">
            <a:spAutoFit/>
          </a:bodyPr>
          <a:lstStyle/>
          <a:p>
            <a:r>
              <a:rPr lang="fr-FR" sz="2000" dirty="0"/>
              <a:t>NE = 255 839 x 0,5 = 127 919</a:t>
            </a:r>
          </a:p>
        </p:txBody>
      </p:sp>
    </p:spTree>
    <p:extLst>
      <p:ext uri="{BB962C8B-B14F-4D97-AF65-F5344CB8AC3E}">
        <p14:creationId xmlns:p14="http://schemas.microsoft.com/office/powerpoint/2010/main" val="133872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6EB4A-57B1-4D0C-89E9-03216EAF3D0F}"/>
              </a:ext>
            </a:extLst>
          </p:cNvPr>
          <p:cNvSpPr>
            <a:spLocks noGrp="1"/>
          </p:cNvSpPr>
          <p:nvPr>
            <p:ph type="title"/>
          </p:nvPr>
        </p:nvSpPr>
        <p:spPr/>
        <p:txBody>
          <a:bodyPr/>
          <a:lstStyle/>
          <a:p>
            <a:r>
              <a:rPr lang="fr-FR" dirty="0"/>
              <a:t>Méthode de dimensionnement des chaussées française</a:t>
            </a:r>
          </a:p>
        </p:txBody>
      </p:sp>
      <p:sp>
        <p:nvSpPr>
          <p:cNvPr id="3" name="Espace réservé du contenu 2">
            <a:extLst>
              <a:ext uri="{FF2B5EF4-FFF2-40B4-BE49-F238E27FC236}">
                <a16:creationId xmlns:a16="http://schemas.microsoft.com/office/drawing/2014/main" id="{10D160E5-9234-4EA8-B057-7E8C91D89480}"/>
              </a:ext>
            </a:extLst>
          </p:cNvPr>
          <p:cNvSpPr>
            <a:spLocks noGrp="1"/>
          </p:cNvSpPr>
          <p:nvPr>
            <p:ph idx="1"/>
          </p:nvPr>
        </p:nvSpPr>
        <p:spPr/>
        <p:txBody>
          <a:bodyPr/>
          <a:lstStyle/>
          <a:p>
            <a:r>
              <a:rPr lang="fr-FR" dirty="0"/>
              <a:t>Utilisation de sections d’essais (1967-1973)</a:t>
            </a:r>
          </a:p>
          <a:p>
            <a:r>
              <a:rPr lang="fr-FR" dirty="0"/>
              <a:t>Construction du manège de fatigue en 1980</a:t>
            </a:r>
          </a:p>
        </p:txBody>
      </p:sp>
      <p:pic>
        <p:nvPicPr>
          <p:cNvPr id="5" name="Image 4">
            <a:extLst>
              <a:ext uri="{FF2B5EF4-FFF2-40B4-BE49-F238E27FC236}">
                <a16:creationId xmlns:a16="http://schemas.microsoft.com/office/drawing/2014/main" id="{7329988B-63C6-47DC-B8F2-0F44FA3F7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980" y="3717032"/>
            <a:ext cx="4932040" cy="2774273"/>
          </a:xfrm>
          <a:prstGeom prst="rect">
            <a:avLst/>
          </a:prstGeom>
        </p:spPr>
      </p:pic>
    </p:spTree>
    <p:extLst>
      <p:ext uri="{BB962C8B-B14F-4D97-AF65-F5344CB8AC3E}">
        <p14:creationId xmlns:p14="http://schemas.microsoft.com/office/powerpoint/2010/main" val="639582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xfrm>
            <a:off x="354360" y="274638"/>
            <a:ext cx="8435280" cy="1143000"/>
          </a:xfrm>
          <a:solidFill>
            <a:schemeClr val="tx2">
              <a:lumMod val="20000"/>
              <a:lumOff val="80000"/>
            </a:schemeClr>
          </a:solidFill>
        </p:spPr>
        <p:txBody>
          <a:bodyPr/>
          <a:lstStyle/>
          <a:p>
            <a:r>
              <a:rPr lang="fr-FR" dirty="0"/>
              <a:t>Exercice d’application 2</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354360" y="1417638"/>
            <a:ext cx="8435280" cy="2155378"/>
          </a:xfrm>
          <a:solidFill>
            <a:schemeClr val="tx2">
              <a:lumMod val="20000"/>
              <a:lumOff val="80000"/>
            </a:schemeClr>
          </a:solidFill>
        </p:spPr>
        <p:txBody>
          <a:bodyPr>
            <a:normAutofit fontScale="55000" lnSpcReduction="20000"/>
          </a:bodyPr>
          <a:lstStyle/>
          <a:p>
            <a:pPr marL="0" lvl="0" indent="0">
              <a:buNone/>
            </a:pPr>
            <a:r>
              <a:rPr lang="fr-FR" dirty="0"/>
              <a:t>	</a:t>
            </a:r>
            <a:r>
              <a:rPr lang="fr-FR" b="1" u="sng" dirty="0"/>
              <a:t>Chaussée souple.</a:t>
            </a:r>
            <a:endParaRPr lang="fr-FR" dirty="0"/>
          </a:p>
          <a:p>
            <a:r>
              <a:rPr lang="fr-FR" dirty="0"/>
              <a:t>On demande de procéder au dimensionnement d’une chaussée devant supporter pendant 15 années un trafic faible de valeur MJA = 35PL/jour/sens.</a:t>
            </a:r>
            <a:br>
              <a:rPr lang="fr-FR" dirty="0"/>
            </a:br>
            <a:endParaRPr lang="fr-FR" dirty="0"/>
          </a:p>
          <a:p>
            <a:r>
              <a:rPr lang="fr-FR" dirty="0"/>
              <a:t>Le taux d’accroissement géométrique est évalué à t=4%.</a:t>
            </a:r>
            <a:br>
              <a:rPr lang="fr-FR" dirty="0"/>
            </a:br>
            <a:endParaRPr lang="fr-FR" dirty="0"/>
          </a:p>
          <a:p>
            <a:r>
              <a:rPr lang="fr-FR" dirty="0"/>
              <a:t>Calcul de NE</a:t>
            </a:r>
          </a:p>
          <a:p>
            <a:pPr marL="0" indent="0">
              <a:buNone/>
            </a:pPr>
            <a:endParaRPr lang="fr-FR" dirty="0"/>
          </a:p>
        </p:txBody>
      </p:sp>
      <p:sp>
        <p:nvSpPr>
          <p:cNvPr id="11" name="ZoneTexte 10">
            <a:extLst>
              <a:ext uri="{FF2B5EF4-FFF2-40B4-BE49-F238E27FC236}">
                <a16:creationId xmlns:a16="http://schemas.microsoft.com/office/drawing/2014/main" id="{8493A341-41BE-44E6-B00C-9A0F5D643E8C}"/>
              </a:ext>
            </a:extLst>
          </p:cNvPr>
          <p:cNvSpPr txBox="1"/>
          <p:nvPr/>
        </p:nvSpPr>
        <p:spPr>
          <a:xfrm>
            <a:off x="354360" y="3779168"/>
            <a:ext cx="3857600" cy="461665"/>
          </a:xfrm>
          <a:prstGeom prst="rect">
            <a:avLst/>
          </a:prstGeom>
          <a:noFill/>
        </p:spPr>
        <p:txBody>
          <a:bodyPr wrap="square" rtlCol="0">
            <a:spAutoFit/>
          </a:bodyPr>
          <a:lstStyle/>
          <a:p>
            <a:r>
              <a:rPr lang="fr-FR" sz="2400" dirty="0"/>
              <a:t>NE = 127 919 </a:t>
            </a:r>
          </a:p>
        </p:txBody>
      </p:sp>
      <p:pic>
        <p:nvPicPr>
          <p:cNvPr id="12" name="Picture 4">
            <a:extLst>
              <a:ext uri="{FF2B5EF4-FFF2-40B4-BE49-F238E27FC236}">
                <a16:creationId xmlns:a16="http://schemas.microsoft.com/office/drawing/2014/main" id="{5C881783-466A-4A4B-B085-65C3094C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60" y="4437112"/>
            <a:ext cx="3168352" cy="71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C0C8EAD-F6BE-447A-85D5-7E4C4FAE54D4}"/>
              </a:ext>
            </a:extLst>
          </p:cNvPr>
          <p:cNvSpPr/>
          <p:nvPr/>
        </p:nvSpPr>
        <p:spPr>
          <a:xfrm>
            <a:off x="3779912" y="4200763"/>
            <a:ext cx="4793704" cy="1200329"/>
          </a:xfrm>
          <a:prstGeom prst="rect">
            <a:avLst/>
          </a:prstGeom>
        </p:spPr>
        <p:txBody>
          <a:bodyPr wrap="square">
            <a:spAutoFit/>
          </a:bodyPr>
          <a:lstStyle/>
          <a:p>
            <a:r>
              <a:rPr lang="fr-FR" sz="2400" b="1" dirty="0"/>
              <a:t>Avec b=-0.222</a:t>
            </a:r>
          </a:p>
          <a:p>
            <a:r>
              <a:rPr lang="fr-FR" sz="2400" b="1" dirty="0"/>
              <a:t>Et A=12 000 si NE &gt; 250 000</a:t>
            </a:r>
          </a:p>
          <a:p>
            <a:r>
              <a:rPr lang="fr-FR" sz="2400" b="1" dirty="0"/>
              <a:t>Ou A=16 000 si NE &lt; 250 000</a:t>
            </a:r>
          </a:p>
        </p:txBody>
      </p:sp>
      <p:sp>
        <p:nvSpPr>
          <p:cNvPr id="13" name="ZoneTexte 12">
            <a:extLst>
              <a:ext uri="{FF2B5EF4-FFF2-40B4-BE49-F238E27FC236}">
                <a16:creationId xmlns:a16="http://schemas.microsoft.com/office/drawing/2014/main" id="{196BDCF1-2B6C-4917-89AC-BF237900EB56}"/>
              </a:ext>
            </a:extLst>
          </p:cNvPr>
          <p:cNvSpPr txBox="1"/>
          <p:nvPr/>
        </p:nvSpPr>
        <p:spPr>
          <a:xfrm>
            <a:off x="337919" y="5767229"/>
            <a:ext cx="6591933" cy="523220"/>
          </a:xfrm>
          <a:prstGeom prst="rect">
            <a:avLst/>
          </a:prstGeom>
          <a:noFill/>
        </p:spPr>
        <p:txBody>
          <a:bodyPr wrap="none" rtlCol="0">
            <a:spAutoFit/>
          </a:bodyPr>
          <a:lstStyle/>
          <a:p>
            <a:r>
              <a:rPr lang="fr-FR" sz="2800" dirty="0" err="1">
                <a:latin typeface="GreekC" panose="00000400000000000000" pitchFamily="2" charset="0"/>
                <a:cs typeface="GreekC" panose="00000400000000000000" pitchFamily="2" charset="0"/>
              </a:rPr>
              <a:t>e</a:t>
            </a:r>
            <a:r>
              <a:rPr lang="fr-FR" sz="2800" baseline="-25000" dirty="0" err="1">
                <a:cs typeface="GreekC" panose="00000400000000000000" pitchFamily="2" charset="0"/>
              </a:rPr>
              <a:t>z,adm</a:t>
            </a:r>
            <a:r>
              <a:rPr lang="fr-FR" sz="2800" dirty="0">
                <a:cs typeface="GreekC" panose="00000400000000000000" pitchFamily="2" charset="0"/>
              </a:rPr>
              <a:t> = 16000 x (127 919)</a:t>
            </a:r>
            <a:r>
              <a:rPr lang="fr-FR" sz="2800" baseline="30000" dirty="0">
                <a:cs typeface="GreekC" panose="00000400000000000000" pitchFamily="2" charset="0"/>
              </a:rPr>
              <a:t>-0,222</a:t>
            </a:r>
            <a:r>
              <a:rPr lang="fr-FR" sz="2800" dirty="0">
                <a:cs typeface="GreekC" panose="00000400000000000000" pitchFamily="2" charset="0"/>
              </a:rPr>
              <a:t> = 1176 </a:t>
            </a:r>
            <a:r>
              <a:rPr lang="fr-FR" sz="2800" dirty="0" err="1">
                <a:cs typeface="GreekC" panose="00000400000000000000" pitchFamily="2" charset="0"/>
              </a:rPr>
              <a:t>mdef</a:t>
            </a:r>
            <a:r>
              <a:rPr lang="fr-FR" sz="2800" dirty="0">
                <a:cs typeface="GreekC" panose="00000400000000000000" pitchFamily="2" charset="0"/>
              </a:rPr>
              <a:t> </a:t>
            </a:r>
            <a:endParaRPr lang="fr-FR" sz="2800" dirty="0">
              <a:latin typeface="GreekC" panose="00000400000000000000" pitchFamily="2" charset="0"/>
              <a:cs typeface="GreekC" panose="00000400000000000000" pitchFamily="2" charset="0"/>
            </a:endParaRPr>
          </a:p>
        </p:txBody>
      </p:sp>
    </p:spTree>
    <p:extLst>
      <p:ext uri="{BB962C8B-B14F-4D97-AF65-F5344CB8AC3E}">
        <p14:creationId xmlns:p14="http://schemas.microsoft.com/office/powerpoint/2010/main" val="55669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 pour les chaussées rigides</a:t>
            </a:r>
          </a:p>
        </p:txBody>
      </p:sp>
      <p:sp>
        <p:nvSpPr>
          <p:cNvPr id="3" name="Espace réservé du contenu 2"/>
          <p:cNvSpPr>
            <a:spLocks noGrp="1"/>
          </p:cNvSpPr>
          <p:nvPr>
            <p:ph idx="1"/>
          </p:nvPr>
        </p:nvSpPr>
        <p:spPr>
          <a:xfrm>
            <a:off x="467544" y="2132856"/>
            <a:ext cx="8229600" cy="4248472"/>
          </a:xfrm>
        </p:spPr>
        <p:txBody>
          <a:bodyPr>
            <a:normAutofit/>
          </a:bodyPr>
          <a:lstStyle/>
          <a:p>
            <a:pPr marL="0" indent="0">
              <a:buNone/>
            </a:pPr>
            <a:r>
              <a:rPr lang="fr-FR" sz="2400" b="1" dirty="0"/>
              <a:t>Calcul de la contrainte en extension admissible</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429000"/>
            <a:ext cx="47270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a:off x="3558841" y="3429000"/>
            <a:ext cx="648072" cy="504056"/>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374190" y="3610620"/>
            <a:ext cx="2307156" cy="592212"/>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3" name="Ellipse 12"/>
          <p:cNvSpPr/>
          <p:nvPr/>
        </p:nvSpPr>
        <p:spPr>
          <a:xfrm>
            <a:off x="2831014" y="3600692"/>
            <a:ext cx="561344" cy="6120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182187" y="3374994"/>
            <a:ext cx="384005" cy="306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4940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901" y="116632"/>
            <a:ext cx="8229600" cy="1143000"/>
          </a:xfrm>
        </p:spPr>
        <p:txBody>
          <a:bodyPr/>
          <a:lstStyle/>
          <a:p>
            <a:r>
              <a:rPr lang="fr-FR" dirty="0"/>
              <a:t>Dimensionnement mécanique</a:t>
            </a:r>
          </a:p>
        </p:txBody>
      </p:sp>
      <p:sp>
        <p:nvSpPr>
          <p:cNvPr id="3" name="Espace réservé du contenu 2"/>
          <p:cNvSpPr>
            <a:spLocks noGrp="1"/>
          </p:cNvSpPr>
          <p:nvPr>
            <p:ph idx="1"/>
          </p:nvPr>
        </p:nvSpPr>
        <p:spPr>
          <a:xfrm>
            <a:off x="467544" y="1124744"/>
            <a:ext cx="8229600" cy="5328592"/>
          </a:xfrm>
        </p:spPr>
        <p:txBody>
          <a:bodyPr>
            <a:normAutofit fontScale="92500" lnSpcReduction="10000"/>
          </a:bodyPr>
          <a:lstStyle/>
          <a:p>
            <a:pPr marL="0" indent="0">
              <a:buNone/>
            </a:pPr>
            <a:r>
              <a:rPr lang="fr-FR" sz="2400" b="1" dirty="0">
                <a:solidFill>
                  <a:srgbClr val="FF9933"/>
                </a:solidFill>
              </a:rPr>
              <a:t>Coefficient d’ajustement</a:t>
            </a:r>
          </a:p>
          <a:p>
            <a:pPr marL="0" indent="0">
              <a:buNone/>
            </a:pPr>
            <a:endParaRPr lang="fr-FR" sz="2400" b="1" dirty="0">
              <a:solidFill>
                <a:srgbClr val="FF9933"/>
              </a:solidFill>
            </a:endParaRPr>
          </a:p>
          <a:p>
            <a:pPr marL="0" lvl="1" indent="0">
              <a:buNone/>
            </a:pPr>
            <a:r>
              <a:rPr lang="fr-FR" sz="2000" b="1" dirty="0" err="1">
                <a:solidFill>
                  <a:schemeClr val="tx1"/>
                </a:solidFill>
              </a:rPr>
              <a:t>ks</a:t>
            </a:r>
            <a:r>
              <a:rPr lang="fr-FR" sz="2000" b="1" dirty="0">
                <a:solidFill>
                  <a:schemeClr val="tx1"/>
                </a:solidFill>
              </a:rPr>
              <a:t> : coefficient d’ajustement lié à la portance du sol ou </a:t>
            </a:r>
            <a:r>
              <a:rPr lang="fr-FR" sz="2000" b="1" u="sng" dirty="0">
                <a:solidFill>
                  <a:schemeClr val="tx1"/>
                </a:solidFill>
              </a:rPr>
              <a:t>du module de la couche sous jacente à la couche de matériau lié correspondant</a:t>
            </a:r>
          </a:p>
          <a:p>
            <a:pPr lvl="1">
              <a:buFont typeface="Wingdings" panose="05000000000000000000" pitchFamily="2" charset="2"/>
              <a:buChar char="§"/>
            </a:pPr>
            <a:r>
              <a:rPr lang="fr-FR" sz="2000" dirty="0">
                <a:solidFill>
                  <a:schemeClr val="tx1"/>
                </a:solidFill>
              </a:rPr>
              <a:t>Prise en compte des hétérogénéités du sol</a:t>
            </a:r>
          </a:p>
          <a:p>
            <a:pPr lvl="1">
              <a:buFont typeface="Wingdings" panose="05000000000000000000" pitchFamily="2" charset="2"/>
              <a:buChar char="§"/>
            </a:pPr>
            <a:r>
              <a:rPr lang="fr-FR" sz="2000" dirty="0">
                <a:solidFill>
                  <a:schemeClr val="tx1"/>
                </a:solidFill>
              </a:rPr>
              <a:t>Valeurs : 1/1,2 pour PF1 - 1/1,1 pour PF2 – 1 pour PF &gt; PF3</a:t>
            </a:r>
          </a:p>
          <a:p>
            <a:pPr marL="0" lvl="1" indent="0">
              <a:buNone/>
            </a:pPr>
            <a:r>
              <a:rPr lang="fr-FR" sz="2000" b="1" dirty="0" err="1">
                <a:solidFill>
                  <a:schemeClr val="tx1"/>
                </a:solidFill>
              </a:rPr>
              <a:t>kc</a:t>
            </a:r>
            <a:r>
              <a:rPr lang="fr-FR" sz="2000" b="1" dirty="0">
                <a:solidFill>
                  <a:schemeClr val="tx1"/>
                </a:solidFill>
              </a:rPr>
              <a:t> : coefficient lié au calage du matériau</a:t>
            </a:r>
          </a:p>
          <a:p>
            <a:pPr lvl="1">
              <a:buFont typeface="Wingdings" panose="05000000000000000000" pitchFamily="2" charset="2"/>
              <a:buChar char="§"/>
            </a:pPr>
            <a:r>
              <a:rPr lang="fr-FR" sz="2000" dirty="0">
                <a:solidFill>
                  <a:schemeClr val="tx1"/>
                </a:solidFill>
              </a:rPr>
              <a:t>Écart entre le comportement réel de la structure et le modèle de calcul</a:t>
            </a:r>
          </a:p>
          <a:p>
            <a:pPr lvl="1">
              <a:buFont typeface="Wingdings" panose="05000000000000000000" pitchFamily="2" charset="2"/>
              <a:buChar char="§"/>
            </a:pPr>
            <a:r>
              <a:rPr lang="fr-FR" sz="2000" dirty="0">
                <a:solidFill>
                  <a:schemeClr val="tx1"/>
                </a:solidFill>
              </a:rPr>
              <a:t>Valeurs : 1,4 pour GC</a:t>
            </a:r>
          </a:p>
          <a:p>
            <a:pPr marL="0" lvl="1" indent="0">
              <a:buNone/>
            </a:pPr>
            <a:r>
              <a:rPr lang="fr-FR" sz="2000" b="1" dirty="0" err="1">
                <a:solidFill>
                  <a:schemeClr val="tx1"/>
                </a:solidFill>
              </a:rPr>
              <a:t>kd</a:t>
            </a:r>
            <a:r>
              <a:rPr lang="fr-FR" sz="2000" b="1" dirty="0">
                <a:solidFill>
                  <a:schemeClr val="tx1"/>
                </a:solidFill>
              </a:rPr>
              <a:t> : coefficient de discontinuité</a:t>
            </a:r>
          </a:p>
          <a:p>
            <a:pPr lvl="1">
              <a:buFont typeface="Wingdings" panose="05000000000000000000" pitchFamily="2" charset="2"/>
              <a:buChar char="§"/>
            </a:pPr>
            <a:r>
              <a:rPr lang="fr-FR" sz="2000" dirty="0">
                <a:solidFill>
                  <a:schemeClr val="tx1"/>
                </a:solidFill>
              </a:rPr>
              <a:t>Coefficient pour les matériaux traités au liant hydraulique/béton</a:t>
            </a:r>
          </a:p>
          <a:p>
            <a:pPr lvl="1">
              <a:buFont typeface="Wingdings" panose="05000000000000000000" pitchFamily="2" charset="2"/>
              <a:buChar char="§"/>
            </a:pPr>
            <a:r>
              <a:rPr lang="fr-FR" sz="2000" dirty="0">
                <a:solidFill>
                  <a:schemeClr val="tx1"/>
                </a:solidFill>
              </a:rPr>
              <a:t>Majoration de la contrainte calculée en milieu de dalle / modèle continu</a:t>
            </a:r>
          </a:p>
          <a:p>
            <a:pPr marL="0" lvl="1" indent="0">
              <a:buNone/>
            </a:pPr>
            <a:r>
              <a:rPr lang="fr-FR" sz="2000" b="1" dirty="0" err="1">
                <a:solidFill>
                  <a:schemeClr val="tx1"/>
                </a:solidFill>
              </a:rPr>
              <a:t>kr</a:t>
            </a:r>
            <a:r>
              <a:rPr lang="fr-FR" sz="2000" b="1" dirty="0">
                <a:solidFill>
                  <a:schemeClr val="tx1"/>
                </a:solidFill>
              </a:rPr>
              <a:t> : coefficient de risque</a:t>
            </a:r>
          </a:p>
          <a:p>
            <a:pPr lvl="1">
              <a:buFont typeface="Wingdings" panose="05000000000000000000" pitchFamily="2" charset="2"/>
              <a:buChar char="§"/>
            </a:pPr>
            <a:r>
              <a:rPr lang="fr-FR" sz="2000" dirty="0">
                <a:solidFill>
                  <a:schemeClr val="tx1"/>
                </a:solidFill>
              </a:rPr>
              <a:t>Intègre les dispersions sur l’essai de fatigue (SN) et les dispersions sur les épaisseurs (Sh)</a:t>
            </a:r>
          </a:p>
        </p:txBody>
      </p:sp>
    </p:spTree>
    <p:extLst>
      <p:ext uri="{BB962C8B-B14F-4D97-AF65-F5344CB8AC3E}">
        <p14:creationId xmlns:p14="http://schemas.microsoft.com/office/powerpoint/2010/main" val="3717525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029E-B05C-422D-B847-B6C507E59F7A}"/>
              </a:ext>
            </a:extLst>
          </p:cNvPr>
          <p:cNvSpPr>
            <a:spLocks noGrp="1"/>
          </p:cNvSpPr>
          <p:nvPr>
            <p:ph type="title"/>
          </p:nvPr>
        </p:nvSpPr>
        <p:spPr>
          <a:xfrm>
            <a:off x="457200" y="476672"/>
            <a:ext cx="8229600" cy="1143000"/>
          </a:xfrm>
        </p:spPr>
        <p:txBody>
          <a:bodyPr/>
          <a:lstStyle/>
          <a:p>
            <a:r>
              <a:rPr lang="fr-FR" dirty="0"/>
              <a:t>Valeurs du coefficient </a:t>
            </a:r>
            <a:r>
              <a:rPr lang="fr-FR" dirty="0" err="1"/>
              <a:t>kd</a:t>
            </a:r>
            <a:r>
              <a:rPr lang="fr-FR" dirty="0"/>
              <a:t> coefficient de discontinuité</a:t>
            </a:r>
          </a:p>
        </p:txBody>
      </p:sp>
      <p:pic>
        <p:nvPicPr>
          <p:cNvPr id="4" name="Espace réservé du contenu 3">
            <a:extLst>
              <a:ext uri="{FF2B5EF4-FFF2-40B4-BE49-F238E27FC236}">
                <a16:creationId xmlns:a16="http://schemas.microsoft.com/office/drawing/2014/main" id="{2AFAE288-9CEC-4D84-86F6-37D40484ACD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5616624" cy="3321065"/>
          </a:xfrm>
          <a:prstGeom prst="rect">
            <a:avLst/>
          </a:prstGeom>
          <a:noFill/>
          <a:ln>
            <a:noFill/>
          </a:ln>
        </p:spPr>
      </p:pic>
    </p:spTree>
    <p:extLst>
      <p:ext uri="{BB962C8B-B14F-4D97-AF65-F5344CB8AC3E}">
        <p14:creationId xmlns:p14="http://schemas.microsoft.com/office/powerpoint/2010/main" val="3271916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1E942-BBA0-492C-AEEE-12224AA20B3D}"/>
              </a:ext>
            </a:extLst>
          </p:cNvPr>
          <p:cNvSpPr>
            <a:spLocks noGrp="1"/>
          </p:cNvSpPr>
          <p:nvPr>
            <p:ph type="title"/>
          </p:nvPr>
        </p:nvSpPr>
        <p:spPr>
          <a:xfrm>
            <a:off x="457200" y="620688"/>
            <a:ext cx="8229600" cy="1143000"/>
          </a:xfrm>
        </p:spPr>
        <p:txBody>
          <a:bodyPr/>
          <a:lstStyle/>
          <a:p>
            <a:r>
              <a:rPr lang="fr-FR" sz="3600" dirty="0"/>
              <a:t>Valeurs des paramètres pour les graves traitées aux liants hydrauliques et béton compactés routiers</a:t>
            </a:r>
          </a:p>
        </p:txBody>
      </p:sp>
      <p:pic>
        <p:nvPicPr>
          <p:cNvPr id="4" name="Espace réservé du contenu 3">
            <a:extLst>
              <a:ext uri="{FF2B5EF4-FFF2-40B4-BE49-F238E27FC236}">
                <a16:creationId xmlns:a16="http://schemas.microsoft.com/office/drawing/2014/main" id="{21DA794E-EA1F-4BBA-A8C9-21D6CFDE9A8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2284034"/>
            <a:ext cx="6994392" cy="4299328"/>
          </a:xfrm>
          <a:prstGeom prst="rect">
            <a:avLst/>
          </a:prstGeom>
          <a:noFill/>
          <a:ln>
            <a:noFill/>
          </a:ln>
        </p:spPr>
      </p:pic>
    </p:spTree>
    <p:extLst>
      <p:ext uri="{BB962C8B-B14F-4D97-AF65-F5344CB8AC3E}">
        <p14:creationId xmlns:p14="http://schemas.microsoft.com/office/powerpoint/2010/main" val="1138491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1E942-BBA0-492C-AEEE-12224AA20B3D}"/>
              </a:ext>
            </a:extLst>
          </p:cNvPr>
          <p:cNvSpPr>
            <a:spLocks noGrp="1"/>
          </p:cNvSpPr>
          <p:nvPr>
            <p:ph type="title"/>
          </p:nvPr>
        </p:nvSpPr>
        <p:spPr>
          <a:xfrm>
            <a:off x="457200" y="620688"/>
            <a:ext cx="8229600" cy="1143000"/>
          </a:xfrm>
        </p:spPr>
        <p:txBody>
          <a:bodyPr/>
          <a:lstStyle/>
          <a:p>
            <a:r>
              <a:rPr lang="fr-FR" sz="3600" dirty="0"/>
              <a:t>Valeurs des paramètres pour les béton de ciment</a:t>
            </a:r>
          </a:p>
        </p:txBody>
      </p:sp>
      <p:pic>
        <p:nvPicPr>
          <p:cNvPr id="6" name="Image 5">
            <a:extLst>
              <a:ext uri="{FF2B5EF4-FFF2-40B4-BE49-F238E27FC236}">
                <a16:creationId xmlns:a16="http://schemas.microsoft.com/office/drawing/2014/main" id="{0D796A73-C268-4901-B1AD-CF83DA714CFE}"/>
              </a:ext>
            </a:extLst>
          </p:cNvPr>
          <p:cNvPicPr/>
          <p:nvPr/>
        </p:nvPicPr>
        <p:blipFill rotWithShape="1">
          <a:blip r:embed="rId3">
            <a:extLst>
              <a:ext uri="{28A0092B-C50C-407E-A947-70E740481C1C}">
                <a14:useLocalDpi xmlns:a14="http://schemas.microsoft.com/office/drawing/2010/main" val="0"/>
              </a:ext>
            </a:extLst>
          </a:blip>
          <a:srcRect b="4133"/>
          <a:stretch/>
        </p:blipFill>
        <p:spPr bwMode="auto">
          <a:xfrm>
            <a:off x="1043608" y="2780928"/>
            <a:ext cx="6551498" cy="15631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2050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9B252-8E8A-456A-9BF6-5F0A46195A4B}"/>
              </a:ext>
            </a:extLst>
          </p:cNvPr>
          <p:cNvSpPr>
            <a:spLocks noGrp="1"/>
          </p:cNvSpPr>
          <p:nvPr>
            <p:ph type="title"/>
          </p:nvPr>
        </p:nvSpPr>
        <p:spPr/>
        <p:txBody>
          <a:bodyPr/>
          <a:lstStyle/>
          <a:p>
            <a:r>
              <a:rPr lang="fr-FR" dirty="0"/>
              <a:t>Valeur de Sh pour les bétons de ciment</a:t>
            </a:r>
          </a:p>
        </p:txBody>
      </p:sp>
      <p:pic>
        <p:nvPicPr>
          <p:cNvPr id="4" name="Image 3">
            <a:extLst>
              <a:ext uri="{FF2B5EF4-FFF2-40B4-BE49-F238E27FC236}">
                <a16:creationId xmlns:a16="http://schemas.microsoft.com/office/drawing/2014/main" id="{E84690C3-9727-4AD4-9AD2-6DA51D1550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13791"/>
            <a:ext cx="6696744" cy="1722105"/>
          </a:xfrm>
          <a:prstGeom prst="rect">
            <a:avLst/>
          </a:prstGeom>
          <a:noFill/>
          <a:ln>
            <a:noFill/>
          </a:ln>
        </p:spPr>
      </p:pic>
    </p:spTree>
    <p:extLst>
      <p:ext uri="{BB962C8B-B14F-4D97-AF65-F5344CB8AC3E}">
        <p14:creationId xmlns:p14="http://schemas.microsoft.com/office/powerpoint/2010/main" val="2985768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867FB-5D80-4397-9798-EDAC85EBA08E}"/>
              </a:ext>
            </a:extLst>
          </p:cNvPr>
          <p:cNvSpPr>
            <a:spLocks noGrp="1"/>
          </p:cNvSpPr>
          <p:nvPr>
            <p:ph type="title"/>
          </p:nvPr>
        </p:nvSpPr>
        <p:spPr>
          <a:xfrm>
            <a:off x="354360" y="274638"/>
            <a:ext cx="8435280" cy="1143000"/>
          </a:xfrm>
          <a:solidFill>
            <a:schemeClr val="tx2">
              <a:lumMod val="20000"/>
              <a:lumOff val="80000"/>
            </a:schemeClr>
          </a:solidFill>
        </p:spPr>
        <p:txBody>
          <a:bodyPr/>
          <a:lstStyle/>
          <a:p>
            <a:r>
              <a:rPr lang="fr-FR" dirty="0"/>
              <a:t>Exercice d’application 3</a:t>
            </a:r>
          </a:p>
        </p:txBody>
      </p:sp>
      <p:sp>
        <p:nvSpPr>
          <p:cNvPr id="3" name="Espace réservé du contenu 2">
            <a:extLst>
              <a:ext uri="{FF2B5EF4-FFF2-40B4-BE49-F238E27FC236}">
                <a16:creationId xmlns:a16="http://schemas.microsoft.com/office/drawing/2014/main" id="{583BBF0D-1440-476E-ADE0-9DCA988EF772}"/>
              </a:ext>
            </a:extLst>
          </p:cNvPr>
          <p:cNvSpPr>
            <a:spLocks noGrp="1"/>
          </p:cNvSpPr>
          <p:nvPr>
            <p:ph idx="1"/>
          </p:nvPr>
        </p:nvSpPr>
        <p:spPr>
          <a:xfrm>
            <a:off x="354360" y="1417638"/>
            <a:ext cx="8435280" cy="3667546"/>
          </a:xfrm>
          <a:solidFill>
            <a:schemeClr val="tx2">
              <a:lumMod val="20000"/>
              <a:lumOff val="80000"/>
            </a:schemeClr>
          </a:solidFill>
        </p:spPr>
        <p:txBody>
          <a:bodyPr>
            <a:normAutofit fontScale="77500" lnSpcReduction="20000"/>
          </a:bodyPr>
          <a:lstStyle/>
          <a:p>
            <a:pPr marL="0" lvl="0" indent="0">
              <a:buNone/>
            </a:pPr>
            <a:r>
              <a:rPr lang="fr-FR" dirty="0"/>
              <a:t>	Chaussée rigide</a:t>
            </a:r>
          </a:p>
          <a:p>
            <a:pPr marL="0" lvl="0" indent="0">
              <a:buNone/>
            </a:pPr>
            <a:r>
              <a:rPr lang="fr-FR" dirty="0"/>
              <a:t>On étudie la possibilité d’apporter une structure en béton sur un itinéraire autoroutier pouvant supporter un trafic de 1000 PL/jour/sens. Le taux de croissance géométrique attendu est de 4% par an pour le trafic. La durée de calcul retenue est de 30 ans.</a:t>
            </a:r>
          </a:p>
          <a:p>
            <a:pPr marL="0" lvl="0" indent="0">
              <a:buNone/>
            </a:pPr>
            <a:r>
              <a:rPr lang="fr-FR" dirty="0"/>
              <a:t>La plate-forme est de type PF1.</a:t>
            </a:r>
          </a:p>
          <a:p>
            <a:pPr marL="0" lvl="0" indent="0">
              <a:buNone/>
            </a:pPr>
            <a:r>
              <a:rPr lang="fr-FR" dirty="0"/>
              <a:t>On retient en couche de fondation un béton de ciment de classe 3 (BC3) dont l’épaisseur est fixée à 15cm.</a:t>
            </a:r>
          </a:p>
          <a:p>
            <a:pPr marL="0" lvl="0" indent="0">
              <a:buNone/>
            </a:pPr>
            <a:r>
              <a:rPr lang="fr-FR" dirty="0"/>
              <a:t>Quelle est la valeur admissible ?</a:t>
            </a:r>
          </a:p>
          <a:p>
            <a:pPr marL="0" lvl="0" indent="0">
              <a:buNone/>
            </a:pPr>
            <a:endParaRPr lang="fr-FR" dirty="0"/>
          </a:p>
        </p:txBody>
      </p:sp>
      <p:pic>
        <p:nvPicPr>
          <p:cNvPr id="6" name="Image 5">
            <a:extLst>
              <a:ext uri="{FF2B5EF4-FFF2-40B4-BE49-F238E27FC236}">
                <a16:creationId xmlns:a16="http://schemas.microsoft.com/office/drawing/2014/main" id="{B74BE7BC-38B9-4F8C-8563-8282E668E571}"/>
              </a:ext>
            </a:extLst>
          </p:cNvPr>
          <p:cNvPicPr>
            <a:picLocks noChangeAspect="1"/>
          </p:cNvPicPr>
          <p:nvPr/>
        </p:nvPicPr>
        <p:blipFill>
          <a:blip r:embed="rId2"/>
          <a:stretch>
            <a:fillRect/>
          </a:stretch>
        </p:blipFill>
        <p:spPr>
          <a:xfrm>
            <a:off x="1331640" y="5085184"/>
            <a:ext cx="5904656" cy="1417116"/>
          </a:xfrm>
          <a:prstGeom prst="rect">
            <a:avLst/>
          </a:prstGeom>
        </p:spPr>
      </p:pic>
    </p:spTree>
    <p:extLst>
      <p:ext uri="{BB962C8B-B14F-4D97-AF65-F5344CB8AC3E}">
        <p14:creationId xmlns:p14="http://schemas.microsoft.com/office/powerpoint/2010/main" val="1973840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Dimensionnement mécanique</a:t>
            </a:r>
          </a:p>
        </p:txBody>
      </p:sp>
      <p:sp>
        <p:nvSpPr>
          <p:cNvPr id="3" name="Espace réservé du contenu 2"/>
          <p:cNvSpPr>
            <a:spLocks noGrp="1"/>
          </p:cNvSpPr>
          <p:nvPr>
            <p:ph idx="1"/>
          </p:nvPr>
        </p:nvSpPr>
        <p:spPr>
          <a:xfrm>
            <a:off x="467544" y="1412776"/>
            <a:ext cx="8229600" cy="4968552"/>
          </a:xfrm>
        </p:spPr>
        <p:txBody>
          <a:bodyPr>
            <a:normAutofit/>
          </a:bodyPr>
          <a:lstStyle/>
          <a:p>
            <a:pPr marL="0" indent="0">
              <a:buNone/>
            </a:pPr>
            <a:r>
              <a:rPr lang="fr-FR" sz="2400" b="1" dirty="0"/>
              <a:t>Calculs des grandeurs admissibles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849114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498" y="3598912"/>
            <a:ext cx="47270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5229200"/>
            <a:ext cx="3168352" cy="71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a:xfrm>
            <a:off x="6323467" y="2204864"/>
            <a:ext cx="648072" cy="504056"/>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643643" y="3598912"/>
            <a:ext cx="648072" cy="504056"/>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004048" y="5293196"/>
            <a:ext cx="720080" cy="504056"/>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305694" y="2436304"/>
            <a:ext cx="1586785" cy="504056"/>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458992" y="3780532"/>
            <a:ext cx="2307156" cy="592212"/>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2" name="Ellipse 11"/>
          <p:cNvSpPr/>
          <p:nvPr/>
        </p:nvSpPr>
        <p:spPr>
          <a:xfrm>
            <a:off x="1259631" y="2348880"/>
            <a:ext cx="2384011" cy="6120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2915816" y="3770604"/>
            <a:ext cx="561344" cy="6120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643643" y="1988840"/>
            <a:ext cx="2584541" cy="1368152"/>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921689" y="2155912"/>
            <a:ext cx="384005" cy="306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266989" y="3544906"/>
            <a:ext cx="384005" cy="3060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3929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08050" y="6021288"/>
            <a:ext cx="6746541" cy="699339"/>
          </a:xfrm>
          <a:prstGeom prst="roundRect">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3"/>
          <p:cNvSpPr>
            <a:spLocks noGrp="1"/>
          </p:cNvSpPr>
          <p:nvPr>
            <p:ph type="sldNum" sz="quarter" idx="10"/>
          </p:nvPr>
        </p:nvSpPr>
        <p:spPr/>
        <p:txBody>
          <a:bodyPr/>
          <a:lstStyle/>
          <a:p>
            <a:r>
              <a:rPr lang="fr-FR" altLang="fr-FR"/>
              <a:t>Tr </a:t>
            </a:r>
            <a:fld id="{DCBFC279-4802-4D5A-AA55-216CF325FF01}" type="slidenum">
              <a:rPr lang="fr-FR" altLang="fr-FR"/>
              <a:pPr/>
              <a:t>69</a:t>
            </a:fld>
            <a:endParaRPr lang="fr-FR" altLang="fr-FR"/>
          </a:p>
        </p:txBody>
      </p:sp>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4" name="Rectangle 4"/>
          <p:cNvSpPr>
            <a:spLocks noGrp="1" noChangeArrowheads="1"/>
          </p:cNvSpPr>
          <p:nvPr>
            <p:ph type="title"/>
          </p:nvPr>
        </p:nvSpPr>
        <p:spPr bwMode="auto">
          <a:xfrm>
            <a:off x="369887" y="981547"/>
            <a:ext cx="6880225" cy="769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algn="l"/>
            <a:r>
              <a:rPr lang="fr-FR" altLang="fr-FR" sz="2800" b="1" dirty="0">
                <a:solidFill>
                  <a:srgbClr val="009900"/>
                </a:solidFill>
                <a:latin typeface="Comic Sans MS" pitchFamily="66" charset="0"/>
              </a:rPr>
              <a:t>Dimensionnement mécanique</a:t>
            </a:r>
            <a:endParaRPr lang="fr-FR" altLang="fr-FR" sz="3600" b="1" dirty="0">
              <a:solidFill>
                <a:schemeClr val="tx1"/>
              </a:solidFill>
              <a:latin typeface="Comic Sans MS" pitchFamily="66" charset="0"/>
            </a:endParaRPr>
          </a:p>
        </p:txBody>
      </p:sp>
      <p:sp>
        <p:nvSpPr>
          <p:cNvPr id="10245" name="Rectangle 5"/>
          <p:cNvSpPr>
            <a:spLocks noGrp="1" noChangeArrowheads="1"/>
          </p:cNvSpPr>
          <p:nvPr>
            <p:ph type="body" idx="1"/>
          </p:nvPr>
        </p:nvSpPr>
        <p:spPr bwMode="auto">
          <a:xfrm>
            <a:off x="638175" y="1589088"/>
            <a:ext cx="8401050" cy="3348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a:buFontTx/>
              <a:buNone/>
            </a:pPr>
            <a:r>
              <a:rPr lang="fr-FR" altLang="fr-FR" sz="2400" dirty="0">
                <a:latin typeface="Comic Sans MS" pitchFamily="66" charset="0"/>
              </a:rPr>
              <a:t>la structure (épaisseur des couches, nature des matériaux) convient si :</a:t>
            </a:r>
          </a:p>
          <a:p>
            <a:pPr>
              <a:lnSpc>
                <a:spcPct val="110000"/>
              </a:lnSpc>
              <a:buFontTx/>
              <a:buNone/>
            </a:pPr>
            <a:r>
              <a:rPr lang="fr-FR" altLang="fr-FR" sz="2800" dirty="0">
                <a:latin typeface="Arial" charset="0"/>
              </a:rPr>
              <a:t>	</a:t>
            </a:r>
            <a:r>
              <a:rPr lang="fr-FR" altLang="fr-FR" sz="2800" dirty="0">
                <a:solidFill>
                  <a:schemeClr val="accent2"/>
                </a:solidFill>
                <a:latin typeface="Symbol" pitchFamily="18" charset="2"/>
              </a:rPr>
              <a:t>s</a:t>
            </a:r>
            <a:r>
              <a:rPr lang="fr-FR" altLang="fr-FR" sz="2800" baseline="-25000" dirty="0">
                <a:solidFill>
                  <a:schemeClr val="accent2"/>
                </a:solidFill>
                <a:latin typeface="Arial" charset="0"/>
              </a:rPr>
              <a:t>t calculée  </a:t>
            </a:r>
            <a:r>
              <a:rPr lang="fr-FR" altLang="fr-FR" sz="2800" dirty="0">
                <a:solidFill>
                  <a:schemeClr val="accent2"/>
                </a:solidFill>
                <a:latin typeface="Arial" charset="0"/>
              </a:rPr>
              <a:t> </a:t>
            </a:r>
            <a:r>
              <a:rPr lang="fr-FR" altLang="fr-FR" sz="2800" dirty="0">
                <a:solidFill>
                  <a:schemeClr val="accent2"/>
                </a:solidFill>
                <a:latin typeface="Arial" charset="0"/>
                <a:sym typeface="Symbol" pitchFamily="18" charset="2"/>
              </a:rPr>
              <a:t></a:t>
            </a:r>
            <a:r>
              <a:rPr lang="fr-FR" altLang="fr-FR" sz="2800" dirty="0">
                <a:solidFill>
                  <a:schemeClr val="accent2"/>
                </a:solidFill>
                <a:latin typeface="Arial" charset="0"/>
              </a:rPr>
              <a:t>   </a:t>
            </a:r>
            <a:r>
              <a:rPr lang="fr-FR" altLang="fr-FR" sz="2800" dirty="0">
                <a:solidFill>
                  <a:schemeClr val="accent2"/>
                </a:solidFill>
                <a:latin typeface="Symbol" pitchFamily="18" charset="2"/>
              </a:rPr>
              <a:t>s</a:t>
            </a:r>
            <a:r>
              <a:rPr lang="fr-FR" altLang="fr-FR" sz="2800" baseline="-25000" dirty="0">
                <a:solidFill>
                  <a:schemeClr val="accent2"/>
                </a:solidFill>
                <a:latin typeface="Arial" charset="0"/>
              </a:rPr>
              <a:t>t admissible    </a:t>
            </a:r>
            <a:r>
              <a:rPr lang="fr-FR" altLang="fr-FR" sz="2800" dirty="0">
                <a:solidFill>
                  <a:srgbClr val="CC0000"/>
                </a:solidFill>
                <a:latin typeface="Arial" charset="0"/>
              </a:rPr>
              <a:t>MTLH, bétons</a:t>
            </a:r>
            <a:r>
              <a:rPr lang="fr-FR" altLang="fr-FR" sz="2800" baseline="-25000" dirty="0">
                <a:solidFill>
                  <a:schemeClr val="accent2"/>
                </a:solidFill>
                <a:latin typeface="Arial" charset="0"/>
              </a:rPr>
              <a:t>  </a:t>
            </a:r>
            <a:br>
              <a:rPr lang="fr-FR" altLang="fr-FR" sz="2800" dirty="0">
                <a:solidFill>
                  <a:schemeClr val="accent2"/>
                </a:solidFill>
                <a:latin typeface="Arial" charset="0"/>
              </a:rPr>
            </a:br>
            <a:r>
              <a:rPr lang="fr-FR" altLang="fr-FR" sz="2800" dirty="0">
                <a:solidFill>
                  <a:schemeClr val="accent2"/>
                </a:solidFill>
                <a:latin typeface="Symbol" pitchFamily="18" charset="2"/>
              </a:rPr>
              <a:t>e</a:t>
            </a:r>
            <a:r>
              <a:rPr lang="fr-FR" altLang="fr-FR" sz="2800" baseline="-25000" dirty="0">
                <a:solidFill>
                  <a:schemeClr val="accent2"/>
                </a:solidFill>
                <a:latin typeface="Arial" charset="0"/>
              </a:rPr>
              <a:t>t calculée   </a:t>
            </a:r>
            <a:r>
              <a:rPr lang="fr-FR" altLang="fr-FR" sz="2800" dirty="0">
                <a:solidFill>
                  <a:schemeClr val="accent2"/>
                </a:solidFill>
                <a:latin typeface="Arial" charset="0"/>
              </a:rPr>
              <a:t> </a:t>
            </a:r>
            <a:r>
              <a:rPr lang="fr-FR" altLang="fr-FR" sz="2800" dirty="0">
                <a:solidFill>
                  <a:schemeClr val="accent2"/>
                </a:solidFill>
                <a:latin typeface="Arial" charset="0"/>
                <a:sym typeface="Symbol" pitchFamily="18" charset="2"/>
              </a:rPr>
              <a:t></a:t>
            </a:r>
            <a:r>
              <a:rPr lang="fr-FR" altLang="fr-FR" sz="2800" dirty="0">
                <a:solidFill>
                  <a:schemeClr val="accent2"/>
                </a:solidFill>
                <a:latin typeface="Arial" charset="0"/>
              </a:rPr>
              <a:t>   </a:t>
            </a:r>
            <a:r>
              <a:rPr lang="fr-FR" altLang="fr-FR" sz="2800" dirty="0">
                <a:solidFill>
                  <a:schemeClr val="accent2"/>
                </a:solidFill>
                <a:latin typeface="Symbol" pitchFamily="18" charset="2"/>
              </a:rPr>
              <a:t>e</a:t>
            </a:r>
            <a:r>
              <a:rPr lang="fr-FR" altLang="fr-FR" sz="2800" baseline="-25000" dirty="0">
                <a:solidFill>
                  <a:schemeClr val="accent2"/>
                </a:solidFill>
                <a:latin typeface="Arial" charset="0"/>
              </a:rPr>
              <a:t>t admissible     </a:t>
            </a:r>
            <a:r>
              <a:rPr lang="fr-FR" altLang="fr-FR" sz="2800" dirty="0">
                <a:solidFill>
                  <a:srgbClr val="CC0000"/>
                </a:solidFill>
                <a:latin typeface="Arial" charset="0"/>
              </a:rPr>
              <a:t>matériaux bitumineux</a:t>
            </a:r>
            <a:r>
              <a:rPr lang="fr-FR" altLang="fr-FR" sz="2800" baseline="-25000" dirty="0">
                <a:solidFill>
                  <a:schemeClr val="accent2"/>
                </a:solidFill>
                <a:latin typeface="Arial" charset="0"/>
              </a:rPr>
              <a:t> </a:t>
            </a:r>
          </a:p>
          <a:p>
            <a:pPr algn="ctr">
              <a:lnSpc>
                <a:spcPct val="110000"/>
              </a:lnSpc>
              <a:buFontTx/>
              <a:buNone/>
            </a:pPr>
            <a:r>
              <a:rPr lang="fr-FR" altLang="fr-FR" sz="2800" dirty="0">
                <a:solidFill>
                  <a:srgbClr val="009900"/>
                </a:solidFill>
                <a:latin typeface="Arial" charset="0"/>
              </a:rPr>
              <a:t>	</a:t>
            </a:r>
            <a:r>
              <a:rPr lang="fr-FR" altLang="fr-FR" sz="2800" u="sng" dirty="0">
                <a:solidFill>
                  <a:srgbClr val="009900"/>
                </a:solidFill>
                <a:latin typeface="Arial" charset="0"/>
              </a:rPr>
              <a:t>et</a:t>
            </a:r>
          </a:p>
          <a:p>
            <a:pPr>
              <a:lnSpc>
                <a:spcPct val="110000"/>
              </a:lnSpc>
              <a:buFontTx/>
              <a:buNone/>
            </a:pPr>
            <a:r>
              <a:rPr lang="fr-FR" altLang="fr-FR" sz="2800" dirty="0">
                <a:latin typeface="Arial" charset="0"/>
              </a:rPr>
              <a:t>   </a:t>
            </a:r>
            <a:r>
              <a:rPr lang="fr-FR" altLang="fr-FR" sz="2800" dirty="0">
                <a:solidFill>
                  <a:schemeClr val="accent2"/>
                </a:solidFill>
                <a:latin typeface="Symbol" pitchFamily="18" charset="2"/>
              </a:rPr>
              <a:t>e </a:t>
            </a:r>
            <a:r>
              <a:rPr lang="fr-FR" altLang="fr-FR" sz="2800" baseline="-25000" dirty="0">
                <a:solidFill>
                  <a:schemeClr val="accent2"/>
                </a:solidFill>
                <a:latin typeface="Arial" charset="0"/>
              </a:rPr>
              <a:t>z calculée   </a:t>
            </a:r>
            <a:r>
              <a:rPr lang="fr-FR" altLang="fr-FR" sz="2800" u="sng" dirty="0">
                <a:solidFill>
                  <a:schemeClr val="accent2"/>
                </a:solidFill>
                <a:latin typeface="Arial" charset="0"/>
              </a:rPr>
              <a:t>&lt; </a:t>
            </a:r>
            <a:r>
              <a:rPr lang="fr-FR" altLang="fr-FR" sz="2800" dirty="0">
                <a:solidFill>
                  <a:schemeClr val="accent2"/>
                </a:solidFill>
                <a:latin typeface="Arial" charset="0"/>
              </a:rPr>
              <a:t>  </a:t>
            </a:r>
            <a:r>
              <a:rPr lang="fr-FR" altLang="fr-FR" sz="2800" dirty="0" err="1">
                <a:solidFill>
                  <a:schemeClr val="accent2"/>
                </a:solidFill>
                <a:latin typeface="Symbol" pitchFamily="18" charset="2"/>
              </a:rPr>
              <a:t>e</a:t>
            </a:r>
            <a:r>
              <a:rPr lang="fr-FR" altLang="fr-FR" sz="2800" baseline="-25000" dirty="0" err="1">
                <a:solidFill>
                  <a:schemeClr val="accent2"/>
                </a:solidFill>
                <a:latin typeface="Arial" charset="0"/>
              </a:rPr>
              <a:t>z</a:t>
            </a:r>
            <a:r>
              <a:rPr lang="fr-FR" altLang="fr-FR" sz="2800" baseline="-25000" dirty="0">
                <a:solidFill>
                  <a:schemeClr val="accent2"/>
                </a:solidFill>
                <a:latin typeface="Arial" charset="0"/>
              </a:rPr>
              <a:t> admissible    </a:t>
            </a:r>
            <a:r>
              <a:rPr lang="fr-FR" altLang="fr-FR" sz="2800" dirty="0">
                <a:solidFill>
                  <a:srgbClr val="CC0000"/>
                </a:solidFill>
                <a:latin typeface="Arial" charset="0"/>
              </a:rPr>
              <a:t>GNT, sols</a:t>
            </a:r>
            <a:endParaRPr lang="fr-FR" altLang="fr-FR" sz="2800" baseline="-25000" dirty="0">
              <a:solidFill>
                <a:schemeClr val="accent2"/>
              </a:solidFill>
              <a:latin typeface="Arial" charset="0"/>
            </a:endParaRPr>
          </a:p>
        </p:txBody>
      </p:sp>
      <p:sp>
        <p:nvSpPr>
          <p:cNvPr id="10246" name="Rectangle 6"/>
          <p:cNvSpPr>
            <a:spLocks noChangeArrowheads="1"/>
          </p:cNvSpPr>
          <p:nvPr/>
        </p:nvSpPr>
        <p:spPr bwMode="auto">
          <a:xfrm>
            <a:off x="1331640" y="690216"/>
            <a:ext cx="67214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defTabSz="762000">
              <a:spcBef>
                <a:spcPct val="20000"/>
              </a:spcBef>
              <a:buSzPct val="100000"/>
              <a:defRPr sz="3200">
                <a:solidFill>
                  <a:schemeClr val="tx1"/>
                </a:solidFill>
                <a:latin typeface="Times New Roman" pitchFamily="18" charset="0"/>
              </a:defRPr>
            </a:lvl1pPr>
            <a:lvl2pPr algn="ctr" defTabSz="762000">
              <a:spcBef>
                <a:spcPct val="20000"/>
              </a:spcBef>
              <a:buSzPct val="100000"/>
              <a:defRPr sz="2800">
                <a:solidFill>
                  <a:schemeClr val="tx1"/>
                </a:solidFill>
                <a:latin typeface="Times New Roman" pitchFamily="18" charset="0"/>
              </a:defRPr>
            </a:lvl2pPr>
            <a:lvl3pPr algn="ctr" defTabSz="762000">
              <a:spcBef>
                <a:spcPct val="20000"/>
              </a:spcBef>
              <a:buSzPct val="100000"/>
              <a:defRPr sz="2400">
                <a:solidFill>
                  <a:schemeClr val="tx1"/>
                </a:solidFill>
                <a:latin typeface="Times New Roman" pitchFamily="18" charset="0"/>
              </a:defRPr>
            </a:lvl3pPr>
            <a:lvl4pPr algn="ctr" defTabSz="762000">
              <a:spcBef>
                <a:spcPct val="20000"/>
              </a:spcBef>
              <a:buSzPct val="100000"/>
              <a:defRPr sz="2000">
                <a:solidFill>
                  <a:schemeClr val="tx1"/>
                </a:solidFill>
                <a:latin typeface="Times New Roman" pitchFamily="18" charset="0"/>
              </a:defRPr>
            </a:lvl4pPr>
            <a:lvl5pPr algn="ctr" defTabSz="762000">
              <a:spcBef>
                <a:spcPct val="20000"/>
              </a:spcBef>
              <a:buSzPct val="100000"/>
              <a:defRPr sz="2000">
                <a:solidFill>
                  <a:schemeClr val="tx1"/>
                </a:solidFill>
                <a:latin typeface="Times New Roman" pitchFamily="18" charset="0"/>
              </a:defRPr>
            </a:lvl5pPr>
            <a:lvl6pPr algn="ctr" defTabSz="762000" eaLnBrk="0" fontAlgn="base" hangingPunct="0">
              <a:spcBef>
                <a:spcPct val="20000"/>
              </a:spcBef>
              <a:spcAft>
                <a:spcPct val="0"/>
              </a:spcAft>
              <a:buSzPct val="100000"/>
              <a:defRPr sz="2000">
                <a:solidFill>
                  <a:schemeClr val="tx1"/>
                </a:solidFill>
                <a:latin typeface="Times New Roman" pitchFamily="18" charset="0"/>
              </a:defRPr>
            </a:lvl6pPr>
            <a:lvl7pPr algn="ctr" defTabSz="762000" eaLnBrk="0" fontAlgn="base" hangingPunct="0">
              <a:spcBef>
                <a:spcPct val="20000"/>
              </a:spcBef>
              <a:spcAft>
                <a:spcPct val="0"/>
              </a:spcAft>
              <a:buSzPct val="100000"/>
              <a:defRPr sz="2000">
                <a:solidFill>
                  <a:schemeClr val="tx1"/>
                </a:solidFill>
                <a:latin typeface="Times New Roman" pitchFamily="18" charset="0"/>
              </a:defRPr>
            </a:lvl7pPr>
            <a:lvl8pPr algn="ctr" defTabSz="762000" eaLnBrk="0" fontAlgn="base" hangingPunct="0">
              <a:spcBef>
                <a:spcPct val="20000"/>
              </a:spcBef>
              <a:spcAft>
                <a:spcPct val="0"/>
              </a:spcAft>
              <a:buSzPct val="100000"/>
              <a:defRPr sz="2000">
                <a:solidFill>
                  <a:schemeClr val="tx1"/>
                </a:solidFill>
                <a:latin typeface="Times New Roman" pitchFamily="18" charset="0"/>
              </a:defRPr>
            </a:lvl8pPr>
            <a:lvl9pPr algn="ctr" defTabSz="762000" eaLnBrk="0" fontAlgn="base" hangingPunct="0">
              <a:spcBef>
                <a:spcPct val="20000"/>
              </a:spcBef>
              <a:spcAft>
                <a:spcPct val="0"/>
              </a:spcAft>
              <a:buSzPct val="100000"/>
              <a:defRPr sz="2000">
                <a:solidFill>
                  <a:schemeClr val="tx1"/>
                </a:solidFill>
                <a:latin typeface="Times New Roman" pitchFamily="18" charset="0"/>
              </a:defRPr>
            </a:lvl9pPr>
          </a:lstStyle>
          <a:p>
            <a:pPr>
              <a:buClrTx/>
              <a:buFontTx/>
              <a:buNone/>
            </a:pPr>
            <a:r>
              <a:rPr lang="fr-FR" altLang="fr-FR" sz="3000" i="1" dirty="0">
                <a:solidFill>
                  <a:schemeClr val="accent2"/>
                </a:solidFill>
                <a:latin typeface="Arial" charset="0"/>
              </a:rPr>
              <a:t>Modélisation théorique de la chaussée</a:t>
            </a:r>
          </a:p>
        </p:txBody>
      </p:sp>
      <p:grpSp>
        <p:nvGrpSpPr>
          <p:cNvPr id="10262" name="Group 22"/>
          <p:cNvGrpSpPr>
            <a:grpSpLocks/>
          </p:cNvGrpSpPr>
          <p:nvPr/>
        </p:nvGrpSpPr>
        <p:grpSpPr bwMode="auto">
          <a:xfrm>
            <a:off x="908050" y="2492896"/>
            <a:ext cx="5205413" cy="3581400"/>
            <a:chOff x="572" y="1646"/>
            <a:chExt cx="3279" cy="2256"/>
          </a:xfrm>
        </p:grpSpPr>
        <p:grpSp>
          <p:nvGrpSpPr>
            <p:cNvPr id="10261" name="Group 21"/>
            <p:cNvGrpSpPr>
              <a:grpSpLocks/>
            </p:cNvGrpSpPr>
            <p:nvPr/>
          </p:nvGrpSpPr>
          <p:grpSpPr bwMode="auto">
            <a:xfrm>
              <a:off x="572" y="1646"/>
              <a:ext cx="977" cy="2121"/>
              <a:chOff x="572" y="1646"/>
              <a:chExt cx="977" cy="2121"/>
            </a:xfrm>
          </p:grpSpPr>
          <p:sp>
            <p:nvSpPr>
              <p:cNvPr id="10248" name="Rectangle 8"/>
              <p:cNvSpPr>
                <a:spLocks noChangeArrowheads="1"/>
              </p:cNvSpPr>
              <p:nvPr/>
            </p:nvSpPr>
            <p:spPr bwMode="auto">
              <a:xfrm>
                <a:off x="572" y="1646"/>
                <a:ext cx="977" cy="1493"/>
              </a:xfrm>
              <a:prstGeom prst="rect">
                <a:avLst/>
              </a:prstGeom>
              <a:solidFill>
                <a:srgbClr val="FFFF99">
                  <a:alpha val="50000"/>
                </a:srgbClr>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49" name="Line 9"/>
              <p:cNvSpPr>
                <a:spLocks noChangeShapeType="1"/>
              </p:cNvSpPr>
              <p:nvPr/>
            </p:nvSpPr>
            <p:spPr bwMode="auto">
              <a:xfrm>
                <a:off x="684" y="3139"/>
                <a:ext cx="0" cy="628"/>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50" name="Line 10"/>
              <p:cNvSpPr>
                <a:spLocks noChangeShapeType="1"/>
              </p:cNvSpPr>
              <p:nvPr/>
            </p:nvSpPr>
            <p:spPr bwMode="auto">
              <a:xfrm>
                <a:off x="684" y="3767"/>
                <a:ext cx="544"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0253" name="Text Box 13"/>
            <p:cNvSpPr txBox="1">
              <a:spLocks noChangeArrowheads="1"/>
            </p:cNvSpPr>
            <p:nvPr/>
          </p:nvSpPr>
          <p:spPr bwMode="auto">
            <a:xfrm>
              <a:off x="1228" y="3614"/>
              <a:ext cx="26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fr-FR">
                  <a:solidFill>
                    <a:srgbClr val="FF9900"/>
                  </a:solidFill>
                  <a:latin typeface="Comic Sans MS" pitchFamily="66" charset="0"/>
                </a:rPr>
                <a:t>Modélisation théorique</a:t>
              </a:r>
              <a:endParaRPr lang="fr-FR" altLang="fr-FR" sz="3200">
                <a:latin typeface="Comic Sans MS" pitchFamily="66" charset="0"/>
              </a:endParaRPr>
            </a:p>
          </p:txBody>
        </p:sp>
      </p:grpSp>
      <p:grpSp>
        <p:nvGrpSpPr>
          <p:cNvPr id="10257" name="Group 17"/>
          <p:cNvGrpSpPr>
            <a:grpSpLocks/>
          </p:cNvGrpSpPr>
          <p:nvPr/>
        </p:nvGrpSpPr>
        <p:grpSpPr bwMode="auto">
          <a:xfrm>
            <a:off x="3055938" y="4960938"/>
            <a:ext cx="754062" cy="420687"/>
            <a:chOff x="1925" y="3125"/>
            <a:chExt cx="628" cy="265"/>
          </a:xfrm>
        </p:grpSpPr>
        <p:sp>
          <p:nvSpPr>
            <p:cNvPr id="10255" name="Line 15"/>
            <p:cNvSpPr>
              <a:spLocks noChangeShapeType="1"/>
            </p:cNvSpPr>
            <p:nvPr/>
          </p:nvSpPr>
          <p:spPr bwMode="auto">
            <a:xfrm>
              <a:off x="1925" y="3125"/>
              <a:ext cx="0" cy="265"/>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56" name="Line 16"/>
            <p:cNvSpPr>
              <a:spLocks noChangeShapeType="1"/>
            </p:cNvSpPr>
            <p:nvPr/>
          </p:nvSpPr>
          <p:spPr bwMode="auto">
            <a:xfrm>
              <a:off x="1925" y="3390"/>
              <a:ext cx="62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0263" name="Group 23"/>
          <p:cNvGrpSpPr>
            <a:grpSpLocks/>
          </p:cNvGrpSpPr>
          <p:nvPr/>
        </p:nvGrpSpPr>
        <p:grpSpPr bwMode="auto">
          <a:xfrm>
            <a:off x="2901950" y="2613025"/>
            <a:ext cx="6042025" cy="2898775"/>
            <a:chOff x="1828" y="1646"/>
            <a:chExt cx="3806" cy="1826"/>
          </a:xfrm>
        </p:grpSpPr>
        <p:sp>
          <p:nvSpPr>
            <p:cNvPr id="10254" name="Rectangle 14"/>
            <p:cNvSpPr>
              <a:spLocks noChangeArrowheads="1"/>
            </p:cNvSpPr>
            <p:nvPr/>
          </p:nvSpPr>
          <p:spPr bwMode="auto">
            <a:xfrm>
              <a:off x="1828" y="1646"/>
              <a:ext cx="1060" cy="1479"/>
            </a:xfrm>
            <a:prstGeom prst="rect">
              <a:avLst/>
            </a:prstGeom>
            <a:solidFill>
              <a:srgbClr val="CCFFFF">
                <a:alpha val="50000"/>
              </a:srgb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ClrTx/>
                <a:buSzTx/>
                <a:buFontTx/>
                <a:buNone/>
              </a:pPr>
              <a:endParaRPr lang="fr-FR" altLang="fr-FR" sz="3200">
                <a:solidFill>
                  <a:schemeClr val="accent1"/>
                </a:solidFill>
              </a:endParaRPr>
            </a:p>
          </p:txBody>
        </p:sp>
        <p:sp>
          <p:nvSpPr>
            <p:cNvPr id="10258" name="Text Box 18"/>
            <p:cNvSpPr txBox="1">
              <a:spLocks noChangeArrowheads="1"/>
            </p:cNvSpPr>
            <p:nvPr/>
          </p:nvSpPr>
          <p:spPr bwMode="auto">
            <a:xfrm>
              <a:off x="2397" y="3222"/>
              <a:ext cx="323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fr-FR" sz="2000">
                  <a:solidFill>
                    <a:schemeClr val="accent1"/>
                  </a:solidFill>
                  <a:latin typeface="Comic Sans MS" pitchFamily="66" charset="0"/>
                </a:rPr>
                <a:t>Lois expérimentales fatigue et orniérage</a:t>
              </a:r>
              <a:endParaRPr lang="fr-FR" altLang="fr-FR" sz="2000">
                <a:latin typeface="Comic Sans MS" pitchFamily="66" charset="0"/>
              </a:endParaRPr>
            </a:p>
          </p:txBody>
        </p:sp>
      </p:grpSp>
      <p:sp>
        <p:nvSpPr>
          <p:cNvPr id="21" name="Titre 1"/>
          <p:cNvSpPr txBox="1">
            <a:spLocks/>
          </p:cNvSpPr>
          <p:nvPr/>
        </p:nvSpPr>
        <p:spPr>
          <a:xfrm>
            <a:off x="288999" y="120650"/>
            <a:ext cx="8229600" cy="1143000"/>
          </a:xfrm>
          <a:prstGeom prst="rect">
            <a:avLst/>
          </a:prstGeom>
        </p:spPr>
        <p:txBody>
          <a:bodyPr/>
          <a:lst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a:lstStyle>
          <a:p>
            <a:r>
              <a:rPr lang="fr-FR" sz="3600" dirty="0"/>
              <a:t>Principe de dimensionnement</a:t>
            </a:r>
            <a:endParaRPr lang="fr-FR" altLang="fr-FR" sz="3600" dirty="0"/>
          </a:p>
        </p:txBody>
      </p:sp>
      <p:sp>
        <p:nvSpPr>
          <p:cNvPr id="2" name="ZoneTexte 1"/>
          <p:cNvSpPr txBox="1"/>
          <p:nvPr/>
        </p:nvSpPr>
        <p:spPr>
          <a:xfrm>
            <a:off x="1072097" y="6074296"/>
            <a:ext cx="6582494" cy="646331"/>
          </a:xfrm>
          <a:prstGeom prst="rect">
            <a:avLst/>
          </a:prstGeom>
          <a:noFill/>
        </p:spPr>
        <p:txBody>
          <a:bodyPr wrap="square" rtlCol="0">
            <a:spAutoFit/>
          </a:bodyPr>
          <a:lstStyle/>
          <a:p>
            <a:r>
              <a:rPr lang="fr-FR" b="1" dirty="0"/>
              <a:t>Optimisation des épaisseurs de la structure pour que 		</a:t>
            </a:r>
            <a:r>
              <a:rPr lang="fr-FR" b="1" dirty="0" err="1">
                <a:latin typeface="Symbol" panose="05050102010706020507" pitchFamily="18" charset="2"/>
              </a:rPr>
              <a:t>e</a:t>
            </a:r>
            <a:r>
              <a:rPr lang="fr-FR" b="1" baseline="-25000" dirty="0" err="1"/>
              <a:t>calculée</a:t>
            </a:r>
            <a:r>
              <a:rPr lang="fr-FR" b="1" dirty="0"/>
              <a:t> &lt; </a:t>
            </a:r>
            <a:r>
              <a:rPr lang="fr-FR" b="1" dirty="0" err="1">
                <a:latin typeface="Symbol" panose="05050102010706020507" pitchFamily="18" charset="2"/>
              </a:rPr>
              <a:t>e</a:t>
            </a:r>
            <a:r>
              <a:rPr lang="fr-FR" b="1" baseline="-25000" dirty="0" err="1"/>
              <a:t>admissible</a:t>
            </a:r>
            <a:r>
              <a:rPr lang="fr-FR" b="1" dirty="0"/>
              <a:t>, mais pas trop!</a:t>
            </a:r>
          </a:p>
        </p:txBody>
      </p:sp>
    </p:spTree>
    <p:extLst>
      <p:ext uri="{BB962C8B-B14F-4D97-AF65-F5344CB8AC3E}">
        <p14:creationId xmlns:p14="http://schemas.microsoft.com/office/powerpoint/2010/main" val="1029588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animEffect transition="in" filter="dissolve">
                                      <p:cBhvr>
                                        <p:cTn id="7" dur="500"/>
                                        <p:tgtEl>
                                          <p:spTgt spid="10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63"/>
                                        </p:tgtEl>
                                        <p:attrNameLst>
                                          <p:attrName>style.visibility</p:attrName>
                                        </p:attrNameLst>
                                      </p:cBhvr>
                                      <p:to>
                                        <p:strVal val="visible"/>
                                      </p:to>
                                    </p:set>
                                    <p:animEffect transition="in" filter="dissolve">
                                      <p:cBhvr>
                                        <p:cTn id="12" dur="500"/>
                                        <p:tgtEl>
                                          <p:spTgt spid="1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F7F7C-C1DD-4DE2-9A19-37C7478F47BE}"/>
              </a:ext>
            </a:extLst>
          </p:cNvPr>
          <p:cNvSpPr>
            <a:spLocks noGrp="1"/>
          </p:cNvSpPr>
          <p:nvPr>
            <p:ph type="title"/>
          </p:nvPr>
        </p:nvSpPr>
        <p:spPr/>
        <p:txBody>
          <a:bodyPr/>
          <a:lstStyle/>
          <a:p>
            <a:r>
              <a:rPr lang="fr-FR" dirty="0"/>
              <a:t>Calcul de dimensionnement : pour quelles couches ? </a:t>
            </a:r>
          </a:p>
        </p:txBody>
      </p:sp>
    </p:spTree>
    <p:extLst>
      <p:ext uri="{BB962C8B-B14F-4D97-AF65-F5344CB8AC3E}">
        <p14:creationId xmlns:p14="http://schemas.microsoft.com/office/powerpoint/2010/main" val="79585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8500" name="Group 68"/>
          <p:cNvGrpSpPr>
            <a:grpSpLocks/>
          </p:cNvGrpSpPr>
          <p:nvPr/>
        </p:nvGrpSpPr>
        <p:grpSpPr bwMode="auto">
          <a:xfrm>
            <a:off x="1130300" y="1431925"/>
            <a:ext cx="7159625" cy="4759325"/>
            <a:chOff x="908" y="1042"/>
            <a:chExt cx="4510" cy="2998"/>
          </a:xfrm>
        </p:grpSpPr>
        <p:grpSp>
          <p:nvGrpSpPr>
            <p:cNvPr id="18440" name="Group 8"/>
            <p:cNvGrpSpPr>
              <a:grpSpLocks/>
            </p:cNvGrpSpPr>
            <p:nvPr/>
          </p:nvGrpSpPr>
          <p:grpSpPr bwMode="auto">
            <a:xfrm>
              <a:off x="2558" y="2559"/>
              <a:ext cx="635" cy="390"/>
              <a:chOff x="2558" y="2559"/>
              <a:chExt cx="635" cy="390"/>
            </a:xfrm>
          </p:grpSpPr>
          <p:sp>
            <p:nvSpPr>
              <p:cNvPr id="18437" name="Rectangle 5"/>
              <p:cNvSpPr>
                <a:spLocks noChangeArrowheads="1"/>
              </p:cNvSpPr>
              <p:nvPr/>
            </p:nvSpPr>
            <p:spPr bwMode="auto">
              <a:xfrm>
                <a:off x="2558" y="2559"/>
                <a:ext cx="635" cy="64"/>
              </a:xfrm>
              <a:prstGeom prst="rect">
                <a:avLst/>
              </a:prstGeom>
              <a:solidFill>
                <a:srgbClr val="7F7F7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8" name="Rectangle 6"/>
              <p:cNvSpPr>
                <a:spLocks noChangeArrowheads="1"/>
              </p:cNvSpPr>
              <p:nvPr/>
            </p:nvSpPr>
            <p:spPr bwMode="auto">
              <a:xfrm>
                <a:off x="2558" y="2628"/>
                <a:ext cx="635" cy="168"/>
              </a:xfrm>
              <a:prstGeom prst="rect">
                <a:avLst/>
              </a:prstGeom>
              <a:solidFill>
                <a:srgbClr val="BFBFB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9" name="Rectangle 7"/>
              <p:cNvSpPr>
                <a:spLocks noChangeArrowheads="1"/>
              </p:cNvSpPr>
              <p:nvPr/>
            </p:nvSpPr>
            <p:spPr bwMode="auto">
              <a:xfrm>
                <a:off x="2558" y="2803"/>
                <a:ext cx="635" cy="14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8441" name="Rectangle 9"/>
            <p:cNvSpPr>
              <a:spLocks noChangeArrowheads="1"/>
            </p:cNvSpPr>
            <p:nvPr/>
          </p:nvSpPr>
          <p:spPr bwMode="auto">
            <a:xfrm>
              <a:off x="3236" y="2606"/>
              <a:ext cx="92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800" dirty="0">
                  <a:solidFill>
                    <a:srgbClr val="008000"/>
                  </a:solidFill>
                  <a:latin typeface="Arial" charset="0"/>
                </a:rPr>
                <a:t>Modèle</a:t>
              </a:r>
            </a:p>
          </p:txBody>
        </p:sp>
        <p:sp>
          <p:nvSpPr>
            <p:cNvPr id="18442" name="Rectangle 10"/>
            <p:cNvSpPr>
              <a:spLocks noChangeArrowheads="1"/>
            </p:cNvSpPr>
            <p:nvPr/>
          </p:nvSpPr>
          <p:spPr bwMode="auto">
            <a:xfrm>
              <a:off x="3906" y="1200"/>
              <a:ext cx="6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800">
                  <a:solidFill>
                    <a:srgbClr val="996633"/>
                  </a:solidFill>
                  <a:latin typeface="Arial" charset="0"/>
                </a:rPr>
                <a:t>Sol</a:t>
              </a:r>
            </a:p>
          </p:txBody>
        </p:sp>
        <p:sp>
          <p:nvSpPr>
            <p:cNvPr id="18443" name="Rectangle 11"/>
            <p:cNvSpPr>
              <a:spLocks noChangeArrowheads="1"/>
            </p:cNvSpPr>
            <p:nvPr/>
          </p:nvSpPr>
          <p:spPr bwMode="auto">
            <a:xfrm>
              <a:off x="4203" y="1731"/>
              <a:ext cx="12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800" dirty="0">
                  <a:solidFill>
                    <a:srgbClr val="FF9900"/>
                  </a:solidFill>
                  <a:latin typeface="Arial" charset="0"/>
                </a:rPr>
                <a:t>Matériaux</a:t>
              </a:r>
            </a:p>
          </p:txBody>
        </p:sp>
        <p:sp>
          <p:nvSpPr>
            <p:cNvPr id="18444" name="Line 12"/>
            <p:cNvSpPr>
              <a:spLocks noChangeShapeType="1"/>
            </p:cNvSpPr>
            <p:nvPr/>
          </p:nvSpPr>
          <p:spPr bwMode="auto">
            <a:xfrm flipH="1">
              <a:off x="3505" y="1629"/>
              <a:ext cx="509" cy="66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5" name="Line 13"/>
            <p:cNvSpPr>
              <a:spLocks noChangeShapeType="1"/>
            </p:cNvSpPr>
            <p:nvPr/>
          </p:nvSpPr>
          <p:spPr bwMode="auto">
            <a:xfrm flipH="1">
              <a:off x="3585" y="2124"/>
              <a:ext cx="618" cy="247"/>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8446"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 y="1732"/>
              <a:ext cx="920"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50" name="Group 18"/>
            <p:cNvGrpSpPr>
              <a:grpSpLocks/>
            </p:cNvGrpSpPr>
            <p:nvPr/>
          </p:nvGrpSpPr>
          <p:grpSpPr bwMode="auto">
            <a:xfrm>
              <a:off x="908" y="1404"/>
              <a:ext cx="983" cy="869"/>
              <a:chOff x="908" y="1404"/>
              <a:chExt cx="983" cy="869"/>
            </a:xfrm>
          </p:grpSpPr>
          <p:sp>
            <p:nvSpPr>
              <p:cNvPr id="18447" name="Rectangle 15"/>
              <p:cNvSpPr>
                <a:spLocks noChangeArrowheads="1"/>
              </p:cNvSpPr>
              <p:nvPr/>
            </p:nvSpPr>
            <p:spPr bwMode="auto">
              <a:xfrm>
                <a:off x="908" y="1404"/>
                <a:ext cx="8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800">
                    <a:latin typeface="Arial" charset="0"/>
                  </a:rPr>
                  <a:t>Climat</a:t>
                </a:r>
              </a:p>
            </p:txBody>
          </p:sp>
          <p:sp>
            <p:nvSpPr>
              <p:cNvPr id="18448" name="Rectangle 16"/>
              <p:cNvSpPr>
                <a:spLocks noChangeArrowheads="1"/>
              </p:cNvSpPr>
              <p:nvPr/>
            </p:nvSpPr>
            <p:spPr bwMode="auto">
              <a:xfrm>
                <a:off x="916" y="1674"/>
                <a:ext cx="1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Symbol" pitchFamily="18" charset="2"/>
                  </a:rPr>
                  <a:t>q</a:t>
                </a:r>
              </a:p>
            </p:txBody>
          </p:sp>
          <p:sp>
            <p:nvSpPr>
              <p:cNvPr id="18449" name="Rectangle 17"/>
              <p:cNvSpPr>
                <a:spLocks noChangeArrowheads="1"/>
              </p:cNvSpPr>
              <p:nvPr/>
            </p:nvSpPr>
            <p:spPr bwMode="auto">
              <a:xfrm>
                <a:off x="1738" y="2023"/>
                <a:ext cx="1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Arial" charset="0"/>
                  </a:rPr>
                  <a:t>t</a:t>
                </a:r>
              </a:p>
            </p:txBody>
          </p:sp>
        </p:grpSp>
        <p:sp>
          <p:nvSpPr>
            <p:cNvPr id="18451" name="Line 19"/>
            <p:cNvSpPr>
              <a:spLocks noChangeShapeType="1"/>
            </p:cNvSpPr>
            <p:nvPr/>
          </p:nvSpPr>
          <p:spPr bwMode="auto">
            <a:xfrm>
              <a:off x="1426" y="2277"/>
              <a:ext cx="0" cy="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2" name="Rectangle 20"/>
            <p:cNvSpPr>
              <a:spLocks noChangeArrowheads="1"/>
            </p:cNvSpPr>
            <p:nvPr/>
          </p:nvSpPr>
          <p:spPr bwMode="auto">
            <a:xfrm>
              <a:off x="1237" y="2444"/>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Symbol" pitchFamily="18" charset="2"/>
                </a:rPr>
                <a:t>q</a:t>
              </a:r>
              <a:r>
                <a:rPr lang="fr-FR" altLang="en-US" sz="2000">
                  <a:latin typeface="Arial" charset="0"/>
                </a:rPr>
                <a:t>éq</a:t>
              </a:r>
            </a:p>
          </p:txBody>
        </p:sp>
        <p:grpSp>
          <p:nvGrpSpPr>
            <p:cNvPr id="18455" name="Group 23"/>
            <p:cNvGrpSpPr>
              <a:grpSpLocks/>
            </p:cNvGrpSpPr>
            <p:nvPr/>
          </p:nvGrpSpPr>
          <p:grpSpPr bwMode="auto">
            <a:xfrm>
              <a:off x="1426" y="2662"/>
              <a:ext cx="654" cy="116"/>
              <a:chOff x="1426" y="2662"/>
              <a:chExt cx="654" cy="116"/>
            </a:xfrm>
          </p:grpSpPr>
          <p:sp>
            <p:nvSpPr>
              <p:cNvPr id="18453" name="Line 21"/>
              <p:cNvSpPr>
                <a:spLocks noChangeShapeType="1"/>
              </p:cNvSpPr>
              <p:nvPr/>
            </p:nvSpPr>
            <p:spPr bwMode="auto">
              <a:xfrm>
                <a:off x="1426" y="2662"/>
                <a:ext cx="0" cy="10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4" name="Line 22"/>
              <p:cNvSpPr>
                <a:spLocks noChangeShapeType="1"/>
              </p:cNvSpPr>
              <p:nvPr/>
            </p:nvSpPr>
            <p:spPr bwMode="auto">
              <a:xfrm>
                <a:off x="1426" y="2778"/>
                <a:ext cx="654"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18456" name="Pictur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5" y="1215"/>
              <a:ext cx="738"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57" name="Rectangle 25"/>
            <p:cNvSpPr>
              <a:spLocks noChangeArrowheads="1"/>
            </p:cNvSpPr>
            <p:nvPr/>
          </p:nvSpPr>
          <p:spPr bwMode="auto">
            <a:xfrm>
              <a:off x="1950" y="1042"/>
              <a:ext cx="67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buClrTx/>
                <a:buSzTx/>
                <a:buFontTx/>
                <a:buNone/>
              </a:pPr>
              <a:r>
                <a:rPr lang="fr-FR" altLang="en-US" sz="2800">
                  <a:solidFill>
                    <a:schemeClr val="accent2"/>
                  </a:solidFill>
                  <a:latin typeface="Arial" charset="0"/>
                </a:rPr>
                <a:t>Trafic</a:t>
              </a:r>
            </a:p>
          </p:txBody>
        </p:sp>
        <p:sp>
          <p:nvSpPr>
            <p:cNvPr id="18458" name="Line 26"/>
            <p:cNvSpPr>
              <a:spLocks noChangeShapeType="1"/>
            </p:cNvSpPr>
            <p:nvPr/>
          </p:nvSpPr>
          <p:spPr bwMode="auto">
            <a:xfrm>
              <a:off x="2873" y="1738"/>
              <a:ext cx="0" cy="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8459" name="Picture 2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4" y="1957"/>
              <a:ext cx="1029"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60" name="Line 28"/>
            <p:cNvSpPr>
              <a:spLocks noChangeShapeType="1"/>
            </p:cNvSpPr>
            <p:nvPr/>
          </p:nvSpPr>
          <p:spPr bwMode="auto">
            <a:xfrm>
              <a:off x="2880" y="2225"/>
              <a:ext cx="0" cy="16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8481" name="Group 49"/>
            <p:cNvGrpSpPr>
              <a:grpSpLocks/>
            </p:cNvGrpSpPr>
            <p:nvPr/>
          </p:nvGrpSpPr>
          <p:grpSpPr bwMode="auto">
            <a:xfrm>
              <a:off x="2737" y="2451"/>
              <a:ext cx="259" cy="91"/>
              <a:chOff x="2737" y="2451"/>
              <a:chExt cx="259" cy="91"/>
            </a:xfrm>
          </p:grpSpPr>
          <p:grpSp>
            <p:nvGrpSpPr>
              <p:cNvPr id="18470" name="Group 38"/>
              <p:cNvGrpSpPr>
                <a:grpSpLocks/>
              </p:cNvGrpSpPr>
              <p:nvPr/>
            </p:nvGrpSpPr>
            <p:grpSpPr bwMode="auto">
              <a:xfrm>
                <a:off x="2737" y="2451"/>
                <a:ext cx="106" cy="91"/>
                <a:chOff x="2737" y="2451"/>
                <a:chExt cx="106" cy="91"/>
              </a:xfrm>
            </p:grpSpPr>
            <p:sp>
              <p:nvSpPr>
                <p:cNvPr id="18461" name="Line 29"/>
                <p:cNvSpPr>
                  <a:spLocks noChangeShapeType="1"/>
                </p:cNvSpPr>
                <p:nvPr/>
              </p:nvSpPr>
              <p:spPr bwMode="auto">
                <a:xfrm>
                  <a:off x="2756" y="2451"/>
                  <a:ext cx="0" cy="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2" name="Line 30"/>
                <p:cNvSpPr>
                  <a:spLocks noChangeShapeType="1"/>
                </p:cNvSpPr>
                <p:nvPr/>
              </p:nvSpPr>
              <p:spPr bwMode="auto">
                <a:xfrm flipV="1">
                  <a:off x="2756" y="2516"/>
                  <a:ext cx="21"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3" name="Line 31"/>
                <p:cNvSpPr>
                  <a:spLocks noChangeShapeType="1"/>
                </p:cNvSpPr>
                <p:nvPr/>
              </p:nvSpPr>
              <p:spPr bwMode="auto">
                <a:xfrm flipH="1" flipV="1">
                  <a:off x="2737" y="2516"/>
                  <a:ext cx="19"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4" name="Line 32"/>
                <p:cNvSpPr>
                  <a:spLocks noChangeShapeType="1"/>
                </p:cNvSpPr>
                <p:nvPr/>
              </p:nvSpPr>
              <p:spPr bwMode="auto">
                <a:xfrm>
                  <a:off x="2790" y="2451"/>
                  <a:ext cx="0" cy="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5" name="Line 33"/>
                <p:cNvSpPr>
                  <a:spLocks noChangeShapeType="1"/>
                </p:cNvSpPr>
                <p:nvPr/>
              </p:nvSpPr>
              <p:spPr bwMode="auto">
                <a:xfrm flipV="1">
                  <a:off x="2790" y="2516"/>
                  <a:ext cx="19"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6" name="Line 34"/>
                <p:cNvSpPr>
                  <a:spLocks noChangeShapeType="1"/>
                </p:cNvSpPr>
                <p:nvPr/>
              </p:nvSpPr>
              <p:spPr bwMode="auto">
                <a:xfrm flipH="1" flipV="1">
                  <a:off x="2770" y="2516"/>
                  <a:ext cx="2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7" name="Line 35"/>
                <p:cNvSpPr>
                  <a:spLocks noChangeShapeType="1"/>
                </p:cNvSpPr>
                <p:nvPr/>
              </p:nvSpPr>
              <p:spPr bwMode="auto">
                <a:xfrm>
                  <a:off x="2823" y="2451"/>
                  <a:ext cx="0" cy="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8" name="Line 36"/>
                <p:cNvSpPr>
                  <a:spLocks noChangeShapeType="1"/>
                </p:cNvSpPr>
                <p:nvPr/>
              </p:nvSpPr>
              <p:spPr bwMode="auto">
                <a:xfrm flipV="1">
                  <a:off x="2823" y="2516"/>
                  <a:ext cx="2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9" name="Line 37"/>
                <p:cNvSpPr>
                  <a:spLocks noChangeShapeType="1"/>
                </p:cNvSpPr>
                <p:nvPr/>
              </p:nvSpPr>
              <p:spPr bwMode="auto">
                <a:xfrm flipH="1" flipV="1">
                  <a:off x="2804" y="2516"/>
                  <a:ext cx="19"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480" name="Group 48"/>
              <p:cNvGrpSpPr>
                <a:grpSpLocks/>
              </p:cNvGrpSpPr>
              <p:nvPr/>
            </p:nvGrpSpPr>
            <p:grpSpPr bwMode="auto">
              <a:xfrm>
                <a:off x="2890" y="2451"/>
                <a:ext cx="106" cy="91"/>
                <a:chOff x="2890" y="2451"/>
                <a:chExt cx="106" cy="91"/>
              </a:xfrm>
            </p:grpSpPr>
            <p:sp>
              <p:nvSpPr>
                <p:cNvPr id="18471" name="Line 39"/>
                <p:cNvSpPr>
                  <a:spLocks noChangeShapeType="1"/>
                </p:cNvSpPr>
                <p:nvPr/>
              </p:nvSpPr>
              <p:spPr bwMode="auto">
                <a:xfrm>
                  <a:off x="2910" y="2451"/>
                  <a:ext cx="0" cy="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2" name="Line 40"/>
                <p:cNvSpPr>
                  <a:spLocks noChangeShapeType="1"/>
                </p:cNvSpPr>
                <p:nvPr/>
              </p:nvSpPr>
              <p:spPr bwMode="auto">
                <a:xfrm flipV="1">
                  <a:off x="2910" y="2516"/>
                  <a:ext cx="2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3" name="Line 41"/>
                <p:cNvSpPr>
                  <a:spLocks noChangeShapeType="1"/>
                </p:cNvSpPr>
                <p:nvPr/>
              </p:nvSpPr>
              <p:spPr bwMode="auto">
                <a:xfrm flipH="1" flipV="1">
                  <a:off x="2890" y="2516"/>
                  <a:ext cx="2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4" name="Line 42"/>
                <p:cNvSpPr>
                  <a:spLocks noChangeShapeType="1"/>
                </p:cNvSpPr>
                <p:nvPr/>
              </p:nvSpPr>
              <p:spPr bwMode="auto">
                <a:xfrm>
                  <a:off x="2943" y="2451"/>
                  <a:ext cx="0" cy="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5" name="Line 43"/>
                <p:cNvSpPr>
                  <a:spLocks noChangeShapeType="1"/>
                </p:cNvSpPr>
                <p:nvPr/>
              </p:nvSpPr>
              <p:spPr bwMode="auto">
                <a:xfrm flipV="1">
                  <a:off x="2943" y="2516"/>
                  <a:ext cx="2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6" name="Line 44"/>
                <p:cNvSpPr>
                  <a:spLocks noChangeShapeType="1"/>
                </p:cNvSpPr>
                <p:nvPr/>
              </p:nvSpPr>
              <p:spPr bwMode="auto">
                <a:xfrm flipH="1" flipV="1">
                  <a:off x="2924" y="2516"/>
                  <a:ext cx="19"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7" name="Line 45"/>
                <p:cNvSpPr>
                  <a:spLocks noChangeShapeType="1"/>
                </p:cNvSpPr>
                <p:nvPr/>
              </p:nvSpPr>
              <p:spPr bwMode="auto">
                <a:xfrm>
                  <a:off x="2977" y="2451"/>
                  <a:ext cx="0" cy="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8" name="Line 46"/>
                <p:cNvSpPr>
                  <a:spLocks noChangeShapeType="1"/>
                </p:cNvSpPr>
                <p:nvPr/>
              </p:nvSpPr>
              <p:spPr bwMode="auto">
                <a:xfrm flipV="1">
                  <a:off x="2977" y="2516"/>
                  <a:ext cx="19"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9" name="Line 47"/>
                <p:cNvSpPr>
                  <a:spLocks noChangeShapeType="1"/>
                </p:cNvSpPr>
                <p:nvPr/>
              </p:nvSpPr>
              <p:spPr bwMode="auto">
                <a:xfrm flipH="1" flipV="1">
                  <a:off x="2957" y="2516"/>
                  <a:ext cx="2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8482" name="Line 50"/>
            <p:cNvSpPr>
              <a:spLocks noChangeShapeType="1"/>
            </p:cNvSpPr>
            <p:nvPr/>
          </p:nvSpPr>
          <p:spPr bwMode="auto">
            <a:xfrm>
              <a:off x="2887" y="3076"/>
              <a:ext cx="0" cy="13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8483" name="Picture 5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3" y="3268"/>
              <a:ext cx="743"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86" name="Group 54"/>
            <p:cNvGrpSpPr>
              <a:grpSpLocks/>
            </p:cNvGrpSpPr>
            <p:nvPr/>
          </p:nvGrpSpPr>
          <p:grpSpPr bwMode="auto">
            <a:xfrm>
              <a:off x="2115" y="3100"/>
              <a:ext cx="1339" cy="751"/>
              <a:chOff x="2115" y="3100"/>
              <a:chExt cx="1339" cy="751"/>
            </a:xfrm>
          </p:grpSpPr>
          <p:sp>
            <p:nvSpPr>
              <p:cNvPr id="18484" name="Rectangle 52"/>
              <p:cNvSpPr>
                <a:spLocks noChangeArrowheads="1"/>
              </p:cNvSpPr>
              <p:nvPr/>
            </p:nvSpPr>
            <p:spPr bwMode="auto">
              <a:xfrm>
                <a:off x="2115" y="3100"/>
                <a:ext cx="6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Symbol" pitchFamily="18" charset="2"/>
                  </a:rPr>
                  <a:t>e </a:t>
                </a:r>
                <a:r>
                  <a:rPr lang="fr-FR" altLang="en-US" sz="2000" baseline="-25000">
                    <a:latin typeface="Arial" charset="0"/>
                  </a:rPr>
                  <a:t>t,cal</a:t>
                </a:r>
              </a:p>
            </p:txBody>
          </p:sp>
          <p:sp>
            <p:nvSpPr>
              <p:cNvPr id="18485" name="Rectangle 53"/>
              <p:cNvSpPr>
                <a:spLocks noChangeArrowheads="1"/>
              </p:cNvSpPr>
              <p:nvPr/>
            </p:nvSpPr>
            <p:spPr bwMode="auto">
              <a:xfrm>
                <a:off x="3235" y="3601"/>
                <a:ext cx="2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Arial" charset="0"/>
                  </a:rPr>
                  <a:t>h</a:t>
                </a:r>
              </a:p>
            </p:txBody>
          </p:sp>
        </p:grpSp>
        <p:pic>
          <p:nvPicPr>
            <p:cNvPr id="18487" name="Picture 5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7" y="2036"/>
              <a:ext cx="23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8" name="Line 56"/>
            <p:cNvSpPr>
              <a:spLocks noChangeShapeType="1"/>
            </p:cNvSpPr>
            <p:nvPr/>
          </p:nvSpPr>
          <p:spPr bwMode="auto">
            <a:xfrm>
              <a:off x="4909" y="2604"/>
              <a:ext cx="0" cy="581"/>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8492" name="Group 60"/>
            <p:cNvGrpSpPr>
              <a:grpSpLocks/>
            </p:cNvGrpSpPr>
            <p:nvPr/>
          </p:nvGrpSpPr>
          <p:grpSpPr bwMode="auto">
            <a:xfrm>
              <a:off x="3572" y="3032"/>
              <a:ext cx="1801" cy="853"/>
              <a:chOff x="3572" y="3032"/>
              <a:chExt cx="1801" cy="853"/>
            </a:xfrm>
          </p:grpSpPr>
          <p:pic>
            <p:nvPicPr>
              <p:cNvPr id="18489" name="Picture 5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2" y="3210"/>
                <a:ext cx="858"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0" name="Rectangle 58"/>
              <p:cNvSpPr>
                <a:spLocks noChangeArrowheads="1"/>
              </p:cNvSpPr>
              <p:nvPr/>
            </p:nvSpPr>
            <p:spPr bwMode="auto">
              <a:xfrm>
                <a:off x="3572" y="3032"/>
                <a:ext cx="8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Arial" charset="0"/>
                  </a:rPr>
                  <a:t>log </a:t>
                </a:r>
                <a:r>
                  <a:rPr lang="fr-FR" altLang="en-US" sz="2000">
                    <a:latin typeface="Symbol" pitchFamily="18" charset="2"/>
                  </a:rPr>
                  <a:t>e </a:t>
                </a:r>
                <a:r>
                  <a:rPr lang="fr-FR" altLang="en-US" sz="2000" baseline="-25000">
                    <a:latin typeface="Arial" charset="0"/>
                  </a:rPr>
                  <a:t>t,adm</a:t>
                </a:r>
              </a:p>
            </p:txBody>
          </p:sp>
          <p:sp>
            <p:nvSpPr>
              <p:cNvPr id="18491" name="Rectangle 59"/>
              <p:cNvSpPr>
                <a:spLocks noChangeArrowheads="1"/>
              </p:cNvSpPr>
              <p:nvPr/>
            </p:nvSpPr>
            <p:spPr bwMode="auto">
              <a:xfrm>
                <a:off x="4871" y="3635"/>
                <a:ext cx="5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sz="2000">
                    <a:latin typeface="Arial" charset="0"/>
                  </a:rPr>
                  <a:t>log N</a:t>
                </a:r>
              </a:p>
            </p:txBody>
          </p:sp>
        </p:grpSp>
        <p:sp>
          <p:nvSpPr>
            <p:cNvPr id="18493" name="Line 61"/>
            <p:cNvSpPr>
              <a:spLocks noChangeShapeType="1"/>
            </p:cNvSpPr>
            <p:nvPr/>
          </p:nvSpPr>
          <p:spPr bwMode="auto">
            <a:xfrm>
              <a:off x="3309" y="2124"/>
              <a:ext cx="1236" cy="610"/>
            </a:xfrm>
            <a:prstGeom prst="line">
              <a:avLst/>
            </a:prstGeom>
            <a:noFill/>
            <a:ln w="25400">
              <a:solidFill>
                <a:srgbClr val="CC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4" name="Line 62"/>
            <p:cNvSpPr>
              <a:spLocks noChangeShapeType="1"/>
            </p:cNvSpPr>
            <p:nvPr/>
          </p:nvSpPr>
          <p:spPr bwMode="auto">
            <a:xfrm>
              <a:off x="4531" y="2757"/>
              <a:ext cx="0" cy="595"/>
            </a:xfrm>
            <a:prstGeom prst="line">
              <a:avLst/>
            </a:prstGeom>
            <a:noFill/>
            <a:ln w="25400">
              <a:solidFill>
                <a:srgbClr val="CC0000"/>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5" name="Line 63"/>
            <p:cNvSpPr>
              <a:spLocks noChangeShapeType="1"/>
            </p:cNvSpPr>
            <p:nvPr/>
          </p:nvSpPr>
          <p:spPr bwMode="auto">
            <a:xfrm flipH="1">
              <a:off x="2895" y="3338"/>
              <a:ext cx="1628" cy="7"/>
            </a:xfrm>
            <a:prstGeom prst="line">
              <a:avLst/>
            </a:prstGeom>
            <a:noFill/>
            <a:ln w="25400">
              <a:solidFill>
                <a:srgbClr val="CC0000"/>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6" name="Line 64"/>
            <p:cNvSpPr>
              <a:spLocks noChangeShapeType="1"/>
            </p:cNvSpPr>
            <p:nvPr/>
          </p:nvSpPr>
          <p:spPr bwMode="auto">
            <a:xfrm>
              <a:off x="2887" y="3388"/>
              <a:ext cx="7" cy="393"/>
            </a:xfrm>
            <a:prstGeom prst="line">
              <a:avLst/>
            </a:prstGeom>
            <a:noFill/>
            <a:ln w="25400">
              <a:solidFill>
                <a:srgbClr val="CC0000"/>
              </a:solidFill>
              <a:prstDash val="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7" name="Rectangle 65"/>
            <p:cNvSpPr>
              <a:spLocks noChangeArrowheads="1"/>
            </p:cNvSpPr>
            <p:nvPr/>
          </p:nvSpPr>
          <p:spPr bwMode="auto">
            <a:xfrm>
              <a:off x="2029" y="3752"/>
              <a:ext cx="9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r>
                <a:rPr lang="fr-FR" altLang="en-US">
                  <a:solidFill>
                    <a:srgbClr val="CC0000"/>
                  </a:solidFill>
                  <a:latin typeface="Arial" charset="0"/>
                </a:rPr>
                <a:t>h solution</a:t>
              </a:r>
            </a:p>
          </p:txBody>
        </p:sp>
      </p:grpSp>
      <p:sp>
        <p:nvSpPr>
          <p:cNvPr id="68" name="Titre 1"/>
          <p:cNvSpPr>
            <a:spLocks noGrp="1"/>
          </p:cNvSpPr>
          <p:nvPr>
            <p:ph type="title"/>
          </p:nvPr>
        </p:nvSpPr>
        <p:spPr>
          <a:xfrm>
            <a:off x="475642" y="116632"/>
            <a:ext cx="8229600" cy="1143000"/>
          </a:xfrm>
        </p:spPr>
        <p:txBody>
          <a:bodyPr/>
          <a:lstStyle/>
          <a:p>
            <a:r>
              <a:rPr lang="fr-FR" dirty="0"/>
              <a:t>Dimensionnement mécanique : résumé</a:t>
            </a:r>
          </a:p>
        </p:txBody>
      </p:sp>
    </p:spTree>
    <p:extLst>
      <p:ext uri="{BB962C8B-B14F-4D97-AF65-F5344CB8AC3E}">
        <p14:creationId xmlns:p14="http://schemas.microsoft.com/office/powerpoint/2010/main" val="24986403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00B0E-D34C-4551-BC36-447E42A27780}"/>
              </a:ext>
            </a:extLst>
          </p:cNvPr>
          <p:cNvSpPr>
            <a:spLocks noGrp="1"/>
          </p:cNvSpPr>
          <p:nvPr>
            <p:ph type="title"/>
          </p:nvPr>
        </p:nvSpPr>
        <p:spPr/>
        <p:txBody>
          <a:bodyPr/>
          <a:lstStyle/>
          <a:p>
            <a:r>
              <a:rPr lang="fr-FR" dirty="0"/>
              <a:t>Les familles de structures de chaussées</a:t>
            </a:r>
          </a:p>
        </p:txBody>
      </p:sp>
      <p:sp>
        <p:nvSpPr>
          <p:cNvPr id="4" name="Rectangle 6">
            <a:extLst>
              <a:ext uri="{FF2B5EF4-FFF2-40B4-BE49-F238E27FC236}">
                <a16:creationId xmlns:a16="http://schemas.microsoft.com/office/drawing/2014/main" id="{7D64A4F3-0C78-4622-A99C-D618DCBEEAB5}"/>
              </a:ext>
            </a:extLst>
          </p:cNvPr>
          <p:cNvSpPr>
            <a:spLocks noGrp="1" noChangeArrowheads="1"/>
          </p:cNvSpPr>
          <p:nvPr>
            <p:ph idx="1"/>
          </p:nvPr>
        </p:nvSpPr>
        <p:spPr>
          <a:xfrm>
            <a:off x="457200" y="1600200"/>
            <a:ext cx="8229600" cy="4525963"/>
          </a:xfrm>
        </p:spPr>
        <p:txBody>
          <a:bodyPr/>
          <a:lstStyle/>
          <a:p>
            <a:pPr eaLnBrk="1" hangingPunct="1">
              <a:buFont typeface="Wingdings" panose="05000000000000000000" pitchFamily="2" charset="2"/>
              <a:buNone/>
            </a:pPr>
            <a:r>
              <a:rPr lang="fr-FR" altLang="fr-FR" dirty="0"/>
              <a:t>Six familles de structures : </a:t>
            </a:r>
          </a:p>
          <a:p>
            <a:pPr eaLnBrk="1" hangingPunct="1"/>
            <a:r>
              <a:rPr lang="fr-FR" altLang="fr-FR" dirty="0"/>
              <a:t>Structures souples</a:t>
            </a:r>
          </a:p>
          <a:p>
            <a:pPr eaLnBrk="1" hangingPunct="1"/>
            <a:r>
              <a:rPr lang="fr-FR" altLang="fr-FR" dirty="0"/>
              <a:t>Structures bitumineuses épaisses</a:t>
            </a:r>
          </a:p>
          <a:p>
            <a:pPr eaLnBrk="1" hangingPunct="1"/>
            <a:r>
              <a:rPr lang="fr-FR" altLang="fr-FR" dirty="0"/>
              <a:t>Structures semi-rigides</a:t>
            </a:r>
          </a:p>
          <a:p>
            <a:pPr eaLnBrk="1" hangingPunct="1"/>
            <a:r>
              <a:rPr lang="fr-FR" altLang="fr-FR" dirty="0"/>
              <a:t>Structures rigides (ou en béton)</a:t>
            </a:r>
          </a:p>
          <a:p>
            <a:pPr eaLnBrk="1" hangingPunct="1"/>
            <a:r>
              <a:rPr lang="fr-FR" altLang="fr-FR" dirty="0"/>
              <a:t>Structures mixtes</a:t>
            </a:r>
          </a:p>
          <a:p>
            <a:pPr eaLnBrk="1" hangingPunct="1"/>
            <a:r>
              <a:rPr lang="fr-FR" altLang="fr-FR" dirty="0"/>
              <a:t>Structures inverses</a:t>
            </a:r>
          </a:p>
        </p:txBody>
      </p:sp>
      <p:sp>
        <p:nvSpPr>
          <p:cNvPr id="5" name="Rectangle : coins arrondis 4">
            <a:extLst>
              <a:ext uri="{FF2B5EF4-FFF2-40B4-BE49-F238E27FC236}">
                <a16:creationId xmlns:a16="http://schemas.microsoft.com/office/drawing/2014/main" id="{703B6A45-F36E-4B1C-879B-CF73710BD892}"/>
              </a:ext>
            </a:extLst>
          </p:cNvPr>
          <p:cNvSpPr/>
          <p:nvPr/>
        </p:nvSpPr>
        <p:spPr>
          <a:xfrm>
            <a:off x="755576" y="2204864"/>
            <a:ext cx="6552728"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C47844C4-F656-45DF-ADBE-579F356DF7A3}"/>
              </a:ext>
            </a:extLst>
          </p:cNvPr>
          <p:cNvSpPr/>
          <p:nvPr/>
        </p:nvSpPr>
        <p:spPr>
          <a:xfrm>
            <a:off x="852356" y="4033664"/>
            <a:ext cx="5879884" cy="5474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061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DC004-2D5D-4F3B-9889-EC54CFC827F3}"/>
              </a:ext>
            </a:extLst>
          </p:cNvPr>
          <p:cNvSpPr>
            <a:spLocks noGrp="1"/>
          </p:cNvSpPr>
          <p:nvPr>
            <p:ph type="title"/>
          </p:nvPr>
        </p:nvSpPr>
        <p:spPr/>
        <p:txBody>
          <a:bodyPr/>
          <a:lstStyle/>
          <a:p>
            <a:r>
              <a:rPr lang="fr-FR" dirty="0"/>
              <a:t>Domaine d’utilisation</a:t>
            </a:r>
          </a:p>
        </p:txBody>
      </p:sp>
      <p:sp>
        <p:nvSpPr>
          <p:cNvPr id="3" name="Espace réservé du contenu 2">
            <a:extLst>
              <a:ext uri="{FF2B5EF4-FFF2-40B4-BE49-F238E27FC236}">
                <a16:creationId xmlns:a16="http://schemas.microsoft.com/office/drawing/2014/main" id="{AA0B0E41-B953-4BD0-998C-0794B0699B25}"/>
              </a:ext>
            </a:extLst>
          </p:cNvPr>
          <p:cNvSpPr>
            <a:spLocks noGrp="1"/>
          </p:cNvSpPr>
          <p:nvPr>
            <p:ph idx="1"/>
          </p:nvPr>
        </p:nvSpPr>
        <p:spPr/>
        <p:txBody>
          <a:bodyPr/>
          <a:lstStyle/>
          <a:p>
            <a:r>
              <a:rPr lang="fr-FR" altLang="fr-FR" dirty="0"/>
              <a:t>Chaussée souple : trafic faible à moyen</a:t>
            </a:r>
          </a:p>
          <a:p>
            <a:r>
              <a:rPr lang="fr-FR" altLang="fr-FR" dirty="0"/>
              <a:t>Chaussée rigide : trafic moyen à fort</a:t>
            </a:r>
          </a:p>
          <a:p>
            <a:r>
              <a:rPr lang="fr-FR" altLang="fr-FR" dirty="0"/>
              <a:t>Autres : tous trafic</a:t>
            </a:r>
          </a:p>
          <a:p>
            <a:endParaRPr lang="fr-FR" dirty="0"/>
          </a:p>
        </p:txBody>
      </p:sp>
    </p:spTree>
    <p:extLst>
      <p:ext uri="{BB962C8B-B14F-4D97-AF65-F5344CB8AC3E}">
        <p14:creationId xmlns:p14="http://schemas.microsoft.com/office/powerpoint/2010/main" val="64509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16930</TotalTime>
  <Words>4113</Words>
  <Application>Microsoft Office PowerPoint</Application>
  <PresentationFormat>Affichage à l'écran (4:3)</PresentationFormat>
  <Paragraphs>555</Paragraphs>
  <Slides>70</Slides>
  <Notes>52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70</vt:i4>
      </vt:variant>
    </vt:vector>
  </HeadingPairs>
  <TitlesOfParts>
    <vt:vector size="84" baseType="lpstr">
      <vt:lpstr>Arial</vt:lpstr>
      <vt:lpstr>Arial Narrow</vt:lpstr>
      <vt:lpstr>Calibri</vt:lpstr>
      <vt:lpstr>Cambria Math</vt:lpstr>
      <vt:lpstr>Comic Sans MS</vt:lpstr>
      <vt:lpstr>Courier New</vt:lpstr>
      <vt:lpstr>Garamond</vt:lpstr>
      <vt:lpstr>GreekC</vt:lpstr>
      <vt:lpstr>Symbol</vt:lpstr>
      <vt:lpstr>Times New Roman</vt:lpstr>
      <vt:lpstr>Verdana</vt:lpstr>
      <vt:lpstr>Wingdings</vt:lpstr>
      <vt:lpstr>ヒラギノ角ゴ Pro W3</vt:lpstr>
      <vt:lpstr>Thème Office</vt:lpstr>
      <vt:lpstr>Présentation PowerPoint</vt:lpstr>
      <vt:lpstr>Articulation de l’exposé</vt:lpstr>
      <vt:lpstr>Méthode de dimensionnement des chaussées française</vt:lpstr>
      <vt:lpstr>Méthode de dimensionnement des chaussées française</vt:lpstr>
      <vt:lpstr>Présentation PowerPoint</vt:lpstr>
      <vt:lpstr>Méthode de dimensionnement des chaussées française</vt:lpstr>
      <vt:lpstr>Calcul de dimensionnement : pour quelles couches ? </vt:lpstr>
      <vt:lpstr>Les familles de structures de chaussées</vt:lpstr>
      <vt:lpstr>Domaine d’utilisation</vt:lpstr>
      <vt:lpstr>Présentation PowerPoint</vt:lpstr>
      <vt:lpstr>3 mécanismes d’endommagement structurel sont pris en compte explicitement :</vt:lpstr>
      <vt:lpstr>Paramètres pris en compte dans le dimensionnement</vt:lpstr>
      <vt:lpstr>Présentation PowerPoint</vt:lpstr>
      <vt:lpstr>Présentation PowerPoint</vt:lpstr>
      <vt:lpstr>Présentation PowerPoint</vt:lpstr>
      <vt:lpstr>Articulation de l’exposé</vt:lpstr>
      <vt:lpstr>Dimensionnement mécanique</vt:lpstr>
      <vt:lpstr>Dimensionnement mécanique</vt:lpstr>
      <vt:lpstr>Dimensionnement mécanique</vt:lpstr>
      <vt:lpstr>Dimensionnement mécanique</vt:lpstr>
      <vt:lpstr>Dimensionnement mécanique</vt:lpstr>
      <vt:lpstr>Dimensionnement mécanique</vt:lpstr>
      <vt:lpstr>Dimensionnement mécanique</vt:lpstr>
      <vt:lpstr>Dimensionnement mécanique pour les chaussées bitumineuses épaisses</vt:lpstr>
      <vt:lpstr>Dimensionnement mécanique pour les chaussées bitumineuses épaisses</vt:lpstr>
      <vt:lpstr>Exercice d’application 1</vt:lpstr>
      <vt:lpstr>Dimensionnement mécanique</vt:lpstr>
      <vt:lpstr>Dimensionnement mécanique</vt:lpstr>
      <vt:lpstr>Exercice d’application 1</vt:lpstr>
      <vt:lpstr>Dimensionnement mécanique</vt:lpstr>
      <vt:lpstr>Exercice d’application 1</vt:lpstr>
      <vt:lpstr>Dimensionnement mécanique</vt:lpstr>
      <vt:lpstr>Dimensionnement mécanique</vt:lpstr>
      <vt:lpstr>Exercice d’application 1</vt:lpstr>
      <vt:lpstr>Dimensionnement mécanique</vt:lpstr>
      <vt:lpstr>Dimensionnement mécanique</vt:lpstr>
      <vt:lpstr>Dimensionnement mécanique</vt:lpstr>
      <vt:lpstr>Dimensionnement mécanique</vt:lpstr>
      <vt:lpstr>Exercice d’application 1</vt:lpstr>
      <vt:lpstr>Prise en compte du sol support</vt:lpstr>
      <vt:lpstr>Exercice d’application 1</vt:lpstr>
      <vt:lpstr>Prise en compte des matériaux bitumineux</vt:lpstr>
      <vt:lpstr>Exercice d’application 1</vt:lpstr>
      <vt:lpstr>Approche probabiliste</vt:lpstr>
      <vt:lpstr>Approche probabiliste</vt:lpstr>
      <vt:lpstr>Approche probabiliste</vt:lpstr>
      <vt:lpstr>Dimensionnement mécanique</vt:lpstr>
      <vt:lpstr>Exercice d’application 1</vt:lpstr>
      <vt:lpstr>Exercice d’application 1</vt:lpstr>
      <vt:lpstr>Dimensionnement mécanique</vt:lpstr>
      <vt:lpstr>Exercice d’application 1</vt:lpstr>
      <vt:lpstr>Dimensionnement mécanique</vt:lpstr>
      <vt:lpstr>Exercice d’application 1</vt:lpstr>
      <vt:lpstr>Exercice d’application 1</vt:lpstr>
      <vt:lpstr>Exercice d’application 1</vt:lpstr>
      <vt:lpstr>Dimensionnement mécanique pour les chaussées souples</vt:lpstr>
      <vt:lpstr>Calculs de dimensionnement</vt:lpstr>
      <vt:lpstr>Exercice d’application 2</vt:lpstr>
      <vt:lpstr>Exercice d’application 2</vt:lpstr>
      <vt:lpstr>Exercice d’application 2</vt:lpstr>
      <vt:lpstr>Dimensionnement mécanique pour les chaussées rigides</vt:lpstr>
      <vt:lpstr>Dimensionnement mécanique</vt:lpstr>
      <vt:lpstr>Valeurs du coefficient kd coefficient de discontinuité</vt:lpstr>
      <vt:lpstr>Valeurs des paramètres pour les graves traitées aux liants hydrauliques et béton compactés routiers</vt:lpstr>
      <vt:lpstr>Valeurs des paramètres pour les béton de ciment</vt:lpstr>
      <vt:lpstr>Valeur de Sh pour les bétons de ciment</vt:lpstr>
      <vt:lpstr>Exercice d’application 3</vt:lpstr>
      <vt:lpstr>Dimensionnement mécanique</vt:lpstr>
      <vt:lpstr>Dimensionnement mécanique</vt:lpstr>
      <vt:lpstr>Dimensionnement mécanique : 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Nguyenm</dc:creator>
  <cp:lastModifiedBy>Didier Hennetier</cp:lastModifiedBy>
  <cp:revision>225</cp:revision>
  <cp:lastPrinted>2021-11-19T14:18:22Z</cp:lastPrinted>
  <dcterms:created xsi:type="dcterms:W3CDTF">2012-09-10T08:46:14Z</dcterms:created>
  <dcterms:modified xsi:type="dcterms:W3CDTF">2023-01-25T12:56:51Z</dcterms:modified>
</cp:coreProperties>
</file>