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63" r:id="rId4"/>
    <p:sldId id="265" r:id="rId5"/>
    <p:sldId id="282" r:id="rId6"/>
    <p:sldId id="283" r:id="rId7"/>
    <p:sldId id="280" r:id="rId8"/>
    <p:sldId id="281" r:id="rId9"/>
    <p:sldId id="284" r:id="rId10"/>
    <p:sldId id="285" r:id="rId11"/>
    <p:sldId id="278" r:id="rId12"/>
    <p:sldId id="279" r:id="rId13"/>
    <p:sldId id="274" r:id="rId14"/>
    <p:sldId id="275" r:id="rId15"/>
    <p:sldId id="286" r:id="rId16"/>
    <p:sldId id="287" r:id="rId17"/>
    <p:sldId id="272" r:id="rId18"/>
    <p:sldId id="273" r:id="rId19"/>
    <p:sldId id="264" r:id="rId20"/>
    <p:sldId id="311" r:id="rId21"/>
    <p:sldId id="348" r:id="rId22"/>
    <p:sldId id="259" r:id="rId23"/>
    <p:sldId id="5621" r:id="rId24"/>
    <p:sldId id="349" r:id="rId25"/>
    <p:sldId id="5629" r:id="rId26"/>
    <p:sldId id="5630" r:id="rId27"/>
    <p:sldId id="5631" r:id="rId28"/>
    <p:sldId id="298" r:id="rId29"/>
    <p:sldId id="352" r:id="rId30"/>
    <p:sldId id="5622" r:id="rId31"/>
    <p:sldId id="309" r:id="rId32"/>
    <p:sldId id="5633" r:id="rId33"/>
    <p:sldId id="5634" r:id="rId34"/>
    <p:sldId id="5623" r:id="rId35"/>
    <p:sldId id="5627" r:id="rId36"/>
    <p:sldId id="5624" r:id="rId37"/>
    <p:sldId id="5625" r:id="rId38"/>
    <p:sldId id="5632" r:id="rId39"/>
    <p:sldId id="5628" r:id="rId40"/>
    <p:sldId id="5635" r:id="rId41"/>
    <p:sldId id="266" r:id="rId42"/>
    <p:sldId id="271" r:id="rId43"/>
    <p:sldId id="261" r:id="rId44"/>
  </p:sldIdLst>
  <p:sldSz cx="19007138" cy="10691813"/>
  <p:notesSz cx="6188075" cy="9320213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A4A3A4"/>
          </p15:clr>
        </p15:guide>
        <p15:guide id="2" pos="5987">
          <p15:clr>
            <a:srgbClr val="A4A3A4"/>
          </p15:clr>
        </p15:guide>
        <p15:guide id="3" pos="62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4"/>
  </p:normalViewPr>
  <p:slideViewPr>
    <p:cSldViewPr snapToGrid="0" showGuides="1">
      <p:cViewPr varScale="1">
        <p:scale>
          <a:sx n="46" d="100"/>
          <a:sy n="46" d="100"/>
        </p:scale>
        <p:origin x="24" y="36"/>
      </p:cViewPr>
      <p:guideLst>
        <p:guide orient="horz" pos="3368"/>
        <p:guide pos="5987"/>
        <p:guide pos="62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 bwMode="auto">
          <a:xfrm>
            <a:off x="1" y="0"/>
            <a:ext cx="2681499" cy="467629"/>
          </a:xfrm>
          <a:prstGeom prst="rect">
            <a:avLst/>
          </a:prstGeom>
        </p:spPr>
        <p:txBody>
          <a:bodyPr vert="horz" lIns="84637" tIns="42318" rIns="84637" bIns="42318" rtlCol="0"/>
          <a:lstStyle>
            <a:lvl1pPr algn="l">
              <a:defRPr sz="11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 bwMode="auto">
          <a:xfrm>
            <a:off x="3505145" y="0"/>
            <a:ext cx="2681499" cy="467629"/>
          </a:xfrm>
          <a:prstGeom prst="rect">
            <a:avLst/>
          </a:prstGeom>
        </p:spPr>
        <p:txBody>
          <a:bodyPr vert="horz" lIns="84637" tIns="42318" rIns="84637" bIns="42318" rtlCol="0"/>
          <a:lstStyle>
            <a:lvl1pPr algn="r">
              <a:defRPr sz="1100"/>
            </a:lvl1pPr>
          </a:lstStyle>
          <a:p>
            <a:pPr>
              <a:defRPr/>
            </a:pPr>
            <a:fld id="{6076706F-B129-472F-9979-3F1EC6E9E899}" type="datetimeFigureOut">
              <a:rPr lang="fr-FR"/>
              <a:t>06/12/2024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298450" y="1165225"/>
            <a:ext cx="5591175" cy="3146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4637" tIns="42318" rIns="84637" bIns="42318" rtlCol="0" anchor="ctr"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 bwMode="auto">
          <a:xfrm>
            <a:off x="618808" y="4485353"/>
            <a:ext cx="4950460" cy="3669833"/>
          </a:xfrm>
          <a:prstGeom prst="rect">
            <a:avLst/>
          </a:prstGeom>
        </p:spPr>
        <p:txBody>
          <a:bodyPr vert="horz" lIns="84637" tIns="42318" rIns="84637" bIns="42318" rtlCol="0"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  <a:p>
            <a:pPr lvl="4">
              <a:defRPr/>
            </a:pPr>
            <a:r>
              <a:rPr lang="fr-FR"/>
              <a:t>Cinquième niveau</a:t>
            </a:r>
            <a:endParaRPr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 bwMode="auto">
          <a:xfrm>
            <a:off x="1" y="8852585"/>
            <a:ext cx="2681499" cy="467628"/>
          </a:xfrm>
          <a:prstGeom prst="rect">
            <a:avLst/>
          </a:prstGeom>
        </p:spPr>
        <p:txBody>
          <a:bodyPr vert="horz" lIns="84637" tIns="42318" rIns="84637" bIns="42318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 bwMode="auto">
          <a:xfrm>
            <a:off x="3505145" y="8852585"/>
            <a:ext cx="2681499" cy="467628"/>
          </a:xfrm>
          <a:prstGeom prst="rect">
            <a:avLst/>
          </a:prstGeom>
        </p:spPr>
        <p:txBody>
          <a:bodyPr vert="horz" lIns="84637" tIns="42318" rIns="84637" bIns="42318" rtlCol="0" anchor="b"/>
          <a:lstStyle>
            <a:lvl1pPr algn="r">
              <a:defRPr sz="1100"/>
            </a:lvl1pPr>
          </a:lstStyle>
          <a:p>
            <a:pPr>
              <a:defRPr/>
            </a:pPr>
            <a:fld id="{AE6358B9-9E73-4E1F-A238-21958336F203}" type="slidenum">
              <a:rPr lang="fr-FR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238921">
      <a:defRPr sz="1650">
        <a:solidFill>
          <a:schemeClr val="tx1"/>
        </a:solidFill>
        <a:latin typeface="+mn-lt"/>
        <a:ea typeface="+mn-ea"/>
        <a:cs typeface="+mn-cs"/>
      </a:defRPr>
    </a:lvl1pPr>
    <a:lvl2pPr marL="619460" algn="l" defTabSz="1238921">
      <a:defRPr sz="1650">
        <a:solidFill>
          <a:schemeClr val="tx1"/>
        </a:solidFill>
        <a:latin typeface="+mn-lt"/>
        <a:ea typeface="+mn-ea"/>
        <a:cs typeface="+mn-cs"/>
      </a:defRPr>
    </a:lvl2pPr>
    <a:lvl3pPr marL="1238921" algn="l" defTabSz="1238921">
      <a:defRPr sz="1650">
        <a:solidFill>
          <a:schemeClr val="tx1"/>
        </a:solidFill>
        <a:latin typeface="+mn-lt"/>
        <a:ea typeface="+mn-ea"/>
        <a:cs typeface="+mn-cs"/>
      </a:defRPr>
    </a:lvl3pPr>
    <a:lvl4pPr marL="1858381" algn="l" defTabSz="1238921">
      <a:defRPr sz="1650">
        <a:solidFill>
          <a:schemeClr val="tx1"/>
        </a:solidFill>
        <a:latin typeface="+mn-lt"/>
        <a:ea typeface="+mn-ea"/>
        <a:cs typeface="+mn-cs"/>
      </a:defRPr>
    </a:lvl4pPr>
    <a:lvl5pPr marL="2477841" algn="l" defTabSz="1238921">
      <a:defRPr sz="1650">
        <a:solidFill>
          <a:schemeClr val="tx1"/>
        </a:solidFill>
        <a:latin typeface="+mn-lt"/>
        <a:ea typeface="+mn-ea"/>
        <a:cs typeface="+mn-cs"/>
      </a:defRPr>
    </a:lvl5pPr>
    <a:lvl6pPr marL="3097301" algn="l" defTabSz="1238921">
      <a:defRPr sz="1650">
        <a:solidFill>
          <a:schemeClr val="tx1"/>
        </a:solidFill>
        <a:latin typeface="+mn-lt"/>
        <a:ea typeface="+mn-ea"/>
        <a:cs typeface="+mn-cs"/>
      </a:defRPr>
    </a:lvl6pPr>
    <a:lvl7pPr marL="3716762" algn="l" defTabSz="1238921">
      <a:defRPr sz="1650">
        <a:solidFill>
          <a:schemeClr val="tx1"/>
        </a:solidFill>
        <a:latin typeface="+mn-lt"/>
        <a:ea typeface="+mn-ea"/>
        <a:cs typeface="+mn-cs"/>
      </a:defRPr>
    </a:lvl7pPr>
    <a:lvl8pPr marL="4336222" algn="l" defTabSz="1238921">
      <a:defRPr sz="1650">
        <a:solidFill>
          <a:schemeClr val="tx1"/>
        </a:solidFill>
        <a:latin typeface="+mn-lt"/>
        <a:ea typeface="+mn-ea"/>
        <a:cs typeface="+mn-cs"/>
      </a:defRPr>
    </a:lvl8pPr>
    <a:lvl9pPr marL="4955682" algn="l" defTabSz="1238921">
      <a:defRPr sz="165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88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920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7f1d0611e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1" name="Google Shape;131;g27f1d0611e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48122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0145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7006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4784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62425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8663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35563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763190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r>
              <a:rPr lang="fr-FR" sz="1100" b="1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Productions / Réalisations: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Rapport exhaustif du retour d’expérimentation 2020-2023 + synthèse + fiches pratiques;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3 </a:t>
            </a:r>
            <a:r>
              <a:rPr lang="fr-FR" sz="1100" dirty="0" err="1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Let’s</a:t>
            </a: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 CY;</a:t>
            </a:r>
            <a:endParaRPr lang="fr-FR" sz="1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1100" dirty="0">
                <a:solidFill>
                  <a:srgbClr val="595959"/>
                </a:solidFill>
                <a:effectLst/>
                <a:latin typeface="Arial" panose="020B0604020202020204" pitchFamily="34" charset="0"/>
              </a:rPr>
              <a:t>Interviews et articles dans la newsletter CY Générations;</a:t>
            </a:r>
            <a:endParaRPr lang="fr-FR" sz="1000" dirty="0">
              <a:effectLst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8207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367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03384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3" name="Google Shape;243;g2493b1d45d5_0_4:notes"/>
          <p:cNvSpPr txBox="1">
            <a:spLocks noGrp="1"/>
          </p:cNvSpPr>
          <p:nvPr>
            <p:ph type="body" idx="1"/>
          </p:nvPr>
        </p:nvSpPr>
        <p:spPr bwMode="auto">
          <a:xfrm>
            <a:off x="685801" y="4400555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pPr>
            <a:endParaRPr/>
          </a:p>
        </p:txBody>
      </p:sp>
      <p:sp>
        <p:nvSpPr>
          <p:cNvPr id="244" name="Google Shape;244;g2493b1d45d5_0_4:notes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91831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42968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27647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820716051b_0_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4" name="Google Shape;144;g2820716051b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0365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904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44732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61489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43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777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98450" y="1165225"/>
            <a:ext cx="5591175" cy="314642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E6358B9-9E73-4E1F-A238-21958336F203}" type="slidenum">
              <a:rPr lang="fr-FR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079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re p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6528" y="0"/>
            <a:ext cx="19040193" cy="10710108"/>
          </a:xfrm>
          <a:prstGeom prst="rect">
            <a:avLst/>
          </a:prstGeom>
          <a:blipFill>
            <a:blip r:embed="rId3"/>
            <a:stretch/>
          </a:blipFill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/>
          <a:stretch/>
        </p:blipFill>
        <p:spPr bwMode="black">
          <a:xfrm>
            <a:off x="578440" y="9748224"/>
            <a:ext cx="2267582" cy="574454"/>
          </a:xfrm>
          <a:prstGeom prst="rect">
            <a:avLst/>
          </a:prstGeom>
        </p:spPr>
      </p:pic>
      <p:cxnSp>
        <p:nvCxnSpPr>
          <p:cNvPr id="36" name="Connecteur droit 35"/>
          <p:cNvCxnSpPr>
            <a:cxnSpLocks/>
          </p:cNvCxnSpPr>
          <p:nvPr userDrawn="1"/>
        </p:nvCxnSpPr>
        <p:spPr bwMode="black">
          <a:xfrm>
            <a:off x="581027" y="9418865"/>
            <a:ext cx="1780857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5"/>
          <a:stretch/>
        </p:blipFill>
        <p:spPr bwMode="black">
          <a:xfrm rot="5400000">
            <a:off x="9018318" y="-9037432"/>
            <a:ext cx="933136" cy="19008000"/>
          </a:xfrm>
          <a:prstGeom prst="rect">
            <a:avLst/>
          </a:prstGeom>
        </p:spPr>
      </p:pic>
      <p:cxnSp>
        <p:nvCxnSpPr>
          <p:cNvPr id="40" name="Connecteur droit 39"/>
          <p:cNvCxnSpPr>
            <a:cxnSpLocks/>
          </p:cNvCxnSpPr>
          <p:nvPr userDrawn="1"/>
        </p:nvCxnSpPr>
        <p:spPr bwMode="black">
          <a:xfrm flipV="1">
            <a:off x="777744" y="2614668"/>
            <a:ext cx="0" cy="3976632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448513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9565" y="2650637"/>
            <a:ext cx="17240031" cy="3127462"/>
          </a:xfrm>
        </p:spPr>
        <p:txBody>
          <a:bodyPr>
            <a:norm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/>
              <a:t>Modifiez le style du titre</a:t>
            </a:r>
            <a:endParaRPr/>
          </a:p>
        </p:txBody>
      </p:sp>
      <p:sp>
        <p:nvSpPr>
          <p:cNvPr id="14" name="Subtitle 2"/>
          <p:cNvSpPr>
            <a:spLocks noGrp="1"/>
          </p:cNvSpPr>
          <p:nvPr>
            <p:ph type="subTitle" idx="12"/>
          </p:nvPr>
        </p:nvSpPr>
        <p:spPr bwMode="black">
          <a:xfrm>
            <a:off x="1152733" y="5833422"/>
            <a:ext cx="17236863" cy="830997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6000">
                <a:solidFill>
                  <a:schemeClr val="bg1"/>
                </a:solidFill>
                <a:latin typeface="Source Sans Pro"/>
                <a:ea typeface="Source Sans Pro"/>
              </a:defRPr>
            </a:lvl1pPr>
            <a:lvl2pPr marL="950343" indent="0" algn="ctr">
              <a:buNone/>
              <a:defRPr sz="4150"/>
            </a:lvl2pPr>
            <a:lvl3pPr marL="1900686" indent="0" algn="ctr">
              <a:buNone/>
              <a:defRPr sz="3750"/>
            </a:lvl3pPr>
            <a:lvl4pPr marL="2851027" indent="0" algn="ctr">
              <a:buNone/>
              <a:defRPr sz="3350"/>
            </a:lvl4pPr>
            <a:lvl5pPr marL="3801370" indent="0" algn="ctr">
              <a:buNone/>
              <a:defRPr sz="3350"/>
            </a:lvl5pPr>
            <a:lvl6pPr marL="4751712" indent="0" algn="ctr">
              <a:buNone/>
              <a:defRPr sz="3350"/>
            </a:lvl6pPr>
            <a:lvl7pPr marL="5702056" indent="0" algn="ctr">
              <a:buNone/>
              <a:defRPr sz="3350"/>
            </a:lvl7pPr>
            <a:lvl8pPr marL="6652399" indent="0" algn="ctr">
              <a:buNone/>
              <a:defRPr sz="3350"/>
            </a:lvl8pPr>
            <a:lvl9pPr marL="7602741" indent="0" algn="ctr">
              <a:buNone/>
              <a:defRPr sz="3350"/>
            </a:lvl9pPr>
          </a:lstStyle>
          <a:p>
            <a:pPr>
              <a:defRPr/>
            </a:pPr>
            <a:r>
              <a:rPr lang="fr-FR"/>
              <a:t>Modifiez le style des sous-titres du masque</a:t>
            </a:r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16448023" y="9816016"/>
            <a:ext cx="725548" cy="712028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14020021" y="9821515"/>
            <a:ext cx="2091479" cy="642654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 bwMode="auto">
          <a:xfrm>
            <a:off x="13990041" y="9575294"/>
            <a:ext cx="95037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0" i="0">
                <a:solidFill>
                  <a:schemeClr val="tx1"/>
                </a:solidFill>
                <a:latin typeface="Source Sans Pro"/>
              </a:rPr>
              <a:t>Avec le soutien de :</a:t>
            </a:r>
            <a:endParaRPr lang="fr-FR" sz="1000">
              <a:solidFill>
                <a:schemeClr val="tx1"/>
              </a:solidFill>
              <a:latin typeface="Source Sans Pr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Page de contenu avec imag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9958747" y="2561168"/>
            <a:ext cx="8430854" cy="3306231"/>
          </a:xfrm>
        </p:spPr>
        <p:txBody>
          <a:bodyPr/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</p:txBody>
      </p:sp>
      <p:sp>
        <p:nvSpPr>
          <p:cNvPr id="7" name="Espace réservé pour une image  6"/>
          <p:cNvSpPr>
            <a:spLocks noGrp="1"/>
          </p:cNvSpPr>
          <p:nvPr>
            <p:ph type="pic" sz="quarter" idx="13"/>
          </p:nvPr>
        </p:nvSpPr>
        <p:spPr bwMode="auto">
          <a:xfrm>
            <a:off x="575718" y="2540000"/>
            <a:ext cx="8885520" cy="517001"/>
          </a:xfrm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 bwMode="auto">
          <a:xfrm>
            <a:off x="635000" y="689021"/>
            <a:ext cx="17871429" cy="692497"/>
          </a:xfrm>
        </p:spPr>
        <p:txBody>
          <a:bodyPr/>
          <a:lstStyle>
            <a:lvl1pPr>
              <a:defRPr>
                <a:solidFill>
                  <a:srgbClr val="0CC5F6"/>
                </a:solidFill>
              </a:defRPr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cxnSp>
        <p:nvCxnSpPr>
          <p:cNvPr id="11" name="Connecteur droit 10"/>
          <p:cNvCxnSpPr>
            <a:cxnSpLocks/>
          </p:cNvCxnSpPr>
          <p:nvPr userDrawn="1"/>
        </p:nvCxnSpPr>
        <p:spPr bwMode="auto">
          <a:xfrm flipV="1">
            <a:off x="443624" y="341369"/>
            <a:ext cx="0" cy="1387803"/>
          </a:xfrm>
          <a:prstGeom prst="line">
            <a:avLst/>
          </a:prstGeom>
          <a:ln w="25400">
            <a:solidFill>
              <a:srgbClr val="0CC5F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Page de tit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 bwMode="auto">
          <a:xfrm>
            <a:off x="1120953" y="2957567"/>
            <a:ext cx="17108433" cy="3545586"/>
          </a:xfrm>
        </p:spPr>
        <p:txBody>
          <a:bodyPr/>
          <a:lstStyle>
            <a:lvl1pPr marL="0" indent="0">
              <a:buNone/>
              <a:defRPr sz="12800">
                <a:solidFill>
                  <a:srgbClr val="28AC59"/>
                </a:solidFill>
              </a:defRPr>
            </a:lvl1pPr>
          </a:lstStyle>
          <a:p>
            <a:pPr lvl="0">
              <a:defRPr/>
            </a:pPr>
            <a:r>
              <a:rPr lang="fr-FR"/>
              <a:t>Modifiez le style du titre</a:t>
            </a:r>
            <a:endParaRPr/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 bwMode="auto">
          <a:xfrm flipV="1">
            <a:off x="777744" y="2957568"/>
            <a:ext cx="0" cy="3545585"/>
          </a:xfrm>
          <a:prstGeom prst="line">
            <a:avLst/>
          </a:prstGeom>
          <a:ln w="25400">
            <a:solidFill>
              <a:srgbClr val="28AC5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re et contenu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-16528" y="0"/>
            <a:ext cx="19040193" cy="10710108"/>
          </a:xfrm>
          <a:prstGeom prst="rect">
            <a:avLst/>
          </a:prstGeom>
          <a:blipFill>
            <a:blip r:embed="rId3"/>
            <a:stretch/>
          </a:blipFill>
        </p:spPr>
      </p:pic>
      <p:grpSp>
        <p:nvGrpSpPr>
          <p:cNvPr id="10" name="Groupe 9"/>
          <p:cNvGrpSpPr/>
          <p:nvPr userDrawn="1"/>
        </p:nvGrpSpPr>
        <p:grpSpPr bwMode="black">
          <a:xfrm>
            <a:off x="6457468" y="1564586"/>
            <a:ext cx="6092203" cy="7613123"/>
            <a:chOff x="5624516" y="-1210470"/>
            <a:chExt cx="463100" cy="578713"/>
          </a:xfrm>
          <a:solidFill>
            <a:schemeClr val="bg1"/>
          </a:solidFill>
        </p:grpSpPr>
        <p:sp>
          <p:nvSpPr>
            <p:cNvPr id="11" name="Freeform 5"/>
            <p:cNvSpPr/>
            <p:nvPr userDrawn="1"/>
          </p:nvSpPr>
          <p:spPr bwMode="black">
            <a:xfrm>
              <a:off x="5624516" y="-883229"/>
              <a:ext cx="463100" cy="251472"/>
            </a:xfrm>
            <a:custGeom>
              <a:avLst/>
              <a:gdLst>
                <a:gd name="T0" fmla="*/ 355 w 472"/>
                <a:gd name="T1" fmla="*/ 19 h 256"/>
                <a:gd name="T2" fmla="*/ 355 w 472"/>
                <a:gd name="T3" fmla="*/ 0 h 256"/>
                <a:gd name="T4" fmla="*/ 472 w 472"/>
                <a:gd name="T5" fmla="*/ 0 h 256"/>
                <a:gd name="T6" fmla="*/ 472 w 472"/>
                <a:gd name="T7" fmla="*/ 19 h 256"/>
                <a:gd name="T8" fmla="*/ 236 w 472"/>
                <a:gd name="T9" fmla="*/ 256 h 256"/>
                <a:gd name="T10" fmla="*/ 0 w 472"/>
                <a:gd name="T11" fmla="*/ 19 h 256"/>
                <a:gd name="T12" fmla="*/ 0 w 472"/>
                <a:gd name="T13" fmla="*/ 0 h 256"/>
                <a:gd name="T14" fmla="*/ 117 w 472"/>
                <a:gd name="T15" fmla="*/ 0 h 256"/>
                <a:gd name="T16" fmla="*/ 117 w 472"/>
                <a:gd name="T17" fmla="*/ 19 h 256"/>
                <a:gd name="T18" fmla="*/ 236 w 472"/>
                <a:gd name="T19" fmla="*/ 144 h 256"/>
                <a:gd name="T20" fmla="*/ 355 w 472"/>
                <a:gd name="T21" fmla="*/ 19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72" h="256" extrusionOk="0">
                  <a:moveTo>
                    <a:pt x="355" y="19"/>
                  </a:moveTo>
                  <a:cubicBezTo>
                    <a:pt x="355" y="0"/>
                    <a:pt x="355" y="0"/>
                    <a:pt x="355" y="0"/>
                  </a:cubicBezTo>
                  <a:cubicBezTo>
                    <a:pt x="472" y="0"/>
                    <a:pt x="472" y="0"/>
                    <a:pt x="472" y="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152"/>
                    <a:pt x="369" y="256"/>
                    <a:pt x="236" y="256"/>
                  </a:cubicBezTo>
                  <a:cubicBezTo>
                    <a:pt x="103" y="256"/>
                    <a:pt x="0" y="152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7" y="91"/>
                    <a:pt x="167" y="144"/>
                    <a:pt x="236" y="144"/>
                  </a:cubicBezTo>
                  <a:cubicBezTo>
                    <a:pt x="305" y="144"/>
                    <a:pt x="355" y="91"/>
                    <a:pt x="355" y="1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2" name="Freeform 22"/>
            <p:cNvSpPr/>
            <p:nvPr userDrawn="1"/>
          </p:nvSpPr>
          <p:spPr bwMode="black">
            <a:xfrm>
              <a:off x="5778665" y="-1210470"/>
              <a:ext cx="308951" cy="235143"/>
            </a:xfrm>
            <a:custGeom>
              <a:avLst/>
              <a:gdLst>
                <a:gd name="T0" fmla="*/ 473 w 473"/>
                <a:gd name="T1" fmla="*/ 360 h 360"/>
                <a:gd name="T2" fmla="*/ 473 w 473"/>
                <a:gd name="T3" fmla="*/ 0 h 360"/>
                <a:gd name="T4" fmla="*/ 308 w 473"/>
                <a:gd name="T5" fmla="*/ 0 h 360"/>
                <a:gd name="T6" fmla="*/ 308 w 473"/>
                <a:gd name="T7" fmla="*/ 244 h 360"/>
                <a:gd name="T8" fmla="*/ 184 w 473"/>
                <a:gd name="T9" fmla="*/ 0 h 360"/>
                <a:gd name="T10" fmla="*/ 0 w 473"/>
                <a:gd name="T11" fmla="*/ 0 h 360"/>
                <a:gd name="T12" fmla="*/ 186 w 473"/>
                <a:gd name="T13" fmla="*/ 360 h 360"/>
                <a:gd name="T14" fmla="*/ 473 w 473"/>
                <a:gd name="T15" fmla="*/ 36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3" h="360" extrusionOk="0">
                  <a:moveTo>
                    <a:pt x="473" y="360"/>
                  </a:moveTo>
                  <a:lnTo>
                    <a:pt x="473" y="0"/>
                  </a:lnTo>
                  <a:lnTo>
                    <a:pt x="308" y="0"/>
                  </a:lnTo>
                  <a:lnTo>
                    <a:pt x="308" y="244"/>
                  </a:lnTo>
                  <a:lnTo>
                    <a:pt x="184" y="0"/>
                  </a:lnTo>
                  <a:lnTo>
                    <a:pt x="0" y="0"/>
                  </a:lnTo>
                  <a:lnTo>
                    <a:pt x="186" y="360"/>
                  </a:lnTo>
                  <a:lnTo>
                    <a:pt x="473" y="36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 userDrawn="1"/>
          </p:nvSpPr>
          <p:spPr bwMode="black">
            <a:xfrm>
              <a:off x="5624516" y="-1210470"/>
              <a:ext cx="112999" cy="235143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Page de contenu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62289" y="687420"/>
            <a:ext cx="16522439" cy="69249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1320765" y="3064847"/>
            <a:ext cx="15849159" cy="9971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608787" y="8894234"/>
            <a:ext cx="641491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5F9AA5-BE22-4C36-8B95-5AA10E261444}" type="slidenum">
              <a:rPr lang="fr-FR"/>
              <a:t>‹N°›</a:t>
            </a:fld>
            <a:endParaRPr lang="fr-FR"/>
          </a:p>
        </p:txBody>
      </p:sp>
      <p:cxnSp>
        <p:nvCxnSpPr>
          <p:cNvPr id="8" name="Connecteur droit 7"/>
          <p:cNvCxnSpPr>
            <a:cxnSpLocks/>
          </p:cNvCxnSpPr>
          <p:nvPr userDrawn="1"/>
        </p:nvCxnSpPr>
        <p:spPr bwMode="auto">
          <a:xfrm flipV="1">
            <a:off x="591482" y="341369"/>
            <a:ext cx="0" cy="1387803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23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20716051b_0_81"/>
          <p:cNvSpPr txBox="1">
            <a:spLocks noGrp="1"/>
          </p:cNvSpPr>
          <p:nvPr>
            <p:ph type="sldNum" idx="12"/>
          </p:nvPr>
        </p:nvSpPr>
        <p:spPr>
          <a:xfrm>
            <a:off x="17611240" y="9693447"/>
            <a:ext cx="1140553" cy="818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2079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7225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4_Vide" userDrawn="1">
  <p:cSld name="4_V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78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 userDrawn="1"/>
        </p:nvPicPr>
        <p:blipFill>
          <a:blip r:embed="rId9">
            <a:alphaModFix amt="48000"/>
          </a:blip>
          <a:srcRect r="-16989" b="-20484"/>
          <a:stretch/>
        </p:blipFill>
        <p:spPr bwMode="auto">
          <a:xfrm>
            <a:off x="-1" y="0"/>
            <a:ext cx="4503737" cy="46822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 userDrawn="1"/>
        </p:nvPicPr>
        <p:blipFill>
          <a:blip r:embed="rId10">
            <a:alphaModFix amt="50000"/>
          </a:blip>
          <a:srcRect l="-19566" t="-29300"/>
          <a:stretch/>
        </p:blipFill>
        <p:spPr bwMode="auto">
          <a:xfrm>
            <a:off x="12707900" y="5816601"/>
            <a:ext cx="6299238" cy="487521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-3316415" y="-3372030"/>
            <a:ext cx="17808574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7537" y="2846201"/>
            <a:ext cx="17772064" cy="637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fr-FR"/>
              <a:t>Cliquez pour modifier les styles du texte du masque</a:t>
            </a:r>
            <a:endParaRPr/>
          </a:p>
          <a:p>
            <a:pPr lvl="1">
              <a:defRPr/>
            </a:pPr>
            <a:r>
              <a:rPr lang="fr-FR"/>
              <a:t>Deuxième niveau</a:t>
            </a:r>
            <a:endParaRPr/>
          </a:p>
          <a:p>
            <a:pPr lvl="2">
              <a:defRPr/>
            </a:pPr>
            <a:r>
              <a:rPr lang="fr-FR"/>
              <a:t>Troisième niveau</a:t>
            </a:r>
            <a:endParaRPr/>
          </a:p>
          <a:p>
            <a:pPr lvl="3">
              <a:defRPr/>
            </a:pPr>
            <a:r>
              <a:rPr lang="fr-FR"/>
              <a:t>Quatrième niveau</a:t>
            </a:r>
            <a:endParaRPr/>
          </a:p>
        </p:txBody>
      </p:sp>
      <p:cxnSp>
        <p:nvCxnSpPr>
          <p:cNvPr id="7" name="Connecteur droit 6"/>
          <p:cNvCxnSpPr>
            <a:cxnSpLocks/>
          </p:cNvCxnSpPr>
          <p:nvPr userDrawn="1"/>
        </p:nvCxnSpPr>
        <p:spPr bwMode="auto">
          <a:xfrm>
            <a:off x="581027" y="9418865"/>
            <a:ext cx="1780857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Image 30"/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581027" y="9748903"/>
            <a:ext cx="2319157" cy="576000"/>
          </a:xfrm>
          <a:prstGeom prst="rect">
            <a:avLst/>
          </a:prstGeom>
        </p:spPr>
      </p:pic>
      <p:sp>
        <p:nvSpPr>
          <p:cNvPr id="8" name="Slide Number Placeholder 5"/>
          <p:cNvSpPr txBox="1"/>
          <p:nvPr userDrawn="1"/>
        </p:nvSpPr>
        <p:spPr bwMode="auto">
          <a:xfrm>
            <a:off x="16298122" y="9532779"/>
            <a:ext cx="2091479" cy="43088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5F9AA5-BE22-4C36-8B95-5AA10E261444}" type="slidenum">
              <a:rPr lang="fr-FR"/>
              <a:t>‹N°›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16448023" y="9816016"/>
            <a:ext cx="725548" cy="7120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14020021" y="9821515"/>
            <a:ext cx="2091479" cy="642654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 bwMode="auto">
          <a:xfrm>
            <a:off x="13990041" y="9575294"/>
            <a:ext cx="95037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1000" b="0" i="0">
                <a:solidFill>
                  <a:schemeClr val="tx1"/>
                </a:solidFill>
                <a:latin typeface="Source Sans Pro"/>
              </a:rPr>
              <a:t>Avec le soutien de :</a:t>
            </a:r>
            <a:endParaRPr lang="fr-FR" sz="1000">
              <a:solidFill>
                <a:schemeClr val="tx1"/>
              </a:solidFill>
              <a:latin typeface="Source Sans Pro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hdr="0" ftr="0" dt="0"/>
  <p:txStyles>
    <p:titleStyle>
      <a:lvl1pPr algn="l" defTabSz="1425550">
        <a:lnSpc>
          <a:spcPct val="90000"/>
        </a:lnSpc>
        <a:spcBef>
          <a:spcPts val="0"/>
        </a:spcBef>
        <a:buNone/>
        <a:defRPr sz="7000">
          <a:solidFill>
            <a:schemeClr val="tx1"/>
          </a:solidFill>
          <a:latin typeface="Source Sans Pro"/>
          <a:ea typeface="Source Sans Pro"/>
          <a:cs typeface="+mj-cs"/>
        </a:defRPr>
      </a:lvl1pPr>
    </p:titleStyle>
    <p:bodyStyle>
      <a:lvl1pPr marL="356387" indent="-356387" algn="l" defTabSz="1425550">
        <a:lnSpc>
          <a:spcPct val="90000"/>
        </a:lnSpc>
        <a:spcBef>
          <a:spcPts val="1559"/>
        </a:spcBef>
        <a:buFont typeface="Arial"/>
        <a:buChar char="•"/>
        <a:defRPr sz="3600" b="0" i="0">
          <a:solidFill>
            <a:schemeClr val="tx1"/>
          </a:solidFill>
          <a:latin typeface="Source Sans Pro"/>
          <a:ea typeface="Source Sans Pro"/>
          <a:cs typeface="+mn-cs"/>
        </a:defRPr>
      </a:lvl1pPr>
      <a:lvl2pPr marL="1069162" indent="-356387" algn="l" defTabSz="1425550">
        <a:lnSpc>
          <a:spcPct val="90000"/>
        </a:lnSpc>
        <a:spcBef>
          <a:spcPts val="780"/>
        </a:spcBef>
        <a:buFont typeface="Courier New"/>
        <a:buChar char="o"/>
        <a:defRPr sz="3200">
          <a:solidFill>
            <a:schemeClr val="tx1"/>
          </a:solidFill>
          <a:latin typeface="Source Sans Pro"/>
          <a:ea typeface="Source Sans Pro"/>
          <a:cs typeface="+mn-cs"/>
        </a:defRPr>
      </a:lvl2pPr>
      <a:lvl3pPr marL="1781937" indent="-356387" algn="l" defTabSz="1425550">
        <a:lnSpc>
          <a:spcPct val="90000"/>
        </a:lnSpc>
        <a:spcBef>
          <a:spcPts val="780"/>
        </a:spcBef>
        <a:buFont typeface="Police système Courant"/>
        <a:buChar char="–"/>
        <a:defRPr sz="2800">
          <a:solidFill>
            <a:schemeClr val="tx1"/>
          </a:solidFill>
          <a:latin typeface="Source Sans Pro"/>
          <a:ea typeface="Source Sans Pro"/>
          <a:cs typeface="+mn-cs"/>
        </a:defRPr>
      </a:lvl3pPr>
      <a:lvl4pPr marL="2494712" indent="-356387" algn="l" defTabSz="1425550">
        <a:lnSpc>
          <a:spcPct val="90000"/>
        </a:lnSpc>
        <a:spcBef>
          <a:spcPts val="780"/>
        </a:spcBef>
        <a:buFont typeface="Police système Courant"/>
        <a:buChar char="»"/>
        <a:defRPr sz="2400">
          <a:solidFill>
            <a:schemeClr val="tx1"/>
          </a:solidFill>
          <a:latin typeface="Source Sans Pro"/>
          <a:ea typeface="Source Sans Pro"/>
          <a:cs typeface="+mn-cs"/>
        </a:defRPr>
      </a:lvl4pPr>
      <a:lvl5pPr marL="3207487" indent="-356387" algn="l" defTabSz="1425550">
        <a:lnSpc>
          <a:spcPct val="90000"/>
        </a:lnSpc>
        <a:spcBef>
          <a:spcPts val="78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>
        <a:lnSpc>
          <a:spcPct val="90000"/>
        </a:lnSpc>
        <a:spcBef>
          <a:spcPts val="78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>
        <a:lnSpc>
          <a:spcPct val="90000"/>
        </a:lnSpc>
        <a:spcBef>
          <a:spcPts val="78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>
        <a:lnSpc>
          <a:spcPct val="90000"/>
        </a:lnSpc>
        <a:spcBef>
          <a:spcPts val="78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>
        <a:lnSpc>
          <a:spcPct val="90000"/>
        </a:lnSpc>
        <a:spcBef>
          <a:spcPts val="78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>
        <a:defRPr sz="2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jpe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21" Type="http://schemas.openxmlformats.org/officeDocument/2006/relationships/image" Target="../media/image72.png"/><Relationship Id="rId34" Type="http://schemas.openxmlformats.org/officeDocument/2006/relationships/image" Target="../media/image85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png"/><Relationship Id="rId33" Type="http://schemas.openxmlformats.org/officeDocument/2006/relationships/image" Target="../media/image84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29" Type="http://schemas.openxmlformats.org/officeDocument/2006/relationships/image" Target="../media/image8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37" Type="http://schemas.openxmlformats.org/officeDocument/2006/relationships/image" Target="../media/image88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png"/><Relationship Id="rId28" Type="http://schemas.openxmlformats.org/officeDocument/2006/relationships/image" Target="../media/image79.jpeg"/><Relationship Id="rId36" Type="http://schemas.openxmlformats.org/officeDocument/2006/relationships/image" Target="../media/image87.png"/><Relationship Id="rId10" Type="http://schemas.openxmlformats.org/officeDocument/2006/relationships/image" Target="../media/image61.png"/><Relationship Id="rId19" Type="http://schemas.openxmlformats.org/officeDocument/2006/relationships/image" Target="../media/image70.jpeg"/><Relationship Id="rId31" Type="http://schemas.openxmlformats.org/officeDocument/2006/relationships/image" Target="../media/image82.png"/><Relationship Id="rId4" Type="http://schemas.openxmlformats.org/officeDocument/2006/relationships/image" Target="../media/image43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Relationship Id="rId22" Type="http://schemas.openxmlformats.org/officeDocument/2006/relationships/image" Target="../media/image73.png"/><Relationship Id="rId27" Type="http://schemas.openxmlformats.org/officeDocument/2006/relationships/image" Target="../media/image78.jpeg"/><Relationship Id="rId30" Type="http://schemas.openxmlformats.org/officeDocument/2006/relationships/image" Target="../media/image81.jpeg"/><Relationship Id="rId35" Type="http://schemas.openxmlformats.org/officeDocument/2006/relationships/image" Target="../media/image86.png"/><Relationship Id="rId8" Type="http://schemas.openxmlformats.org/officeDocument/2006/relationships/image" Target="../media/image59.jpeg"/><Relationship Id="rId3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18" Type="http://schemas.openxmlformats.org/officeDocument/2006/relationships/image" Target="../media/image71.png"/><Relationship Id="rId3" Type="http://schemas.openxmlformats.org/officeDocument/2006/relationships/image" Target="../media/image50.jpg"/><Relationship Id="rId7" Type="http://schemas.openxmlformats.org/officeDocument/2006/relationships/image" Target="../media/image100.png"/><Relationship Id="rId12" Type="http://schemas.openxmlformats.org/officeDocument/2006/relationships/image" Target="../media/image60.png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57.png"/><Relationship Id="rId5" Type="http://schemas.openxmlformats.org/officeDocument/2006/relationships/image" Target="../media/image98.png"/><Relationship Id="rId15" Type="http://schemas.openxmlformats.org/officeDocument/2006/relationships/image" Target="../media/image63.png"/><Relationship Id="rId10" Type="http://schemas.openxmlformats.org/officeDocument/2006/relationships/image" Target="../media/image56.png"/><Relationship Id="rId19" Type="http://schemas.openxmlformats.org/officeDocument/2006/relationships/image" Target="../media/image72.png"/><Relationship Id="rId4" Type="http://schemas.openxmlformats.org/officeDocument/2006/relationships/image" Target="../media/image52.png"/><Relationship Id="rId9" Type="http://schemas.openxmlformats.org/officeDocument/2006/relationships/image" Target="../media/image70.jpeg"/><Relationship Id="rId1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tiff"/><Relationship Id="rId3" Type="http://schemas.openxmlformats.org/officeDocument/2006/relationships/image" Target="../media/image52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tiff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png"/><Relationship Id="rId9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4.jp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niv-nantes.fr/lionel-lemiale" TargetMode="External"/><Relationship Id="rId3" Type="http://schemas.openxmlformats.org/officeDocument/2006/relationships/hyperlink" Target="https://www.univ-nantes.fr/yasmine-filali" TargetMode="External"/><Relationship Id="rId7" Type="http://schemas.openxmlformats.org/officeDocument/2006/relationships/hyperlink" Target="https://www.univ-nantes.fr/celine-chadena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v-nantes.fr/david-boels" TargetMode="External"/><Relationship Id="rId5" Type="http://schemas.openxmlformats.org/officeDocument/2006/relationships/hyperlink" Target="https://www.univ-nantes.fr/cecile-raillard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s://www.univ-nantes.fr/emilie-gadoin" TargetMode="External"/><Relationship Id="rId9" Type="http://schemas.openxmlformats.org/officeDocument/2006/relationships/hyperlink" Target="https://www.ec-nantes.fr/version-francaise/annuaire/m-emmanuel-rozier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2" y="1706027"/>
            <a:ext cx="11755582" cy="83099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</a:rPr>
              <a:t>Semaine de l’éducation ouverte</a:t>
            </a:r>
            <a:endParaRPr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2" y="2299854"/>
            <a:ext cx="17117170" cy="5266659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800" dirty="0"/>
              <a:t>Former à la Transition écologique pour un développement soutenable (TEDS) à Nantes Université</a:t>
            </a:r>
            <a:endParaRPr sz="8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FEA5C6-2D3A-4B42-AC0B-6988084ECE3C}"/>
              </a:ext>
            </a:extLst>
          </p:cNvPr>
          <p:cNvSpPr txBox="1"/>
          <p:nvPr/>
        </p:nvSpPr>
        <p:spPr>
          <a:xfrm>
            <a:off x="1146762" y="8129993"/>
            <a:ext cx="117555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Lundi 9 décembre 2024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8" y="110275"/>
            <a:ext cx="11024912" cy="93876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4400" dirty="0">
                <a:solidFill>
                  <a:srgbClr val="2E2C4E"/>
                </a:solidFill>
              </a:rPr>
              <a:t>UEC Enjeux de transition écologique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BE53632D-5D6F-45C6-8E84-6125E5B29B87}"/>
              </a:ext>
            </a:extLst>
          </p:cNvPr>
          <p:cNvSpPr txBox="1">
            <a:spLocks/>
          </p:cNvSpPr>
          <p:nvPr/>
        </p:nvSpPr>
        <p:spPr bwMode="auto">
          <a:xfrm>
            <a:off x="854045" y="1690255"/>
            <a:ext cx="7740000" cy="3053093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Formation concernée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(facultative, obligatoire) :</a:t>
            </a:r>
            <a:br>
              <a:rPr lang="fr-FR" sz="2200" dirty="0"/>
            </a:br>
            <a:r>
              <a:rPr lang="fr-FR" sz="2200" dirty="0"/>
              <a:t>- L2 Sciences de l'éducation (semestres 3 et 4) ; </a:t>
            </a:r>
            <a:br>
              <a:rPr lang="fr-FR" sz="2200" dirty="0"/>
            </a:br>
            <a:r>
              <a:rPr lang="fr-FR" sz="2200" dirty="0"/>
              <a:t>- L2 Sciences du langage (semestre 3 uniquement) ;</a:t>
            </a:r>
            <a:br>
              <a:rPr lang="fr-FR" sz="2200" dirty="0"/>
            </a:br>
            <a:r>
              <a:rPr lang="fr-FR" sz="2200" dirty="0"/>
              <a:t>- L3 Histoire (semestres 3 et 4). 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Nb d’étudiants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: 134 inscrits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Volume horaire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: 20h CM à chaque semestre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16FED2C9-D8BA-43EB-B0B9-62FF282E9E00}"/>
              </a:ext>
            </a:extLst>
          </p:cNvPr>
          <p:cNvSpPr txBox="1">
            <a:spLocks/>
          </p:cNvSpPr>
          <p:nvPr/>
        </p:nvSpPr>
        <p:spPr bwMode="auto">
          <a:xfrm>
            <a:off x="854045" y="5209957"/>
            <a:ext cx="7740000" cy="3336163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Méthodes pédagogiques, activités proposées (présentiel, hybride, ateliers, TP)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Cours proposés en présentiel par 6 EC de géographie, sur des entrées très diversifiées : érosion/submersion, changement climatique, biodiversité, eau, temps long/court, agriculture et alimentation…</a:t>
            </a: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E06A137E-E452-4803-BBB6-1E4BAFD5EB62}"/>
              </a:ext>
            </a:extLst>
          </p:cNvPr>
          <p:cNvSpPr txBox="1">
            <a:spLocks/>
          </p:cNvSpPr>
          <p:nvPr/>
        </p:nvSpPr>
        <p:spPr bwMode="auto">
          <a:xfrm>
            <a:off x="9902943" y="736335"/>
            <a:ext cx="7776000" cy="3807955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Bonnes surprises et difficultés rencontrées &gt;&gt; REX des étudiants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- en début d’année, les étudiants semblent maîtriser les questions traitées en séance (= leur discours, du déjà vu…) alors que les échanges en cours montrent que les connaissances sont souvent très lacunaires et ne relèvent pas toujours d’une approche scientifique ;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- une constante, d’une année à l’autre : comment rendre compréhensibles nos enseignements à un public d’étudiants non avertis ? comment sortir du strict constat des dégradations environnementales sans accentuer l’</a:t>
            </a:r>
            <a:r>
              <a:rPr lang="fr-FR" sz="2200" dirty="0" err="1"/>
              <a:t>écoanxiété</a:t>
            </a:r>
            <a:r>
              <a:rPr lang="fr-FR" sz="2200" dirty="0"/>
              <a:t> ?</a:t>
            </a: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858751F3-BB10-4E9A-B67D-08B7C11EA0E9}"/>
              </a:ext>
            </a:extLst>
          </p:cNvPr>
          <p:cNvSpPr txBox="1">
            <a:spLocks/>
          </p:cNvSpPr>
          <p:nvPr/>
        </p:nvSpPr>
        <p:spPr bwMode="auto">
          <a:xfrm>
            <a:off x="9805961" y="5081994"/>
            <a:ext cx="7776000" cy="3592088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Bilan et perspectives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pour l’année prochaine</a:t>
            </a:r>
          </a:p>
          <a:p>
            <a:pPr marL="0" indent="0" algn="just">
              <a:buNone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Changements pour l’année 2024-2025 :</a:t>
            </a:r>
          </a:p>
          <a:p>
            <a:pPr marL="0" indent="0" algn="just">
              <a:buNone/>
              <a:defRPr/>
            </a:pPr>
            <a:r>
              <a:rPr lang="fr-FR" sz="2200" dirty="0">
                <a:solidFill>
                  <a:prstClr val="black"/>
                </a:solidFill>
                <a:cs typeface="Arial"/>
              </a:rPr>
              <a:t>- remplacement d’une séance de cours par une </a:t>
            </a:r>
            <a:r>
              <a:rPr lang="fr-FR" sz="2200" b="1" dirty="0">
                <a:solidFill>
                  <a:prstClr val="black"/>
                </a:solidFill>
                <a:cs typeface="Arial"/>
              </a:rPr>
              <a:t>séance de débat autour des controverses</a:t>
            </a:r>
            <a:r>
              <a:rPr lang="fr-FR" sz="2200" dirty="0">
                <a:solidFill>
                  <a:prstClr val="black"/>
                </a:solidFill>
                <a:cs typeface="Arial"/>
              </a:rPr>
              <a:t> dans la transition écologique ;</a:t>
            </a:r>
          </a:p>
          <a:p>
            <a:pPr marL="0" indent="0" algn="just">
              <a:buNone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- évolution de l’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évaluation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finale:</a:t>
            </a:r>
          </a:p>
          <a:p>
            <a:pPr marL="0" indent="0" algn="just">
              <a:buNone/>
              <a:defRPr/>
            </a:pPr>
            <a:r>
              <a:rPr lang="fr-FR" sz="2200" dirty="0">
                <a:solidFill>
                  <a:prstClr val="black"/>
                </a:solidFill>
                <a:cs typeface="Arial"/>
              </a:rPr>
              <a:t>Mise en place d’un </a:t>
            </a:r>
            <a:r>
              <a:rPr lang="fr-FR" sz="2200" b="1" dirty="0">
                <a:solidFill>
                  <a:prstClr val="black"/>
                </a:solidFill>
                <a:cs typeface="Arial"/>
              </a:rPr>
              <a:t>test de positionnement </a:t>
            </a:r>
            <a:r>
              <a:rPr lang="fr-FR" sz="2200" dirty="0">
                <a:solidFill>
                  <a:prstClr val="black"/>
                </a:solidFill>
                <a:cs typeface="Arial"/>
              </a:rPr>
              <a:t>à la rentrée prochaine pour évaluer les connaissances des étudiants sur les thématiques abordées en cours.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3" y="2167692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l’IAE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454727" y="6890449"/>
            <a:ext cx="16809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Lionel LEMIALE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Maître de Conférences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IAE- Pôle Sociétés</a:t>
            </a:r>
          </a:p>
          <a:p>
            <a:endParaRPr lang="fr-FR" sz="4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02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8" y="110275"/>
            <a:ext cx="11024912" cy="938763"/>
          </a:xfrm>
        </p:spPr>
        <p:txBody>
          <a:bodyPr>
            <a:normAutofit fontScale="9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4400" dirty="0">
                <a:solidFill>
                  <a:srgbClr val="2E2C4E"/>
                </a:solidFill>
              </a:rPr>
              <a:t>Sensibilisation à la transition écologique à l’IAE</a:t>
            </a:r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CCF2D267-AA47-4A81-A2A7-426813BEAC75}"/>
              </a:ext>
            </a:extLst>
          </p:cNvPr>
          <p:cNvSpPr txBox="1">
            <a:spLocks/>
          </p:cNvSpPr>
          <p:nvPr/>
        </p:nvSpPr>
        <p:spPr bwMode="auto">
          <a:xfrm>
            <a:off x="925732" y="1998027"/>
            <a:ext cx="7740000" cy="2440158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Formations concernées :</a:t>
            </a:r>
            <a:br>
              <a:rPr lang="fr-FR" sz="2000" dirty="0"/>
            </a:br>
            <a:r>
              <a:rPr lang="fr-FR" sz="2200" dirty="0"/>
              <a:t>- L2 Economie gestion ; Fresques du climat  (150 étudiants)</a:t>
            </a:r>
            <a:br>
              <a:rPr lang="fr-FR" sz="2200" dirty="0"/>
            </a:br>
            <a:r>
              <a:rPr lang="fr-FR" sz="2200" dirty="0"/>
              <a:t>- L3 Economie-Gestion ; Analyse économique du Développement Durable (150 étudiants, obligatoire/optionnel, 24 CM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- Autres formations : </a:t>
            </a:r>
            <a:r>
              <a:rPr lang="fr-FR" sz="2200" kern="0" dirty="0">
                <a:solidFill>
                  <a:prstClr val="black"/>
                </a:solidFill>
                <a:cs typeface="Arial"/>
              </a:rPr>
              <a:t>certains enseignants intègrent une dimension environnementale dans leurs cours, sous forme d’exemple ou de cas pratiques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87E239BF-D263-4B50-B7E7-8CFF048EDB88}"/>
              </a:ext>
            </a:extLst>
          </p:cNvPr>
          <p:cNvSpPr txBox="1">
            <a:spLocks/>
          </p:cNvSpPr>
          <p:nvPr/>
        </p:nvSpPr>
        <p:spPr bwMode="auto">
          <a:xfrm>
            <a:off x="9960776" y="1333453"/>
            <a:ext cx="8077842" cy="4586904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Bonnes surprises et difficultés rencontrées &gt;&gt; REX des étudiants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000" dirty="0"/>
              <a:t>-</a:t>
            </a:r>
            <a:r>
              <a:rPr lang="fr-FR" sz="2200" dirty="0"/>
              <a:t>Fresque du climat : bon retour même si certains en avaient déjà réalisé une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Pour le cours de L3 :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lorsque cours optionnel : peu choisi. Dépend des autres options. 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Pour les autres : cours magistral → difficile d’impliquer les étudiants 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Complexité des notions d’énergie et des causes du changement climatique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200" dirty="0"/>
              <a:t>Difficulté d’appréhender des politiques globales.→ Etudes de cas ?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fr-FR" sz="2000" dirty="0"/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789CC7E9-FC30-42C7-ABED-884FCE34F47A}"/>
              </a:ext>
            </a:extLst>
          </p:cNvPr>
          <p:cNvSpPr txBox="1">
            <a:spLocks/>
          </p:cNvSpPr>
          <p:nvPr/>
        </p:nvSpPr>
        <p:spPr bwMode="auto">
          <a:xfrm>
            <a:off x="862288" y="5345906"/>
            <a:ext cx="7803444" cy="353078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Méthodes pédagogiques, activités proposées (présentiel, hybride, ateliers, TP)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Cours </a:t>
            </a:r>
            <a:r>
              <a:rPr lang="fr-FR" sz="2200" kern="0" dirty="0">
                <a:solidFill>
                  <a:prstClr val="black"/>
                </a:solidFill>
                <a:cs typeface="Arial"/>
              </a:rPr>
              <a:t>de L3 est 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proposé en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présentiel</a:t>
            </a: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par 2 EC et est orienté sur les politiques de lutte contre le changement climatique et la transition énergétique</a:t>
            </a:r>
            <a:r>
              <a:rPr lang="fr-FR" sz="2200" kern="0" dirty="0">
                <a:solidFill>
                  <a:prstClr val="black"/>
                </a:solidFill>
                <a:cs typeface="Arial"/>
              </a:rPr>
              <a:t>.</a:t>
            </a:r>
            <a:endParaRPr kumimoji="0" lang="fr-FR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l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538E77CA-2A8E-4094-B92D-A9C1EAFE70FD}"/>
              </a:ext>
            </a:extLst>
          </p:cNvPr>
          <p:cNvSpPr txBox="1">
            <a:spLocks/>
          </p:cNvSpPr>
          <p:nvPr/>
        </p:nvSpPr>
        <p:spPr bwMode="auto">
          <a:xfrm>
            <a:off x="9960776" y="6204773"/>
            <a:ext cx="8077842" cy="283157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Bilan et perspectives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pour l’année prochaine</a:t>
            </a:r>
          </a:p>
          <a:p>
            <a:pPr marL="0" indent="0" algn="just">
              <a:buNone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indent="0" algn="just">
              <a:buNone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Phase de modification de maquette. → Réflexion 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quant à l’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Intégration d’une UE/EC dédiée au développement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 durable en L2.</a:t>
            </a:r>
            <a:endParaRPr kumimoji="0" lang="fr-FR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049781" y="1717965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en Santé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049781" y="6548123"/>
            <a:ext cx="12863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000" dirty="0">
                <a:solidFill>
                  <a:schemeClr val="bg1"/>
                </a:solidFill>
              </a:rPr>
              <a:t>Enseignement Optionnel « Environnement et Santé », </a:t>
            </a:r>
          </a:p>
          <a:p>
            <a:pPr>
              <a:defRPr/>
            </a:pPr>
            <a:r>
              <a:rPr lang="fr-FR" sz="4000" dirty="0">
                <a:solidFill>
                  <a:schemeClr val="bg1"/>
                </a:solidFill>
              </a:rPr>
              <a:t>Atelier « Plan </a:t>
            </a:r>
            <a:r>
              <a:rPr lang="fr-FR" sz="4000" dirty="0" err="1">
                <a:solidFill>
                  <a:schemeClr val="bg1"/>
                </a:solidFill>
              </a:rPr>
              <a:t>Health</a:t>
            </a:r>
            <a:r>
              <a:rPr lang="fr-FR" sz="4000" dirty="0">
                <a:solidFill>
                  <a:schemeClr val="bg1"/>
                </a:solidFill>
              </a:rPr>
              <a:t> Faire »</a:t>
            </a:r>
            <a:endParaRPr lang="fr-FR" sz="4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6F066D-B3A0-43CF-94B6-452A354688E6}"/>
              </a:ext>
            </a:extLst>
          </p:cNvPr>
          <p:cNvSpPr txBox="1"/>
          <p:nvPr/>
        </p:nvSpPr>
        <p:spPr>
          <a:xfrm>
            <a:off x="1049781" y="8050518"/>
            <a:ext cx="11752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David </a:t>
            </a:r>
            <a:r>
              <a:rPr lang="fr-FR" sz="3200" dirty="0" err="1">
                <a:solidFill>
                  <a:schemeClr val="bg1"/>
                </a:solidFill>
              </a:rPr>
              <a:t>Boels</a:t>
            </a:r>
            <a:r>
              <a:rPr lang="fr-FR" sz="3200" dirty="0">
                <a:solidFill>
                  <a:schemeClr val="bg1"/>
                </a:solidFill>
              </a:rPr>
              <a:t> Pôle Santé</a:t>
            </a:r>
          </a:p>
        </p:txBody>
      </p:sp>
    </p:spTree>
    <p:extLst>
      <p:ext uri="{BB962C8B-B14F-4D97-AF65-F5344CB8AC3E}">
        <p14:creationId xmlns:p14="http://schemas.microsoft.com/office/powerpoint/2010/main" val="15316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8" y="110275"/>
            <a:ext cx="14754230" cy="938763"/>
          </a:xfrm>
        </p:spPr>
        <p:txBody>
          <a:bodyPr>
            <a:normAutofit fontScale="9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4400" dirty="0">
                <a:solidFill>
                  <a:prstClr val="black"/>
                </a:solidFill>
              </a:rPr>
              <a:t>Enseignement optionnel « Environnement et santé » : </a:t>
            </a:r>
            <a:br>
              <a:rPr lang="fr-FR" sz="1050" dirty="0"/>
            </a:br>
            <a:r>
              <a:rPr lang="fr-FR" sz="4400" dirty="0">
                <a:solidFill>
                  <a:prstClr val="black"/>
                </a:solidFill>
              </a:rPr>
              <a:t>vers une médecine préventive et planétaire + service sanitaire</a:t>
            </a:r>
            <a:endParaRPr lang="fr-FR" sz="1050" dirty="0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9F8BDF4C-8B4A-4A1F-8F88-E85EA799D0A8}"/>
              </a:ext>
            </a:extLst>
          </p:cNvPr>
          <p:cNvSpPr txBox="1"/>
          <p:nvPr/>
        </p:nvSpPr>
        <p:spPr bwMode="auto">
          <a:xfrm>
            <a:off x="859875" y="1670137"/>
            <a:ext cx="7740000" cy="2440158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sng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Optionnel 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: médecine 2</a:t>
            </a:r>
            <a:r>
              <a:rPr lang="fr-FR" sz="2400" b="0" i="0" u="none" strike="noStrike" cap="none" spc="0" baseline="30000" dirty="0">
                <a:ln>
                  <a:noFill/>
                </a:ln>
                <a:solidFill>
                  <a:prstClr val="black"/>
                </a:solidFill>
                <a:cs typeface="Arial"/>
              </a:rPr>
              <a:t>e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 et 3</a:t>
            </a:r>
            <a:r>
              <a:rPr lang="fr-FR" sz="2400" b="0" i="0" u="none" strike="noStrike" cap="none" spc="0" baseline="30000" dirty="0">
                <a:ln>
                  <a:noFill/>
                </a:ln>
                <a:solidFill>
                  <a:prstClr val="black"/>
                </a:solidFill>
                <a:cs typeface="Arial"/>
              </a:rPr>
              <a:t>e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 année</a:t>
            </a:r>
            <a:endParaRPr sz="2400"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u="sng" dirty="0">
                <a:solidFill>
                  <a:prstClr val="black"/>
                </a:solidFill>
                <a:cs typeface="Arial"/>
              </a:rPr>
              <a:t>Année 2024-25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: </a:t>
            </a:r>
            <a:r>
              <a:rPr lang="fr-FR" sz="2400" b="1" dirty="0">
                <a:solidFill>
                  <a:prstClr val="black"/>
                </a:solidFill>
                <a:cs typeface="Arial"/>
              </a:rPr>
              <a:t>70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étudiants au S1 et </a:t>
            </a:r>
            <a:r>
              <a:rPr lang="fr-FR" sz="2400" b="1" dirty="0">
                <a:solidFill>
                  <a:prstClr val="black"/>
                </a:solidFill>
                <a:cs typeface="Arial"/>
              </a:rPr>
              <a:t>70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au S2 </a:t>
            </a:r>
            <a:endParaRPr lang="fr-FR" sz="2400" b="0" i="0" u="none" strike="noStrike" cap="none" spc="0" dirty="0">
              <a:ln>
                <a:noFill/>
              </a:ln>
              <a:solidFill>
                <a:prstClr val="black"/>
              </a:solidFill>
              <a:cs typeface="Arial"/>
            </a:endParaRP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20h </a:t>
            </a: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u="sng" dirty="0">
                <a:solidFill>
                  <a:prstClr val="black"/>
                </a:solidFill>
                <a:cs typeface="Arial"/>
              </a:rPr>
              <a:t>Service sanitaire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: thématique SE (médecine, </a:t>
            </a:r>
            <a:r>
              <a:rPr lang="fr-FR" sz="2400" dirty="0" err="1">
                <a:solidFill>
                  <a:prstClr val="black"/>
                </a:solidFill>
                <a:cs typeface="Arial"/>
              </a:rPr>
              <a:t>odonto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, kiné</a:t>
            </a:r>
            <a:r>
              <a:rPr lang="fr-FR" sz="2400">
                <a:solidFill>
                  <a:prstClr val="black"/>
                </a:solidFill>
                <a:cs typeface="Arial"/>
              </a:rPr>
              <a:t>, pharma)</a:t>
            </a:r>
            <a:endParaRPr sz="2400" dirty="0"/>
          </a:p>
          <a:p>
            <a:pPr marL="0" marR="0" lvl="0" indent="0" algn="l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48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27" name="Espace réservé du contenu 3">
            <a:extLst>
              <a:ext uri="{FF2B5EF4-FFF2-40B4-BE49-F238E27FC236}">
                <a16:creationId xmlns:a16="http://schemas.microsoft.com/office/drawing/2014/main" id="{9E1E6179-2651-4FC7-8F7A-12A8A3077392}"/>
              </a:ext>
            </a:extLst>
          </p:cNvPr>
          <p:cNvSpPr txBox="1"/>
          <p:nvPr/>
        </p:nvSpPr>
        <p:spPr bwMode="auto">
          <a:xfrm>
            <a:off x="859875" y="4485676"/>
            <a:ext cx="7740000" cy="453600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Méthodes pédagogiques, activités proposées 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dirty="0">
                <a:solidFill>
                  <a:prstClr val="black"/>
                </a:solidFill>
                <a:cs typeface="Arial"/>
              </a:rPr>
              <a:t>Hybride : </a:t>
            </a:r>
            <a:endParaRPr dirty="0"/>
          </a:p>
          <a:p>
            <a:pPr algn="just"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11h distanciel </a:t>
            </a:r>
            <a:endParaRPr sz="3200" dirty="0"/>
          </a:p>
          <a:p>
            <a:pPr algn="just"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9h présentiel : introduction à la SE / santé durable / changement climatique et zoonoses / SE en périnatalité / inégalités sociales en SE / Atelier Plan </a:t>
            </a:r>
            <a:r>
              <a:rPr lang="fr-FR" sz="2400" dirty="0" err="1">
                <a:solidFill>
                  <a:prstClr val="black"/>
                </a:solidFill>
                <a:cs typeface="Arial"/>
              </a:rPr>
              <a:t>Health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 Faire</a:t>
            </a:r>
            <a:endParaRPr sz="3200" dirty="0"/>
          </a:p>
          <a:p>
            <a:pPr algn="just"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Approche holistique</a:t>
            </a:r>
            <a:r>
              <a:rPr lang="fr-FR" sz="2400" dirty="0">
                <a:solidFill>
                  <a:prstClr val="black"/>
                </a:solidFill>
              </a:rPr>
              <a:t>, , approche </a:t>
            </a:r>
            <a:r>
              <a:rPr lang="fr-FR" sz="2400" dirty="0" err="1">
                <a:solidFill>
                  <a:prstClr val="black"/>
                </a:solidFill>
              </a:rPr>
              <a:t>co</a:t>
            </a:r>
            <a:r>
              <a:rPr lang="fr-FR" sz="2400" dirty="0">
                <a:solidFill>
                  <a:prstClr val="black"/>
                </a:solidFill>
              </a:rPr>
              <a:t>-bénéfices</a:t>
            </a:r>
            <a:endParaRPr sz="3200" dirty="0"/>
          </a:p>
          <a:p>
            <a:pPr algn="just">
              <a:defRPr/>
            </a:pPr>
            <a:r>
              <a:rPr lang="fr-FR" sz="2400" b="1" dirty="0">
                <a:solidFill>
                  <a:prstClr val="black"/>
                </a:solidFill>
                <a:cs typeface="Arial"/>
              </a:rPr>
              <a:t>« Impacts de l’environnement sur la santé » </a:t>
            </a:r>
            <a:endParaRPr lang="fr-FR" sz="2400" b="1" i="0" u="none" strike="noStrike" cap="none" spc="0" dirty="0">
              <a:ln>
                <a:noFill/>
              </a:ln>
              <a:solidFill>
                <a:prstClr val="black"/>
              </a:solidFill>
              <a:cs typeface="Arial"/>
            </a:endParaRP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C9FD6142-3B90-4AFA-911E-8789951AA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568" y="5271354"/>
            <a:ext cx="7316245" cy="375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Espace réservé du contenu 3">
            <a:extLst>
              <a:ext uri="{FF2B5EF4-FFF2-40B4-BE49-F238E27FC236}">
                <a16:creationId xmlns:a16="http://schemas.microsoft.com/office/drawing/2014/main" id="{0F697C6C-B8F3-467E-82FB-120DB9BAFC0F}"/>
              </a:ext>
            </a:extLst>
          </p:cNvPr>
          <p:cNvSpPr txBox="1"/>
          <p:nvPr/>
        </p:nvSpPr>
        <p:spPr bwMode="auto">
          <a:xfrm>
            <a:off x="9503569" y="1250914"/>
            <a:ext cx="7463322" cy="3573499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  <a:defRPr/>
            </a:pPr>
            <a:r>
              <a:rPr lang="fr-FR" sz="2000" b="1" dirty="0">
                <a:solidFill>
                  <a:prstClr val="black"/>
                </a:solidFill>
              </a:rPr>
              <a:t>Bonnes surprises et difficultés rencontrées &gt;&gt; REX des étudiants</a:t>
            </a:r>
            <a:endParaRPr sz="2800" b="1" dirty="0"/>
          </a:p>
          <a:p>
            <a:pPr marL="0" lvl="0" indent="0" algn="just">
              <a:buNone/>
              <a:defRPr/>
            </a:pPr>
            <a:r>
              <a:rPr lang="fr-FR" sz="2200" dirty="0">
                <a:solidFill>
                  <a:prstClr val="black"/>
                </a:solidFill>
              </a:rPr>
              <a:t>+ intérêt partagé de la thématique en lien avec le cursus</a:t>
            </a:r>
          </a:p>
          <a:p>
            <a:pPr marL="0" lvl="0" indent="0" algn="just">
              <a:buNone/>
              <a:defRPr/>
            </a:pPr>
            <a:r>
              <a:rPr lang="fr-FR" sz="2200" dirty="0"/>
              <a:t>+ Plaisir de participer aux temps en présentiel</a:t>
            </a:r>
          </a:p>
          <a:p>
            <a:pPr marL="0" lvl="0" indent="0" algn="just">
              <a:buNone/>
              <a:defRPr/>
            </a:pPr>
            <a:r>
              <a:rPr lang="fr-FR" sz="2200" dirty="0"/>
              <a:t>- </a:t>
            </a:r>
            <a:r>
              <a:rPr lang="fr-FR" sz="2200" dirty="0">
                <a:solidFill>
                  <a:prstClr val="black"/>
                </a:solidFill>
              </a:rPr>
              <a:t>Volume horaire / </a:t>
            </a:r>
            <a:r>
              <a:rPr lang="fr-FR" sz="2200" dirty="0" err="1">
                <a:solidFill>
                  <a:prstClr val="black"/>
                </a:solidFill>
              </a:rPr>
              <a:t>distanciel</a:t>
            </a:r>
            <a:r>
              <a:rPr lang="fr-FR" sz="2200" dirty="0">
                <a:solidFill>
                  <a:prstClr val="black"/>
                </a:solidFill>
              </a:rPr>
              <a:t> à améliorer</a:t>
            </a:r>
          </a:p>
          <a:p>
            <a:pPr marL="0" lvl="0" indent="0" algn="just">
              <a:buNone/>
              <a:defRPr/>
            </a:pPr>
            <a:r>
              <a:rPr lang="fr-FR" sz="2200" dirty="0">
                <a:solidFill>
                  <a:prstClr val="black"/>
                </a:solidFill>
              </a:rPr>
              <a:t>+/- Absence d’évaluation</a:t>
            </a:r>
            <a:endParaRPr sz="2200"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fr-FR" sz="2200" dirty="0">
                <a:solidFill>
                  <a:prstClr val="black"/>
                </a:solidFill>
                <a:cs typeface="Arial"/>
              </a:rPr>
              <a:t>+/- Souhait de le rendre obligatoire mais contraintes dans les maquettes pédagogiques</a:t>
            </a:r>
            <a:endParaRPr lang="fr-FR" sz="2200" b="0" i="0" u="none" strike="noStrike" cap="none" spc="0" dirty="0">
              <a:ln>
                <a:noFill/>
              </a:ln>
              <a:solidFill>
                <a:prstClr val="black"/>
              </a:solidFill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3" y="2167692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</a:t>
            </a:r>
            <a:r>
              <a:rPr lang="fr-FR" sz="8000" dirty="0" err="1"/>
              <a:t>Polytech</a:t>
            </a:r>
            <a:r>
              <a:rPr lang="fr-FR" sz="8000" dirty="0"/>
              <a:t> Nantes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454727" y="6890449"/>
            <a:ext cx="16809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Emilie GADOIN, 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Maître de Conférences, coordinatrice des enseignements TEDS</a:t>
            </a:r>
          </a:p>
          <a:p>
            <a:pPr>
              <a:defRPr/>
            </a:pPr>
            <a:r>
              <a:rPr lang="fr-FR" sz="4400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Polytech</a:t>
            </a: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Nantes</a:t>
            </a:r>
          </a:p>
          <a:p>
            <a:endParaRPr lang="fr-FR" sz="4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6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54045" y="207032"/>
            <a:ext cx="12504146" cy="938763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4400" dirty="0">
                <a:solidFill>
                  <a:srgbClr val="2E2C4E"/>
                </a:solidFill>
              </a:rPr>
              <a:t>TEDS déployé dans tous les Départements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94360392-9D0C-46F8-A0BB-CFC4986ECC73}"/>
              </a:ext>
            </a:extLst>
          </p:cNvPr>
          <p:cNvSpPr txBox="1">
            <a:spLocks/>
          </p:cNvSpPr>
          <p:nvPr/>
        </p:nvSpPr>
        <p:spPr bwMode="auto">
          <a:xfrm>
            <a:off x="854045" y="1258610"/>
            <a:ext cx="8100000" cy="3960000"/>
          </a:xfrm>
          <a:prstGeom prst="rect">
            <a:avLst/>
          </a:prstGeom>
          <a:solidFill>
            <a:srgbClr val="37C6CD"/>
          </a:solidFill>
        </p:spPr>
        <p:txBody>
          <a:bodyPr vert="horz" lIns="14400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Parcours commun</a:t>
            </a:r>
            <a:r>
              <a:rPr lang="fr-FR" sz="2800" b="1" baseline="0" dirty="0">
                <a:solidFill>
                  <a:prstClr val="black"/>
                </a:solidFill>
                <a:cs typeface="Arial"/>
              </a:rPr>
              <a:t>, FISE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 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~280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é</a:t>
            </a:r>
            <a:r>
              <a:rPr kumimoji="0" lang="fr-FR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tudiants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S5 Rentrée climat + </a:t>
            </a:r>
            <a:r>
              <a:rPr lang="fr-FR" sz="2400" b="1" kern="0" dirty="0">
                <a:solidFill>
                  <a:prstClr val="black"/>
                </a:solidFill>
                <a:cs typeface="Arial"/>
              </a:rPr>
              <a:t>Enjeux de la TEDS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 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(21h)</a:t>
            </a:r>
          </a:p>
          <a:p>
            <a:pPr marL="0" lvl="0" indent="0">
              <a:spcBef>
                <a:spcPts val="500"/>
              </a:spcBef>
              <a:buNone/>
              <a:defRPr/>
            </a:pPr>
            <a:r>
              <a:rPr lang="fr-FR" sz="2000" kern="0" dirty="0">
                <a:solidFill>
                  <a:prstClr val="black"/>
                </a:solidFill>
                <a:cs typeface="Arial"/>
              </a:rPr>
              <a:t>Ordres de grandeur</a:t>
            </a:r>
            <a:r>
              <a:rPr lang="fr-FR" sz="2000" dirty="0">
                <a:solidFill>
                  <a:prstClr val="black"/>
                </a:solidFill>
              </a:rPr>
              <a:t>/Energie/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Ressources/</a:t>
            </a:r>
            <a:br>
              <a:rPr lang="fr-FR" sz="2000" kern="0" dirty="0">
                <a:solidFill>
                  <a:prstClr val="black"/>
                </a:solidFill>
                <a:cs typeface="Arial"/>
              </a:rPr>
            </a:br>
            <a:r>
              <a:rPr lang="fr-FR" sz="2000" dirty="0">
                <a:solidFill>
                  <a:prstClr val="black"/>
                </a:solidFill>
              </a:rPr>
              <a:t>Numérique Responsable/ 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Procédés et </a:t>
            </a:r>
            <a:br>
              <a:rPr lang="fr-FR" sz="2000" kern="0" dirty="0">
                <a:solidFill>
                  <a:prstClr val="black"/>
                </a:solidFill>
                <a:cs typeface="Arial"/>
              </a:rPr>
            </a:br>
            <a:r>
              <a:rPr lang="fr-FR" sz="2000" kern="0" dirty="0">
                <a:solidFill>
                  <a:prstClr val="black"/>
                </a:solidFill>
                <a:cs typeface="Arial"/>
              </a:rPr>
              <a:t>Chimie </a:t>
            </a:r>
            <a:r>
              <a:rPr lang="fr-FR" sz="2000" dirty="0">
                <a:solidFill>
                  <a:prstClr val="black"/>
                </a:solidFill>
              </a:rPr>
              <a:t>Durables/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Sol et Vie/</a:t>
            </a:r>
          </a:p>
          <a:p>
            <a:pPr marL="0" lvl="0" indent="0" algn="just">
              <a:spcBef>
                <a:spcPts val="500"/>
              </a:spcBef>
              <a:buNone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       </a:t>
            </a:r>
            <a:r>
              <a:rPr kumimoji="0" lang="fr-FR" sz="2400" b="1" i="0" u="none" strike="noStrike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LSH Gestion de projet écolo</a:t>
            </a:r>
            <a:r>
              <a:rPr kumimoji="0" lang="fr-FR" sz="2000" i="0" u="none" strike="noStrike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(12h) </a:t>
            </a:r>
            <a:endParaRPr kumimoji="0" lang="fr-FR" sz="200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b="1" kern="0" baseline="0" dirty="0">
                <a:solidFill>
                  <a:prstClr val="black"/>
                </a:solidFill>
                <a:cs typeface="Arial"/>
              </a:rPr>
              <a:t>S6 Outils pour la TEDS</a:t>
            </a:r>
            <a:r>
              <a:rPr lang="fr-FR" sz="2000" kern="0" baseline="0" dirty="0">
                <a:solidFill>
                  <a:prstClr val="black"/>
                </a:solidFill>
                <a:cs typeface="Arial"/>
              </a:rPr>
              <a:t> (15h)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0" i="0" u="none" strike="noStrike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Eco-conception</a:t>
            </a:r>
            <a:r>
              <a:rPr kumimoji="0" lang="fr-FR" sz="2000" b="0" i="0" u="none" strike="noStrike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, Bilan carbone</a:t>
            </a:r>
            <a:r>
              <a:rPr kumimoji="0" lang="fr-FR" sz="2000" b="0" i="0" u="none" strike="noStrike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®</a:t>
            </a:r>
            <a:r>
              <a:rPr kumimoji="0" lang="fr-FR" sz="2000" b="0" i="0" u="none" strike="noStrike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, ACV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 (général et spécialité), sobriété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Réinvestissement dans les rapports de stage, les projets en 4A, 5A</a:t>
            </a:r>
          </a:p>
          <a:p>
            <a:pPr marL="0" lvl="0" indent="0" algn="just">
              <a:spcBef>
                <a:spcPts val="500"/>
              </a:spcBef>
              <a:buNone/>
              <a:defRPr/>
            </a:pPr>
            <a:r>
              <a:rPr lang="fr-FR" sz="2400" b="1" dirty="0">
                <a:solidFill>
                  <a:prstClr val="black"/>
                </a:solidFill>
              </a:rPr>
              <a:t>S8 DDRS</a:t>
            </a:r>
            <a:r>
              <a:rPr lang="fr-FR" sz="2400" dirty="0">
                <a:solidFill>
                  <a:prstClr val="black"/>
                </a:solidFill>
              </a:rPr>
              <a:t> </a:t>
            </a:r>
            <a:r>
              <a:rPr lang="fr-FR" sz="2000" dirty="0">
                <a:solidFill>
                  <a:prstClr val="black"/>
                </a:solidFill>
              </a:rPr>
              <a:t>(9h) Projet</a:t>
            </a:r>
          </a:p>
          <a:p>
            <a:pPr marL="0" lvl="0" indent="0" algn="just">
              <a:spcBef>
                <a:spcPts val="500"/>
              </a:spcBef>
              <a:buNone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Optionnel :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Parcours TES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S7-S8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 (64h) 50 étudiants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0F216074-532A-4055-B866-517870333F3B}"/>
              </a:ext>
            </a:extLst>
          </p:cNvPr>
          <p:cNvSpPr txBox="1">
            <a:spLocks/>
          </p:cNvSpPr>
          <p:nvPr/>
        </p:nvSpPr>
        <p:spPr bwMode="auto">
          <a:xfrm>
            <a:off x="9798757" y="1258610"/>
            <a:ext cx="8100000" cy="3960000"/>
          </a:xfrm>
          <a:prstGeom prst="rect">
            <a:avLst/>
          </a:prstGeom>
          <a:solidFill>
            <a:srgbClr val="37C6CD"/>
          </a:solidFill>
        </p:spPr>
        <p:txBody>
          <a:bodyPr vert="horz" lIns="14400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SuLiTest</a:t>
            </a: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, </a:t>
            </a:r>
            <a:r>
              <a:rPr kumimoji="0" lang="fr-FR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PolyTest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 ~350 tests/an 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depuis 2014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Obligation de les passer pour être diplômé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, </a:t>
            </a:r>
            <a:b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</a:b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FISE et FISA Promo 2025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CEF174F5-F357-4A66-9A03-9BC1F4B7B49A}"/>
              </a:ext>
            </a:extLst>
          </p:cNvPr>
          <p:cNvSpPr txBox="1">
            <a:spLocks/>
          </p:cNvSpPr>
          <p:nvPr/>
        </p:nvSpPr>
        <p:spPr bwMode="auto">
          <a:xfrm>
            <a:off x="854045" y="5366573"/>
            <a:ext cx="8100000" cy="3960000"/>
          </a:xfrm>
          <a:prstGeom prst="rect">
            <a:avLst/>
          </a:prstGeom>
          <a:solidFill>
            <a:srgbClr val="37C6CD"/>
          </a:solidFill>
        </p:spPr>
        <p:txBody>
          <a:bodyPr vert="horz" lIns="14400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Inflexion (écolo)pédagogique</a:t>
            </a:r>
          </a:p>
          <a:p>
            <a:pPr marL="0" lvl="0" indent="0" algn="just">
              <a:spcBef>
                <a:spcPts val="500"/>
              </a:spcBef>
              <a:buNone/>
              <a:defRPr/>
            </a:pPr>
            <a:r>
              <a:rPr kumimoji="0" lang="fr-FR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Taggage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des matières par les ODD</a:t>
            </a:r>
          </a:p>
          <a:p>
            <a:pPr marL="0" marR="0" lvl="0" indent="0" algn="ctr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où comment mettre les ODD au cœur de la pédagogie </a:t>
            </a:r>
            <a:b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</a:br>
            <a:r>
              <a:rPr kumimoji="0" lang="fr-FR" sz="20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sans changer le contenu scientifique des enseignements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Rendre plus visible et plus présent 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la TEDS dans les enseignements</a:t>
            </a:r>
            <a:endParaRPr kumimoji="0" lang="fr-FR" sz="20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ctr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fr-FR" sz="2000" i="1" dirty="0">
              <a:solidFill>
                <a:prstClr val="black"/>
              </a:solidFill>
              <a:cs typeface="Arial"/>
            </a:endParaRPr>
          </a:p>
          <a:p>
            <a:pPr marL="0" marR="0" lvl="0" indent="0" algn="ctr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ctr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fr-FR" sz="2000" i="1" dirty="0">
              <a:solidFill>
                <a:prstClr val="black"/>
              </a:solidFill>
              <a:cs typeface="Arial"/>
            </a:endParaRP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0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indent="0">
              <a:spcBef>
                <a:spcPts val="500"/>
              </a:spcBef>
              <a:buNone/>
              <a:defRPr/>
            </a:pPr>
            <a:r>
              <a:rPr lang="fr-FR" sz="2000" dirty="0">
                <a:solidFill>
                  <a:prstClr val="black"/>
                </a:solidFill>
              </a:rPr>
              <a:t>Outil pour s’approprier et infléchir</a:t>
            </a: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fr-FR" sz="2000" dirty="0">
              <a:solidFill>
                <a:prstClr val="black"/>
              </a:solidFill>
              <a:cs typeface="Arial"/>
            </a:endParaRPr>
          </a:p>
          <a:p>
            <a:pPr marL="0" marR="0" lvl="0" indent="0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000" b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8A2FBFF0-3640-44DB-BEDE-92507A2ECC78}"/>
              </a:ext>
            </a:extLst>
          </p:cNvPr>
          <p:cNvSpPr txBox="1">
            <a:spLocks/>
          </p:cNvSpPr>
          <p:nvPr/>
        </p:nvSpPr>
        <p:spPr bwMode="auto">
          <a:xfrm>
            <a:off x="9798757" y="5366573"/>
            <a:ext cx="8100000" cy="396000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Bilan et perspectives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Il faut </a:t>
            </a:r>
            <a:r>
              <a:rPr lang="fr-FR" sz="2400" b="1" kern="0" dirty="0">
                <a:solidFill>
                  <a:prstClr val="black"/>
                </a:solidFill>
                <a:cs typeface="Arial"/>
              </a:rPr>
              <a:t>du temps 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pour s’approprier la démarche. Qui en a ?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400" b="1" kern="0" dirty="0">
                <a:solidFill>
                  <a:prstClr val="black"/>
                </a:solidFill>
                <a:cs typeface="Arial"/>
              </a:rPr>
              <a:t>Quelle nouveauté ? Quel rabâchage ?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800" b="1" kern="0" dirty="0">
                <a:solidFill>
                  <a:prstClr val="black"/>
                </a:solidFill>
                <a:cs typeface="Arial"/>
              </a:rPr>
              <a:t>TASK</a:t>
            </a:r>
            <a:r>
              <a:rPr lang="fr-FR" sz="2400" b="1" kern="0" dirty="0">
                <a:solidFill>
                  <a:prstClr val="black"/>
                </a:solidFill>
                <a:cs typeface="Arial"/>
              </a:rPr>
              <a:t>™ 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The </a:t>
            </a:r>
            <a:r>
              <a:rPr lang="fr-FR" sz="2000" kern="0" dirty="0" err="1">
                <a:solidFill>
                  <a:prstClr val="black"/>
                </a:solidFill>
                <a:cs typeface="Arial"/>
              </a:rPr>
              <a:t>Assessment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 of </a:t>
            </a:r>
            <a:r>
              <a:rPr lang="fr-FR" sz="2000" kern="0" dirty="0" err="1">
                <a:solidFill>
                  <a:prstClr val="black"/>
                </a:solidFill>
                <a:cs typeface="Arial"/>
              </a:rPr>
              <a:t>Sustainability</a:t>
            </a:r>
            <a:r>
              <a:rPr lang="fr-FR" sz="2000" kern="0" dirty="0">
                <a:solidFill>
                  <a:prstClr val="black"/>
                </a:solidFill>
                <a:cs typeface="Arial"/>
              </a:rPr>
              <a:t> </a:t>
            </a:r>
            <a:r>
              <a:rPr lang="fr-FR" sz="2000" kern="0" dirty="0" err="1">
                <a:solidFill>
                  <a:prstClr val="black"/>
                </a:solidFill>
                <a:cs typeface="Arial"/>
              </a:rPr>
              <a:t>Knowledge</a:t>
            </a:r>
            <a:endParaRPr lang="fr-FR" sz="2000" kern="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fr-FR" sz="200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fr-FR" sz="2000" kern="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fr-FR" sz="200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endParaRPr lang="fr-FR" sz="800" kern="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Bien reçu par les étudiants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Une 20aine </a:t>
            </a:r>
            <a:r>
              <a:rPr lang="fr-FR" sz="2000" dirty="0" err="1">
                <a:solidFill>
                  <a:prstClr val="black"/>
                </a:solidFill>
                <a:cs typeface="Arial"/>
              </a:rPr>
              <a:t>beta-testeurs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 puis 1</a:t>
            </a:r>
            <a:r>
              <a:rPr lang="fr-FR" sz="2000" baseline="30000" dirty="0">
                <a:solidFill>
                  <a:prstClr val="black"/>
                </a:solidFill>
                <a:cs typeface="Arial"/>
              </a:rPr>
              <a:t>er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 certifiés</a:t>
            </a: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000" dirty="0">
                <a:solidFill>
                  <a:prstClr val="black"/>
                </a:solidFill>
                <a:cs typeface="Arial"/>
              </a:rPr>
              <a:t>Sessions libres, Parcours TES</a:t>
            </a:r>
            <a:endParaRPr lang="fr-FR" sz="2400" dirty="0">
              <a:solidFill>
                <a:prstClr val="black"/>
              </a:solidFill>
              <a:cs typeface="Arial"/>
            </a:endParaRPr>
          </a:p>
          <a:p>
            <a:pPr marL="0" indent="0" algn="just">
              <a:spcBef>
                <a:spcPts val="500"/>
              </a:spcBef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 </a:t>
            </a:r>
            <a:endParaRPr kumimoji="0" lang="fr-FR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D713A3-6D80-3448-8928-59D2C61494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19" y="5450294"/>
            <a:ext cx="884440" cy="8844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0803EF-9031-C64C-AA57-FD7F353D5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666" y="6808265"/>
            <a:ext cx="3053729" cy="248173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C30080D-1263-D440-8390-40CA91E94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37" y="7816683"/>
            <a:ext cx="720000" cy="720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468C84F-FE39-584D-8A4E-EA3BA952E8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0" y="7816683"/>
            <a:ext cx="720000" cy="72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A9FDD7-C415-DA4A-BD40-29D6F2FBC4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063" y="7816683"/>
            <a:ext cx="720000" cy="720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CEDC0B7-26F8-A249-AFA2-00B9BDEF52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276" y="7816683"/>
            <a:ext cx="720000" cy="720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4B418AC-C0A8-BB45-9A70-FE7181FF55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89" y="7816683"/>
            <a:ext cx="720000" cy="72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40AC711-6A4C-3345-AF76-713CA06790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72" y="1363948"/>
            <a:ext cx="719275" cy="7704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590A2B-3481-0D4D-B510-4005C7ADDC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47" y="2933475"/>
            <a:ext cx="1440000" cy="60279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FEF7826-D4B7-4941-A958-4736CD2609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747" y="2213050"/>
            <a:ext cx="1440000" cy="64172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C1A5D0F-AF8B-2C43-AFE2-C5F11C66E8A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b="-9375"/>
          <a:stretch/>
        </p:blipFill>
        <p:spPr>
          <a:xfrm>
            <a:off x="13447140" y="2520000"/>
            <a:ext cx="4404704" cy="291600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28AAEB3-0FC8-5243-80B0-AFDE34678E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5950" y="1775972"/>
            <a:ext cx="1392136" cy="2024925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B9384D92-B1B0-4140-BD6F-32C9DB3188CB}"/>
              </a:ext>
            </a:extLst>
          </p:cNvPr>
          <p:cNvSpPr txBox="1"/>
          <p:nvPr/>
        </p:nvSpPr>
        <p:spPr>
          <a:xfrm>
            <a:off x="9798757" y="2601627"/>
            <a:ext cx="3648383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  <a:ea typeface="Source Sans Pro"/>
              </a:rPr>
              <a:t>En présentiel </a:t>
            </a:r>
          </a:p>
          <a:p>
            <a:pPr lvl="0" algn="just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  <a:ea typeface="Source Sans Pro"/>
              </a:rPr>
              <a:t>Stratégie  de l’Ecole/campus/ </a:t>
            </a:r>
            <a:r>
              <a:rPr lang="fr-FR" sz="2000" dirty="0">
                <a:solidFill>
                  <a:prstClr val="black"/>
                </a:solidFill>
                <a:latin typeface="Source Sans Pro"/>
              </a:rPr>
              <a:t>bilan carbone</a:t>
            </a:r>
            <a:r>
              <a:rPr lang="fr-FR" sz="2000" baseline="30000" dirty="0">
                <a:solidFill>
                  <a:prstClr val="black"/>
                </a:solidFill>
                <a:latin typeface="Source Sans Pro"/>
              </a:rPr>
              <a:t>®</a:t>
            </a:r>
            <a:r>
              <a:rPr lang="fr-FR" sz="2000" dirty="0">
                <a:solidFill>
                  <a:prstClr val="black"/>
                </a:solidFill>
                <a:latin typeface="Source Sans Pro"/>
              </a:rPr>
              <a:t>/enseignements</a:t>
            </a:r>
          </a:p>
          <a:p>
            <a:pPr lvl="0" algn="just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</a:rPr>
              <a:t>Ouverture à la complexité</a:t>
            </a:r>
          </a:p>
          <a:p>
            <a:pPr lvl="0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  <a:ea typeface="Source Sans Pro"/>
              </a:rPr>
              <a:t>Intention côté enseignants : nourrir la transformation des cursus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D953AE13-0907-D349-B5F7-3E627BE5F6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2884" y="1628009"/>
            <a:ext cx="720000" cy="491429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8254FAD-C255-D242-9622-A26FB5DDBD1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290" y="6254307"/>
            <a:ext cx="1311188" cy="72115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2D3DBA96-93BF-074F-A3F6-60F6A999EF72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56" t="1397" r="21312" b="47598"/>
          <a:stretch/>
        </p:blipFill>
        <p:spPr>
          <a:xfrm>
            <a:off x="9980419" y="7026344"/>
            <a:ext cx="864000" cy="720000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A1BD696B-EE3A-9843-B98B-551CF0894ED0}"/>
              </a:ext>
            </a:extLst>
          </p:cNvPr>
          <p:cNvSpPr txBox="1"/>
          <p:nvPr/>
        </p:nvSpPr>
        <p:spPr bwMode="auto">
          <a:xfrm>
            <a:off x="10845953" y="7033606"/>
            <a:ext cx="3888738" cy="772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  <a:ea typeface="Source Sans Pro"/>
              </a:rPr>
              <a:t>Analyse plus fine des résultats</a:t>
            </a:r>
          </a:p>
          <a:p>
            <a:pPr algn="just">
              <a:spcBef>
                <a:spcPts val="500"/>
              </a:spcBef>
              <a:defRPr/>
            </a:pPr>
            <a:r>
              <a:rPr lang="fr-FR" sz="2000" dirty="0">
                <a:solidFill>
                  <a:prstClr val="black"/>
                </a:solidFill>
                <a:latin typeface="Source Sans Pro"/>
                <a:ea typeface="Source Sans Pro"/>
              </a:rPr>
              <a:t>Certificat, valorisable sur un CV</a:t>
            </a: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10258E6-5FEB-9C49-AC64-27524DA2EE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92" y="7108979"/>
            <a:ext cx="1096586" cy="108519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DA957384-4A87-D34C-B543-9A0DCC38AE6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16" y="7924371"/>
            <a:ext cx="293617" cy="36000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533B5002-D788-9045-9935-2160CBF2846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2660" y="7600903"/>
            <a:ext cx="213158" cy="4320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C774732B-3B0F-9242-83EA-AEF67E81E11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728" y="7085372"/>
            <a:ext cx="327722" cy="360000"/>
          </a:xfrm>
          <a:prstGeom prst="rect">
            <a:avLst/>
          </a:prstGeom>
        </p:spPr>
      </p:pic>
      <p:sp>
        <p:nvSpPr>
          <p:cNvPr id="51" name="ZoneTexte 50">
            <a:extLst>
              <a:ext uri="{FF2B5EF4-FFF2-40B4-BE49-F238E27FC236}">
                <a16:creationId xmlns:a16="http://schemas.microsoft.com/office/drawing/2014/main" id="{CFB3753F-517C-884A-AF3F-B6E1D73F1D6A}"/>
              </a:ext>
            </a:extLst>
          </p:cNvPr>
          <p:cNvSpPr txBox="1"/>
          <p:nvPr/>
        </p:nvSpPr>
        <p:spPr>
          <a:xfrm>
            <a:off x="16200000" y="7092000"/>
            <a:ext cx="1534884" cy="360000"/>
          </a:xfrm>
          <a:prstGeom prst="rect">
            <a:avLst/>
          </a:prstGeom>
          <a:solidFill>
            <a:srgbClr val="DFF1F0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ource Sans Pro" panose="020B0503030403020204"/>
              </a:rPr>
              <a:t>Système Terre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DA4A2FAC-2A77-1C4A-8EAA-E706175ACACA}"/>
              </a:ext>
            </a:extLst>
          </p:cNvPr>
          <p:cNvSpPr txBox="1"/>
          <p:nvPr/>
        </p:nvSpPr>
        <p:spPr bwMode="auto">
          <a:xfrm>
            <a:off x="16120555" y="7654903"/>
            <a:ext cx="1764000" cy="324000"/>
          </a:xfrm>
          <a:prstGeom prst="rect">
            <a:avLst/>
          </a:prstGeom>
          <a:solidFill>
            <a:srgbClr val="C4CADD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ource Sans Pro" panose="020B0503030403020204"/>
              </a:rPr>
              <a:t>Bien-être humain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0A6BA552-628F-3F48-AD2B-9F7E332760D0}"/>
              </a:ext>
            </a:extLst>
          </p:cNvPr>
          <p:cNvSpPr txBox="1"/>
          <p:nvPr/>
        </p:nvSpPr>
        <p:spPr bwMode="auto">
          <a:xfrm>
            <a:off x="13176000" y="7920000"/>
            <a:ext cx="1620000" cy="360000"/>
          </a:xfrm>
          <a:prstGeom prst="rect">
            <a:avLst/>
          </a:prstGeom>
          <a:solidFill>
            <a:srgbClr val="FFEA95"/>
          </a:solidFill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Source Sans Pro" panose="020B0503030403020204"/>
              </a:rPr>
              <a:t>Leviers d’Action</a:t>
            </a:r>
          </a:p>
        </p:txBody>
      </p:sp>
      <p:graphicFrame>
        <p:nvGraphicFramePr>
          <p:cNvPr id="56" name="Tableau 55">
            <a:extLst>
              <a:ext uri="{FF2B5EF4-FFF2-40B4-BE49-F238E27FC236}">
                <a16:creationId xmlns:a16="http://schemas.microsoft.com/office/drawing/2014/main" id="{9C62ADCB-302A-9445-8D14-3C8AA22B249A}"/>
              </a:ext>
            </a:extLst>
          </p:cNvPr>
          <p:cNvGraphicFramePr>
            <a:graphicFrameLocks noGrp="1"/>
          </p:cNvGraphicFramePr>
          <p:nvPr/>
        </p:nvGraphicFramePr>
        <p:xfrm>
          <a:off x="15915333" y="8353693"/>
          <a:ext cx="1891433" cy="91440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769247">
                  <a:extLst>
                    <a:ext uri="{9D8B030D-6E8A-4147-A177-3AD203B41FA5}">
                      <a16:colId xmlns:a16="http://schemas.microsoft.com/office/drawing/2014/main" val="770626898"/>
                    </a:ext>
                  </a:extLst>
                </a:gridCol>
                <a:gridCol w="549147">
                  <a:extLst>
                    <a:ext uri="{9D8B030D-6E8A-4147-A177-3AD203B41FA5}">
                      <a16:colId xmlns:a16="http://schemas.microsoft.com/office/drawing/2014/main" val="3314560170"/>
                    </a:ext>
                  </a:extLst>
                </a:gridCol>
                <a:gridCol w="573039">
                  <a:extLst>
                    <a:ext uri="{9D8B030D-6E8A-4147-A177-3AD203B41FA5}">
                      <a16:colId xmlns:a16="http://schemas.microsoft.com/office/drawing/2014/main" val="3499160774"/>
                    </a:ext>
                  </a:extLst>
                </a:gridCol>
              </a:tblGrid>
              <a:tr h="211994">
                <a:tc>
                  <a:txBody>
                    <a:bodyPr/>
                    <a:lstStyle/>
                    <a:p>
                      <a:r>
                        <a:rPr lang="fr-FR" sz="1400" baseline="0" dirty="0">
                          <a:latin typeface="Source Sans Pro" panose="020B0503030403020204"/>
                        </a:rPr>
                        <a:t>nb test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>
                          <a:latin typeface="Source Sans Pro" panose="020B0503030403020204"/>
                        </a:rPr>
                        <a:t>24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aseline="0" dirty="0">
                          <a:latin typeface="Source Sans Pro" panose="020B0503030403020204"/>
                        </a:rPr>
                        <a:t>15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3577925"/>
                  </a:ext>
                </a:extLst>
              </a:tr>
              <a:tr h="211994">
                <a:tc>
                  <a:txBody>
                    <a:bodyPr/>
                    <a:lstStyle/>
                    <a:p>
                      <a:r>
                        <a:rPr lang="fr-FR" sz="1400" baseline="0" dirty="0">
                          <a:latin typeface="Source Sans Pro" panose="020B0503030403020204"/>
                        </a:rPr>
                        <a:t>Ecole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baseline="0" dirty="0">
                          <a:latin typeface="Source Sans Pro" panose="020B0503030403020204"/>
                        </a:rPr>
                        <a:t>64,9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="1" baseline="0" dirty="0">
                          <a:latin typeface="Source Sans Pro" panose="020B0503030403020204"/>
                        </a:rPr>
                        <a:t>62,7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109886"/>
                  </a:ext>
                </a:extLst>
              </a:tr>
              <a:tr h="211994">
                <a:tc>
                  <a:txBody>
                    <a:bodyPr/>
                    <a:lstStyle/>
                    <a:p>
                      <a:r>
                        <a:rPr lang="fr-FR" sz="1400" baseline="0" dirty="0">
                          <a:latin typeface="Source Sans Pro" panose="020B0503030403020204"/>
                        </a:rPr>
                        <a:t>Monde</a:t>
                      </a:r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>
                          <a:latin typeface="Source Sans Pro" panose="020B0503030403020204"/>
                        </a:rPr>
                        <a:t>50,5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400" baseline="0" dirty="0">
                          <a:latin typeface="Source Sans Pro" panose="020B0503030403020204"/>
                        </a:rPr>
                        <a:t>52,9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93917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049781" y="1717965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l’IUT de Nantes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840187" y="6257621"/>
            <a:ext cx="12863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/>
              <a:buNone/>
              <a:defRPr/>
            </a:pPr>
            <a:r>
              <a:rPr lang="fr-FR" sz="4800" dirty="0">
                <a:solidFill>
                  <a:schemeClr val="bg1"/>
                </a:solidFill>
              </a:rPr>
              <a:t>Simulation de COP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6F066D-B3A0-43CF-94B6-452A354688E6}"/>
              </a:ext>
            </a:extLst>
          </p:cNvPr>
          <p:cNvSpPr txBox="1"/>
          <p:nvPr/>
        </p:nvSpPr>
        <p:spPr>
          <a:xfrm>
            <a:off x="709122" y="7169013"/>
            <a:ext cx="117527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Cécile RAILLARD</a:t>
            </a:r>
          </a:p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MCF département Métiers de la Transition et de l’Efficacité Energétiques (MT2E)</a:t>
            </a:r>
          </a:p>
          <a:p>
            <a:pPr>
              <a:defRPr/>
            </a:pPr>
            <a:r>
              <a:rPr lang="fr-FR" sz="3200" dirty="0">
                <a:solidFill>
                  <a:schemeClr val="bg1"/>
                </a:solidFill>
              </a:rPr>
              <a:t>IUT de Nantes</a:t>
            </a:r>
          </a:p>
        </p:txBody>
      </p:sp>
    </p:spTree>
    <p:extLst>
      <p:ext uri="{BB962C8B-B14F-4D97-AF65-F5344CB8AC3E}">
        <p14:creationId xmlns:p14="http://schemas.microsoft.com/office/powerpoint/2010/main" val="28106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8" y="110275"/>
            <a:ext cx="14754230" cy="9387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fr-FR" sz="4400" dirty="0">
                <a:solidFill>
                  <a:prstClr val="black"/>
                </a:solidFill>
              </a:rPr>
              <a:t>Simulation de COP</a:t>
            </a:r>
            <a:endParaRPr lang="fr-FR" sz="1050" dirty="0"/>
          </a:p>
        </p:txBody>
      </p:sp>
      <p:sp>
        <p:nvSpPr>
          <p:cNvPr id="30" name="Espace réservé du contenu 3">
            <a:extLst>
              <a:ext uri="{FF2B5EF4-FFF2-40B4-BE49-F238E27FC236}">
                <a16:creationId xmlns:a16="http://schemas.microsoft.com/office/drawing/2014/main" id="{C2FBA8B9-83A1-4ED9-BC88-5FA31AE88A01}"/>
              </a:ext>
            </a:extLst>
          </p:cNvPr>
          <p:cNvSpPr txBox="1"/>
          <p:nvPr/>
        </p:nvSpPr>
        <p:spPr bwMode="auto">
          <a:xfrm>
            <a:off x="859875" y="1479426"/>
            <a:ext cx="7740000" cy="2196000"/>
          </a:xfrm>
          <a:prstGeom prst="rect">
            <a:avLst/>
          </a:prstGeom>
          <a:solidFill>
            <a:srgbClr val="32C1C8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BUT1 MT2E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Entre </a:t>
            </a: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50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et </a:t>
            </a: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80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étudiants 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selon les années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Présentiel encadré : </a:t>
            </a:r>
            <a:r>
              <a:rPr lang="fr-FR" sz="2400" b="1" dirty="0">
                <a:solidFill>
                  <a:prstClr val="black"/>
                </a:solidFill>
                <a:cs typeface="Arial"/>
              </a:rPr>
              <a:t>4 x 1h20 + 2h00 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Autonomie : selon implication des étudiants</a:t>
            </a:r>
            <a:endParaRPr dirty="0"/>
          </a:p>
          <a:p>
            <a:pPr marL="0" marR="0" lvl="0" indent="0" algn="l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48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31" name="Espace réservé du contenu 3">
            <a:extLst>
              <a:ext uri="{FF2B5EF4-FFF2-40B4-BE49-F238E27FC236}">
                <a16:creationId xmlns:a16="http://schemas.microsoft.com/office/drawing/2014/main" id="{249AD85E-EF73-40CC-A1D8-46B4603FF5E7}"/>
              </a:ext>
            </a:extLst>
          </p:cNvPr>
          <p:cNvSpPr txBox="1"/>
          <p:nvPr/>
        </p:nvSpPr>
        <p:spPr bwMode="auto">
          <a:xfrm>
            <a:off x="854045" y="3930171"/>
            <a:ext cx="7803620" cy="5381141"/>
          </a:xfrm>
          <a:prstGeom prst="rect">
            <a:avLst/>
          </a:prstGeom>
          <a:solidFill>
            <a:srgbClr val="32C1C8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Simulation de COP, fresque du climat, ressources vidéos, tests MADOC, rapport d’étonnement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  <a:p>
            <a:pPr marL="0" marR="0" lvl="0" indent="0" algn="l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32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33" name="Espace réservé du contenu 3">
            <a:extLst>
              <a:ext uri="{FF2B5EF4-FFF2-40B4-BE49-F238E27FC236}">
                <a16:creationId xmlns:a16="http://schemas.microsoft.com/office/drawing/2014/main" id="{F1A77C4E-862F-4228-9CB4-12418D658294}"/>
              </a:ext>
            </a:extLst>
          </p:cNvPr>
          <p:cNvSpPr txBox="1"/>
          <p:nvPr/>
        </p:nvSpPr>
        <p:spPr bwMode="auto">
          <a:xfrm>
            <a:off x="9503568" y="342476"/>
            <a:ext cx="9118260" cy="5696399"/>
          </a:xfrm>
          <a:prstGeom prst="rect">
            <a:avLst/>
          </a:prstGeom>
          <a:solidFill>
            <a:srgbClr val="32C1C8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Bonnes surprises et difficultés rencontrées &gt;&gt; REX des étudiants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 Engagement des étudiants dans les activités  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Amélioration des connaissances (+4 points entre test initial et test final)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&gt;&gt; Meilleurs résultats au test de connaissances final 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qu’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avec d’autres méthodes d’enseignement testées (+ 2 points) 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Développement des compétences rédactionnelles et communicationnelles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&gt;&gt; Endossement d’un rôle = meilleure appropriation des enjeux écologiques et énergétiques (91%)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Meilleure compréhension des négociations géopolitiques (80%)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srgbClr val="C00000"/>
                </a:solidFill>
                <a:latin typeface="Source Sans Pro"/>
                <a:ea typeface="Source Sans Pro"/>
                <a:cs typeface="Arial"/>
              </a:rPr>
              <a:t>&gt;&gt; </a:t>
            </a:r>
            <a:r>
              <a:rPr lang="fr-FR" sz="2400" dirty="0">
                <a:solidFill>
                  <a:srgbClr val="C00000"/>
                </a:solidFill>
                <a:cs typeface="Arial"/>
              </a:rPr>
              <a:t>Connaissances sur le long terme toujours difficiles</a:t>
            </a:r>
            <a:endParaRPr lang="fr-FR" sz="2400" b="0" i="0" u="none" strike="noStrike" cap="none" spc="0" dirty="0">
              <a:ln>
                <a:noFill/>
              </a:ln>
              <a:solidFill>
                <a:srgbClr val="C00000"/>
              </a:solidFill>
              <a:cs typeface="Arial"/>
            </a:endParaRPr>
          </a:p>
        </p:txBody>
      </p:sp>
      <p:sp>
        <p:nvSpPr>
          <p:cNvPr id="34" name="Espace réservé du contenu 3">
            <a:extLst>
              <a:ext uri="{FF2B5EF4-FFF2-40B4-BE49-F238E27FC236}">
                <a16:creationId xmlns:a16="http://schemas.microsoft.com/office/drawing/2014/main" id="{9B5939A4-0E8A-4867-8FB2-A42EAF54EFAB}"/>
              </a:ext>
            </a:extLst>
          </p:cNvPr>
          <p:cNvSpPr txBox="1"/>
          <p:nvPr/>
        </p:nvSpPr>
        <p:spPr bwMode="auto">
          <a:xfrm>
            <a:off x="9503568" y="6280623"/>
            <a:ext cx="9118259" cy="3030690"/>
          </a:xfrm>
          <a:prstGeom prst="rect">
            <a:avLst/>
          </a:prstGeom>
          <a:solidFill>
            <a:srgbClr val="32C1C8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Bilan et perspectives</a:t>
            </a: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pour l’année prochaine 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&gt;&gt;  Assistant Pédagogique</a:t>
            </a: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Travail sur les textes de négociations pour en avoir moins sur lesquels voter lors de la dernière séance (merci </a:t>
            </a:r>
            <a:r>
              <a:rPr lang="fr-FR" sz="2400" dirty="0" err="1">
                <a:solidFill>
                  <a:prstClr val="black"/>
                </a:solidFill>
                <a:cs typeface="Arial"/>
              </a:rPr>
              <a:t>ChatGPT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)</a:t>
            </a:r>
            <a:endParaRPr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&gt;&gt;  Valoriser les travaux des étudiants</a:t>
            </a: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400" dirty="0">
                <a:solidFill>
                  <a:prstClr val="black"/>
                </a:solidFill>
                <a:cs typeface="Arial"/>
              </a:rPr>
              <a:t>&gt;&gt;  Tester le dispositif ailleurs et mélanger les étudiants de </a:t>
            </a:r>
            <a:r>
              <a:rPr lang="fr-FR" sz="2400" dirty="0">
                <a:solidFill>
                  <a:prstClr val="black"/>
                </a:solidFill>
                <a:cs typeface="Arial"/>
                <a:sym typeface="Symbol" panose="05050102010706020507" pitchFamily="18" charset="2"/>
              </a:rPr>
              <a:t> horizons</a:t>
            </a:r>
            <a:endParaRPr lang="fr-FR" sz="24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2AAE4FC-1BA9-4AFC-BAD6-17817E3FF9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38" y="5345906"/>
            <a:ext cx="7656233" cy="2885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9" y="110275"/>
            <a:ext cx="11384140" cy="13227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6600" dirty="0">
                <a:latin typeface="Calibri"/>
              </a:rPr>
              <a:t>Retour d’expérience</a:t>
            </a:r>
            <a:endParaRPr sz="6600" dirty="0"/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8B3171E5-7043-44B7-B630-940BE501441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032513" y="2096106"/>
            <a:ext cx="8946615" cy="6499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 dirty="0">
                <a:solidFill>
                  <a:srgbClr val="0CC5F6"/>
                </a:solidFill>
                <a:latin typeface="Calibri"/>
                <a:cs typeface="+mj-cs"/>
              </a:rPr>
              <a:t>Tom RENAULT</a:t>
            </a:r>
          </a:p>
          <a:p>
            <a:pPr marL="0" indent="0">
              <a:buNone/>
            </a:pP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Responsable de la formation de formateur</a:t>
            </a:r>
          </a:p>
          <a:p>
            <a:pPr marL="0" indent="0">
              <a:buNone/>
            </a:pP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Campus de la Transition</a:t>
            </a:r>
          </a:p>
          <a:p>
            <a:pPr marL="0" indent="0">
              <a:buNone/>
            </a:pPr>
            <a:endParaRPr lang="fr-FR" b="0" i="0" u="none" strike="noStrike" baseline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18800" indent="0" algn="l">
              <a:buNone/>
            </a:pPr>
            <a:r>
              <a:rPr lang="fr-FR" b="1" dirty="0"/>
              <a:t>Accompagner la transformation de l'ESR : Retour d'expérience du Campus de la Transition</a:t>
            </a:r>
            <a:endParaRPr lang="fr-FR" b="1" i="0" u="none" strike="noStrike" baseline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R="53600" algn="l"/>
            <a:r>
              <a:rPr lang="fr-FR" sz="1800" b="0" i="0" u="none" strike="noStrike" baseline="0" dirty="0">
                <a:solidFill>
                  <a:srgbClr val="FFFFFF"/>
                </a:solidFill>
                <a:latin typeface="Source Sans Pro" panose="020B0503030403020204" pitchFamily="34" charset="0"/>
              </a:rPr>
              <a:t>Serres.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517D72-CD5E-41B3-9901-38F1DE58F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2043513"/>
            <a:ext cx="6724578" cy="63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9" y="110275"/>
            <a:ext cx="11384140" cy="132274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sz="6600" dirty="0">
                <a:latin typeface="Calibri"/>
              </a:rPr>
              <a:t>Conférence d’ouverture</a:t>
            </a:r>
            <a:endParaRPr sz="6600" dirty="0"/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8B3171E5-7043-44B7-B630-940BE501441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9323459" y="2195018"/>
            <a:ext cx="8946615" cy="64996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fr-FR" sz="4800" b="1" dirty="0">
                <a:solidFill>
                  <a:srgbClr val="0CC5F6"/>
                </a:solidFill>
                <a:latin typeface="Calibri"/>
                <a:cs typeface="+mj-cs"/>
              </a:rPr>
              <a:t>Olivier HAMANT</a:t>
            </a:r>
          </a:p>
          <a:p>
            <a:pPr marL="0" indent="0">
              <a:buNone/>
            </a:pPr>
            <a:r>
              <a:rPr lang="fr-FR" dirty="0">
                <a:latin typeface="Source Sans Pro" panose="020B0503030403020204" pitchFamily="34" charset="0"/>
                <a:ea typeface="Source Sans Pro" panose="020B0503030403020204" pitchFamily="34" charset="0"/>
              </a:rPr>
              <a:t>Chercheur INRAE (ENS Lyon) et Directeur de l'institut Michel Serres</a:t>
            </a:r>
          </a:p>
          <a:p>
            <a:pPr marL="0" indent="0">
              <a:buNone/>
            </a:pPr>
            <a:endParaRPr lang="fr-FR" b="0" i="0" u="none" strike="noStrike" baseline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18800" indent="0" algn="l">
              <a:buNone/>
            </a:pPr>
            <a:r>
              <a:rPr lang="fr-FR" b="1" i="0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Une 3e voie pour l’Université, grâce aux leçons du vivant </a:t>
            </a:r>
            <a:endParaRPr lang="fr-FR" b="0" i="0" u="none" strike="noStrike" baseline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indent="0" algn="l">
              <a:buNone/>
            </a:pPr>
            <a:r>
              <a:rPr lang="fr-FR" b="1" i="1" u="none" strike="noStrike" baseline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La robustesse du vivant comme antidote au culte de la performance</a:t>
            </a:r>
            <a:endParaRPr i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algn="l"/>
            <a:endParaRPr lang="fr-FR" b="0" i="0" u="none" strike="noStrike" baseline="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R="53600" algn="l"/>
            <a:r>
              <a:rPr lang="fr-FR" sz="1800" b="0" i="0" u="none" strike="noStrike" baseline="0" dirty="0">
                <a:solidFill>
                  <a:srgbClr val="FFFFFF"/>
                </a:solidFill>
                <a:latin typeface="Source Sans Pro" panose="020B0503030403020204" pitchFamily="34" charset="0"/>
              </a:rPr>
              <a:t>Serres.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FA4E85-1746-4195-BFE0-6B1C81C2A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89" y="1535906"/>
            <a:ext cx="7620000" cy="76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20</a:t>
            </a:fld>
            <a:endParaRPr/>
          </a:p>
        </p:txBody>
      </p:sp>
      <p:pic>
        <p:nvPicPr>
          <p:cNvPr id="16" name="Google Shape;114;g249bc469129_0_92">
            <a:extLst>
              <a:ext uri="{FF2B5EF4-FFF2-40B4-BE49-F238E27FC236}">
                <a16:creationId xmlns:a16="http://schemas.microsoft.com/office/drawing/2014/main" id="{E2CD36EB-B070-F34E-9395-CEADFD7760C9}"/>
              </a:ext>
            </a:extLst>
          </p:cNvPr>
          <p:cNvPicPr preferRelativeResize="0"/>
          <p:nvPr/>
        </p:nvPicPr>
        <p:blipFill rotWithShape="1">
          <a:blip r:embed="rId3">
            <a:alphaModFix amt="87000"/>
          </a:blip>
          <a:srcRect/>
          <a:stretch/>
        </p:blipFill>
        <p:spPr>
          <a:xfrm>
            <a:off x="650338" y="150"/>
            <a:ext cx="3199971" cy="3149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15;g249bc469129_0_92">
            <a:extLst>
              <a:ext uri="{FF2B5EF4-FFF2-40B4-BE49-F238E27FC236}">
                <a16:creationId xmlns:a16="http://schemas.microsoft.com/office/drawing/2014/main" id="{E71895B2-A125-2E45-AF0A-5DF4496C38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165" y="1206788"/>
            <a:ext cx="2503361" cy="111037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548575D-9786-8445-ACB9-EAD55FCDB7A1}"/>
              </a:ext>
            </a:extLst>
          </p:cNvPr>
          <p:cNvSpPr txBox="1"/>
          <p:nvPr/>
        </p:nvSpPr>
        <p:spPr>
          <a:xfrm>
            <a:off x="3088035" y="2479718"/>
            <a:ext cx="12734481" cy="1819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741" b="1" dirty="0">
                <a:latin typeface="Dosis" pitchFamily="2" charset="77"/>
              </a:rPr>
              <a:t>Accompagner la transformation de l'ESR : </a:t>
            </a:r>
          </a:p>
          <a:p>
            <a:pPr algn="ctr"/>
            <a:r>
              <a:rPr lang="fr-FR" sz="3741" b="1" dirty="0">
                <a:latin typeface="Dosis" pitchFamily="2" charset="77"/>
              </a:rPr>
              <a:t>Retour d'expérience du Campus de la Transition</a:t>
            </a:r>
            <a:br>
              <a:rPr lang="fr-FR" sz="3741" b="1" dirty="0">
                <a:latin typeface="Dosis" pitchFamily="2" charset="77"/>
              </a:rPr>
            </a:br>
            <a:endParaRPr lang="fr-FR" sz="3741" b="1" dirty="0">
              <a:latin typeface="Dosis" pitchFamily="2" charset="77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7F0A32C-98D0-3B4D-849A-F4FF5A62D552}"/>
              </a:ext>
            </a:extLst>
          </p:cNvPr>
          <p:cNvSpPr txBox="1"/>
          <p:nvPr/>
        </p:nvSpPr>
        <p:spPr>
          <a:xfrm>
            <a:off x="5730573" y="8600682"/>
            <a:ext cx="7122463" cy="859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94" dirty="0">
                <a:latin typeface="Dosis" pitchFamily="2" charset="77"/>
              </a:rPr>
              <a:t>Tom Renault – Responsable de la formation de formateur</a:t>
            </a:r>
          </a:p>
          <a:p>
            <a:pPr algn="ctr"/>
            <a:r>
              <a:rPr lang="fr-FR" sz="2494" dirty="0">
                <a:latin typeface="Dosis" pitchFamily="2" charset="77"/>
              </a:rPr>
              <a:t>9 décembre 2024</a:t>
            </a:r>
          </a:p>
        </p:txBody>
      </p:sp>
      <p:pic>
        <p:nvPicPr>
          <p:cNvPr id="1026" name="Picture 2" descr="Sélection de profil">
            <a:extLst>
              <a:ext uri="{FF2B5EF4-FFF2-40B4-BE49-F238E27FC236}">
                <a16:creationId xmlns:a16="http://schemas.microsoft.com/office/drawing/2014/main" id="{DD50B9E0-2D89-B042-91CA-5FDDBD3BD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8230" y="655169"/>
            <a:ext cx="5068570" cy="13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campus de l'université de Nantes">
            <a:extLst>
              <a:ext uri="{FF2B5EF4-FFF2-40B4-BE49-F238E27FC236}">
                <a16:creationId xmlns:a16="http://schemas.microsoft.com/office/drawing/2014/main" id="{3611F86C-8F20-C340-8140-EECD80187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94" y="4312556"/>
            <a:ext cx="7056464" cy="399841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FE6CDFB-388F-DE4A-AEA9-FCB6FEA02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62654" y="4043256"/>
            <a:ext cx="6225665" cy="4669250"/>
          </a:xfrm>
          <a:prstGeom prst="round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2FABBE-6648-074D-B5FD-051965A63FAB}"/>
              </a:ext>
            </a:extLst>
          </p:cNvPr>
          <p:cNvSpPr txBox="1"/>
          <p:nvPr/>
        </p:nvSpPr>
        <p:spPr>
          <a:xfrm>
            <a:off x="1545093" y="8310970"/>
            <a:ext cx="5580374" cy="316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55" dirty="0"/>
              <a:t>Le campus de l'université de Nantes © </a:t>
            </a:r>
            <a:r>
              <a:rPr lang="fr-FR" sz="1455" dirty="0" err="1"/>
              <a:t>Maxppp</a:t>
            </a:r>
            <a:r>
              <a:rPr lang="fr-FR" sz="1455" dirty="0"/>
              <a:t> - NATHALIE BOURREAU</a:t>
            </a:r>
          </a:p>
        </p:txBody>
      </p:sp>
    </p:spTree>
    <p:extLst>
      <p:ext uri="{BB962C8B-B14F-4D97-AF65-F5344CB8AC3E}">
        <p14:creationId xmlns:p14="http://schemas.microsoft.com/office/powerpoint/2010/main" val="565869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E9C4D-0757-5447-A80B-1AABD4E7BA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8839" y="3188311"/>
            <a:ext cx="4328360" cy="2683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2EB864-EC5A-ED46-BD00-99A15BC6C2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735" y="4497877"/>
            <a:ext cx="3428188" cy="3859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4EED56-F9A0-B54A-A100-0956A412BF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7192" y="4347327"/>
            <a:ext cx="2689354" cy="4010290"/>
          </a:xfrm>
          <a:prstGeom prst="rect">
            <a:avLst/>
          </a:prstGeom>
        </p:spPr>
      </p:pic>
      <p:sp>
        <p:nvSpPr>
          <p:cNvPr id="133" name="Google Shape;133;p29"/>
          <p:cNvSpPr/>
          <p:nvPr/>
        </p:nvSpPr>
        <p:spPr>
          <a:xfrm>
            <a:off x="366361" y="855532"/>
            <a:ext cx="10105509" cy="1230350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87" tIns="179587" rIns="180938" bIns="180938" anchor="ctr" anchorCtr="0">
            <a:noAutofit/>
          </a:bodyPr>
          <a:lstStyle/>
          <a:p>
            <a:pPr marL="1135065">
              <a:buSzPts val="1400"/>
            </a:pPr>
            <a:r>
              <a:rPr lang="fr" sz="4833" b="1" dirty="0">
                <a:solidFill>
                  <a:srgbClr val="FFFFFF"/>
                </a:solidFill>
                <a:latin typeface="Dosis" pitchFamily="2" charset="77"/>
                <a:ea typeface="Dosis"/>
                <a:cs typeface="Dosis"/>
                <a:sym typeface="Dosis"/>
              </a:rPr>
              <a:t>TROIS DIMENSIONS DU PROJET</a:t>
            </a:r>
            <a:endParaRPr sz="4833" b="1" dirty="0">
              <a:solidFill>
                <a:srgbClr val="FFFFFF"/>
              </a:solidFill>
              <a:latin typeface="Dosis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34" name="Google Shape;134;p29"/>
          <p:cNvSpPr/>
          <p:nvPr/>
        </p:nvSpPr>
        <p:spPr>
          <a:xfrm rot="10800000">
            <a:off x="374556" y="2112631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38" tIns="180938" rIns="180938" bIns="180938" anchor="ctr" anchorCtr="0">
            <a:noAutofit/>
          </a:bodyPr>
          <a:lstStyle/>
          <a:p>
            <a:pPr hangingPunct="1">
              <a:buClr>
                <a:srgbClr val="000000"/>
              </a:buClr>
              <a:buSzPts val="1400"/>
              <a:buFont typeface="Arial"/>
              <a:buNone/>
            </a:pPr>
            <a:endParaRPr sz="2183"/>
          </a:p>
        </p:txBody>
      </p:sp>
      <p:pic>
        <p:nvPicPr>
          <p:cNvPr id="135" name="Google Shape;135;p2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00" y="1158361"/>
            <a:ext cx="584652" cy="576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9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3545" y="4104864"/>
            <a:ext cx="3245130" cy="5179074"/>
          </a:xfrm>
          <a:prstGeom prst="roundRect">
            <a:avLst/>
          </a:prstGeom>
          <a:noFill/>
          <a:ln w="9525" cap="flat" cmpd="sng">
            <a:solidFill>
              <a:srgbClr val="EEEEE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4F5F1-F6B9-F643-86BC-D5E43A16975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94" y="2910771"/>
            <a:ext cx="4886907" cy="2827069"/>
          </a:xfrm>
          <a:prstGeom prst="roundRect">
            <a:avLst/>
          </a:prstGeom>
        </p:spPr>
      </p:pic>
      <p:pic>
        <p:nvPicPr>
          <p:cNvPr id="13" name="Google Shape;337;g24a8ab60c9e_2_42">
            <a:extLst>
              <a:ext uri="{FF2B5EF4-FFF2-40B4-BE49-F238E27FC236}">
                <a16:creationId xmlns:a16="http://schemas.microsoft.com/office/drawing/2014/main" id="{8B6FAA33-6E76-AB4E-9996-D5473309B6B7}"/>
              </a:ext>
            </a:extLst>
          </p:cNvPr>
          <p:cNvPicPr preferRelativeResize="0"/>
          <p:nvPr/>
        </p:nvPicPr>
        <p:blipFill rotWithShape="1"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44044" y="3843366"/>
            <a:ext cx="1925857" cy="285103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338;g24a8ab60c9e_2_42">
            <a:extLst>
              <a:ext uri="{FF2B5EF4-FFF2-40B4-BE49-F238E27FC236}">
                <a16:creationId xmlns:a16="http://schemas.microsoft.com/office/drawing/2014/main" id="{FB16F5BF-2F62-4340-8EF5-C8A98B455523}"/>
              </a:ext>
            </a:extLst>
          </p:cNvPr>
          <p:cNvPicPr preferRelativeResize="0"/>
          <p:nvPr/>
        </p:nvPicPr>
        <p:blipFill rotWithShape="1"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15034" y="6694401"/>
            <a:ext cx="1925857" cy="2851035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193;p33">
            <a:extLst>
              <a:ext uri="{FF2B5EF4-FFF2-40B4-BE49-F238E27FC236}">
                <a16:creationId xmlns:a16="http://schemas.microsoft.com/office/drawing/2014/main" id="{C98C3F69-B766-EA42-8046-9F5651F7194E}"/>
              </a:ext>
            </a:extLst>
          </p:cNvPr>
          <p:cNvPicPr preferRelativeResize="0"/>
          <p:nvPr/>
        </p:nvPicPr>
        <p:blipFill rotWithShape="1">
          <a:blip r:embed="rId11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86139" y="879730"/>
            <a:ext cx="4140209" cy="2818199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F6F630-4657-DE41-A699-3507D78E337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63" y="6523696"/>
            <a:ext cx="5535991" cy="276024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1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4" name="Google Shape;244;p4"/>
          <p:cNvPicPr/>
          <p:nvPr/>
        </p:nvPicPr>
        <p:blipFill>
          <a:blip r:embed="rId2">
            <a:alphaModFix/>
          </a:blip>
          <a:srcRect r="268" b="15682"/>
          <a:stretch/>
        </p:blipFill>
        <p:spPr bwMode="auto">
          <a:xfrm>
            <a:off x="1066149" y="521407"/>
            <a:ext cx="17101188" cy="96483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"/>
          <p:cNvSpPr txBox="1"/>
          <p:nvPr/>
        </p:nvSpPr>
        <p:spPr bwMode="auto">
          <a:xfrm>
            <a:off x="1314192" y="1842434"/>
            <a:ext cx="13245744" cy="1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142551" rIns="142551" bIns="142551" anchor="t" anchorCtr="0">
            <a:spAutoFit/>
          </a:bodyPr>
          <a:lstStyle/>
          <a:p>
            <a:pPr algn="just">
              <a:lnSpc>
                <a:spcPct val="90000"/>
              </a:lnSpc>
              <a:spcBef>
                <a:spcPts val="1715"/>
              </a:spcBef>
              <a:buSzPts val="1500"/>
              <a:defRPr/>
            </a:pPr>
            <a:r>
              <a:rPr lang="fr-FR" sz="2183">
                <a:latin typeface="Montserrat Medium"/>
                <a:ea typeface="Montserrat Medium"/>
                <a:cs typeface="Montserrat Medium"/>
              </a:rPr>
              <a:t>Le Campus a développé une approche systémique de la transition, à travers 6 Portes qui permettent d’élargir la compréhension et d’ouvrir des chemins de transition. </a:t>
            </a:r>
            <a:br>
              <a:rPr lang="fr-FR" sz="2183">
                <a:latin typeface="Montserrat Medium"/>
                <a:ea typeface="Montserrat Medium"/>
                <a:cs typeface="Montserrat Medium"/>
              </a:rPr>
            </a:br>
            <a:r>
              <a:rPr lang="fr-FR" sz="2183">
                <a:latin typeface="Montserrat Medium"/>
                <a:ea typeface="Montserrat Medium"/>
                <a:cs typeface="Montserrat Medium"/>
              </a:rPr>
              <a:t>Cette approche se retrouve dans le </a:t>
            </a:r>
            <a:r>
              <a:rPr lang="fr-FR" sz="2183" b="1" i="1">
                <a:latin typeface="Montserrat Medium"/>
                <a:ea typeface="Montserrat Medium"/>
                <a:cs typeface="Montserrat Medium"/>
              </a:rPr>
              <a:t>Manuel de la Grande Transition</a:t>
            </a:r>
            <a:r>
              <a:rPr lang="fr-FR" sz="2183" b="1">
                <a:latin typeface="Montserrat Medium"/>
                <a:ea typeface="Montserrat Medium"/>
                <a:cs typeface="Montserrat Medium"/>
              </a:rPr>
              <a:t> </a:t>
            </a:r>
            <a:r>
              <a:rPr lang="fr-FR" sz="2183">
                <a:latin typeface="Montserrat Medium"/>
                <a:ea typeface="Montserrat Medium"/>
                <a:cs typeface="Montserrat Medium"/>
              </a:rPr>
              <a:t>publié en 2020, fruit du travail de 70 enseignants-chercheurs rassemblés par le Campus.</a:t>
            </a:r>
            <a:endParaRPr sz="2183">
              <a:latin typeface="Montserrat Medium"/>
              <a:ea typeface="Montserrat Medium"/>
              <a:cs typeface="Montserrat Medium"/>
            </a:endParaRPr>
          </a:p>
        </p:txBody>
      </p:sp>
      <p:pic>
        <p:nvPicPr>
          <p:cNvPr id="246" name="Google Shape;246;p4"/>
          <p:cNvPicPr/>
          <p:nvPr/>
        </p:nvPicPr>
        <p:blipFill>
          <a:blip r:embed="rId3">
            <a:alphaModFix/>
          </a:blip>
          <a:srcRect t="27074" b="6575"/>
          <a:stretch/>
        </p:blipFill>
        <p:spPr bwMode="auto">
          <a:xfrm>
            <a:off x="747379" y="3339843"/>
            <a:ext cx="17761929" cy="662633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4"/>
          <p:cNvSpPr/>
          <p:nvPr/>
        </p:nvSpPr>
        <p:spPr bwMode="auto">
          <a:xfrm>
            <a:off x="806578" y="878483"/>
            <a:ext cx="10009247" cy="836599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35"/>
              </a:srgbClr>
            </a:outerShdw>
          </a:effectLst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sp>
        <p:nvSpPr>
          <p:cNvPr id="248" name="Google Shape;248;p4"/>
          <p:cNvSpPr/>
          <p:nvPr/>
        </p:nvSpPr>
        <p:spPr bwMode="auto">
          <a:xfrm rot="10800000">
            <a:off x="806611" y="1712919"/>
            <a:ext cx="259538" cy="129533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pic>
        <p:nvPicPr>
          <p:cNvPr id="249" name="Google Shape;249;p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314193" y="1101816"/>
            <a:ext cx="422198" cy="4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"/>
          <p:cNvSpPr txBox="1"/>
          <p:nvPr/>
        </p:nvSpPr>
        <p:spPr bwMode="auto">
          <a:xfrm>
            <a:off x="1758345" y="1053440"/>
            <a:ext cx="9427977" cy="6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142551" rIns="142551" bIns="142551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2962" b="1" dirty="0">
                <a:solidFill>
                  <a:schemeClr val="lt1"/>
                </a:solidFill>
                <a:latin typeface="Dosis"/>
                <a:ea typeface="Dosis"/>
                <a:cs typeface="Dosis"/>
              </a:rPr>
              <a:t>UNE APPROCHE SYSTÉMIQUE DE LA GRANDE TRANSITION</a:t>
            </a:r>
            <a:endParaRPr sz="2962" b="1" dirty="0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pic>
        <p:nvPicPr>
          <p:cNvPr id="251" name="Google Shape;251;p4"/>
          <p:cNvPicPr/>
          <p:nvPr/>
        </p:nvPicPr>
        <p:blipFill>
          <a:blip r:embed="rId5">
            <a:alphaModFix/>
          </a:blip>
          <a:srcRect l="14654" r="14653"/>
          <a:stretch/>
        </p:blipFill>
        <p:spPr bwMode="auto">
          <a:xfrm>
            <a:off x="15375238" y="287280"/>
            <a:ext cx="3303779" cy="3243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7EC0205-0D77-1DE3-49F7-1DC31D2CD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746" y="139110"/>
            <a:ext cx="16917729" cy="934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41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476;g1de1663400b_0_121">
            <a:extLst>
              <a:ext uri="{FF2B5EF4-FFF2-40B4-BE49-F238E27FC236}">
                <a16:creationId xmlns:a16="http://schemas.microsoft.com/office/drawing/2014/main" id="{72896A44-65BC-1D47-9C0E-3227C57BD1B4}"/>
              </a:ext>
            </a:extLst>
          </p:cNvPr>
          <p:cNvSpPr/>
          <p:nvPr/>
        </p:nvSpPr>
        <p:spPr bwMode="auto">
          <a:xfrm>
            <a:off x="12973863" y="7884483"/>
            <a:ext cx="2178756" cy="2292194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89" name="Google Shape;476;g1de1663400b_0_121">
            <a:extLst>
              <a:ext uri="{FF2B5EF4-FFF2-40B4-BE49-F238E27FC236}">
                <a16:creationId xmlns:a16="http://schemas.microsoft.com/office/drawing/2014/main" id="{66CD4E3A-C03C-0040-A382-5F00C3EEBDAD}"/>
              </a:ext>
            </a:extLst>
          </p:cNvPr>
          <p:cNvSpPr/>
          <p:nvPr/>
        </p:nvSpPr>
        <p:spPr bwMode="auto">
          <a:xfrm>
            <a:off x="11776581" y="5639611"/>
            <a:ext cx="2428835" cy="2528775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84" name="Google Shape;476;g1de1663400b_0_121">
            <a:extLst>
              <a:ext uri="{FF2B5EF4-FFF2-40B4-BE49-F238E27FC236}">
                <a16:creationId xmlns:a16="http://schemas.microsoft.com/office/drawing/2014/main" id="{D7BF6AC3-1A9C-B948-A2DE-37E15694B47D}"/>
              </a:ext>
            </a:extLst>
          </p:cNvPr>
          <p:cNvSpPr/>
          <p:nvPr/>
        </p:nvSpPr>
        <p:spPr bwMode="auto">
          <a:xfrm>
            <a:off x="9931642" y="7017868"/>
            <a:ext cx="2428835" cy="2528775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73" name="Google Shape;476;g1de1663400b_0_121">
            <a:extLst>
              <a:ext uri="{FF2B5EF4-FFF2-40B4-BE49-F238E27FC236}">
                <a16:creationId xmlns:a16="http://schemas.microsoft.com/office/drawing/2014/main" id="{F8B90DEE-06A1-FC4C-AF68-0A0B54A0BDA1}"/>
              </a:ext>
            </a:extLst>
          </p:cNvPr>
          <p:cNvSpPr/>
          <p:nvPr/>
        </p:nvSpPr>
        <p:spPr bwMode="auto">
          <a:xfrm>
            <a:off x="15006923" y="5259448"/>
            <a:ext cx="2428835" cy="2528775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366365" y="879727"/>
            <a:ext cx="6442981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1"/>
              </a:srgbClr>
            </a:outerShdw>
          </a:effectLst>
        </p:spPr>
        <p:txBody>
          <a:bodyPr spcFirstLastPara="1" wrap="square" lIns="179587" tIns="179587" rIns="180938" bIns="180938" anchor="ctr" anchorCtr="0">
            <a:noAutofit/>
          </a:bodyPr>
          <a:lstStyle/>
          <a:p>
            <a:pPr marL="1122390">
              <a:buSzPts val="1400"/>
            </a:pPr>
            <a:r>
              <a:rPr lang="fr" sz="4833" b="1" dirty="0">
                <a:solidFill>
                  <a:srgbClr val="FFFFFF"/>
                </a:solidFill>
                <a:latin typeface="Dosis" pitchFamily="2" charset="77"/>
                <a:ea typeface="Dosis"/>
                <a:cs typeface="Dosis"/>
                <a:sym typeface="Dosis"/>
              </a:rPr>
              <a:t>NOS PARTENAIRES</a:t>
            </a:r>
            <a:endParaRPr sz="4833" b="1" dirty="0">
              <a:solidFill>
                <a:srgbClr val="FFFFFF"/>
              </a:solidFill>
              <a:latin typeface="Dosis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233" name="Google Shape;233;p7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38" tIns="180938" rIns="180938" bIns="180938" anchor="ctr" anchorCtr="0">
            <a:noAutofit/>
          </a:bodyPr>
          <a:lstStyle/>
          <a:p>
            <a:pPr hangingPunct="1">
              <a:buClr>
                <a:srgbClr val="000000"/>
              </a:buClr>
              <a:buSzPts val="1400"/>
              <a:buFont typeface="Arial"/>
              <a:buNone/>
            </a:pPr>
            <a:endParaRPr sz="2183"/>
          </a:p>
        </p:txBody>
      </p:sp>
      <p:pic>
        <p:nvPicPr>
          <p:cNvPr id="235" name="Google Shape;235;p7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505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7"/>
          <p:cNvSpPr/>
          <p:nvPr/>
        </p:nvSpPr>
        <p:spPr>
          <a:xfrm>
            <a:off x="8683869" y="3146584"/>
            <a:ext cx="3271811" cy="3002708"/>
          </a:xfrm>
          <a:prstGeom prst="ellipse">
            <a:avLst/>
          </a:prstGeom>
          <a:solidFill>
            <a:srgbClr val="F03A2C"/>
          </a:solidFill>
          <a:ln>
            <a:noFill/>
          </a:ln>
        </p:spPr>
        <p:txBody>
          <a:bodyPr spcFirstLastPara="1" wrap="square" lIns="0" tIns="187070" rIns="0" bIns="190032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600"/>
              <a:buFont typeface="Arial"/>
              <a:buNone/>
            </a:pPr>
            <a:r>
              <a:rPr lang="fr" sz="2183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Des programmes </a:t>
            </a:r>
            <a:r>
              <a:rPr lang="fr" sz="2183" dirty="0" err="1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co</a:t>
            </a:r>
            <a:r>
              <a:rPr lang="fr" sz="2183" dirty="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-construits</a:t>
            </a:r>
            <a:endParaRPr sz="2183" dirty="0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4" name="Google Shape;244;p7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32" tIns="190032" rIns="190032" bIns="190032" anchor="t" anchorCtr="0">
            <a:normAutofit/>
          </a:bodyPr>
          <a:lstStyle/>
          <a:p>
            <a:fld id="{00000000-1234-1234-1234-123412341234}" type="slidenum">
              <a:rPr lang="fr">
                <a:solidFill>
                  <a:srgbClr val="595959"/>
                </a:solidFill>
              </a:rPr>
              <a:pPr/>
              <a:t>24</a:t>
            </a:fld>
            <a:endParaRPr>
              <a:solidFill>
                <a:srgbClr val="595959"/>
              </a:solidFill>
            </a:endParaRPr>
          </a:p>
        </p:txBody>
      </p:sp>
      <p:sp>
        <p:nvSpPr>
          <p:cNvPr id="22" name="Google Shape;489;g1de1663400b_0_121">
            <a:extLst>
              <a:ext uri="{FF2B5EF4-FFF2-40B4-BE49-F238E27FC236}">
                <a16:creationId xmlns:a16="http://schemas.microsoft.com/office/drawing/2014/main" id="{4B76B602-34BF-234D-BE66-4F89F4A3633F}"/>
              </a:ext>
            </a:extLst>
          </p:cNvPr>
          <p:cNvSpPr/>
          <p:nvPr/>
        </p:nvSpPr>
        <p:spPr bwMode="auto">
          <a:xfrm>
            <a:off x="3328920" y="7934224"/>
            <a:ext cx="1160729" cy="1234375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23" name="Google Shape;490;g1de1663400b_0_121">
            <a:extLst>
              <a:ext uri="{FF2B5EF4-FFF2-40B4-BE49-F238E27FC236}">
                <a16:creationId xmlns:a16="http://schemas.microsoft.com/office/drawing/2014/main" id="{D122B5D2-81A9-F744-B89C-BC64B8F403F0}"/>
              </a:ext>
            </a:extLst>
          </p:cNvPr>
          <p:cNvPicPr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4314" y="7884483"/>
            <a:ext cx="1680126" cy="13282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489;g1de1663400b_0_121">
            <a:extLst>
              <a:ext uri="{FF2B5EF4-FFF2-40B4-BE49-F238E27FC236}">
                <a16:creationId xmlns:a16="http://schemas.microsoft.com/office/drawing/2014/main" id="{A8CEDF0F-4523-E74A-A4FE-AC78FE57400C}"/>
              </a:ext>
            </a:extLst>
          </p:cNvPr>
          <p:cNvSpPr/>
          <p:nvPr/>
        </p:nvSpPr>
        <p:spPr bwMode="auto">
          <a:xfrm>
            <a:off x="517052" y="3436405"/>
            <a:ext cx="2811869" cy="2410662"/>
          </a:xfrm>
          <a:prstGeom prst="rect">
            <a:avLst/>
          </a:prstGeom>
          <a:blipFill>
            <a:blip r:embed="rId7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7" name="AutoShape 2" descr="ESCP 欧洲高等商学院 / ESCP Business School | Campus France">
            <a:extLst>
              <a:ext uri="{FF2B5EF4-FFF2-40B4-BE49-F238E27FC236}">
                <a16:creationId xmlns:a16="http://schemas.microsoft.com/office/drawing/2014/main" id="{082CCBF8-64DD-B14F-A1FB-E02B67BEB3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186784" y="5029121"/>
            <a:ext cx="633571" cy="6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0063" tIns="95032" rIns="190063" bIns="95032" numCol="1" anchor="t" anchorCtr="0" compatLnSpc="1">
            <a:prstTxWarp prst="textNoShape">
              <a:avLst/>
            </a:prstTxWarp>
          </a:bodyPr>
          <a:lstStyle/>
          <a:p>
            <a:pPr hangingPunct="1">
              <a:buClr>
                <a:srgbClr val="000000"/>
              </a:buClr>
              <a:buFont typeface="Arial"/>
              <a:buNone/>
            </a:pPr>
            <a:endParaRPr lang="fr-FR" sz="2183"/>
          </a:p>
        </p:txBody>
      </p:sp>
      <p:pic>
        <p:nvPicPr>
          <p:cNvPr id="1032" name="Picture 8" descr="MGC&amp;Co | ESCP Europe">
            <a:extLst>
              <a:ext uri="{FF2B5EF4-FFF2-40B4-BE49-F238E27FC236}">
                <a16:creationId xmlns:a16="http://schemas.microsoft.com/office/drawing/2014/main" id="{0E577827-558A-5E44-8487-6DF72312E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028" y="3966142"/>
            <a:ext cx="2080803" cy="14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472;g1de1663400b_0_121">
            <a:extLst>
              <a:ext uri="{FF2B5EF4-FFF2-40B4-BE49-F238E27FC236}">
                <a16:creationId xmlns:a16="http://schemas.microsoft.com/office/drawing/2014/main" id="{769E63B4-B002-1649-BD7A-E9CAE04F0F28}"/>
              </a:ext>
            </a:extLst>
          </p:cNvPr>
          <p:cNvSpPr/>
          <p:nvPr/>
        </p:nvSpPr>
        <p:spPr bwMode="auto">
          <a:xfrm>
            <a:off x="2857340" y="2177716"/>
            <a:ext cx="2370716" cy="2410662"/>
          </a:xfrm>
          <a:prstGeom prst="rect">
            <a:avLst/>
          </a:prstGeom>
          <a:blipFill>
            <a:blip r:embed="rId9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 dirty="0">
              <a:solidFill>
                <a:srgbClr val="FFFFFF"/>
              </a:solidFill>
            </a:endParaRPr>
          </a:p>
        </p:txBody>
      </p:sp>
      <p:pic>
        <p:nvPicPr>
          <p:cNvPr id="33" name="Google Shape;473;g1de1663400b_0_121">
            <a:extLst>
              <a:ext uri="{FF2B5EF4-FFF2-40B4-BE49-F238E27FC236}">
                <a16:creationId xmlns:a16="http://schemas.microsoft.com/office/drawing/2014/main" id="{21ABAACA-01BE-3644-8C2A-05EEE627F54A}"/>
              </a:ext>
            </a:extLst>
          </p:cNvPr>
          <p:cNvPicPr/>
          <p:nvPr/>
        </p:nvPicPr>
        <p:blipFill>
          <a:blip r:embed="rId10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1109" y="2573155"/>
            <a:ext cx="1571332" cy="180927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89;g1de1663400b_0_121">
            <a:extLst>
              <a:ext uri="{FF2B5EF4-FFF2-40B4-BE49-F238E27FC236}">
                <a16:creationId xmlns:a16="http://schemas.microsoft.com/office/drawing/2014/main" id="{B0E98440-0B70-D447-B08F-00CFD28BC155}"/>
              </a:ext>
            </a:extLst>
          </p:cNvPr>
          <p:cNvSpPr/>
          <p:nvPr/>
        </p:nvSpPr>
        <p:spPr bwMode="auto">
          <a:xfrm>
            <a:off x="3955569" y="5078301"/>
            <a:ext cx="2559584" cy="2236931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sp>
        <p:nvSpPr>
          <p:cNvPr id="46" name="Google Shape;471;g1de1663400b_0_121">
            <a:extLst>
              <a:ext uri="{FF2B5EF4-FFF2-40B4-BE49-F238E27FC236}">
                <a16:creationId xmlns:a16="http://schemas.microsoft.com/office/drawing/2014/main" id="{2B572F58-AA46-484D-8CAA-A0586AC0B74F}"/>
              </a:ext>
            </a:extLst>
          </p:cNvPr>
          <p:cNvSpPr/>
          <p:nvPr/>
        </p:nvSpPr>
        <p:spPr bwMode="auto">
          <a:xfrm>
            <a:off x="12078050" y="625633"/>
            <a:ext cx="2146653" cy="2404592"/>
          </a:xfrm>
          <a:prstGeom prst="rect">
            <a:avLst/>
          </a:prstGeom>
          <a:blipFill>
            <a:blip r:embed="rId11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E8CE729B-93EF-CA42-8CDD-A0DD4C945D1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474563" y="1351394"/>
            <a:ext cx="1611903" cy="805951"/>
          </a:xfrm>
          <a:prstGeom prst="rect">
            <a:avLst/>
          </a:prstGeom>
        </p:spPr>
      </p:pic>
      <p:sp>
        <p:nvSpPr>
          <p:cNvPr id="50" name="Google Shape;476;g1de1663400b_0_121">
            <a:extLst>
              <a:ext uri="{FF2B5EF4-FFF2-40B4-BE49-F238E27FC236}">
                <a16:creationId xmlns:a16="http://schemas.microsoft.com/office/drawing/2014/main" id="{AFFFFA6A-5DCA-4045-BFD4-8485BD9C8929}"/>
              </a:ext>
            </a:extLst>
          </p:cNvPr>
          <p:cNvSpPr/>
          <p:nvPr/>
        </p:nvSpPr>
        <p:spPr bwMode="auto">
          <a:xfrm>
            <a:off x="12582326" y="3053713"/>
            <a:ext cx="2370716" cy="2292193"/>
          </a:xfrm>
          <a:prstGeom prst="rect">
            <a:avLst/>
          </a:prstGeom>
          <a:blipFill>
            <a:blip r:embed="rId1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51" name="Picture 4">
            <a:extLst>
              <a:ext uri="{FF2B5EF4-FFF2-40B4-BE49-F238E27FC236}">
                <a16:creationId xmlns:a16="http://schemas.microsoft.com/office/drawing/2014/main" id="{D4FA6844-1A32-304E-BF21-70CE1F6069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18515" y="3767211"/>
            <a:ext cx="2623960" cy="957485"/>
          </a:xfrm>
          <a:prstGeom prst="rect">
            <a:avLst/>
          </a:prstGeom>
        </p:spPr>
      </p:pic>
      <p:sp>
        <p:nvSpPr>
          <p:cNvPr id="64" name="Google Shape;476;g1de1663400b_0_121">
            <a:extLst>
              <a:ext uri="{FF2B5EF4-FFF2-40B4-BE49-F238E27FC236}">
                <a16:creationId xmlns:a16="http://schemas.microsoft.com/office/drawing/2014/main" id="{9C02D504-6103-8147-AA9A-99F966BEC2AD}"/>
              </a:ext>
            </a:extLst>
          </p:cNvPr>
          <p:cNvSpPr/>
          <p:nvPr/>
        </p:nvSpPr>
        <p:spPr bwMode="auto">
          <a:xfrm>
            <a:off x="7353132" y="5953959"/>
            <a:ext cx="2428833" cy="2163166"/>
          </a:xfrm>
          <a:prstGeom prst="rect">
            <a:avLst/>
          </a:prstGeom>
          <a:blipFill>
            <a:blip r:embed="rId1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65" name="Google Shape;477;g1de1663400b_0_121">
            <a:extLst>
              <a:ext uri="{FF2B5EF4-FFF2-40B4-BE49-F238E27FC236}">
                <a16:creationId xmlns:a16="http://schemas.microsoft.com/office/drawing/2014/main" id="{2DBE2A34-D936-4F49-90F3-1C5AEC5D5F7A}"/>
              </a:ext>
            </a:extLst>
          </p:cNvPr>
          <p:cNvPicPr/>
          <p:nvPr/>
        </p:nvPicPr>
        <p:blipFill>
          <a:blip r:embed="rId1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5570" y="6644768"/>
            <a:ext cx="1854607" cy="98372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497;g1de1663400b_0_121">
            <a:extLst>
              <a:ext uri="{FF2B5EF4-FFF2-40B4-BE49-F238E27FC236}">
                <a16:creationId xmlns:a16="http://schemas.microsoft.com/office/drawing/2014/main" id="{21E8406B-3664-5249-889C-A83492C07691}"/>
              </a:ext>
            </a:extLst>
          </p:cNvPr>
          <p:cNvSpPr/>
          <p:nvPr/>
        </p:nvSpPr>
        <p:spPr bwMode="auto">
          <a:xfrm>
            <a:off x="5417860" y="7235665"/>
            <a:ext cx="2223107" cy="2133470"/>
          </a:xfrm>
          <a:prstGeom prst="rect">
            <a:avLst/>
          </a:prstGeom>
          <a:blipFill>
            <a:blip r:embed="rId17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67" name="Google Shape;498;g1de1663400b_0_121">
            <a:extLst>
              <a:ext uri="{FF2B5EF4-FFF2-40B4-BE49-F238E27FC236}">
                <a16:creationId xmlns:a16="http://schemas.microsoft.com/office/drawing/2014/main" id="{A178620C-7AA2-834D-9DBF-F3B2EA10621F}"/>
              </a:ext>
            </a:extLst>
          </p:cNvPr>
          <p:cNvPicPr/>
          <p:nvPr/>
        </p:nvPicPr>
        <p:blipFill>
          <a:blip r:embed="rId1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501" y="11934960"/>
            <a:ext cx="352391" cy="95034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476;g1de1663400b_0_121">
            <a:extLst>
              <a:ext uri="{FF2B5EF4-FFF2-40B4-BE49-F238E27FC236}">
                <a16:creationId xmlns:a16="http://schemas.microsoft.com/office/drawing/2014/main" id="{537D045E-94D7-8A41-8762-B49E3C7473C8}"/>
              </a:ext>
            </a:extLst>
          </p:cNvPr>
          <p:cNvSpPr/>
          <p:nvPr/>
        </p:nvSpPr>
        <p:spPr bwMode="auto">
          <a:xfrm>
            <a:off x="15766005" y="7385765"/>
            <a:ext cx="2428835" cy="2528775"/>
          </a:xfrm>
          <a:prstGeom prst="rect">
            <a:avLst/>
          </a:prstGeom>
          <a:blipFill>
            <a:blip r:embed="rId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36" name="Picture 12" descr="Formations en environnement à l'université de Lorraine">
            <a:extLst>
              <a:ext uri="{FF2B5EF4-FFF2-40B4-BE49-F238E27FC236}">
                <a16:creationId xmlns:a16="http://schemas.microsoft.com/office/drawing/2014/main" id="{222F915C-CD4B-6A4B-AE8D-3D58CD0E4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44436" y="8079581"/>
            <a:ext cx="1934332" cy="128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Google Shape;471;g1de1663400b_0_121">
            <a:extLst>
              <a:ext uri="{FF2B5EF4-FFF2-40B4-BE49-F238E27FC236}">
                <a16:creationId xmlns:a16="http://schemas.microsoft.com/office/drawing/2014/main" id="{62C88E90-BDF3-AE44-820B-61265513FABD}"/>
              </a:ext>
            </a:extLst>
          </p:cNvPr>
          <p:cNvSpPr/>
          <p:nvPr/>
        </p:nvSpPr>
        <p:spPr bwMode="auto">
          <a:xfrm>
            <a:off x="14496259" y="480905"/>
            <a:ext cx="1917969" cy="2006348"/>
          </a:xfrm>
          <a:prstGeom prst="rect">
            <a:avLst/>
          </a:prstGeom>
          <a:blipFill>
            <a:blip r:embed="rId20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40" name="Picture 16" descr="ESME École d'ingénieur...: événements, admission, portes ouvertes">
            <a:extLst>
              <a:ext uri="{FF2B5EF4-FFF2-40B4-BE49-F238E27FC236}">
                <a16:creationId xmlns:a16="http://schemas.microsoft.com/office/drawing/2014/main" id="{2A29201D-3D8D-834C-B8C7-73F5EF0C8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94641" y="775937"/>
            <a:ext cx="1380861" cy="1380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Google Shape;471;g1de1663400b_0_121">
            <a:extLst>
              <a:ext uri="{FF2B5EF4-FFF2-40B4-BE49-F238E27FC236}">
                <a16:creationId xmlns:a16="http://schemas.microsoft.com/office/drawing/2014/main" id="{0C78B3F9-E832-3A4A-9422-E3E0400FDFEC}"/>
              </a:ext>
            </a:extLst>
          </p:cNvPr>
          <p:cNvSpPr/>
          <p:nvPr/>
        </p:nvSpPr>
        <p:spPr bwMode="auto">
          <a:xfrm>
            <a:off x="7270651" y="980216"/>
            <a:ext cx="1986406" cy="2121287"/>
          </a:xfrm>
          <a:prstGeom prst="rect">
            <a:avLst/>
          </a:prstGeom>
          <a:blipFill>
            <a:blip r:embed="rId2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44" name="Picture 20" descr="Sage-Femme : Pratique clinique avancée | crea-helb.be">
            <a:extLst>
              <a:ext uri="{FF2B5EF4-FFF2-40B4-BE49-F238E27FC236}">
                <a16:creationId xmlns:a16="http://schemas.microsoft.com/office/drawing/2014/main" id="{13D37185-8C8F-194A-AB3C-9619F743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3984" y="1447472"/>
            <a:ext cx="2674379" cy="10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Google Shape;476;g1de1663400b_0_121">
            <a:extLst>
              <a:ext uri="{FF2B5EF4-FFF2-40B4-BE49-F238E27FC236}">
                <a16:creationId xmlns:a16="http://schemas.microsoft.com/office/drawing/2014/main" id="{502455F9-846B-AC43-BAC0-F1FC3A886DD5}"/>
              </a:ext>
            </a:extLst>
          </p:cNvPr>
          <p:cNvSpPr/>
          <p:nvPr/>
        </p:nvSpPr>
        <p:spPr bwMode="auto">
          <a:xfrm>
            <a:off x="16284852" y="1136979"/>
            <a:ext cx="2039609" cy="2151245"/>
          </a:xfrm>
          <a:prstGeom prst="rect">
            <a:avLst/>
          </a:prstGeom>
          <a:blipFill>
            <a:blip r:embed="rId24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46" name="Picture 22" descr="Institut Mines-Télécom - Intelligence artificielle">
            <a:extLst>
              <a:ext uri="{FF2B5EF4-FFF2-40B4-BE49-F238E27FC236}">
                <a16:creationId xmlns:a16="http://schemas.microsoft.com/office/drawing/2014/main" id="{A8008272-9B9E-4741-B479-A358E2D30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17056" y="1731122"/>
            <a:ext cx="1759705" cy="7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Google Shape;471;g1de1663400b_0_121">
            <a:extLst>
              <a:ext uri="{FF2B5EF4-FFF2-40B4-BE49-F238E27FC236}">
                <a16:creationId xmlns:a16="http://schemas.microsoft.com/office/drawing/2014/main" id="{4EF0F204-BDEB-AA4B-8A93-2C0DCFDE2FF7}"/>
              </a:ext>
            </a:extLst>
          </p:cNvPr>
          <p:cNvSpPr/>
          <p:nvPr/>
        </p:nvSpPr>
        <p:spPr bwMode="auto">
          <a:xfrm>
            <a:off x="9781191" y="400198"/>
            <a:ext cx="2296858" cy="2404592"/>
          </a:xfrm>
          <a:prstGeom prst="rect">
            <a:avLst/>
          </a:prstGeom>
          <a:blipFill>
            <a:blip r:embed="rId26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48" name="Picture 24" descr="☑️HES-SO - University of Applied Sciences and Arts of Western ...">
            <a:extLst>
              <a:ext uri="{FF2B5EF4-FFF2-40B4-BE49-F238E27FC236}">
                <a16:creationId xmlns:a16="http://schemas.microsoft.com/office/drawing/2014/main" id="{E32CD370-361A-5849-A1BB-926E530AF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0686" y="853100"/>
            <a:ext cx="1489674" cy="14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Logos et identité visuelle | UPF">
            <a:extLst>
              <a:ext uri="{FF2B5EF4-FFF2-40B4-BE49-F238E27FC236}">
                <a16:creationId xmlns:a16="http://schemas.microsoft.com/office/drawing/2014/main" id="{1A265044-DD77-9040-84B9-AA2C1D73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3070" y="8154247"/>
            <a:ext cx="2246742" cy="101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rgundy School of Business - France - EduCativ">
            <a:extLst>
              <a:ext uri="{FF2B5EF4-FFF2-40B4-BE49-F238E27FC236}">
                <a16:creationId xmlns:a16="http://schemas.microsoft.com/office/drawing/2014/main" id="{8ADCF3AB-F2A2-3E4F-9BB5-317BE61D9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753" y="5345906"/>
            <a:ext cx="1772416" cy="17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École des arts décoratifs Paris | PSL">
            <a:extLst>
              <a:ext uri="{FF2B5EF4-FFF2-40B4-BE49-F238E27FC236}">
                <a16:creationId xmlns:a16="http://schemas.microsoft.com/office/drawing/2014/main" id="{593ED1AA-A845-B446-8CD6-CD30F1F12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4573" y="5809504"/>
            <a:ext cx="2192497" cy="1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C67F9AAA-4EA5-AD47-BD7B-26B2F7374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3863" y="8616982"/>
            <a:ext cx="2018068" cy="53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oogle Shape;469;g1de1663400b_0_121">
            <a:extLst>
              <a:ext uri="{FF2B5EF4-FFF2-40B4-BE49-F238E27FC236}">
                <a16:creationId xmlns:a16="http://schemas.microsoft.com/office/drawing/2014/main" id="{73D442EE-C931-2E49-9E0C-7CA702964106}"/>
              </a:ext>
            </a:extLst>
          </p:cNvPr>
          <p:cNvSpPr/>
          <p:nvPr/>
        </p:nvSpPr>
        <p:spPr bwMode="auto">
          <a:xfrm>
            <a:off x="5374958" y="3350470"/>
            <a:ext cx="2310612" cy="1977908"/>
          </a:xfrm>
          <a:prstGeom prst="rect">
            <a:avLst/>
          </a:prstGeom>
          <a:blipFill>
            <a:blip r:embed="rId3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28" name="Picture 4" descr="Institut d'Administration des Entreprises de Paris (IAE Paris) - La ...">
            <a:extLst>
              <a:ext uri="{FF2B5EF4-FFF2-40B4-BE49-F238E27FC236}">
                <a16:creationId xmlns:a16="http://schemas.microsoft.com/office/drawing/2014/main" id="{24F8BDDB-7A76-4F4B-A56E-6C009939F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739" y="3872264"/>
            <a:ext cx="2737204" cy="84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out savoir sur Audencia : admissions parallèles,... - Prépa Aurlom">
            <a:extLst>
              <a:ext uri="{FF2B5EF4-FFF2-40B4-BE49-F238E27FC236}">
                <a16:creationId xmlns:a16="http://schemas.microsoft.com/office/drawing/2014/main" id="{C2748B1C-C332-884D-9103-8E1925E9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17" y="8066663"/>
            <a:ext cx="2962702" cy="95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Google Shape;333;g1de1663400b_0_121">
            <a:extLst>
              <a:ext uri="{FF2B5EF4-FFF2-40B4-BE49-F238E27FC236}">
                <a16:creationId xmlns:a16="http://schemas.microsoft.com/office/drawing/2014/main" id="{99CEB453-995F-E14E-A8C6-3C65E5908A6F}"/>
              </a:ext>
            </a:extLst>
          </p:cNvPr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11717237" y="6354655"/>
            <a:ext cx="2779021" cy="10505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76;g1de1663400b_0_121">
            <a:extLst>
              <a:ext uri="{FF2B5EF4-FFF2-40B4-BE49-F238E27FC236}">
                <a16:creationId xmlns:a16="http://schemas.microsoft.com/office/drawing/2014/main" id="{2ADF02A0-DB77-5545-9D93-CE3FDDA28478}"/>
              </a:ext>
            </a:extLst>
          </p:cNvPr>
          <p:cNvSpPr/>
          <p:nvPr/>
        </p:nvSpPr>
        <p:spPr bwMode="auto">
          <a:xfrm>
            <a:off x="15705309" y="3288223"/>
            <a:ext cx="2192497" cy="2151245"/>
          </a:xfrm>
          <a:prstGeom prst="rect">
            <a:avLst/>
          </a:prstGeom>
          <a:blipFill>
            <a:blip r:embed="rId13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1026" name="Picture 2" descr="Institut Galilée - Université Paris 13">
            <a:extLst>
              <a:ext uri="{FF2B5EF4-FFF2-40B4-BE49-F238E27FC236}">
                <a16:creationId xmlns:a16="http://schemas.microsoft.com/office/drawing/2014/main" id="{4DAC8135-6B22-4B43-AAA6-8B44359FE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487" y="3704706"/>
            <a:ext cx="2470140" cy="11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Google Shape;489;g1de1663400b_0_121">
            <a:extLst>
              <a:ext uri="{FF2B5EF4-FFF2-40B4-BE49-F238E27FC236}">
                <a16:creationId xmlns:a16="http://schemas.microsoft.com/office/drawing/2014/main" id="{D08AA345-12B2-D342-81AB-4C93DB6AB4A0}"/>
              </a:ext>
            </a:extLst>
          </p:cNvPr>
          <p:cNvSpPr/>
          <p:nvPr/>
        </p:nvSpPr>
        <p:spPr bwMode="auto">
          <a:xfrm>
            <a:off x="-8524254" y="5077793"/>
            <a:ext cx="424322" cy="131215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 dirty="0">
              <a:solidFill>
                <a:srgbClr val="FFFFFF"/>
              </a:solidFill>
            </a:endParaRPr>
          </a:p>
        </p:txBody>
      </p:sp>
      <p:sp>
        <p:nvSpPr>
          <p:cNvPr id="49" name="Google Shape;489;g1de1663400b_0_121">
            <a:extLst>
              <a:ext uri="{FF2B5EF4-FFF2-40B4-BE49-F238E27FC236}">
                <a16:creationId xmlns:a16="http://schemas.microsoft.com/office/drawing/2014/main" id="{6DA5A51B-657A-FB44-929F-565030E8C6D0}"/>
              </a:ext>
            </a:extLst>
          </p:cNvPr>
          <p:cNvSpPr/>
          <p:nvPr/>
        </p:nvSpPr>
        <p:spPr bwMode="auto">
          <a:xfrm>
            <a:off x="1015166" y="5785531"/>
            <a:ext cx="2559584" cy="2236931"/>
          </a:xfrm>
          <a:prstGeom prst="rect">
            <a:avLst/>
          </a:prstGeom>
          <a:blipFill>
            <a:blip r:embed="rId5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2" name="Picture 2" descr="TBS EDUCATION - Societé à mission">
            <a:extLst>
              <a:ext uri="{FF2B5EF4-FFF2-40B4-BE49-F238E27FC236}">
                <a16:creationId xmlns:a16="http://schemas.microsoft.com/office/drawing/2014/main" id="{4D8220E2-595A-9C45-AD03-0C568608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97" y="6044258"/>
            <a:ext cx="1772416" cy="177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89" grpId="0" animBg="1"/>
      <p:bldP spid="84" grpId="0" animBg="1"/>
      <p:bldP spid="73" grpId="0" animBg="1"/>
      <p:bldP spid="22" grpId="0" animBg="1"/>
      <p:bldP spid="27" grpId="0" animBg="1"/>
      <p:bldP spid="32" grpId="0" animBg="1"/>
      <p:bldP spid="42" grpId="0" animBg="1"/>
      <p:bldP spid="46" grpId="0" animBg="1"/>
      <p:bldP spid="50" grpId="0" animBg="1"/>
      <p:bldP spid="64" grpId="0" animBg="1"/>
      <p:bldP spid="66" grpId="0" animBg="1"/>
      <p:bldP spid="71" grpId="0" animBg="1"/>
      <p:bldP spid="75" grpId="0" animBg="1"/>
      <p:bldP spid="78" grpId="0" animBg="1"/>
      <p:bldP spid="80" grpId="0" animBg="1"/>
      <p:bldP spid="82" grpId="0" animBg="1"/>
      <p:bldP spid="68" grpId="0" animBg="1"/>
      <p:bldP spid="45" grpId="0" animBg="1"/>
      <p:bldP spid="48" grpId="0" animBg="1"/>
      <p:bldP spid="4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25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2" y="879727"/>
            <a:ext cx="8612011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Une abondance de proposition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Picture 1">
            <a:extLst>
              <a:ext uri="{FF2B5EF4-FFF2-40B4-BE49-F238E27FC236}">
                <a16:creationId xmlns:a16="http://schemas.microsoft.com/office/drawing/2014/main" id="{DE52051D-3172-944F-8A44-160340D0D7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197990">
            <a:off x="1954532" y="2297735"/>
            <a:ext cx="4803428" cy="6834833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BD7922D-7998-BF42-9F91-703C2FA03B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042">
            <a:off x="12806922" y="2169701"/>
            <a:ext cx="4581616" cy="6619666"/>
          </a:xfrm>
          <a:prstGeom prst="rect">
            <a:avLst/>
          </a:prstGeom>
          <a:ln w="12700">
            <a:miter lim="400000"/>
          </a:ln>
          <a:effectLst>
            <a:outerShdw blurRad="762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5DB4D051-EAC2-D84E-B10B-7F756A8BFF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56">
            <a:off x="7434564" y="2342370"/>
            <a:ext cx="4887616" cy="6949241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513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26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2" y="879727"/>
            <a:ext cx="10815018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… Et de recommandations et de règles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72ED5BCE-9B7A-844F-920C-166429CD2BF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2765">
            <a:off x="11655767" y="2727227"/>
            <a:ext cx="4581495" cy="6396748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0DA3A6EC-41A0-D94B-B5F1-BF8112E8BBC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00898">
            <a:off x="1823975" y="3050031"/>
            <a:ext cx="4525536" cy="6264288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6B91D433-CD94-EA42-A506-46BA122A36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7087" y="2765688"/>
            <a:ext cx="4612916" cy="6319825"/>
          </a:xfrm>
          <a:prstGeom prst="rect">
            <a:avLst/>
          </a:prstGeom>
          <a:ln w="12700">
            <a:miter lim="400000"/>
          </a:ln>
          <a:effectLst>
            <a:outerShdw blurRad="101600" dist="101600" dir="2700000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900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27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5936006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 dernier en date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181BC1-1C92-3B4F-845D-1FBF9E738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1222" y="1158358"/>
            <a:ext cx="6241350" cy="794028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264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28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15964771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LES ENJEUX AUTOUR DE LA FORMATION DES ENSEIGNANTS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67DB60A-80BC-4841-BF9E-B9467C17FD00}"/>
              </a:ext>
            </a:extLst>
          </p:cNvPr>
          <p:cNvSpPr txBox="1"/>
          <p:nvPr/>
        </p:nvSpPr>
        <p:spPr>
          <a:xfrm>
            <a:off x="831500" y="2203711"/>
            <a:ext cx="17456499" cy="759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Maitriser la dimension systémique des enjeux TEDS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Différencier sensibilisation et formation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Se sentir légitime pour aborder des sujets en dehors de son expertise disciplinaire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Dépasser les silos disciplinaires 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Comprendre les liens entre sa discipline et les thématiques TEDS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Co-construire des savoirs vs posture de sachant </a:t>
            </a:r>
          </a:p>
          <a:p>
            <a:pPr marL="593960" indent="-593960">
              <a:buFontTx/>
              <a:buChar char="-"/>
            </a:pPr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Accompagner l’</a:t>
            </a:r>
            <a:r>
              <a:rPr lang="fr-FR" sz="3000" dirty="0" err="1">
                <a:latin typeface="Montserrat" pitchFamily="2" charset="77"/>
              </a:rPr>
              <a:t>eco</a:t>
            </a:r>
            <a:r>
              <a:rPr lang="fr-FR" sz="3000" dirty="0">
                <a:latin typeface="Montserrat" pitchFamily="2" charset="77"/>
              </a:rPr>
              <a:t>-anxiété </a:t>
            </a:r>
          </a:p>
          <a:p>
            <a:endParaRPr lang="fr-FR" sz="3000" dirty="0">
              <a:latin typeface="Montserrat" pitchFamily="2" charset="77"/>
            </a:endParaRPr>
          </a:p>
          <a:p>
            <a:pPr marL="593960" indent="-593960">
              <a:buFontTx/>
              <a:buChar char="-"/>
            </a:pPr>
            <a:r>
              <a:rPr lang="fr-FR" sz="3000" dirty="0">
                <a:latin typeface="Montserrat" pitchFamily="2" charset="77"/>
              </a:rPr>
              <a:t>Trouver du temps pour monter en compétence et des espaces dans les maquettes</a:t>
            </a:r>
          </a:p>
          <a:p>
            <a:endParaRPr lang="fr-FR" sz="3741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8374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20716051b_0_65"/>
          <p:cNvSpPr/>
          <p:nvPr/>
        </p:nvSpPr>
        <p:spPr>
          <a:xfrm>
            <a:off x="2059405" y="4399112"/>
            <a:ext cx="6212114" cy="332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43" tIns="71246" rIns="142543" bIns="71246" anchor="t" anchorCtr="0">
            <a:noAutofit/>
          </a:bodyPr>
          <a:lstStyle/>
          <a:p>
            <a:pPr rtl="0">
              <a:buClr>
                <a:srgbClr val="000000"/>
              </a:buClr>
              <a:buSzPts val="2100"/>
            </a:pPr>
            <a:r>
              <a:rPr lang="fr" sz="3326" dirty="0">
                <a:latin typeface="Dosis Medium" pitchFamily="2" charset="77"/>
                <a:ea typeface="Dosis"/>
                <a:cs typeface="Dosis"/>
                <a:sym typeface="Dosis"/>
              </a:rPr>
              <a:t>Les enjeux TEDS ne s’arrête pas aux enjeux climat/énergie </a:t>
            </a:r>
          </a:p>
          <a:p>
            <a:pPr rtl="0">
              <a:buClr>
                <a:srgbClr val="000000"/>
              </a:buClr>
              <a:buSzPts val="2100"/>
            </a:pPr>
            <a:endParaRPr lang="fr" sz="3326" dirty="0">
              <a:latin typeface="Dosis Medium" pitchFamily="2" charset="77"/>
              <a:ea typeface="Dosis"/>
              <a:cs typeface="Dosis"/>
              <a:sym typeface="Dosis"/>
            </a:endParaRPr>
          </a:p>
          <a:p>
            <a:pPr rtl="0">
              <a:buClr>
                <a:srgbClr val="000000"/>
              </a:buClr>
              <a:buSzPts val="2100"/>
            </a:pPr>
            <a:r>
              <a:rPr lang="fr" sz="3326" dirty="0">
                <a:latin typeface="Dosis Medium" pitchFamily="2" charset="77"/>
                <a:ea typeface="Dosis"/>
                <a:cs typeface="Dosis"/>
                <a:sym typeface="Dosis"/>
              </a:rPr>
              <a:t>L’approche systémique est essentielle</a:t>
            </a:r>
          </a:p>
          <a:p>
            <a:pPr rtl="0">
              <a:buClr>
                <a:srgbClr val="000000"/>
              </a:buClr>
              <a:buSzPts val="2100"/>
            </a:pPr>
            <a:endParaRPr lang="fr" sz="3326" dirty="0">
              <a:latin typeface="Dosis Medium" pitchFamily="2" charset="77"/>
              <a:ea typeface="Dosis"/>
              <a:cs typeface="Dosis"/>
              <a:sym typeface="Dosis"/>
            </a:endParaRPr>
          </a:p>
          <a:p>
            <a:pPr rtl="0">
              <a:buClr>
                <a:srgbClr val="000000"/>
              </a:buClr>
              <a:buSzPts val="2100"/>
            </a:pPr>
            <a:r>
              <a:rPr lang="fr" sz="3326" dirty="0">
                <a:latin typeface="Dosis Medium" pitchFamily="2" charset="77"/>
                <a:ea typeface="Dosis"/>
                <a:cs typeface="Dosis"/>
                <a:sym typeface="Dosis"/>
              </a:rPr>
              <a:t>L’interdisciplinarité est clé</a:t>
            </a:r>
          </a:p>
          <a:p>
            <a:pPr rtl="0">
              <a:buClr>
                <a:srgbClr val="000000"/>
              </a:buClr>
              <a:buSzPts val="2100"/>
            </a:pPr>
            <a:endParaRPr lang="fr" sz="3326" dirty="0"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29</a:t>
            </a:fld>
            <a:endParaRPr dirty="0"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4" y="879727"/>
            <a:ext cx="12313399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Deux convictions qui se traduisent en pratique</a:t>
            </a: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C67DB60A-80BC-4841-BF9E-B9467C17FD00}"/>
              </a:ext>
            </a:extLst>
          </p:cNvPr>
          <p:cNvSpPr txBox="1"/>
          <p:nvPr/>
        </p:nvSpPr>
        <p:spPr>
          <a:xfrm>
            <a:off x="826328" y="3362655"/>
            <a:ext cx="784189" cy="18193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93960" indent="-593960">
              <a:buFontTx/>
              <a:buChar char="-"/>
            </a:pPr>
            <a:endParaRPr lang="fr-FR" sz="3741" dirty="0">
              <a:latin typeface="Montserrat" pitchFamily="2" charset="77"/>
            </a:endParaRPr>
          </a:p>
          <a:p>
            <a:endParaRPr lang="fr-FR" sz="3741" dirty="0">
              <a:latin typeface="Montserrat" pitchFamily="2" charset="77"/>
            </a:endParaRPr>
          </a:p>
          <a:p>
            <a:endParaRPr lang="fr-FR" sz="3741" dirty="0">
              <a:latin typeface="Montserrat" pitchFamily="2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4815D92-13D1-C244-946E-06B8B0104C47}"/>
              </a:ext>
            </a:extLst>
          </p:cNvPr>
          <p:cNvSpPr txBox="1"/>
          <p:nvPr/>
        </p:nvSpPr>
        <p:spPr>
          <a:xfrm>
            <a:off x="3960584" y="3216228"/>
            <a:ext cx="2209259" cy="668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3741" dirty="0">
                <a:latin typeface="Dosis Medium" pitchFamily="2" charset="77"/>
                <a:ea typeface="Dosis"/>
                <a:cs typeface="Dosis"/>
                <a:sym typeface="Dosis"/>
              </a:rPr>
              <a:t>Sur le fond</a:t>
            </a:r>
            <a:endParaRPr lang="fr-FR" sz="3741" dirty="0"/>
          </a:p>
        </p:txBody>
      </p:sp>
      <p:sp>
        <p:nvSpPr>
          <p:cNvPr id="14" name="Google Shape;146;g2820716051b_0_65">
            <a:extLst>
              <a:ext uri="{FF2B5EF4-FFF2-40B4-BE49-F238E27FC236}">
                <a16:creationId xmlns:a16="http://schemas.microsoft.com/office/drawing/2014/main" id="{E963D8FB-05CC-624B-ADA3-7DFB738D2E2A}"/>
              </a:ext>
            </a:extLst>
          </p:cNvPr>
          <p:cNvSpPr/>
          <p:nvPr/>
        </p:nvSpPr>
        <p:spPr>
          <a:xfrm>
            <a:off x="3291456" y="6219873"/>
            <a:ext cx="6212114" cy="332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43" tIns="71246" rIns="142543" bIns="71246" anchor="t" anchorCtr="0">
            <a:noAutofit/>
          </a:bodyPr>
          <a:lstStyle/>
          <a:p>
            <a:pPr rtl="0">
              <a:buClr>
                <a:srgbClr val="000000"/>
              </a:buClr>
              <a:buSzPts val="2100"/>
            </a:pPr>
            <a:endParaRPr lang="fr" sz="3326" dirty="0"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" name="Google Shape;146;g2820716051b_0_65">
            <a:extLst>
              <a:ext uri="{FF2B5EF4-FFF2-40B4-BE49-F238E27FC236}">
                <a16:creationId xmlns:a16="http://schemas.microsoft.com/office/drawing/2014/main" id="{756F62E7-9EB0-4A4A-8ACA-F9B9F53E141C}"/>
              </a:ext>
            </a:extLst>
          </p:cNvPr>
          <p:cNvSpPr/>
          <p:nvPr/>
        </p:nvSpPr>
        <p:spPr>
          <a:xfrm>
            <a:off x="10457618" y="4343957"/>
            <a:ext cx="5915920" cy="3322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43" tIns="71246" rIns="142543" bIns="71246" anchor="t" anchorCtr="0">
            <a:noAutofit/>
          </a:bodyPr>
          <a:lstStyle/>
          <a:p>
            <a:pPr algn="just" rtl="0">
              <a:buClr>
                <a:srgbClr val="000000"/>
              </a:buClr>
              <a:buSzPts val="2100"/>
            </a:pPr>
            <a:r>
              <a:rPr lang="fr" sz="3326" dirty="0">
                <a:latin typeface="Dosis Medium" pitchFamily="2" charset="77"/>
                <a:ea typeface="Dosis"/>
                <a:cs typeface="Dosis"/>
                <a:sym typeface="Dosis"/>
              </a:rPr>
              <a:t>Les enjeux TEDS nécessitent une transformation des approches pédagogiques</a:t>
            </a:r>
          </a:p>
          <a:p>
            <a:pPr algn="just" rtl="0">
              <a:buClr>
                <a:srgbClr val="000000"/>
              </a:buClr>
              <a:buSzPts val="2100"/>
            </a:pPr>
            <a:endParaRPr lang="fr" sz="3326" dirty="0">
              <a:latin typeface="Dosis Medium" pitchFamily="2" charset="77"/>
              <a:ea typeface="Dosis"/>
              <a:cs typeface="Dosis"/>
              <a:sym typeface="Dosis"/>
            </a:endParaRPr>
          </a:p>
          <a:p>
            <a:pPr algn="just" rtl="0">
              <a:buClr>
                <a:srgbClr val="000000"/>
              </a:buClr>
              <a:buSzPts val="2100"/>
            </a:pPr>
            <a:r>
              <a:rPr lang="fr" sz="3326" dirty="0">
                <a:latin typeface="Dosis Medium" pitchFamily="2" charset="77"/>
                <a:ea typeface="Dosis"/>
                <a:cs typeface="Dosis"/>
                <a:sym typeface="Dosis"/>
              </a:rPr>
              <a:t>Il faut reconnaitre la dimension socio-affective des apprenants dans les apprentissages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A2AEFBA-F610-4E4C-9ED0-C482B2CF796F}"/>
              </a:ext>
            </a:extLst>
          </p:cNvPr>
          <p:cNvSpPr txBox="1"/>
          <p:nvPr/>
        </p:nvSpPr>
        <p:spPr>
          <a:xfrm>
            <a:off x="11978037" y="3171084"/>
            <a:ext cx="2478564" cy="6680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" sz="3741" dirty="0">
                <a:latin typeface="Dosis Medium" pitchFamily="2" charset="77"/>
                <a:ea typeface="Dosis"/>
                <a:cs typeface="Dosis"/>
                <a:sym typeface="Dosis"/>
              </a:rPr>
              <a:t>Sur la forme</a:t>
            </a:r>
            <a:endParaRPr lang="fr-FR" sz="374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802C505-8B7B-E146-B1F7-7E8E6759C86E}"/>
              </a:ext>
            </a:extLst>
          </p:cNvPr>
          <p:cNvSpPr/>
          <p:nvPr/>
        </p:nvSpPr>
        <p:spPr>
          <a:xfrm>
            <a:off x="10128804" y="2765920"/>
            <a:ext cx="6573553" cy="63876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741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FABD4CE6-BDAF-1846-889F-BC80321C1EA8}"/>
              </a:ext>
            </a:extLst>
          </p:cNvPr>
          <p:cNvSpPr/>
          <p:nvPr/>
        </p:nvSpPr>
        <p:spPr>
          <a:xfrm>
            <a:off x="1878690" y="2765919"/>
            <a:ext cx="6573553" cy="63876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741"/>
          </a:p>
        </p:txBody>
      </p:sp>
    </p:spTree>
    <p:extLst>
      <p:ext uri="{BB962C8B-B14F-4D97-AF65-F5344CB8AC3E}">
        <p14:creationId xmlns:p14="http://schemas.microsoft.com/office/powerpoint/2010/main" val="420538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 bwMode="auto">
          <a:xfrm>
            <a:off x="8176405" y="1556686"/>
            <a:ext cx="10362561" cy="7835507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9h - 9h20 </a:t>
            </a:r>
            <a:r>
              <a:rPr lang="fr-FR" sz="3200" dirty="0"/>
              <a:t>:</a:t>
            </a:r>
            <a:r>
              <a:rPr lang="fr-FR" sz="3200" b="1" dirty="0"/>
              <a:t> </a:t>
            </a:r>
            <a:r>
              <a:rPr lang="fr-FR" sz="3200" dirty="0"/>
              <a:t>Introduction de la matinée par la </a:t>
            </a:r>
            <a:r>
              <a:rPr lang="fr-FR" sz="3200" b="1" dirty="0"/>
              <a:t>Présidente Carine Bernault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9h20-10h20</a:t>
            </a:r>
            <a:r>
              <a:rPr lang="fr-FR" sz="3200" dirty="0"/>
              <a:t> : </a:t>
            </a:r>
            <a:r>
              <a:rPr lang="fr-FR" sz="3200" b="1" dirty="0"/>
              <a:t>Conférence d’Olivier </a:t>
            </a:r>
            <a:r>
              <a:rPr lang="fr-FR" sz="3200" b="1" dirty="0" err="1"/>
              <a:t>Hamant</a:t>
            </a:r>
            <a:r>
              <a:rPr lang="fr-FR" sz="3200" b="1" dirty="0"/>
              <a:t>- </a:t>
            </a:r>
            <a:r>
              <a:rPr lang="fr-FR" sz="3200" dirty="0"/>
              <a:t>Une 3e voie pour l’Université, grâce aux leçons du vivant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10h20 - 10h45 </a:t>
            </a:r>
            <a:r>
              <a:rPr lang="fr-FR" sz="3200" dirty="0"/>
              <a:t>: Pause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10h45 – 11h45 </a:t>
            </a:r>
            <a:r>
              <a:rPr lang="fr-FR" sz="3200" dirty="0"/>
              <a:t>:</a:t>
            </a:r>
            <a:r>
              <a:rPr lang="fr-FR" sz="3200" b="1" dirty="0"/>
              <a:t> Table-ronde </a:t>
            </a:r>
            <a:r>
              <a:rPr lang="fr-FR" sz="3200" dirty="0"/>
              <a:t>- REX Nantes Université sur intégration des enjeux TEDS dans les enseignements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11h45 – 12h30 </a:t>
            </a:r>
            <a:r>
              <a:rPr lang="fr-FR" sz="3200" dirty="0"/>
              <a:t>: Partage d’expériences d’accompagnement des établissements d’enseignement supérieur par le </a:t>
            </a:r>
            <a:r>
              <a:rPr lang="fr-FR" sz="3200" b="1" dirty="0"/>
              <a:t>Campus de la Transition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12h30-12h45</a:t>
            </a:r>
            <a:r>
              <a:rPr lang="fr-FR" sz="3200" dirty="0"/>
              <a:t>: clôture par </a:t>
            </a:r>
            <a:r>
              <a:rPr lang="fr-FR" sz="3200" b="1" dirty="0"/>
              <a:t>L. </a:t>
            </a:r>
            <a:r>
              <a:rPr lang="fr-FR" sz="3200" b="1" dirty="0" err="1"/>
              <a:t>Devisme</a:t>
            </a:r>
            <a:r>
              <a:rPr lang="fr-FR" sz="3200" b="1" dirty="0"/>
              <a:t>, VP Transformations écologiques et Médiations scientifiques</a:t>
            </a:r>
            <a:r>
              <a:rPr lang="fr-FR" sz="3200" dirty="0"/>
              <a:t> et </a:t>
            </a:r>
            <a:r>
              <a:rPr lang="fr-FR" sz="3200" b="1" dirty="0"/>
              <a:t>P. </a:t>
            </a:r>
            <a:r>
              <a:rPr lang="fr-FR" sz="3200" b="1" dirty="0" err="1"/>
              <a:t>Jurikova</a:t>
            </a:r>
            <a:r>
              <a:rPr lang="fr-FR" sz="3200" b="1" dirty="0"/>
              <a:t>, coordinatrice Formation TEDS, DFRU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3200" b="1" dirty="0"/>
              <a:t>13h</a:t>
            </a:r>
            <a:r>
              <a:rPr lang="fr-FR" sz="3200" dirty="0"/>
              <a:t>…</a:t>
            </a:r>
            <a:r>
              <a:rPr lang="fr-FR" sz="3200" b="1" dirty="0"/>
              <a:t> Déjeuner</a:t>
            </a: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9" y="110275"/>
            <a:ext cx="17527312" cy="18467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>
                <a:latin typeface="Calibri"/>
              </a:rPr>
              <a:t>Programme de la matinée</a:t>
            </a:r>
            <a:endParaRPr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CE5FC3-2120-4FB2-97AE-94398FF22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4" r="8010"/>
          <a:stretch/>
        </p:blipFill>
        <p:spPr bwMode="auto">
          <a:xfrm>
            <a:off x="617537" y="1849156"/>
            <a:ext cx="7417301" cy="657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30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13688916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CY CERGY PARIS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F3C3D83-9856-1D4B-86D3-A4F1A054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2244" y="2203711"/>
            <a:ext cx="4834280" cy="6815059"/>
          </a:xfrm>
          <a:prstGeom prst="round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BFDB125-F3E3-4E4F-AC44-E2AF52A296A3}"/>
              </a:ext>
            </a:extLst>
          </p:cNvPr>
          <p:cNvSpPr txBox="1"/>
          <p:nvPr/>
        </p:nvSpPr>
        <p:spPr>
          <a:xfrm>
            <a:off x="1123863" y="2891867"/>
            <a:ext cx="11251604" cy="5722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326" dirty="0">
                <a:latin typeface="Dosis" pitchFamily="2" charset="77"/>
              </a:rPr>
              <a:t>Concrètement, cet accompagnement pluriannuel s’est traduit par :</a:t>
            </a:r>
          </a:p>
          <a:p>
            <a:endParaRPr lang="fr-FR" sz="3326" dirty="0">
              <a:latin typeface="Dosis" pitchFamily="2" charset="77"/>
            </a:endParaRPr>
          </a:p>
          <a:p>
            <a:r>
              <a:rPr lang="fr-FR" sz="3326" dirty="0">
                <a:latin typeface="Dosis" pitchFamily="2" charset="77"/>
              </a:rPr>
              <a:t>• des journées de sensibilisation et de formation ;</a:t>
            </a:r>
          </a:p>
          <a:p>
            <a:r>
              <a:rPr lang="fr-FR" sz="3326" dirty="0">
                <a:latin typeface="Dosis" pitchFamily="2" charset="77"/>
              </a:rPr>
              <a:t>• la révision de la maquette pédagogique du cycle ingénieur ;</a:t>
            </a:r>
          </a:p>
          <a:p>
            <a:r>
              <a:rPr lang="fr-FR" sz="3326" dirty="0">
                <a:latin typeface="Dosis" pitchFamily="2" charset="77"/>
              </a:rPr>
              <a:t>• la révision du référentiel de compétences au regard des thématiques de transition</a:t>
            </a:r>
          </a:p>
          <a:p>
            <a:r>
              <a:rPr lang="fr-FR" sz="3326" dirty="0">
                <a:latin typeface="Dosis" pitchFamily="2" charset="77"/>
              </a:rPr>
              <a:t>écologique et sociale (en conformité avec les demandes de la CTI) ;</a:t>
            </a:r>
          </a:p>
          <a:p>
            <a:r>
              <a:rPr lang="fr-FR" sz="3326" dirty="0">
                <a:latin typeface="Dosis" pitchFamily="2" charset="77"/>
              </a:rPr>
              <a:t>• la conception et l’expérimentation d’une nouvelle unité d’enseignement à destination de 500 étudiants de première année ;</a:t>
            </a:r>
          </a:p>
          <a:p>
            <a:r>
              <a:rPr lang="fr-FR" sz="3326" dirty="0">
                <a:latin typeface="Dosis" pitchFamily="2" charset="77"/>
              </a:rPr>
              <a:t>• l’appropriation continue des enjeux de transition écologique et sociale et de nouvelles pratiques pédagogiques par les enseignants.</a:t>
            </a:r>
          </a:p>
        </p:txBody>
      </p:sp>
    </p:spTree>
    <p:extLst>
      <p:ext uri="{BB962C8B-B14F-4D97-AF65-F5344CB8AC3E}">
        <p14:creationId xmlns:p14="http://schemas.microsoft.com/office/powerpoint/2010/main" val="3789859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31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831501" y="577792"/>
            <a:ext cx="13688916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CY CERGY PARIS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831501" y="1735024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D237FA-24A5-A843-9C9D-DFF63BEFF456}"/>
              </a:ext>
            </a:extLst>
          </p:cNvPr>
          <p:cNvSpPr txBox="1"/>
          <p:nvPr/>
        </p:nvSpPr>
        <p:spPr>
          <a:xfrm>
            <a:off x="546356" y="2289050"/>
            <a:ext cx="17704905" cy="762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Formation des étudiants: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1800 étudiants formés à CY Tech</a:t>
            </a:r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 </a:t>
            </a: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(école d’ingénieur) via la mise en place d’un module généraliste en première année (3e année de réalisation - 600 chaque année);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800 étudiants de première et deuxième année formés à l’IUT</a:t>
            </a:r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 </a:t>
            </a: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via la mise en place d’un module généraliste (1ère année de réalisation);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183" dirty="0">
              <a:latin typeface="Dosis" pitchFamily="2" charset="77"/>
            </a:endParaRPr>
          </a:p>
          <a:p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Formation des enseignants: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25 enseignants formés et autonomes à CY Tech (équipe H&amp;D);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45 enseignants formés sur le périmètre CYU;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15 enseignants formés à l’INSPE;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10 enseignants accompagnés à l’IUT;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50 enseignants disciplinaires sensibilisés à CY Tech/IST;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183" dirty="0">
              <a:latin typeface="Dosis" pitchFamily="2" charset="77"/>
            </a:endParaRPr>
          </a:p>
          <a:p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Formation des ingénieurs pédagogiques: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10 ingénieurs pédagogiques de l’équipe SDP formés;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183" dirty="0">
              <a:latin typeface="Dosis" pitchFamily="2" charset="77"/>
            </a:endParaRPr>
          </a:p>
          <a:p>
            <a:r>
              <a:rPr lang="fr-FR" sz="2494" b="1" dirty="0">
                <a:solidFill>
                  <a:srgbClr val="595959"/>
                </a:solidFill>
                <a:latin typeface="Dosis" pitchFamily="2" charset="77"/>
              </a:rPr>
              <a:t>Composantes / Établissements engagés: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1 Composante (CY Tech - école d’ingénieur et composante);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4 établissements-composantes (ENSEA, IUT, INSPE, EPSS);</a:t>
            </a:r>
            <a:endParaRPr lang="fr-FR" sz="2183" dirty="0">
              <a:latin typeface="Dosis" pitchFamily="2" charset="77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fr-FR" sz="2494" dirty="0">
                <a:solidFill>
                  <a:srgbClr val="595959"/>
                </a:solidFill>
                <a:latin typeface="Dosis" pitchFamily="2" charset="77"/>
              </a:rPr>
              <a:t>2 Composantes avec une demande (LEI et LSH);</a:t>
            </a:r>
            <a:endParaRPr lang="fr-FR" sz="2183" dirty="0">
              <a:latin typeface="Dosis" pitchFamily="2" charset="77"/>
            </a:endParaRPr>
          </a:p>
          <a:p>
            <a:endParaRPr lang="fr-FR" sz="2494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A427F6B-A686-F242-B37E-4EE701A8C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5261" y="6833211"/>
            <a:ext cx="5290875" cy="172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96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32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788114" y="380634"/>
            <a:ext cx="11738182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" sz="4781" dirty="0">
                <a:solidFill>
                  <a:schemeClr val="lt1"/>
                </a:solidFill>
                <a:latin typeface="Dosis Medium" pitchFamily="2" charset="77"/>
                <a:ea typeface="Dosis"/>
                <a:cs typeface="Dosis"/>
                <a:sym typeface="Dosis"/>
              </a:rPr>
              <a:t>ZOOM SUR LE PARTENARIAT AVEC l’USPN</a:t>
            </a:r>
            <a:endParaRPr sz="4781" dirty="0">
              <a:solidFill>
                <a:schemeClr val="lt1"/>
              </a:solidFill>
              <a:latin typeface="Dosis Medium" pitchFamily="2" charset="77"/>
              <a:ea typeface="Dosis"/>
              <a:cs typeface="Dosis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A9D9AD9-2F94-B54F-9978-26F834109719}"/>
              </a:ext>
            </a:extLst>
          </p:cNvPr>
          <p:cNvSpPr txBox="1"/>
          <p:nvPr/>
        </p:nvSpPr>
        <p:spPr>
          <a:xfrm>
            <a:off x="0" y="1735024"/>
            <a:ext cx="12526296" cy="7999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Atelier 1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7"/>
                  </a:ext>
                </a:extLst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8"/>
                  </a:ext>
                </a:extLst>
              </a:rPr>
              <a:t>Introduction: rappel des constats, contexte de l’Enseignement Supérieur et cadrage des objectifs des ateliers</a:t>
            </a: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9"/>
                </a:ext>
              </a:extLst>
            </a:endParaRPr>
          </a:p>
          <a:p>
            <a:pPr marL="950336" algn="just" rtl="0">
              <a:lnSpc>
                <a:spcPct val="115000"/>
              </a:lnSpc>
            </a:pPr>
            <a:endParaRPr lang="fr-FR" sz="2494" dirty="0"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0"/>
                </a:ext>
              </a:extLst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Atelier 2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1"/>
                  </a:ext>
                </a:extLst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2"/>
                  </a:ext>
                </a:extLst>
              </a:rPr>
              <a:t>L’approche du Campus de la Transition: la transition comme objet systémique et pédagogique</a:t>
            </a: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3"/>
                </a:ext>
              </a:extLst>
            </a:endParaRPr>
          </a:p>
          <a:p>
            <a:pPr marL="950336" algn="just" rtl="0">
              <a:lnSpc>
                <a:spcPct val="115000"/>
              </a:lnSpc>
            </a:pPr>
            <a:endParaRPr lang="fr-FR" sz="2494" dirty="0"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4"/>
                </a:ext>
              </a:extLst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Atelier 3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5"/>
                  </a:ext>
                </a:extLst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6"/>
                  </a:ext>
                </a:extLst>
              </a:rPr>
              <a:t>Interdisciplinarité: pourquoi et comment travailler avec ? </a:t>
            </a: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7"/>
                </a:ext>
              </a:extLst>
            </a:endParaRPr>
          </a:p>
          <a:p>
            <a:pPr marL="950336" algn="just" rtl="0">
              <a:lnSpc>
                <a:spcPct val="115000"/>
              </a:lnSpc>
            </a:pPr>
            <a:endParaRPr lang="fr-FR" sz="2494" dirty="0"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8"/>
                </a:ext>
              </a:extLst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Atelier 4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9"/>
                  </a:ext>
                </a:extLst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Rôle et posture de l’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enseignant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 face aux enjeux de TEDS (neutralité axiologique, éthique des science, </a:t>
            </a:r>
            <a:r>
              <a:rPr lang="fr-FR" sz="2494" dirty="0" err="1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etc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0"/>
                  </a:ext>
                </a:extLst>
              </a:rPr>
              <a:t>) </a:t>
            </a: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1"/>
                </a:ext>
              </a:extLst>
            </a:endParaRPr>
          </a:p>
          <a:p>
            <a:pPr marL="950336" algn="just" rtl="0">
              <a:lnSpc>
                <a:spcPct val="115000"/>
              </a:lnSpc>
            </a:pPr>
            <a:endParaRPr lang="fr-FR" sz="2494" dirty="0">
              <a:latin typeface="Dosis" pitchFamily="2" charset="77"/>
              <a:ea typeface="Montserrat"/>
              <a:cs typeface="Montserrat"/>
              <a:sym typeface="Montserrat"/>
              <a:extLst>
                <a:ext uri="http://customooxmlschemas.google.com/">
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2"/>
                </a:ext>
              </a:extLst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Atelier 5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3"/>
                  </a:ext>
                </a:extLst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</a:rPr>
              <a:t>Découvrir des pédagogies dites </a:t>
            </a:r>
            <a:r>
              <a:rPr lang="fr-FR" sz="2494" dirty="0" err="1">
                <a:latin typeface="Dosis" pitchFamily="2" charset="77"/>
                <a:ea typeface="Montserrat Medium"/>
                <a:cs typeface="Montserrat Medium"/>
                <a:sym typeface="Montserrat Medium"/>
              </a:rPr>
              <a:t>transformantes</a:t>
            </a: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950336" algn="just" rtl="0">
              <a:lnSpc>
                <a:spcPct val="115000"/>
              </a:lnSpc>
            </a:pP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Font typeface="Montserrat Medium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</a:rPr>
              <a:t>Atelier 6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</a:rPr>
              <a:t>: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</a:rPr>
              <a:t> Mise en pratique (1): Poser les bases de construction d’un module ou d’une formation</a:t>
            </a: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Font typeface="Montserrat Medium"/>
              <a:buChar char="●"/>
            </a:pPr>
            <a:endParaRPr lang="fr-FR" sz="2494" dirty="0">
              <a:latin typeface="Dosis" pitchFamily="2" charset="77"/>
              <a:ea typeface="Montserrat Medium"/>
              <a:cs typeface="Montserrat Medium"/>
              <a:sym typeface="Montserrat Medium"/>
            </a:endParaRPr>
          </a:p>
          <a:p>
            <a:pPr marL="950336" indent="-626958" algn="just" rtl="0">
              <a:lnSpc>
                <a:spcPct val="115000"/>
              </a:lnSpc>
              <a:buClr>
                <a:schemeClr val="lt1"/>
              </a:buClr>
              <a:buSzPts val="1150"/>
              <a:buFont typeface="Montserrat Medium"/>
              <a:buChar char="●"/>
            </a:pPr>
            <a:r>
              <a:rPr lang="fr-FR" sz="2494" b="1" dirty="0">
                <a:latin typeface="Dosis" pitchFamily="2" charset="77"/>
                <a:ea typeface="Montserrat"/>
                <a:cs typeface="Montserrat"/>
                <a:sym typeface="Montserrat"/>
              </a:rPr>
              <a:t>Atelier 7 </a:t>
            </a:r>
            <a:r>
              <a:rPr lang="fr-FR" sz="2494" dirty="0">
                <a:latin typeface="Dosis" pitchFamily="2" charset="77"/>
                <a:ea typeface="Montserrat"/>
                <a:cs typeface="Montserrat"/>
                <a:sym typeface="Montserrat"/>
              </a:rPr>
              <a:t>: </a:t>
            </a:r>
            <a:r>
              <a:rPr lang="fr-FR" sz="2494" dirty="0">
                <a:latin typeface="Dosis" pitchFamily="2" charset="77"/>
                <a:ea typeface="Montserrat Medium"/>
                <a:cs typeface="Montserrat Medium"/>
                <a:sym typeface="Montserrat Medium"/>
              </a:rPr>
              <a:t>Mise en pratique (2): Travailler en équipe pour imaginer des nouveaux contenus/formations</a:t>
            </a:r>
          </a:p>
        </p:txBody>
      </p:sp>
      <p:pic>
        <p:nvPicPr>
          <p:cNvPr id="10" name="Picture 2" descr="Institut Galilée - Université Paris 13">
            <a:extLst>
              <a:ext uri="{FF2B5EF4-FFF2-40B4-BE49-F238E27FC236}">
                <a16:creationId xmlns:a16="http://schemas.microsoft.com/office/drawing/2014/main" id="{2C24244D-0C2D-5B4D-B061-286176534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098" y="7152526"/>
            <a:ext cx="4666944" cy="219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4D44477-F96F-CB40-B153-06ABD9962A2A}"/>
              </a:ext>
            </a:extLst>
          </p:cNvPr>
          <p:cNvSpPr/>
          <p:nvPr/>
        </p:nvSpPr>
        <p:spPr>
          <a:xfrm>
            <a:off x="13309844" y="2440456"/>
            <a:ext cx="4476680" cy="46287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74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51F76A2-3AB3-044B-919E-34898A721958}"/>
              </a:ext>
            </a:extLst>
          </p:cNvPr>
          <p:cNvSpPr txBox="1"/>
          <p:nvPr/>
        </p:nvSpPr>
        <p:spPr>
          <a:xfrm>
            <a:off x="13659262" y="2821692"/>
            <a:ext cx="3777843" cy="386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910" dirty="0">
                <a:latin typeface="Dosis" pitchFamily="2" charset="77"/>
                <a:ea typeface="Montserrat Medium"/>
                <a:cs typeface="Montserrat Medium"/>
                <a:sym typeface="Montserrat Medium"/>
              </a:rPr>
              <a:t>7 ateliers de mai 2024 à décembre 2025 </a:t>
            </a:r>
          </a:p>
          <a:p>
            <a:pPr algn="just"/>
            <a:endParaRPr lang="fr-FR" sz="3741" dirty="0">
              <a:latin typeface="Dosis" pitchFamily="2" charset="77"/>
              <a:sym typeface="Montserrat Medium"/>
            </a:endParaRPr>
          </a:p>
          <a:p>
            <a:pPr algn="just"/>
            <a:r>
              <a:rPr lang="fr-FR" sz="3741" dirty="0">
                <a:latin typeface="Dosis" pitchFamily="2" charset="77"/>
                <a:sym typeface="Montserrat Medium"/>
              </a:rPr>
              <a:t>Chaque atelier répété 6 fois pour embarquer tout le monde</a:t>
            </a:r>
            <a:endParaRPr lang="fr-FR" sz="3741" dirty="0"/>
          </a:p>
        </p:txBody>
      </p:sp>
      <p:sp>
        <p:nvSpPr>
          <p:cNvPr id="12" name="Google Shape;153;g2820716051b_0_65">
            <a:extLst>
              <a:ext uri="{FF2B5EF4-FFF2-40B4-BE49-F238E27FC236}">
                <a16:creationId xmlns:a16="http://schemas.microsoft.com/office/drawing/2014/main" id="{4FFD293D-4B32-49BD-90C2-3D785FAB1499}"/>
              </a:ext>
            </a:extLst>
          </p:cNvPr>
          <p:cNvSpPr/>
          <p:nvPr/>
        </p:nvSpPr>
        <p:spPr>
          <a:xfrm rot="10800000">
            <a:off x="831501" y="1541766"/>
            <a:ext cx="175889" cy="356016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4139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6" name="Google Shape;246;g2493b1d45d5_0_4"/>
          <p:cNvPicPr/>
          <p:nvPr/>
        </p:nvPicPr>
        <p:blipFill>
          <a:blip r:embed="rId3">
            <a:alphaModFix/>
          </a:blip>
          <a:srcRect r="43921"/>
          <a:stretch/>
        </p:blipFill>
        <p:spPr bwMode="auto">
          <a:xfrm>
            <a:off x="350132" y="356796"/>
            <a:ext cx="18281863" cy="1020532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2493b1d45d5_0_4"/>
          <p:cNvSpPr/>
          <p:nvPr/>
        </p:nvSpPr>
        <p:spPr bwMode="auto">
          <a:xfrm>
            <a:off x="806579" y="878483"/>
            <a:ext cx="7875133" cy="836599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40"/>
              </a:srgbClr>
            </a:outerShdw>
          </a:effectLst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sp>
        <p:nvSpPr>
          <p:cNvPr id="248" name="Google Shape;248;g2493b1d45d5_0_4"/>
          <p:cNvSpPr/>
          <p:nvPr/>
        </p:nvSpPr>
        <p:spPr bwMode="auto">
          <a:xfrm rot="10800000">
            <a:off x="806611" y="1712919"/>
            <a:ext cx="259538" cy="129533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pic>
        <p:nvPicPr>
          <p:cNvPr id="250" name="Google Shape;250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314193" y="1101816"/>
            <a:ext cx="422198" cy="4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g2493b1d45d5_0_4"/>
          <p:cNvSpPr txBox="1"/>
          <p:nvPr/>
        </p:nvSpPr>
        <p:spPr bwMode="auto">
          <a:xfrm>
            <a:off x="1758357" y="1053614"/>
            <a:ext cx="6923356" cy="6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142551" rIns="142551" bIns="142551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2962" b="1">
                <a:solidFill>
                  <a:schemeClr val="lt1"/>
                </a:solidFill>
                <a:latin typeface="Dosis"/>
                <a:ea typeface="Dosis"/>
                <a:cs typeface="Dosis"/>
              </a:rPr>
              <a:t>PARCOURS DE 4,5 JOURS DE FORMATION</a:t>
            </a:r>
            <a:endParaRPr sz="2962" b="1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267" name="Google Shape;267;g2493b1d45d5_0_4"/>
          <p:cNvSpPr txBox="1"/>
          <p:nvPr/>
        </p:nvSpPr>
        <p:spPr bwMode="auto">
          <a:xfrm>
            <a:off x="10657727" y="2968941"/>
            <a:ext cx="7714732" cy="2009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336532">
              <a:buSzPts val="1400"/>
              <a:defRPr/>
            </a:pPr>
            <a:r>
              <a:rPr lang="fr-FR" sz="3741" b="1" dirty="0">
                <a:latin typeface="Dosis" pitchFamily="2" charset="77"/>
                <a:ea typeface="Montserrat"/>
                <a:cs typeface="Montserrat"/>
              </a:rPr>
              <a:t>2 jours</a:t>
            </a:r>
            <a:r>
              <a:rPr lang="fr-FR" sz="3741" dirty="0">
                <a:latin typeface="Dosis" pitchFamily="2" charset="77"/>
                <a:ea typeface="Montserrat Medium"/>
                <a:cs typeface="Montserrat Medium"/>
              </a:rPr>
              <a:t> sur le campus partenaire</a:t>
            </a:r>
          </a:p>
          <a:p>
            <a:pPr marL="336532">
              <a:buSzPts val="1400"/>
              <a:defRPr/>
            </a:pPr>
            <a:endParaRPr lang="fr-FR" sz="3741" dirty="0">
              <a:latin typeface="Dosis" pitchFamily="2" charset="77"/>
              <a:ea typeface="Montserrat Medium"/>
              <a:cs typeface="Montserrat Medium"/>
            </a:endParaRPr>
          </a:p>
          <a:p>
            <a:pPr marL="336532">
              <a:buSzPts val="1400"/>
              <a:defRPr/>
            </a:pPr>
            <a:r>
              <a:rPr lang="fr-FR" sz="3741" b="1" dirty="0">
                <a:latin typeface="Dosis" pitchFamily="2" charset="77"/>
                <a:ea typeface="Montserrat"/>
                <a:cs typeface="Montserrat"/>
              </a:rPr>
              <a:t>2,5 jours en immersion</a:t>
            </a:r>
            <a:r>
              <a:rPr lang="fr-FR" sz="3741" dirty="0">
                <a:latin typeface="Dosis" pitchFamily="2" charset="77"/>
                <a:ea typeface="Montserrat Medium"/>
                <a:cs typeface="Montserrat Medium"/>
              </a:rPr>
              <a:t> au Campus de la Transition</a:t>
            </a:r>
            <a:endParaRPr sz="3741" dirty="0">
              <a:latin typeface="Dosis" pitchFamily="2" charset="77"/>
              <a:ea typeface="Montserrat Medium"/>
              <a:cs typeface="Montserrat Medium"/>
            </a:endParaRPr>
          </a:p>
          <a:p>
            <a:pPr marL="712656">
              <a:buSzPts val="500"/>
              <a:defRPr/>
            </a:pPr>
            <a:endParaRPr sz="1455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268" name="Google Shape;268;g2493b1d45d5_0_4"/>
          <p:cNvSpPr txBox="1"/>
          <p:nvPr/>
        </p:nvSpPr>
        <p:spPr bwMode="auto">
          <a:xfrm>
            <a:off x="1767879" y="2825249"/>
            <a:ext cx="8889846" cy="24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336532">
              <a:lnSpc>
                <a:spcPct val="107915"/>
              </a:lnSpc>
              <a:spcAft>
                <a:spcPts val="935"/>
              </a:spcAft>
              <a:buSzPts val="1400"/>
              <a:defRPr/>
            </a:pPr>
            <a:r>
              <a:rPr lang="fr-FR" sz="3741" b="1" dirty="0">
                <a:latin typeface="Dosis" pitchFamily="2" charset="77"/>
                <a:ea typeface="Montserrat"/>
                <a:cs typeface="Montserrat"/>
              </a:rPr>
              <a:t>Comprendre </a:t>
            </a:r>
            <a:r>
              <a:rPr lang="fr-FR" sz="3741" dirty="0">
                <a:latin typeface="Dosis" pitchFamily="2" charset="77"/>
                <a:ea typeface="Montserrat Medium"/>
                <a:cs typeface="Montserrat Medium"/>
              </a:rPr>
              <a:t>le caractère systémique de la transition via la méthode des 6 Portes du Manuel de la Grande Transition</a:t>
            </a:r>
            <a:endParaRPr sz="3741" dirty="0">
              <a:latin typeface="Dosis" pitchFamily="2" charset="77"/>
              <a:ea typeface="Montserrat Medium"/>
              <a:cs typeface="Montserrat Medium"/>
            </a:endParaRPr>
          </a:p>
          <a:p>
            <a:pPr marL="336532">
              <a:lnSpc>
                <a:spcPct val="107915"/>
              </a:lnSpc>
              <a:spcAft>
                <a:spcPts val="935"/>
              </a:spcAft>
              <a:buSzPts val="1400"/>
              <a:defRPr/>
            </a:pPr>
            <a:r>
              <a:rPr lang="fr-FR" sz="3741" b="1" dirty="0">
                <a:latin typeface="Dosis" pitchFamily="2" charset="77"/>
                <a:ea typeface="Montserrat"/>
                <a:cs typeface="Montserrat"/>
              </a:rPr>
              <a:t>Constituer </a:t>
            </a:r>
            <a:r>
              <a:rPr lang="fr-FR" sz="3741" dirty="0">
                <a:latin typeface="Dosis" pitchFamily="2" charset="77"/>
                <a:ea typeface="Montserrat Medium"/>
                <a:cs typeface="Montserrat Medium"/>
              </a:rPr>
              <a:t>un collectif engagé.</a:t>
            </a:r>
            <a:endParaRPr sz="3741" dirty="0">
              <a:latin typeface="Dosis" pitchFamily="2" charset="77"/>
            </a:endParaRPr>
          </a:p>
          <a:p>
            <a:pPr marL="336532">
              <a:lnSpc>
                <a:spcPct val="107915"/>
              </a:lnSpc>
              <a:spcAft>
                <a:spcPts val="935"/>
              </a:spcAft>
              <a:buSzPts val="1400"/>
              <a:defRPr/>
            </a:pPr>
            <a:r>
              <a:rPr lang="fr-FR" sz="3741" b="1" dirty="0">
                <a:latin typeface="Dosis" pitchFamily="2" charset="77"/>
                <a:ea typeface="Montserrat"/>
                <a:cs typeface="Montserrat"/>
              </a:rPr>
              <a:t>Outiller </a:t>
            </a:r>
            <a:r>
              <a:rPr lang="fr-FR" sz="3741" dirty="0">
                <a:latin typeface="Dosis" pitchFamily="2" charset="77"/>
                <a:ea typeface="Montserrat Medium"/>
                <a:cs typeface="Montserrat Medium"/>
              </a:rPr>
              <a:t>les enseignants pour faire évoluer les pratiques d’enseignement</a:t>
            </a:r>
          </a:p>
          <a:p>
            <a:pPr marL="336532">
              <a:lnSpc>
                <a:spcPct val="107915"/>
              </a:lnSpc>
              <a:spcAft>
                <a:spcPts val="624"/>
              </a:spcAft>
              <a:buSzPts val="1400"/>
              <a:defRPr/>
            </a:pPr>
            <a:endParaRPr sz="3741" dirty="0">
              <a:latin typeface="Dosis" pitchFamily="2" charset="77"/>
              <a:ea typeface="Montserrat Medium"/>
              <a:cs typeface="Montserrat Medium"/>
            </a:endParaRPr>
          </a:p>
          <a:p>
            <a:pPr marL="712656">
              <a:lnSpc>
                <a:spcPct val="107915"/>
              </a:lnSpc>
              <a:buSzPts val="1500"/>
              <a:defRPr/>
            </a:pPr>
            <a:endParaRPr sz="3326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269" name="Google Shape;269;g2493b1d45d5_0_4"/>
          <p:cNvSpPr/>
          <p:nvPr/>
        </p:nvSpPr>
        <p:spPr bwMode="auto">
          <a:xfrm>
            <a:off x="839990" y="1884746"/>
            <a:ext cx="6587565" cy="661704"/>
          </a:xfrm>
          <a:prstGeom prst="rect">
            <a:avLst/>
          </a:prstGeom>
          <a:solidFill>
            <a:srgbClr val="7A943A"/>
          </a:solidFill>
          <a:ln>
            <a:noFill/>
          </a:ln>
          <a:effectLst>
            <a:outerShdw blurRad="57150" dist="19050" dir="5400000" algn="bl" rotWithShape="0">
              <a:srgbClr val="000000">
                <a:alpha val="48240"/>
              </a:srgbClr>
            </a:outerShdw>
          </a:effectLst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sp>
        <p:nvSpPr>
          <p:cNvPr id="270" name="Google Shape;270;g2493b1d45d5_0_4"/>
          <p:cNvSpPr/>
          <p:nvPr/>
        </p:nvSpPr>
        <p:spPr bwMode="auto">
          <a:xfrm rot="10800000">
            <a:off x="840007" y="2544374"/>
            <a:ext cx="259538" cy="129533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pic>
        <p:nvPicPr>
          <p:cNvPr id="271" name="Google Shape;271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110051" y="2052032"/>
            <a:ext cx="422198" cy="416361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493b1d45d5_0_4"/>
          <p:cNvSpPr txBox="1"/>
          <p:nvPr/>
        </p:nvSpPr>
        <p:spPr bwMode="auto">
          <a:xfrm>
            <a:off x="1554184" y="2003624"/>
            <a:ext cx="6249933" cy="56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142551" rIns="142551" bIns="142551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2494" b="1">
                <a:solidFill>
                  <a:schemeClr val="lt1"/>
                </a:solidFill>
                <a:latin typeface="Dosis"/>
                <a:ea typeface="Dosis"/>
                <a:cs typeface="Dosis"/>
              </a:rPr>
              <a:t>LES OBJECTIFS PÉDAGOGIQUES</a:t>
            </a:r>
            <a:endParaRPr sz="2494" b="1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sp>
        <p:nvSpPr>
          <p:cNvPr id="273" name="Google Shape;273;g2493b1d45d5_0_4"/>
          <p:cNvSpPr/>
          <p:nvPr/>
        </p:nvSpPr>
        <p:spPr bwMode="auto">
          <a:xfrm>
            <a:off x="11203026" y="1788372"/>
            <a:ext cx="6587565" cy="661704"/>
          </a:xfrm>
          <a:prstGeom prst="rect">
            <a:avLst/>
          </a:prstGeom>
          <a:solidFill>
            <a:srgbClr val="7A943A"/>
          </a:solidFill>
          <a:ln>
            <a:noFill/>
          </a:ln>
          <a:effectLst>
            <a:outerShdw blurRad="57150" dist="19050" dir="5400000" algn="bl" rotWithShape="0">
              <a:srgbClr val="000000">
                <a:alpha val="47840"/>
              </a:srgbClr>
            </a:outerShdw>
          </a:effectLst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sp>
        <p:nvSpPr>
          <p:cNvPr id="274" name="Google Shape;274;g2493b1d45d5_0_4"/>
          <p:cNvSpPr/>
          <p:nvPr/>
        </p:nvSpPr>
        <p:spPr bwMode="auto">
          <a:xfrm rot="10800000">
            <a:off x="11203046" y="2450061"/>
            <a:ext cx="259538" cy="129533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42551" tIns="142551" rIns="142551" bIns="142551" anchor="ctr" anchorCtr="0">
            <a:noAutofit/>
          </a:bodyPr>
          <a:lstStyle/>
          <a:p>
            <a:pPr>
              <a:buSzPts val="1500"/>
              <a:defRPr/>
            </a:pPr>
            <a:endParaRPr sz="2338"/>
          </a:p>
        </p:txBody>
      </p:sp>
      <p:pic>
        <p:nvPicPr>
          <p:cNvPr id="275" name="Google Shape;275;g2493b1d45d5_0_4"/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1456991" y="1890905"/>
            <a:ext cx="422198" cy="4163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2493b1d45d5_0_4"/>
          <p:cNvSpPr txBox="1"/>
          <p:nvPr/>
        </p:nvSpPr>
        <p:spPr bwMode="auto">
          <a:xfrm>
            <a:off x="11901154" y="1842492"/>
            <a:ext cx="5635462" cy="56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142551" rIns="142551" bIns="142551" anchor="ctr" anchorCtr="0">
            <a:spAutoFit/>
          </a:bodyPr>
          <a:lstStyle/>
          <a:p>
            <a:pPr>
              <a:lnSpc>
                <a:spcPct val="72000"/>
              </a:lnSpc>
              <a:buSzPts val="2500"/>
              <a:defRPr/>
            </a:pPr>
            <a:r>
              <a:rPr lang="fr-FR" sz="2494" b="1" dirty="0">
                <a:solidFill>
                  <a:schemeClr val="lt1"/>
                </a:solidFill>
                <a:latin typeface="Dosis"/>
                <a:ea typeface="Dosis"/>
                <a:cs typeface="Dosis"/>
              </a:rPr>
              <a:t>LES MODALITÉS PÉDAGOGIQUES</a:t>
            </a:r>
            <a:endParaRPr sz="2494" b="1" dirty="0">
              <a:solidFill>
                <a:schemeClr val="lt1"/>
              </a:solidFill>
              <a:latin typeface="Dosis"/>
              <a:ea typeface="Dosis"/>
              <a:cs typeface="Dosis"/>
            </a:endParaRPr>
          </a:p>
        </p:txBody>
      </p:sp>
      <p:pic>
        <p:nvPicPr>
          <p:cNvPr id="2" name="Image 1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491682" y="3010913"/>
            <a:ext cx="513509" cy="513509"/>
          </a:xfrm>
          <a:prstGeom prst="rect">
            <a:avLst/>
          </a:prstGeom>
        </p:spPr>
      </p:pic>
      <p:pic>
        <p:nvPicPr>
          <p:cNvPr id="4" name="Image 3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458601" y="3811641"/>
            <a:ext cx="613080" cy="613080"/>
          </a:xfrm>
          <a:prstGeom prst="rect">
            <a:avLst/>
          </a:prstGeom>
        </p:spPr>
      </p:pic>
      <p:pic>
        <p:nvPicPr>
          <p:cNvPr id="6" name="Image 5" descr="Une image contenant noir, obscurité&#10;&#10;Description générée automatiquement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500922" y="4622591"/>
            <a:ext cx="506861" cy="507851"/>
          </a:xfrm>
          <a:prstGeom prst="rect">
            <a:avLst/>
          </a:prstGeom>
        </p:spPr>
      </p:pic>
      <p:sp>
        <p:nvSpPr>
          <p:cNvPr id="27" name="Google Shape;476;g1de1663400b_0_121">
            <a:extLst>
              <a:ext uri="{FF2B5EF4-FFF2-40B4-BE49-F238E27FC236}">
                <a16:creationId xmlns:a16="http://schemas.microsoft.com/office/drawing/2014/main" id="{E15140F8-6047-404A-9290-107E5736A910}"/>
              </a:ext>
            </a:extLst>
          </p:cNvPr>
          <p:cNvSpPr/>
          <p:nvPr/>
        </p:nvSpPr>
        <p:spPr bwMode="auto">
          <a:xfrm>
            <a:off x="14165404" y="5713668"/>
            <a:ext cx="3016049" cy="2864704"/>
          </a:xfrm>
          <a:prstGeom prst="rect">
            <a:avLst/>
          </a:prstGeom>
          <a:blipFill>
            <a:blip r:embed="rId8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28" name="Picture 12" descr="Formations en environnement à l'université de Lorraine">
            <a:extLst>
              <a:ext uri="{FF2B5EF4-FFF2-40B4-BE49-F238E27FC236}">
                <a16:creationId xmlns:a16="http://schemas.microsoft.com/office/drawing/2014/main" id="{D30BDC18-13E0-194B-B10A-1B79FF0C7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3835" y="6407483"/>
            <a:ext cx="2401990" cy="16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489;g1de1663400b_0_121">
            <a:extLst>
              <a:ext uri="{FF2B5EF4-FFF2-40B4-BE49-F238E27FC236}">
                <a16:creationId xmlns:a16="http://schemas.microsoft.com/office/drawing/2014/main" id="{17F6D086-5719-6840-AD16-95E9BD069E00}"/>
              </a:ext>
            </a:extLst>
          </p:cNvPr>
          <p:cNvSpPr/>
          <p:nvPr/>
        </p:nvSpPr>
        <p:spPr bwMode="auto">
          <a:xfrm>
            <a:off x="6144605" y="7777939"/>
            <a:ext cx="2878702" cy="2557077"/>
          </a:xfrm>
          <a:prstGeom prst="rect">
            <a:avLst/>
          </a:prstGeom>
          <a:blipFill>
            <a:blip r:embed="rId10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30" name="Google Shape;490;g1de1663400b_0_121">
            <a:extLst>
              <a:ext uri="{FF2B5EF4-FFF2-40B4-BE49-F238E27FC236}">
                <a16:creationId xmlns:a16="http://schemas.microsoft.com/office/drawing/2014/main" id="{309CD2AD-5AE0-E549-A732-41516AB510D2}"/>
              </a:ext>
            </a:extLst>
          </p:cNvPr>
          <p:cNvPicPr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0391" y="8228879"/>
            <a:ext cx="1789411" cy="146144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472;g1de1663400b_0_121">
            <a:extLst>
              <a:ext uri="{FF2B5EF4-FFF2-40B4-BE49-F238E27FC236}">
                <a16:creationId xmlns:a16="http://schemas.microsoft.com/office/drawing/2014/main" id="{FF9C554F-32BC-7E44-9D01-40C4D2B2AD13}"/>
              </a:ext>
            </a:extLst>
          </p:cNvPr>
          <p:cNvSpPr/>
          <p:nvPr/>
        </p:nvSpPr>
        <p:spPr bwMode="auto">
          <a:xfrm>
            <a:off x="8907311" y="6133874"/>
            <a:ext cx="2666287" cy="2755673"/>
          </a:xfrm>
          <a:prstGeom prst="rect">
            <a:avLst/>
          </a:prstGeom>
          <a:blipFill>
            <a:blip r:embed="rId12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 dirty="0">
              <a:solidFill>
                <a:srgbClr val="FFFFFF"/>
              </a:solidFill>
            </a:endParaRPr>
          </a:p>
        </p:txBody>
      </p:sp>
      <p:pic>
        <p:nvPicPr>
          <p:cNvPr id="32" name="Google Shape;473;g1de1663400b_0_121">
            <a:extLst>
              <a:ext uri="{FF2B5EF4-FFF2-40B4-BE49-F238E27FC236}">
                <a16:creationId xmlns:a16="http://schemas.microsoft.com/office/drawing/2014/main" id="{11705868-0652-3849-9229-5BE3CCD2D372}"/>
              </a:ext>
            </a:extLst>
          </p:cNvPr>
          <p:cNvPicPr/>
          <p:nvPr/>
        </p:nvPicPr>
        <p:blipFill>
          <a:blip r:embed="rId1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1081" y="6529314"/>
            <a:ext cx="1767240" cy="2068215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471;g1de1663400b_0_121">
            <a:extLst>
              <a:ext uri="{FF2B5EF4-FFF2-40B4-BE49-F238E27FC236}">
                <a16:creationId xmlns:a16="http://schemas.microsoft.com/office/drawing/2014/main" id="{F73009DB-51F2-1741-83D8-B2F40362B623}"/>
              </a:ext>
            </a:extLst>
          </p:cNvPr>
          <p:cNvSpPr/>
          <p:nvPr/>
        </p:nvSpPr>
        <p:spPr bwMode="auto">
          <a:xfrm>
            <a:off x="3469724" y="6941584"/>
            <a:ext cx="2692181" cy="2748735"/>
          </a:xfrm>
          <a:prstGeom prst="rect">
            <a:avLst/>
          </a:prstGeom>
          <a:blipFill>
            <a:blip r:embed="rId14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 dirty="0">
              <a:solidFill>
                <a:srgbClr val="FFFFFF"/>
              </a:solidFill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22BF39A7-3746-444B-B979-102D9395D8F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33772" y="7924173"/>
            <a:ext cx="1842595" cy="921297"/>
          </a:xfrm>
          <a:prstGeom prst="rect">
            <a:avLst/>
          </a:prstGeom>
        </p:spPr>
      </p:pic>
      <p:sp>
        <p:nvSpPr>
          <p:cNvPr id="35" name="Google Shape;476;g1de1663400b_0_121">
            <a:extLst>
              <a:ext uri="{FF2B5EF4-FFF2-40B4-BE49-F238E27FC236}">
                <a16:creationId xmlns:a16="http://schemas.microsoft.com/office/drawing/2014/main" id="{741866EF-A4F3-1C43-A2C3-E507A287EA12}"/>
              </a:ext>
            </a:extLst>
          </p:cNvPr>
          <p:cNvSpPr/>
          <p:nvPr/>
        </p:nvSpPr>
        <p:spPr bwMode="auto">
          <a:xfrm>
            <a:off x="11433755" y="7738819"/>
            <a:ext cx="2731650" cy="2472755"/>
          </a:xfrm>
          <a:prstGeom prst="rect">
            <a:avLst/>
          </a:prstGeom>
          <a:blipFill>
            <a:blip r:embed="rId16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36" name="Google Shape;477;g1de1663400b_0_121">
            <a:extLst>
              <a:ext uri="{FF2B5EF4-FFF2-40B4-BE49-F238E27FC236}">
                <a16:creationId xmlns:a16="http://schemas.microsoft.com/office/drawing/2014/main" id="{F49AA661-B6D9-D049-B98F-A9B89045AFC6}"/>
              </a:ext>
            </a:extLst>
          </p:cNvPr>
          <p:cNvPicPr/>
          <p:nvPr/>
        </p:nvPicPr>
        <p:blipFill>
          <a:blip r:embed="rId1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766193" y="8429627"/>
            <a:ext cx="2085832" cy="11245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1;g1de1663400b_0_121">
            <a:extLst>
              <a:ext uri="{FF2B5EF4-FFF2-40B4-BE49-F238E27FC236}">
                <a16:creationId xmlns:a16="http://schemas.microsoft.com/office/drawing/2014/main" id="{32F6723A-8B28-E847-A8DF-E9D92E321AA8}"/>
              </a:ext>
            </a:extLst>
          </p:cNvPr>
          <p:cNvSpPr/>
          <p:nvPr/>
        </p:nvSpPr>
        <p:spPr bwMode="auto">
          <a:xfrm>
            <a:off x="1099546" y="7606667"/>
            <a:ext cx="2535915" cy="2604907"/>
          </a:xfrm>
          <a:prstGeom prst="rect">
            <a:avLst/>
          </a:prstGeom>
          <a:blipFill>
            <a:blip r:embed="rId18" cstate="email">
              <a:alphaModFix amt="9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a:blipFill>
          <a:ln>
            <a:noFill/>
          </a:ln>
        </p:spPr>
        <p:txBody>
          <a:bodyPr spcFirstLastPara="1" wrap="square" lIns="190084" tIns="94990" rIns="190084" bIns="94990" anchor="ctr" anchorCtr="0">
            <a:noAutofit/>
          </a:bodyPr>
          <a:lstStyle/>
          <a:p>
            <a:pPr algn="ctr" hangingPunct="1">
              <a:buClr>
                <a:srgbClr val="000000"/>
              </a:buClr>
              <a:buSzPts val="1500"/>
              <a:buFont typeface="Arial"/>
              <a:buNone/>
              <a:defRPr/>
            </a:pPr>
            <a:endParaRPr sz="3118">
              <a:solidFill>
                <a:srgbClr val="FFFFFF"/>
              </a:solidFill>
            </a:endParaRPr>
          </a:p>
        </p:txBody>
      </p:sp>
      <p:pic>
        <p:nvPicPr>
          <p:cNvPr id="38" name="Picture 16" descr="ESME École d'ingénieur...: événements, admission, portes ouvertes">
            <a:extLst>
              <a:ext uri="{FF2B5EF4-FFF2-40B4-BE49-F238E27FC236}">
                <a16:creationId xmlns:a16="http://schemas.microsoft.com/office/drawing/2014/main" id="{4CF89BB3-2C17-0A41-8E3A-4DC02D327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4183" y="8073043"/>
            <a:ext cx="1701846" cy="17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34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2" y="879727"/>
            <a:ext cx="14089068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</a:rPr>
              <a:t>Comprendre le caractère systémique de la transition </a:t>
            </a:r>
            <a:endParaRPr sz="4781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618590" y="3027320"/>
            <a:ext cx="9605167" cy="24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ateliers pour s’approprier la méthodologie des 6 portes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apports d’enseignants-chercheurs adaptés au public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retours d’expérience de pairs et des temps d’appropriation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espaces de discussions et d’échanges sincères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712656" algn="just">
              <a:lnSpc>
                <a:spcPct val="107915"/>
              </a:lnSpc>
              <a:buSzPts val="1500"/>
              <a:defRPr/>
            </a:pPr>
            <a:endParaRPr sz="3741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10" name="Google Shape;241;g21ca32b48a0_0_479">
            <a:extLst>
              <a:ext uri="{FF2B5EF4-FFF2-40B4-BE49-F238E27FC236}">
                <a16:creationId xmlns:a16="http://schemas.microsoft.com/office/drawing/2014/main" id="{3D6F7E89-D74B-B54A-B587-A17BEB85CD14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6248660" y="702495"/>
            <a:ext cx="1934664" cy="1982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54;g21ca32b48a0_0_479">
            <a:extLst>
              <a:ext uri="{FF2B5EF4-FFF2-40B4-BE49-F238E27FC236}">
                <a16:creationId xmlns:a16="http://schemas.microsoft.com/office/drawing/2014/main" id="{6E7DA09B-4378-1D46-88B8-C7A2F6FF9E62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6180241" y="3731608"/>
            <a:ext cx="2110123" cy="211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55;g21ca32b48a0_0_479">
            <a:extLst>
              <a:ext uri="{FF2B5EF4-FFF2-40B4-BE49-F238E27FC236}">
                <a16:creationId xmlns:a16="http://schemas.microsoft.com/office/drawing/2014/main" id="{A9C5ECE5-1024-3249-BC6F-797E44041916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6424543" y="3954194"/>
            <a:ext cx="1673102" cy="167310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Google Shape;236;g21ca32b48a0_0_479">
            <a:extLst>
              <a:ext uri="{FF2B5EF4-FFF2-40B4-BE49-F238E27FC236}">
                <a16:creationId xmlns:a16="http://schemas.microsoft.com/office/drawing/2014/main" id="{F6D77B58-BBAF-1C42-AFD3-1543B14ED5D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2812" y="2224290"/>
            <a:ext cx="2110125" cy="211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3">
            <a:extLst>
              <a:ext uri="{FF2B5EF4-FFF2-40B4-BE49-F238E27FC236}">
                <a16:creationId xmlns:a16="http://schemas.microsoft.com/office/drawing/2014/main" id="{EDC1B722-9F67-2D4C-BB94-8208AB6CBF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49" t="16647" r="15256" b="3179"/>
          <a:stretch/>
        </p:blipFill>
        <p:spPr>
          <a:xfrm>
            <a:off x="11141678" y="2370123"/>
            <a:ext cx="1772393" cy="1826610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1B743A-9701-2C4B-9FDE-509701D66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6815" y="6453101"/>
            <a:ext cx="6949383" cy="3209562"/>
          </a:xfrm>
          <a:prstGeom prst="roundRect">
            <a:avLst/>
          </a:prstGeom>
        </p:spPr>
      </p:pic>
      <p:pic>
        <p:nvPicPr>
          <p:cNvPr id="18" name="Google Shape;254;g21ca32b48a0_0_479">
            <a:extLst>
              <a:ext uri="{FF2B5EF4-FFF2-40B4-BE49-F238E27FC236}">
                <a16:creationId xmlns:a16="http://schemas.microsoft.com/office/drawing/2014/main" id="{5F422901-2F84-C943-AAFA-D5421DA159BA}"/>
              </a:ext>
            </a:extLst>
          </p:cNvPr>
          <p:cNvPicPr/>
          <p:nvPr/>
        </p:nvPicPr>
        <p:blipFill>
          <a:blip r:embed="rId4">
            <a:alphaModFix/>
          </a:blip>
          <a:stretch/>
        </p:blipFill>
        <p:spPr bwMode="auto">
          <a:xfrm>
            <a:off x="14138534" y="2078457"/>
            <a:ext cx="2110123" cy="211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D10B87A-B34D-794F-B026-F005DF5517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48" t="11802" r="9245" b="32246"/>
          <a:stretch/>
        </p:blipFill>
        <p:spPr>
          <a:xfrm>
            <a:off x="16435047" y="810968"/>
            <a:ext cx="1518578" cy="1627792"/>
          </a:xfrm>
          <a:prstGeom prst="ellipse">
            <a:avLst/>
          </a:prstGeom>
        </p:spPr>
      </p:pic>
      <p:pic>
        <p:nvPicPr>
          <p:cNvPr id="4100" name="Picture 4" descr="Luc ABBADIE - Fondation pour la recherche sur la biodiversité">
            <a:extLst>
              <a:ext uri="{FF2B5EF4-FFF2-40B4-BE49-F238E27FC236}">
                <a16:creationId xmlns:a16="http://schemas.microsoft.com/office/drawing/2014/main" id="{36DA7A38-BB84-DB41-B5B8-9CF29CA37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729" y="2242891"/>
            <a:ext cx="1833062" cy="1833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6;g21ca32b48a0_0_479">
            <a:extLst>
              <a:ext uri="{FF2B5EF4-FFF2-40B4-BE49-F238E27FC236}">
                <a16:creationId xmlns:a16="http://schemas.microsoft.com/office/drawing/2014/main" id="{614D534C-B82C-FE42-B5EB-870FC0423D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4803" y="4265778"/>
            <a:ext cx="2110125" cy="2118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Valérie Masson-Delmotte : « Pour le climat, les moyens engagés restent ...">
            <a:extLst>
              <a:ext uri="{FF2B5EF4-FFF2-40B4-BE49-F238E27FC236}">
                <a16:creationId xmlns:a16="http://schemas.microsoft.com/office/drawing/2014/main" id="{DDECE45C-8A6E-2B42-8F77-EC3B493B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696" y="4557725"/>
            <a:ext cx="2117209" cy="161117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52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91B0EB0-96A9-F34A-BC2E-81BA8A8A4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rtl="0"/>
            <a:fld id="{00000000-1234-1234-1234-123412341234}" type="slidenum">
              <a:rPr lang="fr-FR" smtClean="0"/>
              <a:pPr algn="r" rtl="0"/>
              <a:t>35</a:t>
            </a:fld>
            <a:endParaRPr lang="fr-FR" dirty="0"/>
          </a:p>
        </p:txBody>
      </p:sp>
      <p:grpSp>
        <p:nvGrpSpPr>
          <p:cNvPr id="6" name="Google Shape;669;p130">
            <a:extLst>
              <a:ext uri="{FF2B5EF4-FFF2-40B4-BE49-F238E27FC236}">
                <a16:creationId xmlns:a16="http://schemas.microsoft.com/office/drawing/2014/main" id="{FE42660F-0364-1240-8898-6993B9E4A922}"/>
              </a:ext>
            </a:extLst>
          </p:cNvPr>
          <p:cNvGrpSpPr/>
          <p:nvPr/>
        </p:nvGrpSpPr>
        <p:grpSpPr>
          <a:xfrm>
            <a:off x="525197" y="144711"/>
            <a:ext cx="15230720" cy="1055886"/>
            <a:chOff x="-672988" y="562068"/>
            <a:chExt cx="10047925" cy="936071"/>
          </a:xfrm>
        </p:grpSpPr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5586E59A-31F7-7944-8DAB-655D0DF8EC71}"/>
                </a:ext>
              </a:extLst>
            </p:cNvPr>
            <p:cNvSpPr/>
            <p:nvPr/>
          </p:nvSpPr>
          <p:spPr>
            <a:xfrm>
              <a:off x="-576064" y="612238"/>
              <a:ext cx="9951001" cy="885901"/>
            </a:xfrm>
            <a:prstGeom prst="rect">
              <a:avLst/>
            </a:prstGeom>
            <a:solidFill>
              <a:srgbClr val="F03A2C"/>
            </a:solid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49410"/>
                </a:srgbClr>
              </a:outerShdw>
            </a:effectLst>
          </p:spPr>
          <p:txBody>
            <a:bodyPr wrap="square" lIns="71275" tIns="71275" rIns="71275" bIns="71275" numCol="1" anchor="ctr">
              <a:noAutofit/>
            </a:bodyPr>
            <a:lstStyle/>
            <a:p>
              <a:pPr>
                <a:defRPr sz="2700" b="1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defRPr>
              </a:pPr>
              <a:endParaRPr sz="4209"/>
            </a:p>
          </p:txBody>
        </p:sp>
        <p:sp>
          <p:nvSpPr>
            <p:cNvPr id="8" name="CORRESPONDANCES ENTRE LES COMPÉTENCES PROMUES PAR  LES 6 PORTES ET D’AUTRES RÉFÉRENTIELS DE COMPÉTENCES">
              <a:extLst>
                <a:ext uri="{FF2B5EF4-FFF2-40B4-BE49-F238E27FC236}">
                  <a16:creationId xmlns:a16="http://schemas.microsoft.com/office/drawing/2014/main" id="{7A63B182-D410-4B49-B426-682B11C2116A}"/>
                </a:ext>
              </a:extLst>
            </p:cNvPr>
            <p:cNvSpPr txBox="1"/>
            <p:nvPr/>
          </p:nvSpPr>
          <p:spPr>
            <a:xfrm>
              <a:off x="-672988" y="562068"/>
              <a:ext cx="9950126" cy="895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9595" tIns="179595" rIns="179595" bIns="179595" numCol="1" anchor="ctr">
              <a:spAutoFit/>
            </a:bodyPr>
            <a:lstStyle/>
            <a:p>
              <a:pPr marL="1262165" indent="-133642">
                <a:defRPr sz="2700" b="1">
                  <a:solidFill>
                    <a:srgbClr val="FFFFFF"/>
                  </a:solidFill>
                  <a:latin typeface="Dosis"/>
                  <a:ea typeface="Dosis"/>
                  <a:cs typeface="Dosis"/>
                  <a:sym typeface="Dosis"/>
                </a:defRPr>
              </a:pPr>
              <a:r>
                <a:rPr sz="4209" dirty="0"/>
                <a:t>LES 6 PORTES ET D’AUTRES RÉFÉRENTIELS COMPÉTENCES </a:t>
              </a:r>
            </a:p>
          </p:txBody>
        </p:sp>
      </p:grpSp>
      <p:graphicFrame>
        <p:nvGraphicFramePr>
          <p:cNvPr id="9" name="Google Shape;672;p130">
            <a:extLst>
              <a:ext uri="{FF2B5EF4-FFF2-40B4-BE49-F238E27FC236}">
                <a16:creationId xmlns:a16="http://schemas.microsoft.com/office/drawing/2014/main" id="{BEF84EEA-E962-3144-8E44-FDD6BDAAFE20}"/>
              </a:ext>
            </a:extLst>
          </p:cNvPr>
          <p:cNvGraphicFramePr/>
          <p:nvPr/>
        </p:nvGraphicFramePr>
        <p:xfrm>
          <a:off x="1100406" y="1462322"/>
          <a:ext cx="16686117" cy="9290497"/>
        </p:xfrm>
        <a:graphic>
          <a:graphicData uri="http://schemas.openxmlformats.org/drawingml/2006/table">
            <a:tbl>
              <a:tblPr/>
              <a:tblGrid>
                <a:gridCol w="2725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86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22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899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89988">
                  <a:extLst>
                    <a:ext uri="{9D8B030D-6E8A-4147-A177-3AD203B41FA5}">
                      <a16:colId xmlns:a16="http://schemas.microsoft.com/office/drawing/2014/main" val="545472743"/>
                    </a:ext>
                  </a:extLst>
                </a:gridCol>
              </a:tblGrid>
              <a:tr h="13305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Six 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Portes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et </a:t>
                      </a:r>
                      <a:r>
                        <a:rPr sz="25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6 compétences</a:t>
                      </a:r>
                      <a:endParaRPr sz="2500" b="1" dirty="0" err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Cinq 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(CGE/CPU)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Huit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(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Unesco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)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Les 12 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Compétences</a:t>
                      </a:r>
                      <a:r>
                        <a:rPr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 la </a:t>
                      </a:r>
                      <a:r>
                        <a:rPr sz="2500" b="1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Greencomp</a:t>
                      </a:r>
                      <a:endParaRPr sz="2500"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fr-FR" sz="2500" b="1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Les macro-compétences d’ingénieurs selon le Shift Project</a:t>
                      </a:r>
                      <a:endParaRPr sz="2500" b="1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474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F1C23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Oikos</a:t>
                      </a:r>
                      <a:r>
                        <a:rPr sz="21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 dirty="0">
                          <a:solidFill>
                            <a:srgbClr val="000000"/>
                          </a:solidFill>
                        </a:rPr>
                        <a:t>formation à la pensée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systémique</a:t>
                      </a:r>
                      <a:endParaRPr sz="2100" b="0" dirty="0">
                        <a:solidFill>
                          <a:srgbClr val="000000"/>
                        </a:solidFill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Systémique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Analyse systémique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</a:t>
                      </a: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systémique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 </a:t>
                      </a:r>
                      <a:endParaRPr lang="fr-FR"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</a:t>
                      </a: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exploratoire</a:t>
                      </a:r>
                      <a:endParaRPr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Vision 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systémique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 et 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interdisciplinarite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́ </a:t>
                      </a:r>
                      <a:endParaRPr lang="fr-FR" sz="21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57260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45818E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Ethos</a:t>
                      </a:r>
                      <a:r>
                        <a:rPr sz="21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éthique</a:t>
                      </a:r>
                      <a:r>
                        <a:rPr sz="2100" b="0" dirty="0">
                          <a:solidFill>
                            <a:srgbClr val="000000"/>
                          </a:solidFill>
                        </a:rPr>
                        <a:t> et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responsabilité</a:t>
                      </a:r>
                      <a:endParaRPr sz="2100" b="0" dirty="0">
                        <a:solidFill>
                          <a:srgbClr val="000000"/>
                        </a:solidFill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Responsabilité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</a:t>
                      </a:r>
                      <a:endParaRPr lang="fr-FR"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éthique</a:t>
                      </a:r>
                      <a:endParaRPr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Réflexion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critique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Valoriser</a:t>
                      </a:r>
                      <a:r>
                        <a:rPr sz="2100" dirty="0"/>
                        <a:t> la </a:t>
                      </a:r>
                      <a:r>
                        <a:rPr sz="2100" dirty="0" err="1"/>
                        <a:t>durabilité</a:t>
                      </a:r>
                      <a:endParaRPr sz="21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Soutenir</a:t>
                      </a:r>
                      <a:r>
                        <a:rPr sz="2100" dirty="0"/>
                        <a:t> </a:t>
                      </a:r>
                      <a:r>
                        <a:rPr sz="2100" dirty="0" err="1"/>
                        <a:t>l’équité</a:t>
                      </a:r>
                      <a:endParaRPr sz="21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Promotion de la nature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Sciences et techniques</a:t>
                      </a:r>
                      <a:b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de l’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ingénieur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compatibles avec les objectifs 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sociétaux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et les contraintes physiques 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260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674EA7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/>
                        <a:t>Nomos</a:t>
                      </a:r>
                      <a:r>
                        <a:rPr sz="210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>
                          <a:solidFill>
                            <a:srgbClr val="000000"/>
                          </a:solidFill>
                        </a:rPr>
                        <a:t>changement des modèles mentaux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Changement/nature et gouvernance des changements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Normatif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 </a:t>
                      </a:r>
                      <a:endParaRPr lang="fr-FR"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Résolution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intégrée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des </a:t>
                      </a: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problèmes</a:t>
                      </a:r>
                      <a:endParaRPr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Résolution</a:t>
                      </a:r>
                      <a:r>
                        <a:rPr sz="2100" dirty="0"/>
                        <a:t> </a:t>
                      </a:r>
                      <a:r>
                        <a:rPr sz="2100" dirty="0" err="1"/>
                        <a:t>intégrée</a:t>
                      </a:r>
                      <a:r>
                        <a:rPr sz="2100" dirty="0"/>
                        <a:t> des </a:t>
                      </a:r>
                      <a:r>
                        <a:rPr sz="2100" dirty="0" err="1"/>
                        <a:t>problèmes</a:t>
                      </a:r>
                      <a:endParaRPr sz="2100" dirty="0"/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Adaptabilité</a:t>
                      </a:r>
                      <a:endParaRPr sz="2100" dirty="0"/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Sciences et techniques</a:t>
                      </a:r>
                      <a:b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de l’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ingénieur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compatibles avec les objectifs 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sociétaux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et les contraintes physiques 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0474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274E13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Logos</a:t>
                      </a:r>
                      <a:r>
                        <a:rPr sz="21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 dirty="0">
                          <a:solidFill>
                            <a:srgbClr val="000000"/>
                          </a:solidFill>
                        </a:rPr>
                        <a:t>vision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partagée</a:t>
                      </a:r>
                      <a:r>
                        <a:rPr sz="2100" b="0" dirty="0">
                          <a:solidFill>
                            <a:srgbClr val="000000"/>
                          </a:solidFill>
                        </a:rPr>
                        <a:t> et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récits</a:t>
                      </a:r>
                      <a:endParaRPr sz="2100" b="0" dirty="0">
                        <a:solidFill>
                          <a:srgbClr val="000000"/>
                        </a:solidFill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Prospectives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Anticipation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Pensée critique </a:t>
                      </a:r>
                      <a:endParaRPr lang="fr-FR"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Vision prospective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Approche historique et prospective </a:t>
                      </a:r>
                      <a:endParaRPr lang="fr-FR" sz="21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  <a:p>
                      <a:pPr algn="ctr">
                        <a:defRPr sz="1800"/>
                      </a:pPr>
                      <a:endParaRPr sz="21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6069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93C47D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/>
                        <a:t>Praxis</a:t>
                      </a:r>
                      <a:r>
                        <a:rPr sz="210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>
                          <a:solidFill>
                            <a:srgbClr val="000000"/>
                          </a:solidFill>
                        </a:rPr>
                        <a:t>apprentissage</a:t>
                      </a:r>
                      <a:r>
                        <a:rPr sz="210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sz="2100" b="0">
                          <a:solidFill>
                            <a:srgbClr val="000000"/>
                          </a:solidFill>
                        </a:rPr>
                        <a:t>et action collective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Collectives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/>
                        <a:t>Collaboration</a:t>
                      </a:r>
                    </a:p>
                    <a:p>
                      <a:pPr algn="ctr">
                        <a:spcBef>
                          <a:spcPts val="1600"/>
                        </a:spcBef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/>
                        <a:t>Stratégie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Capacité</a:t>
                      </a:r>
                      <a:r>
                        <a:rPr sz="2100" dirty="0"/>
                        <a:t> politique</a:t>
                      </a:r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Action collective</a:t>
                      </a:r>
                    </a:p>
                    <a:p>
                      <a:pPr algn="ctr"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/>
                        <a:t>Initiative </a:t>
                      </a:r>
                      <a:r>
                        <a:rPr sz="2100" dirty="0" err="1"/>
                        <a:t>individuelle</a:t>
                      </a:r>
                      <a:endParaRPr sz="2100" dirty="0"/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Action responsable</a:t>
                      </a:r>
                      <a:b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</a:b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grâce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 à la raison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57260">
                <a:tc>
                  <a:txBody>
                    <a:bodyPr/>
                    <a:lstStyle/>
                    <a:p>
                      <a:pPr algn="ctr">
                        <a:defRPr sz="1300" b="1">
                          <a:solidFill>
                            <a:srgbClr val="CC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defRPr>
                      </a:pPr>
                      <a:r>
                        <a:rPr sz="2100" dirty="0" err="1"/>
                        <a:t>Dynamis</a:t>
                      </a:r>
                      <a:r>
                        <a:rPr sz="2100" dirty="0">
                          <a:solidFill>
                            <a:srgbClr val="000000"/>
                          </a:solidFill>
                        </a:rPr>
                        <a:t> :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présence</a:t>
                      </a:r>
                      <a:r>
                        <a:rPr sz="2100" b="0" dirty="0">
                          <a:solidFill>
                            <a:srgbClr val="000000"/>
                          </a:solidFill>
                        </a:rPr>
                        <a:t> à soi et reconnexion aux </a:t>
                      </a:r>
                      <a:r>
                        <a:rPr sz="2100" b="0" dirty="0" err="1">
                          <a:solidFill>
                            <a:srgbClr val="000000"/>
                          </a:solidFill>
                        </a:rPr>
                        <a:t>autres</a:t>
                      </a:r>
                      <a:endParaRPr sz="2100" b="0" dirty="0">
                        <a:solidFill>
                          <a:srgbClr val="000000"/>
                        </a:solidFill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Collectives</a:t>
                      </a: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Connaissance</a:t>
                      </a: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 de </a:t>
                      </a:r>
                      <a:r>
                        <a:rPr sz="2100" dirty="0" err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soi</a:t>
                      </a:r>
                      <a:endParaRPr sz="210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>
                      <a:solidFill>
                        <a:srgbClr val="000000"/>
                      </a:solidFill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10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Action collective Promotion de la nature</a:t>
                      </a:r>
                    </a:p>
                  </a:txBody>
                  <a:tcPr marL="95059" marR="95059" marT="95059" marB="95059" anchor="ctr" horzOverflow="overflow">
                    <a:lnL w="12225">
                      <a:solidFill>
                        <a:srgbClr val="000000"/>
                      </a:solidFill>
                    </a:lnL>
                    <a:lnR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25">
                      <a:solidFill>
                        <a:srgbClr val="000000"/>
                      </a:solidFill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Montserrat"/>
                        </a:rPr>
                        <a:t>Action responsable 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aux perceptions sensibles et </a:t>
                      </a:r>
                      <a:r>
                        <a:rPr lang="fr-FR" sz="2100" b="0" i="0" u="none" strike="noStrike" cap="none" spc="0" baseline="0" dirty="0" err="1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émotionnelles</a:t>
                      </a:r>
                      <a:r>
                        <a:rPr lang="fr-FR" sz="2100" b="0" i="0" u="none" strike="noStrike" cap="none" spc="0" baseline="0" dirty="0">
                          <a:solidFill>
                            <a:srgbClr val="000000"/>
                          </a:solidFill>
                          <a:uFillTx/>
                          <a:latin typeface="Montserrat"/>
                          <a:ea typeface="+mj-ea"/>
                          <a:cs typeface="+mj-cs"/>
                          <a:sym typeface="Century Gothic"/>
                        </a:rPr>
                        <a:t> </a:t>
                      </a:r>
                      <a:endParaRPr lang="fr-FR" sz="21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Montserrat"/>
                        <a:sym typeface="Century Gothic"/>
                      </a:endParaRPr>
                    </a:p>
                  </a:txBody>
                  <a:tcPr marL="95059" marR="95059" marT="95059" marB="95059" anchor="ctr" horzOverflow="overflow">
                    <a:lnL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25">
                      <a:solidFill>
                        <a:srgbClr val="000000"/>
                      </a:solidFill>
                    </a:lnR>
                    <a:lnT w="122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25">
                      <a:solidFill>
                        <a:srgbClr val="000000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5261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36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14539236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</a:rPr>
              <a:t>Outiller les enseignants pour transformer les pratiques</a:t>
            </a:r>
            <a:endParaRPr sz="4781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831501" y="3393777"/>
            <a:ext cx="9605167" cy="24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temps d’appropriation des différents référentiels de compétences TEDS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apports sur différents champs éducatifs et pratiques pédagogiques concrètes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Des ateliers d’intelligence collective autour de l’alignement pédagogique </a:t>
            </a:r>
            <a:endParaRPr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712656" algn="just">
              <a:lnSpc>
                <a:spcPct val="107915"/>
              </a:lnSpc>
              <a:buSzPts val="1500"/>
              <a:defRPr/>
            </a:pPr>
            <a:endParaRPr sz="3741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94FE0E1-72FA-354B-B9DA-F260F3E8E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6093" y="2203711"/>
            <a:ext cx="5439544" cy="3626362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7EF3EA-5686-1E4A-87BC-4520BFDAC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4565" y="5535375"/>
            <a:ext cx="5441336" cy="36263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7560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37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9362292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</a:rPr>
              <a:t>Nourrir une dynamique collective</a:t>
            </a:r>
            <a:endParaRPr sz="4781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1123863" y="3008523"/>
            <a:ext cx="9605167" cy="24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Faire un pas de côté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Avoir des temps de respiration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Incarner les questions de TEDS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Rencontrer des personnes inspirantes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Passer d’une culture de compétition à une culture de coopération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sz="3741" dirty="0">
              <a:latin typeface="Dosis" pitchFamily="2" charset="77"/>
              <a:ea typeface="Montserrat Medium"/>
              <a:cs typeface="Montserrat Medium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4545D9D-E83B-4843-83B1-37A0D43DE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4639" y="474471"/>
            <a:ext cx="5978636" cy="4483978"/>
          </a:xfrm>
          <a:prstGeom prst="ellipse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C006D5-84C4-BA41-BAAB-52619C7CD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2667" y="4826933"/>
            <a:ext cx="7073320" cy="44839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19319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820716051b_0_65"/>
          <p:cNvSpPr txBox="1">
            <a:spLocks noGrp="1"/>
          </p:cNvSpPr>
          <p:nvPr>
            <p:ph type="sldNum" idx="12"/>
          </p:nvPr>
        </p:nvSpPr>
        <p:spPr>
          <a:xfrm>
            <a:off x="17786524" y="10031799"/>
            <a:ext cx="1140553" cy="818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040" tIns="190040" rIns="190040" bIns="190040" anchor="t" anchorCtr="0">
            <a:normAutofit/>
          </a:bodyPr>
          <a:lstStyle/>
          <a:p>
            <a:pPr algn="r" rtl="0">
              <a:buClr>
                <a:srgbClr val="000000"/>
              </a:buClr>
              <a:buSzPts val="900"/>
            </a:pPr>
            <a:fld id="{00000000-1234-1234-1234-123412341234}" type="slidenum">
              <a:rPr lang="fr"/>
              <a:pPr algn="r" rtl="0">
                <a:buClr>
                  <a:srgbClr val="000000"/>
                </a:buClr>
                <a:buSzPts val="900"/>
              </a:pPr>
              <a:t>38</a:t>
            </a:fld>
            <a:endParaRPr/>
          </a:p>
        </p:txBody>
      </p:sp>
      <p:sp>
        <p:nvSpPr>
          <p:cNvPr id="152" name="Google Shape;152;g2820716051b_0_65"/>
          <p:cNvSpPr/>
          <p:nvPr/>
        </p:nvSpPr>
        <p:spPr>
          <a:xfrm>
            <a:off x="366363" y="879727"/>
            <a:ext cx="12288391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</a:rPr>
              <a:t>Et pour les personnels d’appui et de direction</a:t>
            </a:r>
            <a:endParaRPr sz="4781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153" name="Google Shape;153;g2820716051b_0_65"/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g2820716051b_0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68;g2493b1d45d5_0_4">
            <a:extLst>
              <a:ext uri="{FF2B5EF4-FFF2-40B4-BE49-F238E27FC236}">
                <a16:creationId xmlns:a16="http://schemas.microsoft.com/office/drawing/2014/main" id="{0378F137-C500-0644-AB65-1A9DCD0380CC}"/>
              </a:ext>
            </a:extLst>
          </p:cNvPr>
          <p:cNvSpPr txBox="1"/>
          <p:nvPr/>
        </p:nvSpPr>
        <p:spPr bwMode="auto">
          <a:xfrm>
            <a:off x="1288986" y="3622696"/>
            <a:ext cx="9605167" cy="24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51" tIns="71237" rIns="142551" bIns="71237" anchor="t" anchorCtr="0">
            <a:noAutofit/>
          </a:bodyPr>
          <a:lstStyle/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Retours d’expérience d’autres établissements ayant enclenché une transformation structurelle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Etablir une feuille de route stratégique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Travailler sur la conduite du changement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r>
              <a:rPr lang="fr-FR" sz="3326" dirty="0">
                <a:latin typeface="Dosis" pitchFamily="2" charset="77"/>
                <a:ea typeface="Montserrat Medium"/>
                <a:cs typeface="Montserrat Medium"/>
              </a:rPr>
              <a:t>Cultiver une posture de coopération</a:t>
            </a: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lang="fr-FR" sz="3326" dirty="0">
              <a:latin typeface="Dosis" pitchFamily="2" charset="77"/>
              <a:ea typeface="Montserrat Medium"/>
              <a:cs typeface="Montserrat Medium"/>
            </a:endParaRPr>
          </a:p>
          <a:p>
            <a:pPr marL="930492" indent="-593960" algn="just">
              <a:lnSpc>
                <a:spcPct val="107915"/>
              </a:lnSpc>
              <a:spcAft>
                <a:spcPts val="624"/>
              </a:spcAft>
              <a:buSzPts val="1400"/>
              <a:buFontTx/>
              <a:buChar char="-"/>
              <a:defRPr/>
            </a:pPr>
            <a:endParaRPr sz="3741" dirty="0">
              <a:latin typeface="Dosis" pitchFamily="2" charset="77"/>
              <a:ea typeface="Montserrat Medium"/>
              <a:cs typeface="Montserrat Medium"/>
            </a:endParaRPr>
          </a:p>
        </p:txBody>
      </p:sp>
      <p:sp>
        <p:nvSpPr>
          <p:cNvPr id="11" name="Google Shape;329;g1de1663400b_0_121">
            <a:extLst>
              <a:ext uri="{FF2B5EF4-FFF2-40B4-BE49-F238E27FC236}">
                <a16:creationId xmlns:a16="http://schemas.microsoft.com/office/drawing/2014/main" id="{C1CDD366-7B66-3547-A712-9283CF0209B1}"/>
              </a:ext>
            </a:extLst>
          </p:cNvPr>
          <p:cNvSpPr/>
          <p:nvPr/>
        </p:nvSpPr>
        <p:spPr bwMode="auto">
          <a:xfrm>
            <a:off x="12915570" y="1283918"/>
            <a:ext cx="3220862" cy="317721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190092" tIns="94994" rIns="190092" bIns="94994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defRPr/>
            </a:pPr>
            <a:endParaRPr sz="3118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" name="Google Shape;350;g1de1663400b_0_121">
            <a:extLst>
              <a:ext uri="{FF2B5EF4-FFF2-40B4-BE49-F238E27FC236}">
                <a16:creationId xmlns:a16="http://schemas.microsoft.com/office/drawing/2014/main" id="{A1150402-B967-364C-8863-C30ACA556348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 bwMode="auto">
          <a:xfrm>
            <a:off x="13234514" y="2531144"/>
            <a:ext cx="2582975" cy="68275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29;g1de1663400b_0_121">
            <a:extLst>
              <a:ext uri="{FF2B5EF4-FFF2-40B4-BE49-F238E27FC236}">
                <a16:creationId xmlns:a16="http://schemas.microsoft.com/office/drawing/2014/main" id="{B15D09C6-C4F3-9641-A46A-3D549FC05578}"/>
              </a:ext>
            </a:extLst>
          </p:cNvPr>
          <p:cNvSpPr/>
          <p:nvPr/>
        </p:nvSpPr>
        <p:spPr bwMode="auto">
          <a:xfrm>
            <a:off x="14793018" y="5281375"/>
            <a:ext cx="3220862" cy="317721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190092" tIns="94994" rIns="190092" bIns="94994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defRPr/>
            </a:pPr>
            <a:endParaRPr sz="3118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" name="Google Shape;329;g1de1663400b_0_121">
            <a:extLst>
              <a:ext uri="{FF2B5EF4-FFF2-40B4-BE49-F238E27FC236}">
                <a16:creationId xmlns:a16="http://schemas.microsoft.com/office/drawing/2014/main" id="{D85D1337-4D8D-8349-A5E7-5B5482B07CBD}"/>
              </a:ext>
            </a:extLst>
          </p:cNvPr>
          <p:cNvSpPr/>
          <p:nvPr/>
        </p:nvSpPr>
        <p:spPr bwMode="auto">
          <a:xfrm>
            <a:off x="11550506" y="6230685"/>
            <a:ext cx="3220862" cy="3177210"/>
          </a:xfrm>
          <a:prstGeom prst="rect">
            <a:avLst/>
          </a:prstGeom>
          <a:blipFill>
            <a:blip r:embed="rId4">
              <a:alphaModFix amt="90000"/>
            </a:blip>
            <a:stretch/>
          </a:blipFill>
          <a:ln>
            <a:noFill/>
          </a:ln>
        </p:spPr>
        <p:txBody>
          <a:bodyPr spcFirstLastPara="1" wrap="square" lIns="190092" tIns="94994" rIns="190092" bIns="94994" anchor="ctr" anchorCtr="0">
            <a:noAutofit/>
          </a:bodyPr>
          <a:lstStyle/>
          <a:p>
            <a:pPr algn="ctr">
              <a:buClr>
                <a:srgbClr val="000000"/>
              </a:buClr>
              <a:buSzPts val="1500"/>
              <a:defRPr/>
            </a:pPr>
            <a:endParaRPr sz="3118" dirty="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5" name="Google Shape;342;g1de1663400b_0_121">
            <a:extLst>
              <a:ext uri="{FF2B5EF4-FFF2-40B4-BE49-F238E27FC236}">
                <a16:creationId xmlns:a16="http://schemas.microsoft.com/office/drawing/2014/main" id="{FAFEC969-69D2-8E49-A8EB-6280AFF9E7BC}"/>
              </a:ext>
            </a:extLst>
          </p:cNvPr>
          <p:cNvPicPr/>
          <p:nvPr/>
        </p:nvPicPr>
        <p:blipFill>
          <a:blip r:embed="rId6">
            <a:alphaModFix/>
          </a:blip>
          <a:srcRect l="14738" t="28529" r="13715" b="28870"/>
          <a:stretch/>
        </p:blipFill>
        <p:spPr bwMode="auto">
          <a:xfrm>
            <a:off x="15323523" y="6304220"/>
            <a:ext cx="2582990" cy="108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66;g2bd2cc41f73_0_119">
            <a:extLst>
              <a:ext uri="{FF2B5EF4-FFF2-40B4-BE49-F238E27FC236}">
                <a16:creationId xmlns:a16="http://schemas.microsoft.com/office/drawing/2014/main" id="{18E1DE4B-D9CB-E345-B565-88C0DD23083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41447" y="7129640"/>
            <a:ext cx="2539793" cy="14615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2AD9277-32CB-3E4A-9059-194CF5683CEA}"/>
              </a:ext>
            </a:extLst>
          </p:cNvPr>
          <p:cNvSpPr txBox="1"/>
          <p:nvPr/>
        </p:nvSpPr>
        <p:spPr>
          <a:xfrm>
            <a:off x="12018977" y="5945109"/>
            <a:ext cx="2186817" cy="54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10" b="1" dirty="0">
                <a:latin typeface="Dosis" pitchFamily="2" charset="77"/>
                <a:ea typeface="Montserrat Medium"/>
                <a:cs typeface="Montserrat Medium"/>
              </a:rPr>
              <a:t>Gouvernance</a:t>
            </a:r>
            <a:endParaRPr lang="fr-FR" sz="3741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54486C8-0395-284E-AF9D-1F3DC5D11F45}"/>
              </a:ext>
            </a:extLst>
          </p:cNvPr>
          <p:cNvSpPr txBox="1"/>
          <p:nvPr/>
        </p:nvSpPr>
        <p:spPr>
          <a:xfrm>
            <a:off x="13400716" y="768570"/>
            <a:ext cx="2242922" cy="54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10" b="1" dirty="0">
                <a:latin typeface="Dosis" pitchFamily="2" charset="77"/>
                <a:ea typeface="Montserrat Medium"/>
                <a:cs typeface="Montserrat Medium"/>
              </a:rPr>
              <a:t>Direction RSE</a:t>
            </a:r>
            <a:endParaRPr lang="fr-FR" sz="3741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1523513-7ADF-B641-B121-089393A08EEE}"/>
              </a:ext>
            </a:extLst>
          </p:cNvPr>
          <p:cNvSpPr txBox="1"/>
          <p:nvPr/>
        </p:nvSpPr>
        <p:spPr>
          <a:xfrm>
            <a:off x="14793019" y="4541275"/>
            <a:ext cx="3151825" cy="540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910" b="1" dirty="0">
                <a:latin typeface="Dosis" pitchFamily="2" charset="77"/>
                <a:ea typeface="Montserrat Medium"/>
                <a:cs typeface="Montserrat Medium"/>
              </a:rPr>
              <a:t>Comité de direction</a:t>
            </a:r>
            <a:endParaRPr lang="fr-FR" sz="3741" b="1" dirty="0"/>
          </a:p>
        </p:txBody>
      </p:sp>
    </p:spTree>
    <p:extLst>
      <p:ext uri="{BB962C8B-B14F-4D97-AF65-F5344CB8AC3E}">
        <p14:creationId xmlns:p14="http://schemas.microsoft.com/office/powerpoint/2010/main" val="484889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5AA5D-B707-3749-8FDE-F0D587828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55" y="3028632"/>
            <a:ext cx="11283087" cy="6783453"/>
          </a:xfrm>
        </p:spPr>
        <p:txBody>
          <a:bodyPr>
            <a:normAutofit/>
          </a:bodyPr>
          <a:lstStyle/>
          <a:p>
            <a:pPr marL="290380" indent="0">
              <a:buNone/>
            </a:pPr>
            <a:r>
              <a:rPr lang="fr-FR" b="1" dirty="0">
                <a:latin typeface="Dosis" pitchFamily="2" charset="77"/>
              </a:rPr>
              <a:t>Webinaire d’information le 15 janvier de 11h00 à 12h00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24 et 25 avril à Nantes, tout le monde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12 mai (fin de journée) au 14 mai au Campus de la Transition pour les enseignants-chercheurs</a:t>
            </a:r>
          </a:p>
          <a:p>
            <a:endParaRPr lang="fr-FR" dirty="0">
              <a:latin typeface="Dosis" pitchFamily="2" charset="77"/>
            </a:endParaRPr>
          </a:p>
          <a:p>
            <a:r>
              <a:rPr lang="fr-FR" dirty="0">
                <a:latin typeface="Dosis" pitchFamily="2" charset="77"/>
              </a:rPr>
              <a:t>19 mai (fin de journée) au 21 mai au Campus de la Transition pour les personnels d’appui et de direction</a:t>
            </a:r>
          </a:p>
          <a:p>
            <a:endParaRPr lang="fr-FR" dirty="0">
              <a:latin typeface="Dosis" pitchFamily="2" charset="77"/>
            </a:endParaRPr>
          </a:p>
          <a:p>
            <a:endParaRPr lang="fr-FR" dirty="0">
              <a:latin typeface="Dosis" pitchFamily="2" charset="77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690356-4096-D443-AFCE-98D24D7C62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 rtl="0"/>
            <a:fld id="{00000000-1234-1234-1234-123412341234}" type="slidenum">
              <a:rPr lang="fr-FR" smtClean="0"/>
              <a:pPr algn="r" rtl="0"/>
              <a:t>39</a:t>
            </a:fld>
            <a:endParaRPr lang="fr-FR"/>
          </a:p>
        </p:txBody>
      </p:sp>
      <p:sp>
        <p:nvSpPr>
          <p:cNvPr id="7" name="Google Shape;152;g2820716051b_0_65">
            <a:extLst>
              <a:ext uri="{FF2B5EF4-FFF2-40B4-BE49-F238E27FC236}">
                <a16:creationId xmlns:a16="http://schemas.microsoft.com/office/drawing/2014/main" id="{0A746FA7-A056-5646-9170-67A2DEC73EA2}"/>
              </a:ext>
            </a:extLst>
          </p:cNvPr>
          <p:cNvSpPr/>
          <p:nvPr/>
        </p:nvSpPr>
        <p:spPr>
          <a:xfrm>
            <a:off x="366364" y="879727"/>
            <a:ext cx="11713173" cy="1161132"/>
          </a:xfrm>
          <a:prstGeom prst="rect">
            <a:avLst/>
          </a:prstGeom>
          <a:solidFill>
            <a:srgbClr val="F03A2C"/>
          </a:solidFill>
          <a:ln>
            <a:noFill/>
          </a:ln>
          <a:effectLst>
            <a:outerShdw blurRad="57150" dist="19050" dir="5400000" algn="bl" rotWithShape="0">
              <a:srgbClr val="000000">
                <a:alpha val="49410"/>
              </a:srgbClr>
            </a:outerShdw>
          </a:effectLst>
        </p:spPr>
        <p:txBody>
          <a:bodyPr spcFirstLastPara="1" wrap="square" lIns="179595" tIns="179595" rIns="180946" bIns="180946" anchor="ctr" anchorCtr="0">
            <a:noAutofit/>
          </a:bodyPr>
          <a:lstStyle/>
          <a:p>
            <a:pPr marL="1122444" rtl="0">
              <a:buClr>
                <a:srgbClr val="000000"/>
              </a:buClr>
              <a:buSzPts val="1400"/>
            </a:pPr>
            <a:r>
              <a:rPr lang="fr-FR" sz="4781" dirty="0">
                <a:solidFill>
                  <a:schemeClr val="lt1"/>
                </a:solidFill>
                <a:latin typeface="Dosis Medium" pitchFamily="2" charset="77"/>
              </a:rPr>
              <a:t>Dates provisoires avec Nantes Université</a:t>
            </a:r>
            <a:endParaRPr sz="4781" dirty="0">
              <a:solidFill>
                <a:schemeClr val="lt1"/>
              </a:solidFill>
              <a:latin typeface="Dosis Medium" pitchFamily="2" charset="77"/>
              <a:sym typeface="Dosis"/>
            </a:endParaRPr>
          </a:p>
        </p:txBody>
      </p:sp>
      <p:sp>
        <p:nvSpPr>
          <p:cNvPr id="8" name="Google Shape;153;g2820716051b_0_65">
            <a:extLst>
              <a:ext uri="{FF2B5EF4-FFF2-40B4-BE49-F238E27FC236}">
                <a16:creationId xmlns:a16="http://schemas.microsoft.com/office/drawing/2014/main" id="{6CD02C04-03F6-2648-AB9B-7149EA12378A}"/>
              </a:ext>
            </a:extLst>
          </p:cNvPr>
          <p:cNvSpPr/>
          <p:nvPr/>
        </p:nvSpPr>
        <p:spPr>
          <a:xfrm rot="10800000">
            <a:off x="374556" y="2040953"/>
            <a:ext cx="343600" cy="162758"/>
          </a:xfrm>
          <a:prstGeom prst="rtTriangle">
            <a:avLst/>
          </a:prstGeom>
          <a:solidFill>
            <a:srgbClr val="5E5F60"/>
          </a:solidFill>
          <a:ln>
            <a:noFill/>
          </a:ln>
        </p:spPr>
        <p:txBody>
          <a:bodyPr spcFirstLastPara="1" wrap="square" lIns="180946" tIns="180946" rIns="180946" bIns="180946" anchor="ctr" anchorCtr="0">
            <a:noAutofit/>
          </a:bodyPr>
          <a:lstStyle/>
          <a:p>
            <a:pPr rtl="0">
              <a:buClr>
                <a:srgbClr val="000000"/>
              </a:buClr>
              <a:buSzPts val="1400"/>
            </a:pPr>
            <a:endParaRPr sz="291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Google Shape;154;g2820716051b_0_65">
            <a:extLst>
              <a:ext uri="{FF2B5EF4-FFF2-40B4-BE49-F238E27FC236}">
                <a16:creationId xmlns:a16="http://schemas.microsoft.com/office/drawing/2014/main" id="{31E5FF74-F521-0440-B428-C01AFB019D5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501" y="1158358"/>
            <a:ext cx="584725" cy="576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7C824BE-C1DE-7C4E-A7AD-CA85D5351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9442" y="4880956"/>
            <a:ext cx="6925603" cy="4006453"/>
          </a:xfrm>
          <a:prstGeom prst="roundRect">
            <a:avLst/>
          </a:prstGeom>
        </p:spPr>
      </p:pic>
      <p:pic>
        <p:nvPicPr>
          <p:cNvPr id="12" name="Picture 2" descr="Sélection de profil">
            <a:extLst>
              <a:ext uri="{FF2B5EF4-FFF2-40B4-BE49-F238E27FC236}">
                <a16:creationId xmlns:a16="http://schemas.microsoft.com/office/drawing/2014/main" id="{20692124-4485-AA4B-9D8E-361BBCE6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068" y="1298354"/>
            <a:ext cx="5068570" cy="130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153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 bwMode="auto">
          <a:xfrm>
            <a:off x="8202530" y="1011381"/>
            <a:ext cx="10362561" cy="8194612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fr-FR" sz="1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fr-FR" sz="2600" b="1" dirty="0"/>
              <a:t>Pôle Sciences et technologie </a:t>
            </a:r>
            <a:br>
              <a:rPr lang="fr-FR" sz="2600" dirty="0"/>
            </a:br>
            <a:r>
              <a:rPr lang="fr-FR" sz="2600" dirty="0">
                <a:hlinkClick r:id="rId3"/>
              </a:rPr>
              <a:t>Yasmine FILALI</a:t>
            </a:r>
            <a:r>
              <a:rPr lang="fr-FR" sz="2600" dirty="0"/>
              <a:t>, enseignante, département de Chimie, UFR Sciences &amp; Techniques</a:t>
            </a:r>
            <a:br>
              <a:rPr lang="fr-FR" sz="2600" dirty="0"/>
            </a:br>
            <a:r>
              <a:rPr lang="fr-FR" sz="2600" dirty="0">
                <a:hlinkClick r:id="rId4"/>
              </a:rPr>
              <a:t>Emilie GADOIN</a:t>
            </a:r>
            <a:r>
              <a:rPr lang="fr-FR" sz="2600" dirty="0"/>
              <a:t>, enseignante-chercheuse, Département Thermique Energétique Mécanique, </a:t>
            </a:r>
            <a:r>
              <a:rPr lang="fr-FR" sz="2600" dirty="0" err="1"/>
              <a:t>Polytech'Nantes</a:t>
            </a:r>
            <a:br>
              <a:rPr lang="fr-FR" sz="2600" dirty="0"/>
            </a:br>
            <a:r>
              <a:rPr lang="fr-FR" sz="2600" dirty="0">
                <a:hlinkClick r:id="rId5"/>
              </a:rPr>
              <a:t>Cécile RAILLARD</a:t>
            </a:r>
            <a:r>
              <a:rPr lang="fr-FR" sz="2600" dirty="0"/>
              <a:t>, enseignante-chercheuse, département Métiers de la Transition et de l'Efficacité Energétiques, IUT de Nantes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600" b="1" dirty="0"/>
              <a:t>Pôle Santé </a:t>
            </a:r>
            <a:br>
              <a:rPr lang="fr-FR" sz="2600" dirty="0"/>
            </a:br>
            <a:r>
              <a:rPr lang="fr-FR" sz="2600" dirty="0">
                <a:hlinkClick r:id="rId6"/>
              </a:rPr>
              <a:t>David BOELS</a:t>
            </a:r>
            <a:r>
              <a:rPr lang="fr-FR" sz="2600" dirty="0"/>
              <a:t>, Service de Santé Publique et Environnementale, CHU Nantes et Référent Axe santé environnement, UFR de médecine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600" b="1" dirty="0"/>
              <a:t>Pôle Humanités : </a:t>
            </a:r>
            <a:br>
              <a:rPr lang="fr-FR" sz="2600" dirty="0"/>
            </a:br>
            <a:r>
              <a:rPr lang="fr-FR" sz="2600" dirty="0">
                <a:hlinkClick r:id="rId7"/>
              </a:rPr>
              <a:t>Céline CHADENAS</a:t>
            </a:r>
            <a:r>
              <a:rPr lang="fr-FR" sz="2600" dirty="0"/>
              <a:t>, enseignante-chercheuse, Institut de Géographie et d’Aménagement Régional de l’Université de Nantes (IGARUN)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600" b="1" dirty="0"/>
              <a:t>Pôle Sociétés </a:t>
            </a:r>
            <a:br>
              <a:rPr lang="fr-FR" sz="2600" dirty="0"/>
            </a:br>
            <a:r>
              <a:rPr lang="fr-FR" sz="2600" dirty="0">
                <a:hlinkClick r:id="rId8"/>
              </a:rPr>
              <a:t>Lionel LEMIALE</a:t>
            </a:r>
            <a:r>
              <a:rPr lang="fr-FR" sz="2600" dirty="0"/>
              <a:t>, enseignant-chercheur en économie, IAE Nantes - Économie et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2600" b="1" dirty="0"/>
              <a:t>Ecole Centrale de Nantes</a:t>
            </a:r>
            <a:br>
              <a:rPr lang="fr-FR" sz="2600" dirty="0"/>
            </a:br>
            <a:r>
              <a:rPr lang="fr-FR" sz="2600" dirty="0">
                <a:hlinkClick r:id="rId9"/>
              </a:rPr>
              <a:t>Emmanuel ROZIERE</a:t>
            </a:r>
            <a:r>
              <a:rPr lang="fr-FR" sz="2600" dirty="0"/>
              <a:t>, enseignant-chercheur, Directeur du développement durable, Centrale Nantes</a:t>
            </a:r>
            <a:br>
              <a:rPr lang="fr-FR" sz="1600" dirty="0"/>
            </a:br>
            <a:r>
              <a:rPr lang="fr-FR" sz="1600" dirty="0"/>
              <a:t>  </a:t>
            </a:r>
            <a:endParaRPr lang="fr-FR" sz="3200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9" y="110275"/>
            <a:ext cx="17527312" cy="15245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fr-FR" dirty="0">
                <a:latin typeface="Calibri"/>
              </a:rPr>
              <a:t>Table-ronde </a:t>
            </a:r>
            <a:endParaRPr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308154F-5F13-4822-9D78-D89D61F5E0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7" t="10526" r="15313"/>
          <a:stretch/>
        </p:blipFill>
        <p:spPr bwMode="auto">
          <a:xfrm>
            <a:off x="862289" y="2249125"/>
            <a:ext cx="6868994" cy="586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9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CB4DFF-A981-B051-14E9-7F8FF6DB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62"/>
            <a:ext cx="19007138" cy="1073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13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B4876A8A-6F30-467D-82ED-85EB272B2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694" y="1346238"/>
            <a:ext cx="14255750" cy="8032116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 bwMode="auto">
          <a:xfrm>
            <a:off x="3022429" y="210849"/>
            <a:ext cx="13249892" cy="1107996"/>
          </a:xfrm>
        </p:spPr>
        <p:txBody>
          <a:bodyPr/>
          <a:lstStyle/>
          <a:p>
            <a:pPr>
              <a:defRPr/>
            </a:pPr>
            <a:r>
              <a:rPr lang="fr-FR" sz="4000" dirty="0"/>
              <a:t>Notre équipe Mission de Développement Pédagogique (MDP)</a:t>
            </a:r>
            <a:endParaRPr sz="40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5F9AA5-BE22-4C36-8B95-5AA10E261444}" type="slidenum">
              <a:rPr lang="fr-FR"/>
              <a:t>41</a:t>
            </a:fld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BACA4C-5A9F-4B80-A98C-B32F559A7231}"/>
              </a:ext>
            </a:extLst>
          </p:cNvPr>
          <p:cNvSpPr/>
          <p:nvPr/>
        </p:nvSpPr>
        <p:spPr bwMode="auto">
          <a:xfrm>
            <a:off x="3288533" y="1492536"/>
            <a:ext cx="8507283" cy="167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8DF54C2-5EA2-4021-AB31-3C01F6BD7597}"/>
              </a:ext>
            </a:extLst>
          </p:cNvPr>
          <p:cNvSpPr txBox="1"/>
          <p:nvPr/>
        </p:nvSpPr>
        <p:spPr bwMode="auto">
          <a:xfrm>
            <a:off x="3439929" y="1593360"/>
            <a:ext cx="779893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Responsable Mission Développement Pédagogique</a:t>
            </a:r>
          </a:p>
          <a:p>
            <a:r>
              <a:rPr lang="fr-FR" dirty="0"/>
              <a:t>Julie KERNEUZET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2DAB2AE6-9F8E-40A5-939B-67696ECA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2882" y="2077295"/>
            <a:ext cx="1055719" cy="104939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0E2930F-A840-4E6E-AF5D-29C9D0502AB8}"/>
              </a:ext>
            </a:extLst>
          </p:cNvPr>
          <p:cNvSpPr/>
          <p:nvPr/>
        </p:nvSpPr>
        <p:spPr bwMode="auto">
          <a:xfrm>
            <a:off x="3288532" y="3268475"/>
            <a:ext cx="12722996" cy="3187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12519A-7FE2-4BF9-8273-DF4B43CDC042}"/>
              </a:ext>
            </a:extLst>
          </p:cNvPr>
          <p:cNvSpPr txBox="1"/>
          <p:nvPr/>
        </p:nvSpPr>
        <p:spPr>
          <a:xfrm>
            <a:off x="3445282" y="3325833"/>
            <a:ext cx="1272299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Coordinateurs pédagogiques</a:t>
            </a:r>
          </a:p>
          <a:p>
            <a:r>
              <a:rPr lang="fr-FR" dirty="0"/>
              <a:t>Aude PICHON                                                                                                                                     Petra JURIKOVA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Matthieu BOISDRON                                                                                                                       Fabienne HERY-TAILLON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2249375-2E99-468F-A991-29B34460A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571" y="3871996"/>
            <a:ext cx="951627" cy="104939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164F89-B289-40E9-9BE7-887F6792F1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882" y="5197590"/>
            <a:ext cx="837531" cy="10493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8BD8B3A-6C3D-4E62-B46F-C271CFD46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0094" y="3761730"/>
            <a:ext cx="749212" cy="103976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A1A824D-663F-45AD-81FB-4D1EA755CB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29303" y="5129882"/>
            <a:ext cx="926590" cy="97292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5E4263E-201B-4AD9-A372-D09084A759C5}"/>
              </a:ext>
            </a:extLst>
          </p:cNvPr>
          <p:cNvSpPr/>
          <p:nvPr/>
        </p:nvSpPr>
        <p:spPr bwMode="auto">
          <a:xfrm>
            <a:off x="3288533" y="6587533"/>
            <a:ext cx="7152144" cy="1670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EAE39C5-AF09-49DB-8424-34B9F0A72720}"/>
              </a:ext>
            </a:extLst>
          </p:cNvPr>
          <p:cNvSpPr txBox="1"/>
          <p:nvPr/>
        </p:nvSpPr>
        <p:spPr bwMode="auto">
          <a:xfrm>
            <a:off x="3439929" y="6578791"/>
            <a:ext cx="47836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Accompagnatrice pédagogique</a:t>
            </a:r>
          </a:p>
          <a:p>
            <a:r>
              <a:rPr lang="fr-FR" dirty="0"/>
              <a:t>Alexandra CADENA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EEFA87C-ADF3-4AC2-94F8-8C1FA63D6E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765" y="7063788"/>
            <a:ext cx="1122785" cy="1100239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D5BD8E9-8CCD-4628-B6A2-2FC415B0B0F1}"/>
              </a:ext>
            </a:extLst>
          </p:cNvPr>
          <p:cNvSpPr/>
          <p:nvPr/>
        </p:nvSpPr>
        <p:spPr bwMode="auto">
          <a:xfrm>
            <a:off x="3288533" y="8375717"/>
            <a:ext cx="7152144" cy="9306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450FC2A-5FE2-4DBA-B4A5-743C59C097E7}"/>
              </a:ext>
            </a:extLst>
          </p:cNvPr>
          <p:cNvSpPr txBox="1"/>
          <p:nvPr/>
        </p:nvSpPr>
        <p:spPr bwMode="auto">
          <a:xfrm>
            <a:off x="3382890" y="8506128"/>
            <a:ext cx="613501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Chargé de développement pédagogique</a:t>
            </a:r>
          </a:p>
          <a:p>
            <a:r>
              <a:rPr lang="fr-FR" dirty="0"/>
              <a:t>Recrutement en janvier (50% chaire langues, 50% MDP)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DA2C49-7A10-4D71-98DD-AA6F24E3CD30}"/>
              </a:ext>
            </a:extLst>
          </p:cNvPr>
          <p:cNvSpPr/>
          <p:nvPr/>
        </p:nvSpPr>
        <p:spPr bwMode="auto">
          <a:xfrm>
            <a:off x="10592074" y="6609218"/>
            <a:ext cx="5419455" cy="2697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C91519-A870-4455-A12E-B72183205D70}"/>
              </a:ext>
            </a:extLst>
          </p:cNvPr>
          <p:cNvSpPr txBox="1"/>
          <p:nvPr/>
        </p:nvSpPr>
        <p:spPr bwMode="auto">
          <a:xfrm>
            <a:off x="10822426" y="6606949"/>
            <a:ext cx="4801314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/>
              <a:t>Ingénieure d’études (4 chaires)</a:t>
            </a:r>
          </a:p>
          <a:p>
            <a:r>
              <a:rPr lang="fr-FR" dirty="0"/>
              <a:t>Assiba OHOUSSA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Charlotte LE CORRE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1C4DD2B1-0AF1-467F-883C-A60DC5B0B7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38469" y="7096365"/>
            <a:ext cx="951072" cy="95299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F0490E-69BE-41A6-93FF-9F773E5603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98965" y="8226227"/>
            <a:ext cx="965244" cy="9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268BC64-A6BE-455C-8396-8FA16DE7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762" y="5965836"/>
            <a:ext cx="14489907" cy="3301498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935F9AA5-BE22-4C36-8B95-5AA10E261444}" type="slidenum">
              <a:rPr lang="fr-FR"/>
              <a:t>42</a:t>
            </a:fld>
            <a:endParaRPr lang="fr-FR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8C20373-A23B-4098-A118-5E5834285A84}"/>
              </a:ext>
            </a:extLst>
          </p:cNvPr>
          <p:cNvSpPr/>
          <p:nvPr/>
        </p:nvSpPr>
        <p:spPr bwMode="auto">
          <a:xfrm>
            <a:off x="3022850" y="2144560"/>
            <a:ext cx="8432891" cy="46415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ctr"/>
            <a:r>
              <a:rPr lang="fr-FR" sz="2800" dirty="0">
                <a:solidFill>
                  <a:schemeClr val="tx1"/>
                </a:solidFill>
              </a:rPr>
              <a:t>Accompagner, soutenir, sensibiliser, former</a:t>
            </a:r>
          </a:p>
          <a:p>
            <a:pPr algn="ctr"/>
            <a:endParaRPr lang="fr-FR" sz="14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Mettre à disposition des enseignants des dispositifs d’appui en faveur de la diversité des pratiques pédagogiques (hybridation, APC, 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Mettre à disposition des enseignants un accompagnement (individuel/équipe) au développement de projets pédagogiques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Proposer des formations/ateliers aux enseignants sur GEFORP ou au sein des composantes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Soutenir les chaires de développement pédagogique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  <a:p>
            <a:pPr algn="ctr"/>
            <a:endParaRPr lang="fr-FR" sz="2000" dirty="0">
              <a:solidFill>
                <a:schemeClr val="tx1"/>
              </a:solidFill>
            </a:endParaRPr>
          </a:p>
          <a:p>
            <a:pPr algn="ctr"/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D284FF5-FE9A-4929-93BD-009FC4F5A4A8}"/>
              </a:ext>
            </a:extLst>
          </p:cNvPr>
          <p:cNvSpPr/>
          <p:nvPr/>
        </p:nvSpPr>
        <p:spPr bwMode="auto">
          <a:xfrm>
            <a:off x="11807825" y="2144560"/>
            <a:ext cx="4032448" cy="464150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</a:rPr>
              <a:t>Valoriser les initiatives enseignantes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Plan(t)s de la pédagogie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Open Initiatives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393F100-221B-44A3-9375-AE63D71798B4}"/>
              </a:ext>
            </a:extLst>
          </p:cNvPr>
          <p:cNvSpPr/>
          <p:nvPr/>
        </p:nvSpPr>
        <p:spPr bwMode="auto">
          <a:xfrm>
            <a:off x="6325847" y="7341222"/>
            <a:ext cx="6562098" cy="1095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 dirty="0">
              <a:solidFill>
                <a:schemeClr val="tx1"/>
              </a:solidFill>
            </a:endParaRPr>
          </a:p>
          <a:p>
            <a:pPr algn="ctr"/>
            <a:r>
              <a:rPr lang="fr-FR" sz="2800" b="1" dirty="0">
                <a:solidFill>
                  <a:schemeClr val="tx1"/>
                </a:solidFill>
              </a:rPr>
              <a:t>Meilleure réussite de nos étudiants</a:t>
            </a:r>
          </a:p>
          <a:p>
            <a:pPr algn="ctr"/>
            <a:endParaRPr lang="fr-FR" sz="2800" b="1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C38659-FF0D-4108-A831-94454DAA42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522" y="2418545"/>
            <a:ext cx="815544" cy="493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ED396D0-6DDE-4EBE-93DB-68D27DA4E2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6458" y="2465586"/>
            <a:ext cx="855182" cy="523580"/>
          </a:xfrm>
          <a:prstGeom prst="rect">
            <a:avLst/>
          </a:prstGeom>
        </p:spPr>
      </p:pic>
      <p:sp>
        <p:nvSpPr>
          <p:cNvPr id="12" name="Titre 3">
            <a:extLst>
              <a:ext uri="{FF2B5EF4-FFF2-40B4-BE49-F238E27FC236}">
                <a16:creationId xmlns:a16="http://schemas.microsoft.com/office/drawing/2014/main" id="{62A074A3-D8FB-4198-A01D-3402B75B67BD}"/>
              </a:ext>
            </a:extLst>
          </p:cNvPr>
          <p:cNvSpPr txBox="1">
            <a:spLocks/>
          </p:cNvSpPr>
          <p:nvPr/>
        </p:nvSpPr>
        <p:spPr bwMode="auto">
          <a:xfrm>
            <a:off x="3174829" y="665387"/>
            <a:ext cx="12392174" cy="6924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defTabSz="1425550">
              <a:lnSpc>
                <a:spcPct val="90000"/>
              </a:lnSpc>
              <a:spcBef>
                <a:spcPts val="0"/>
              </a:spcBef>
              <a:buNone/>
              <a:defRPr sz="5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dirty="0">
                <a:latin typeface="Source Sans Pro"/>
              </a:rPr>
              <a:t>Nos missions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302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3CB4DFF-A981-B051-14E9-7F8FF6DB5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62"/>
            <a:ext cx="19007138" cy="1073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="" xmlns:m="http://schemas.openxmlformats.org/officeDocument/2006/math" xmlns:w="http://schemas.openxmlformats.org/wordprocessingml/2006/main"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3" y="2167692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l’UFR de Sciences </a:t>
            </a:r>
            <a:r>
              <a:rPr lang="fr-FR" sz="8000"/>
              <a:t>&amp; Techniques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454727" y="6890449"/>
            <a:ext cx="10016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Yasmine FILALI</a:t>
            </a:r>
          </a:p>
        </p:txBody>
      </p:sp>
    </p:spTree>
    <p:extLst>
      <p:ext uri="{BB962C8B-B14F-4D97-AF65-F5344CB8AC3E}">
        <p14:creationId xmlns:p14="http://schemas.microsoft.com/office/powerpoint/2010/main" val="255384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9" y="110275"/>
            <a:ext cx="9653312" cy="938763"/>
          </a:xfrm>
        </p:spPr>
        <p:txBody>
          <a:bodyPr>
            <a:normAutofit/>
          </a:bodyPr>
          <a:lstStyle/>
          <a:p>
            <a:pPr marL="0" marR="0" lvl="0" indent="0" algn="l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44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UE « Enjeux de la transition écologique » </a:t>
            </a:r>
            <a:endParaRPr lang="fr-FR" sz="4400" dirty="0"/>
          </a:p>
        </p:txBody>
      </p:sp>
      <p:sp>
        <p:nvSpPr>
          <p:cNvPr id="7" name="Espace réservé du contenu 3">
            <a:extLst>
              <a:ext uri="{FF2B5EF4-FFF2-40B4-BE49-F238E27FC236}">
                <a16:creationId xmlns:a16="http://schemas.microsoft.com/office/drawing/2014/main" id="{8AA9B5E6-5EBD-470C-BA28-9BCCF01DF2EB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62287" y="1385639"/>
            <a:ext cx="8081687" cy="3074976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Formation concernée :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tous les L2 UFR Sciences</a:t>
            </a:r>
          </a:p>
          <a:p>
            <a:pPr marL="0" marR="0" lvl="0" indent="0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24-25 : UE obligatoire (test en 23-24 en UED)</a:t>
            </a:r>
            <a:endParaRPr sz="2200"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Nb d’étudiants 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: 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1000 étudiants</a:t>
            </a:r>
            <a:endParaRPr sz="2200"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0" i="0" u="sng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Volume horaire 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: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UE :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18h</a:t>
            </a:r>
            <a:endParaRPr lang="fr-FR" sz="2200" dirty="0">
              <a:solidFill>
                <a:prstClr val="black"/>
              </a:solidFill>
              <a:cs typeface="Arial"/>
            </a:endParaRPr>
          </a:p>
          <a:p>
            <a:pPr marR="0" lvl="0" algn="just" defTabSz="1425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1 TD d’intro en présentiel</a:t>
            </a:r>
          </a:p>
          <a:p>
            <a:pPr marR="0" lvl="0" algn="just" defTabSz="1425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9 séances à distance (1 par semaine ; Tronc commun)</a:t>
            </a:r>
          </a:p>
          <a:p>
            <a:pPr marR="0" lvl="0" algn="just" defTabSz="14255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defRPr/>
            </a:pPr>
            <a:r>
              <a:rPr lang="fr-FR" sz="2200" dirty="0">
                <a:solidFill>
                  <a:prstClr val="black"/>
                </a:solidFill>
                <a:cs typeface="Arial"/>
              </a:rPr>
              <a:t>3 TD spécifiques par parcours</a:t>
            </a:r>
            <a:endParaRPr sz="2200" dirty="0"/>
          </a:p>
          <a:p>
            <a:pPr marL="0" marR="0" lvl="0" indent="0" algn="l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48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8" name="Espace réservé du contenu 3">
            <a:extLst>
              <a:ext uri="{FF2B5EF4-FFF2-40B4-BE49-F238E27FC236}">
                <a16:creationId xmlns:a16="http://schemas.microsoft.com/office/drawing/2014/main" id="{0D9FF29E-BD2F-4E2D-8564-64483CDE875E}"/>
              </a:ext>
            </a:extLst>
          </p:cNvPr>
          <p:cNvSpPr txBox="1"/>
          <p:nvPr/>
        </p:nvSpPr>
        <p:spPr bwMode="auto">
          <a:xfrm>
            <a:off x="9503569" y="1049039"/>
            <a:ext cx="7920000" cy="480932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Bonnes surprises et difficultés rencontrées &gt;&gt; REX des étudiants</a:t>
            </a:r>
            <a:endParaRPr sz="2200" b="1" dirty="0"/>
          </a:p>
          <a:p>
            <a:pPr marL="0" lvl="0" indent="0" algn="just">
              <a:buNone/>
              <a:defRPr/>
            </a:pPr>
            <a:r>
              <a:rPr lang="fr-FR" sz="2000" b="1" dirty="0"/>
              <a:t>Bonne autonomie des étudiants </a:t>
            </a:r>
            <a:r>
              <a:rPr lang="fr-FR" sz="2000" dirty="0"/>
              <a:t>vis-à-vis des consignes (90%-95% de participation chaque semaine)</a:t>
            </a:r>
          </a:p>
          <a:p>
            <a:pPr marL="0" lvl="0" indent="0" algn="just">
              <a:buNone/>
              <a:defRPr/>
            </a:pPr>
            <a:r>
              <a:rPr lang="fr-FR" sz="2000" b="1" dirty="0"/>
              <a:t>Aide : 8 Assistants pédagogiques </a:t>
            </a:r>
            <a:r>
              <a:rPr lang="fr-FR" sz="2000" dirty="0"/>
              <a:t>(mail de relance, …)</a:t>
            </a:r>
          </a:p>
          <a:p>
            <a:pPr marL="0" lvl="0" indent="0" algn="just">
              <a:buNone/>
              <a:defRPr/>
            </a:pPr>
            <a:r>
              <a:rPr lang="fr-FR" sz="2000" b="1" dirty="0"/>
              <a:t>Module plutôt bien apprécié </a:t>
            </a:r>
            <a:r>
              <a:rPr lang="fr-FR" sz="2000" dirty="0"/>
              <a:t>(80% = 20% indispensable ; 60% intéressant) autant pour le fond scientifique pluridisciplinaire que pour le format </a:t>
            </a:r>
            <a:r>
              <a:rPr lang="fr-FR" sz="2000" dirty="0" err="1"/>
              <a:t>distanciel</a:t>
            </a:r>
            <a:r>
              <a:rPr lang="fr-FR" sz="2000" dirty="0"/>
              <a:t> + 87% = culture plus vaste</a:t>
            </a:r>
          </a:p>
          <a:p>
            <a:pPr marL="0" indent="0" algn="just">
              <a:buNone/>
              <a:defRPr/>
            </a:pPr>
            <a:r>
              <a:rPr lang="fr-FR" sz="2000" b="1" dirty="0">
                <a:solidFill>
                  <a:prstClr val="black"/>
                </a:solidFill>
              </a:rPr>
              <a:t>Equipe pédagogique pluridisciplinaire </a:t>
            </a:r>
            <a:r>
              <a:rPr lang="fr-FR" sz="2000" dirty="0">
                <a:solidFill>
                  <a:prstClr val="black"/>
                </a:solidFill>
              </a:rPr>
              <a:t>: très investie </a:t>
            </a:r>
            <a:endParaRPr lang="fr-FR" sz="2000" dirty="0"/>
          </a:p>
          <a:p>
            <a:pPr marL="0" lvl="0" indent="0" algn="just">
              <a:buNone/>
              <a:defRPr/>
            </a:pPr>
            <a:r>
              <a:rPr lang="fr-FR" sz="20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Difficultés : </a:t>
            </a:r>
            <a:r>
              <a:rPr lang="fr-FR" sz="20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gestio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n du temps de travail en ligne ; parfois lourd dans la semaine (quand autres évaluations) =&gt; découragement/lassitude de certains</a:t>
            </a:r>
            <a:endParaRPr lang="fr-FR" sz="20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10" name="Espace réservé du contenu 3">
            <a:extLst>
              <a:ext uri="{FF2B5EF4-FFF2-40B4-BE49-F238E27FC236}">
                <a16:creationId xmlns:a16="http://schemas.microsoft.com/office/drawing/2014/main" id="{B9D75834-27DA-4813-AE96-82519B6E7103}"/>
              </a:ext>
            </a:extLst>
          </p:cNvPr>
          <p:cNvSpPr txBox="1"/>
          <p:nvPr/>
        </p:nvSpPr>
        <p:spPr bwMode="auto">
          <a:xfrm>
            <a:off x="862288" y="4698173"/>
            <a:ext cx="8081686" cy="4608001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endParaRPr lang="fr-FR" sz="2200" dirty="0">
              <a:solidFill>
                <a:prstClr val="black"/>
              </a:solidFill>
              <a:cs typeface="Arial"/>
            </a:endParaRP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1" dirty="0">
                <a:solidFill>
                  <a:prstClr val="black"/>
                </a:solidFill>
                <a:cs typeface="Arial"/>
              </a:rPr>
              <a:t>Objectifs : </a:t>
            </a:r>
            <a:r>
              <a:rPr lang="fr-FR" sz="2200" dirty="0">
                <a:solidFill>
                  <a:prstClr val="black"/>
                </a:solidFill>
                <a:cs typeface="Arial"/>
              </a:rPr>
              <a:t>s’approprier les enjeux de la TE ; identifier les leviers d’action en tenant compte de la complexité interdisciplinaire des enjeux</a:t>
            </a: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Mutualisation et appropriation 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d’un enseignement en ligne développé </a:t>
            </a:r>
            <a:r>
              <a:rPr lang="fr-FR" sz="2200" dirty="0">
                <a:solidFill>
                  <a:prstClr val="black"/>
                </a:solidFill>
                <a:cs typeface="Arial"/>
              </a:rPr>
              <a:t>par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Paris-Saclay /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Synergie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avec les 6 départements de la fac de Sciences qui proposent 3 TD disciplinaires originaux /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Essaimage au niveau du pôle Sciences </a:t>
            </a:r>
            <a:r>
              <a:rPr lang="fr-FR" sz="220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(</a:t>
            </a:r>
            <a:r>
              <a:rPr lang="fr-FR" sz="2200" dirty="0">
                <a:solidFill>
                  <a:prstClr val="black"/>
                </a:solidFill>
                <a:cs typeface="Arial"/>
              </a:rPr>
              <a:t>P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olytech  proposera le SPOC à ses étudiants de PEIP2)/ </a:t>
            </a: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Mise en place d’un cycle de conférences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intitulé « Quelles sciences pour une transition écologique ? » (Intervenants locaux) </a:t>
            </a:r>
            <a:endParaRPr lang="fr-FR" sz="32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  <p:sp>
        <p:nvSpPr>
          <p:cNvPr id="11" name="Espace réservé du contenu 3">
            <a:extLst>
              <a:ext uri="{FF2B5EF4-FFF2-40B4-BE49-F238E27FC236}">
                <a16:creationId xmlns:a16="http://schemas.microsoft.com/office/drawing/2014/main" id="{B1EA6C34-7161-4B8F-986A-BBCB88452458}"/>
              </a:ext>
            </a:extLst>
          </p:cNvPr>
          <p:cNvSpPr txBox="1"/>
          <p:nvPr/>
        </p:nvSpPr>
        <p:spPr bwMode="auto">
          <a:xfrm>
            <a:off x="9503569" y="6075337"/>
            <a:ext cx="7920000" cy="3053165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200" b="1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Bilan et perspectives</a:t>
            </a:r>
            <a:r>
              <a:rPr lang="fr-FR" sz="2200" b="0" i="0" u="none" strike="noStrike" cap="none" spc="0" dirty="0">
                <a:ln>
                  <a:noFill/>
                </a:ln>
                <a:solidFill>
                  <a:prstClr val="black"/>
                </a:solidFill>
                <a:latin typeface="Source Sans Pro"/>
                <a:ea typeface="Source Sans Pro"/>
                <a:cs typeface="Arial"/>
              </a:rPr>
              <a:t> pour l’année prochaine</a:t>
            </a:r>
            <a:endParaRPr sz="2200" dirty="0"/>
          </a:p>
          <a:p>
            <a:pPr marL="0" indent="0" algn="just">
              <a:buNone/>
              <a:defRPr/>
            </a:pPr>
            <a:r>
              <a:rPr lang="fr-FR" sz="2000" b="1" dirty="0">
                <a:solidFill>
                  <a:prstClr val="black"/>
                </a:solidFill>
              </a:rPr>
              <a:t>Améliorations ponctuelles : </a:t>
            </a:r>
            <a:r>
              <a:rPr lang="fr-FR" sz="2000" dirty="0">
                <a:solidFill>
                  <a:prstClr val="black"/>
                </a:solidFill>
              </a:rPr>
              <a:t>clarification des consignes de départ, correction de bugs ; …</a:t>
            </a:r>
            <a:endParaRPr sz="2000" dirty="0"/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000" b="1" dirty="0">
                <a:solidFill>
                  <a:prstClr val="black"/>
                </a:solidFill>
                <a:cs typeface="Arial"/>
              </a:rPr>
              <a:t>Poursuite des conférences</a:t>
            </a:r>
            <a:endParaRPr lang="fr-FR" sz="2000" b="1" i="0" u="none" strike="noStrike" cap="none" spc="0" dirty="0">
              <a:ln>
                <a:noFill/>
              </a:ln>
              <a:solidFill>
                <a:prstClr val="black"/>
              </a:solidFill>
              <a:cs typeface="Arial"/>
            </a:endParaRPr>
          </a:p>
          <a:p>
            <a:pPr marL="0" marR="0" lvl="0" indent="0" algn="just" defTabSz="1425550">
              <a:lnSpc>
                <a:spcPct val="90000"/>
              </a:lnSpc>
              <a:spcBef>
                <a:spcPts val="1559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fr-FR" sz="2000" b="1" i="0" u="none" strike="noStrike" cap="none" spc="0" dirty="0">
                <a:ln>
                  <a:noFill/>
                </a:ln>
                <a:solidFill>
                  <a:prstClr val="black"/>
                </a:solidFill>
                <a:cs typeface="Arial"/>
              </a:rPr>
              <a:t>Aller vers une certification </a:t>
            </a:r>
            <a:r>
              <a:rPr lang="fr-FR" sz="2000" b="1" dirty="0">
                <a:solidFill>
                  <a:prstClr val="black"/>
                </a:solidFill>
                <a:cs typeface="Arial"/>
              </a:rPr>
              <a:t>? </a:t>
            </a:r>
            <a:r>
              <a:rPr lang="fr-FR" sz="2000" dirty="0">
                <a:solidFill>
                  <a:prstClr val="black"/>
                </a:solidFill>
                <a:cs typeface="Arial"/>
              </a:rPr>
              <a:t>TASK ou UVED ? </a:t>
            </a:r>
            <a:endParaRPr lang="fr-FR" sz="2000" b="0" i="0" u="none" strike="noStrike" cap="none" spc="0" dirty="0">
              <a:ln>
                <a:noFill/>
              </a:ln>
              <a:solidFill>
                <a:prstClr val="black"/>
              </a:solidFill>
              <a:latin typeface="Source Sans Pro"/>
              <a:ea typeface="Source Sans Pro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3" y="2167692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l’Ecole centrale </a:t>
            </a:r>
            <a:r>
              <a:rPr lang="fr-FR" sz="8000"/>
              <a:t>de Nantes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454727" y="6890449"/>
            <a:ext cx="16809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Emmanuel ROZIERE, 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Professeur, Directeur du développement durable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Ecole Centrale de Nantes</a:t>
            </a:r>
          </a:p>
          <a:p>
            <a:endParaRPr lang="fr-FR" sz="4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90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 bwMode="auto">
          <a:xfrm>
            <a:off x="862288" y="110275"/>
            <a:ext cx="11024912" cy="938763"/>
          </a:xfrm>
        </p:spPr>
        <p:txBody>
          <a:bodyPr>
            <a:normAutofit fontScale="90000"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fr-FR" sz="4400" dirty="0">
                <a:solidFill>
                  <a:srgbClr val="2E2C4E"/>
                </a:solidFill>
              </a:rPr>
              <a:t>Nouveau tronc commun de la formation</a:t>
            </a:r>
            <a:br>
              <a:rPr lang="fr-FR" sz="4400" dirty="0">
                <a:solidFill>
                  <a:srgbClr val="2E2C4E"/>
                </a:solidFill>
              </a:rPr>
            </a:br>
            <a:r>
              <a:rPr lang="fr-FR" sz="4400" dirty="0">
                <a:solidFill>
                  <a:srgbClr val="2E2C4E"/>
                </a:solidFill>
              </a:rPr>
              <a:t>Ingénieur généraliste</a:t>
            </a:r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94360392-9D0C-46F8-A0BB-CFC4986ECC73}"/>
              </a:ext>
            </a:extLst>
          </p:cNvPr>
          <p:cNvSpPr txBox="1">
            <a:spLocks/>
          </p:cNvSpPr>
          <p:nvPr/>
        </p:nvSpPr>
        <p:spPr bwMode="auto">
          <a:xfrm>
            <a:off x="854045" y="1357789"/>
            <a:ext cx="7740000" cy="3918857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Tronc commun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(obligatoire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) : S5, S6, S7 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380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étudiants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Volume horaire TEDS à partir de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2024-2025 :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lvl="0" indent="0" algn="just">
              <a:spcBef>
                <a:spcPts val="1200"/>
              </a:spcBef>
              <a:buNone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Cours </a:t>
            </a:r>
            <a:r>
              <a:rPr lang="fr-FR" sz="2400" kern="0" dirty="0">
                <a:solidFill>
                  <a:prstClr val="black"/>
                </a:solidFill>
              </a:rPr>
              <a:t>ENCLI (Enjeux énergie environnement et climat) S5 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: 32 heures ;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Cours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</a:t>
            </a:r>
            <a:r>
              <a:rPr lang="fr-FR" sz="2400" kern="0" dirty="0">
                <a:solidFill>
                  <a:prstClr val="black"/>
                </a:solidFill>
              </a:rPr>
              <a:t>CDVI (Cycles de vie et analyses d'impact) S6 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: 32 heures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baseline="0" dirty="0">
                <a:solidFill>
                  <a:prstClr val="black"/>
                </a:solidFill>
                <a:cs typeface="Arial"/>
              </a:rPr>
              <a:t>Cours SOI (Connaissance de soi) S5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 : 16 heures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Engagement citoyen S5-S6 : 100 heures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Conférences (Matinales) : 4 créneaux de 2h banalisés</a:t>
            </a:r>
            <a:endParaRPr kumimoji="0" lang="fr-FR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2" name="Espace réservé du contenu 3">
            <a:extLst>
              <a:ext uri="{FF2B5EF4-FFF2-40B4-BE49-F238E27FC236}">
                <a16:creationId xmlns:a16="http://schemas.microsoft.com/office/drawing/2014/main" id="{0F216074-532A-4055-B866-517870333F3B}"/>
              </a:ext>
            </a:extLst>
          </p:cNvPr>
          <p:cNvSpPr txBox="1">
            <a:spLocks/>
          </p:cNvSpPr>
          <p:nvPr/>
        </p:nvSpPr>
        <p:spPr bwMode="auto">
          <a:xfrm>
            <a:off x="10049189" y="1357789"/>
            <a:ext cx="7776000" cy="4308720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Bonnes surprises et difficultés rencontrées &gt;&gt; REX des étudiants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Elaboration nouveau tronc commun : attente des étudiants et des parties prenantes (groupes de travail 2021-2024) :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- disposer de compétences pour la TEDS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- discussion sur le contenu des cours, les priorités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dirty="0">
                <a:solidFill>
                  <a:prstClr val="black"/>
                </a:solidFill>
                <a:cs typeface="Arial"/>
              </a:rPr>
              <a:t>Méthodes et outils :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Bilan carbone (ENCLI) et Analyse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de cycle de vie – ACV (CDVI)</a:t>
            </a:r>
          </a:p>
          <a:p>
            <a:pPr marR="0" lvl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formation des équipes enseignantes : prestations externes</a:t>
            </a:r>
            <a:r>
              <a:rPr lang="fr-FR" sz="2400" dirty="0">
                <a:solidFill>
                  <a:prstClr val="black"/>
                </a:solidFill>
                <a:cs typeface="Arial"/>
              </a:rPr>
              <a:t> + compétences internes</a:t>
            </a:r>
            <a:endParaRPr kumimoji="0" lang="fr-FR" sz="2400" b="0" i="0" u="none" strike="noStrike" kern="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3" name="Espace réservé du contenu 3">
            <a:extLst>
              <a:ext uri="{FF2B5EF4-FFF2-40B4-BE49-F238E27FC236}">
                <a16:creationId xmlns:a16="http://schemas.microsoft.com/office/drawing/2014/main" id="{CEF174F5-F357-4A66-9A03-9BC1F4B7B49A}"/>
              </a:ext>
            </a:extLst>
          </p:cNvPr>
          <p:cNvSpPr txBox="1">
            <a:spLocks/>
          </p:cNvSpPr>
          <p:nvPr/>
        </p:nvSpPr>
        <p:spPr bwMode="auto">
          <a:xfrm>
            <a:off x="854045" y="5515429"/>
            <a:ext cx="7740000" cy="3790917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Méthodes pédagogiques, activités proposées (présentiel, </a:t>
            </a:r>
            <a:r>
              <a:rPr kumimoji="0" lang="fr-FR" sz="24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hybride, ateliers,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TP)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ENCLI,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CDVI : cours, TD, TP (12 groupes de 32 </a:t>
            </a:r>
            <a:r>
              <a:rPr kumimoji="0" lang="fr-FR" sz="24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étu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.)</a:t>
            </a: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sz="2400" kern="0" baseline="0" dirty="0">
                <a:solidFill>
                  <a:prstClr val="black"/>
                </a:solidFill>
                <a:cs typeface="Arial"/>
              </a:rPr>
              <a:t>SOI,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 EMP : TD, groupes de 32 </a:t>
            </a:r>
            <a:r>
              <a:rPr lang="fr-FR" sz="2400" kern="0" dirty="0" err="1">
                <a:solidFill>
                  <a:prstClr val="black"/>
                </a:solidFill>
                <a:cs typeface="Arial"/>
              </a:rPr>
              <a:t>étu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. (max.)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lvl="0" indent="0" algn="just">
              <a:spcBef>
                <a:spcPts val="1200"/>
              </a:spcBef>
              <a:buNone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Engagement citoyen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 : 10 </a:t>
            </a:r>
            <a:r>
              <a:rPr lang="fr-FR" sz="2400" kern="0" dirty="0">
                <a:solidFill>
                  <a:prstClr val="black"/>
                </a:solidFill>
              </a:rPr>
              <a:t>h sensibilisation (gestes qui sauvent, laïcité, handicap, prévention harcèlement et violences sexistes et sexuelles) + 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90 h associations externes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Ressources mobilisées</a:t>
            </a:r>
            <a:r>
              <a:rPr kumimoji="0" lang="fr-FR" sz="24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: </a:t>
            </a:r>
            <a:r>
              <a:rPr kumimoji="0" lang="fr-FR" sz="24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internes -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recrutements (fiches postes E-C)</a:t>
            </a:r>
            <a:r>
              <a:rPr lang="fr-FR" sz="2400" kern="0" dirty="0">
                <a:solidFill>
                  <a:prstClr val="black"/>
                </a:solidFill>
                <a:cs typeface="Arial"/>
              </a:rPr>
              <a:t>, sensibilisation et formation des enseignants</a:t>
            </a:r>
            <a:endParaRPr kumimoji="0" lang="fr-FR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/>
              <a:ea typeface="Source Sans Pro"/>
              <a:cs typeface="Arial"/>
            </a:endParaRPr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8A2FBFF0-3640-44DB-BEDE-92507A2ECC78}"/>
              </a:ext>
            </a:extLst>
          </p:cNvPr>
          <p:cNvSpPr txBox="1">
            <a:spLocks/>
          </p:cNvSpPr>
          <p:nvPr/>
        </p:nvSpPr>
        <p:spPr bwMode="auto">
          <a:xfrm>
            <a:off x="10049189" y="5908255"/>
            <a:ext cx="7776000" cy="3398092"/>
          </a:xfrm>
          <a:prstGeom prst="rect">
            <a:avLst/>
          </a:prstGeom>
          <a:solidFill>
            <a:srgbClr val="37C6CD"/>
          </a:solidFill>
        </p:spPr>
        <p:txBody>
          <a:bodyPr vert="horz" lIns="91440" tIns="45720" rIns="91440" bIns="45720" rtlCol="0">
            <a:noAutofit/>
          </a:bodyPr>
          <a:lstStyle>
            <a:lvl1pPr marL="356387" indent="-356387" algn="l" defTabSz="1425550">
              <a:lnSpc>
                <a:spcPct val="90000"/>
              </a:lnSpc>
              <a:spcBef>
                <a:spcPts val="1559"/>
              </a:spcBef>
              <a:buFont typeface="Arial"/>
              <a:buChar char="•"/>
              <a:defRPr sz="36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1pPr>
            <a:lvl2pPr marL="1069162" indent="-356387" algn="l" defTabSz="1425550">
              <a:lnSpc>
                <a:spcPct val="90000"/>
              </a:lnSpc>
              <a:spcBef>
                <a:spcPts val="780"/>
              </a:spcBef>
              <a:buFont typeface="Courier New"/>
              <a:buChar char="o"/>
              <a:defRPr sz="32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2pPr>
            <a:lvl3pPr marL="1781937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–"/>
              <a:defRPr sz="28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3pPr>
            <a:lvl4pPr marL="2494712" indent="-356387" algn="l" defTabSz="1425550">
              <a:lnSpc>
                <a:spcPct val="90000"/>
              </a:lnSpc>
              <a:spcBef>
                <a:spcPts val="780"/>
              </a:spcBef>
              <a:buFont typeface="Police système Courant"/>
              <a:buChar char="»"/>
              <a:defRPr sz="2400">
                <a:solidFill>
                  <a:schemeClr val="tx1"/>
                </a:solidFill>
                <a:latin typeface="Source Sans Pro"/>
                <a:ea typeface="Source Sans Pro"/>
                <a:cs typeface="+mn-cs"/>
              </a:defRPr>
            </a:lvl4pPr>
            <a:lvl5pPr marL="3207487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92026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3303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45811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58586" indent="-356387" algn="l" defTabSz="1425550">
              <a:lnSpc>
                <a:spcPct val="90000"/>
              </a:lnSpc>
              <a:spcBef>
                <a:spcPts val="780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42555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Bilan et perspectives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pour cette</a:t>
            </a:r>
            <a:r>
              <a:rPr kumimoji="0" lang="fr-FR" sz="24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 </a:t>
            </a: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/>
                <a:ea typeface="Source Sans Pro"/>
                <a:cs typeface="Arial"/>
              </a:rPr>
              <a:t>année</a:t>
            </a:r>
          </a:p>
          <a:p>
            <a:pPr marL="0" lvl="0" indent="0" algn="just">
              <a:spcBef>
                <a:spcPts val="1200"/>
              </a:spcBef>
              <a:buNone/>
              <a:defRPr/>
            </a:pPr>
            <a:r>
              <a:rPr lang="fr-FR" sz="2400" dirty="0">
                <a:solidFill>
                  <a:prstClr val="black"/>
                </a:solidFill>
              </a:rPr>
              <a:t>Description dans les syllabus : expliciter lien avec ODD (en cours)</a:t>
            </a:r>
          </a:p>
          <a:p>
            <a:pPr marL="0" lvl="0" indent="0" algn="just">
              <a:spcBef>
                <a:spcPts val="1200"/>
              </a:spcBef>
              <a:buNone/>
              <a:defRPr/>
            </a:pPr>
            <a:r>
              <a:rPr lang="fr-FR" sz="2400" dirty="0">
                <a:solidFill>
                  <a:prstClr val="black"/>
                </a:solidFill>
              </a:rPr>
              <a:t>Indicateur du tableau de bord stratégique de Centrale Nantes : « Proportion de cours qui abordent/traitent la problématique du développement durable »</a:t>
            </a:r>
          </a:p>
          <a:p>
            <a:pPr lvl="0" algn="just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prstClr val="black"/>
                </a:solidFill>
              </a:rPr>
              <a:t>Concerne toutes les formations : options-projets, nouveaux masters et mastères spécialisés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4" name="Espace réservé de la date 43"/>
          <p:cNvSpPr>
            <a:spLocks noGrp="1"/>
          </p:cNvSpPr>
          <p:nvPr>
            <p:ph type="dt" sz="half" idx="10"/>
          </p:nvPr>
        </p:nvSpPr>
        <p:spPr bwMode="black">
          <a:xfrm>
            <a:off x="1146763" y="1706027"/>
            <a:ext cx="7101498" cy="92333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fr-FR"/>
              <a:t>Vision, stratégie et grands projets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 bwMode="black">
          <a:xfrm>
            <a:off x="1146763" y="2167692"/>
            <a:ext cx="17117170" cy="4870417"/>
          </a:xfrm>
        </p:spPr>
        <p:txBody>
          <a:bodyPr anchor="ctr">
            <a:noAutofit/>
          </a:bodyPr>
          <a:lstStyle>
            <a:lvl1pPr marL="0" indent="0">
              <a:buNone/>
              <a:defRPr sz="13000">
                <a:solidFill>
                  <a:schemeClr val="bg1"/>
                </a:solidFill>
                <a:latin typeface="Source Sans Pro"/>
                <a:ea typeface="Source Sans Pro"/>
              </a:defRPr>
            </a:lvl1pPr>
          </a:lstStyle>
          <a:p>
            <a:pPr lvl="0">
              <a:defRPr/>
            </a:pPr>
            <a:r>
              <a:rPr lang="fr-FR" sz="8000" dirty="0"/>
              <a:t>Former à la Transition écologique pour un développement soutenable (TEDS)</a:t>
            </a:r>
            <a:br>
              <a:rPr lang="fr-FR" sz="8000" dirty="0"/>
            </a:br>
            <a:r>
              <a:rPr lang="fr-FR" sz="8000" dirty="0"/>
              <a:t>à l’IGARUN- Pôle Humanités</a:t>
            </a:r>
            <a:endParaRPr sz="8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1D3B3C-CAB7-4AF4-B82C-3DBC9A50D179}"/>
              </a:ext>
            </a:extLst>
          </p:cNvPr>
          <p:cNvSpPr txBox="1"/>
          <p:nvPr/>
        </p:nvSpPr>
        <p:spPr>
          <a:xfrm>
            <a:off x="1454727" y="6890449"/>
            <a:ext cx="168092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4400" dirty="0">
                <a:solidFill>
                  <a:schemeClr val="bg1"/>
                </a:solidFill>
              </a:rPr>
              <a:t>Céline CHADENAS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</a:rPr>
              <a:t>Professeure des Universités</a:t>
            </a:r>
          </a:p>
          <a:p>
            <a:pPr>
              <a:defRPr/>
            </a:pPr>
            <a:r>
              <a:rPr lang="fr-FR" sz="4400" dirty="0">
                <a:solidFill>
                  <a:schemeClr val="bg1"/>
                </a:solidFill>
              </a:rPr>
              <a:t>IGARUN / Pôle Humanités</a:t>
            </a:r>
          </a:p>
          <a:p>
            <a:endParaRPr lang="fr-FR" sz="4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21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Thème 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Source Sans Pro"/>
        <a:ea typeface="Arial"/>
        <a:cs typeface="Arial"/>
      </a:majorFont>
      <a:minorFont>
        <a:latin typeface="Source Sans Pro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4551</TotalTime>
  <Words>3545</Words>
  <Application>Microsoft Office PowerPoint</Application>
  <DocSecurity>0</DocSecurity>
  <PresentationFormat>Personnalisé</PresentationFormat>
  <Paragraphs>511</Paragraphs>
  <Slides>43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5" baseType="lpstr">
      <vt:lpstr>Arial</vt:lpstr>
      <vt:lpstr>Calibri</vt:lpstr>
      <vt:lpstr>Calibri Light</vt:lpstr>
      <vt:lpstr>Courier New</vt:lpstr>
      <vt:lpstr>Dosis</vt:lpstr>
      <vt:lpstr>Dosis Medium</vt:lpstr>
      <vt:lpstr>Montserrat</vt:lpstr>
      <vt:lpstr>Montserrat Medium</vt:lpstr>
      <vt:lpstr>Police système Courant</vt:lpstr>
      <vt:lpstr>Source Sans Pro</vt:lpstr>
      <vt:lpstr>Wingdings</vt:lpstr>
      <vt:lpstr>Thème Office</vt:lpstr>
      <vt:lpstr>Présentation PowerPoint</vt:lpstr>
      <vt:lpstr>Conférence d’ouverture</vt:lpstr>
      <vt:lpstr>Programme de la matinée</vt:lpstr>
      <vt:lpstr>Table-ronde </vt:lpstr>
      <vt:lpstr>Présentation PowerPoint</vt:lpstr>
      <vt:lpstr>UE « Enjeux de la transition écologique » </vt:lpstr>
      <vt:lpstr>Présentation PowerPoint</vt:lpstr>
      <vt:lpstr>Nouveau tronc commun de la formation Ingénieur généraliste</vt:lpstr>
      <vt:lpstr>Présentation PowerPoint</vt:lpstr>
      <vt:lpstr>UEC Enjeux de transition écologique</vt:lpstr>
      <vt:lpstr>Présentation PowerPoint</vt:lpstr>
      <vt:lpstr>Sensibilisation à la transition écologique à l’IAE</vt:lpstr>
      <vt:lpstr>Présentation PowerPoint</vt:lpstr>
      <vt:lpstr>Enseignement optionnel « Environnement et santé » :  vers une médecine préventive et planétaire + service sanitaire</vt:lpstr>
      <vt:lpstr>Présentation PowerPoint</vt:lpstr>
      <vt:lpstr>TEDS déployé dans tous les Départements</vt:lpstr>
      <vt:lpstr>Présentation PowerPoint</vt:lpstr>
      <vt:lpstr>Simulation de COP</vt:lpstr>
      <vt:lpstr>Retour d’expérience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Notre équipe Mission de Développement Pédagogique (MDP)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CreativeCorpOmega</dc:creator>
  <cp:keywords/>
  <dc:description/>
  <cp:lastModifiedBy>Petronela JURIKOVA</cp:lastModifiedBy>
  <cp:revision>119</cp:revision>
  <dcterms:created xsi:type="dcterms:W3CDTF">2019-11-20T14:44:30Z</dcterms:created>
  <dcterms:modified xsi:type="dcterms:W3CDTF">2024-12-06T21:24:32Z</dcterms:modified>
  <cp:category/>
  <dc:identifier/>
  <cp:contentStatus/>
  <dc:language/>
  <cp:version/>
</cp:coreProperties>
</file>