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67" r:id="rId4"/>
    <p:sldId id="268" r:id="rId5"/>
    <p:sldId id="275" r:id="rId6"/>
    <p:sldId id="259" r:id="rId7"/>
    <p:sldId id="258" r:id="rId8"/>
    <p:sldId id="260" r:id="rId9"/>
    <p:sldId id="270" r:id="rId10"/>
    <p:sldId id="276" r:id="rId11"/>
    <p:sldId id="277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631D2E-F173-4CDA-8743-9616BE6E42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08E238E-BBDA-4F17-A2FB-3CEA697672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805477-C888-431B-8C9F-C59D9FD15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9BDE1F-581F-4208-A8B3-B2EDED129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A43D49-1CA6-49C7-9486-0D96BF40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7829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6FFC0D-9E1A-4E18-AFE3-8F454168E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01A01B4-E7AC-4F22-A8B7-BE22292B5B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3CE651-896E-4035-B514-2CC62286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C280B5-25A3-4C45-A651-A1396AFA1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EA159D-33B0-4BD7-9545-CD2A7AFB8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860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9150536-D2FC-4566-9D5D-D3BA5AE69F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39379FB-6EB2-4F92-B5C8-051707F61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D1C0B1-9F57-4186-97D8-26D80401D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D90BB5-F458-4D9B-9B0A-03B175A61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24D4F3-6F99-44C3-BB23-2B7CD2B34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3313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E9B7C6-1B4E-4470-A146-202A2DF3F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A7C970-657A-4223-A7ED-7CAC78C66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8B835B-0470-4427-8C9A-267E7EC9D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657A9C-8B6E-4CAA-ACCC-125B627CD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D621DF-BE16-4770-8F24-59CFA273C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7434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E8AD7C-2592-4783-9BA4-5C9D65A64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AC7F72-0991-47CC-8BBF-6CE1EDF8ED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245603-7FFB-4BA9-9D9C-F23D68882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D81A43-96AE-4D3A-BB8D-457DAB4E0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03B295-5D88-4DE5-8ED4-D93F3F39C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9338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0650DF-7DBE-417B-B544-8AA0B93F7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54AB07-290B-4D3C-9E9F-B57B73DBE4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09AE065-45C1-4516-89D7-4F1DF4E93F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76CBDB9-8BA4-4900-B1B3-AF8E8BBE9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7C5ED9E-1C6D-4C1E-B6F0-3964432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F24A52-0316-446D-AD99-7F35A1B40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720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045566-E3E7-4DCC-9421-85826A779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E640246-A2CA-44F0-B7C6-F424C049B9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7CC8DA6-FAFC-4FDE-8C6C-38CFEB3ED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7859369-5ABB-461C-B829-F12E484D2A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B0C7EBB-6014-4D4D-8802-80A5A8815D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49D259E-1DEF-4A08-BAAA-C7568AC13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03B6F3E-C4E0-4712-9D82-EE13F5CF1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7196B81-4492-49C3-993D-F52206478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253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27DEA1-C254-44A6-8C16-57D9347E6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99DA646-7E80-4469-87D1-BA16AD882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FEF9EBD-7114-4E58-A43B-4D9E03AC1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14969DD-98F2-44FE-B723-B654A1B20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559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C27571A-88CB-4C62-9D89-88FB88C53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E31C3C0-3F21-4CB4-94E0-9FD9AA6EA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3E5BD14-E383-4F9E-83E7-1C0902A2C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660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3C4DA1-88EC-4126-8834-096E21AA9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CCA94F-F796-40DB-9D97-FF0AB12A4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9D032D7-CC8F-42BB-85B4-022C2E9BA7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130C1F3-911C-42F5-9ECC-CF4D6999D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592682-4138-4BE3-B64C-ED9B17704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C7EE795-9A56-469B-9E1D-2D5440D93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3393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4FFD75-F7B9-4946-8AB1-98763DB9E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701A71C-D065-4460-840A-EAD61529FC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3BBA255-8081-400E-9671-7A13C10D8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77FAE11-DBF1-48F2-924D-01B62400E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BA88662-1F35-44D7-B098-4C0C92CDB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C0DA90E-8998-48A7-A50D-1DC39E665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105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0FE8738-4352-4602-8BDB-D18939F37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14BDB38-A564-49E1-868D-13C9207F16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A8050B-7207-4ED6-986C-02089C0DE4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6648D-D527-4290-B1D6-AB60A869FD8D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95985F-44D6-4745-9185-862434FC90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708327-5ED5-4118-8012-99F6AA31E8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1396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AC354E-54F9-4310-9BC3-B6D84B9B93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Dossier contrôle continu : Théorie escalade</a:t>
            </a:r>
            <a:br>
              <a:rPr lang="fr-FR" dirty="0"/>
            </a:br>
            <a:r>
              <a:rPr lang="fr-FR" dirty="0"/>
              <a:t>CC1 ouverture </a:t>
            </a:r>
            <a:r>
              <a:rPr lang="fr-FR"/>
              <a:t>de bloc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2DE43F7-131E-4820-81A8-30E61C3E76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UE : analyser l’activité motrice du pratiquant</a:t>
            </a:r>
          </a:p>
          <a:p>
            <a:pPr algn="l"/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F80EE7C-D16A-4D15-8553-D26B0703524C}"/>
              </a:ext>
            </a:extLst>
          </p:cNvPr>
          <p:cNvSpPr txBox="1"/>
          <p:nvPr/>
        </p:nvSpPr>
        <p:spPr>
          <a:xfrm>
            <a:off x="7409468" y="5561814"/>
            <a:ext cx="40723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Nom Prénom Groupe</a:t>
            </a:r>
          </a:p>
          <a:p>
            <a:r>
              <a:rPr lang="fr-FR" dirty="0"/>
              <a:t>Nom Prénom Groupe</a:t>
            </a:r>
          </a:p>
        </p:txBody>
      </p:sp>
    </p:spTree>
    <p:extLst>
      <p:ext uri="{BB962C8B-B14F-4D97-AF65-F5344CB8AC3E}">
        <p14:creationId xmlns:p14="http://schemas.microsoft.com/office/powerpoint/2010/main" val="3095356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77636A-C2BD-4E72-9DE7-9352584CC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/>
              <a:t>Partie 3b : Stratégie d’intervention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E30BD67-E535-4EB5-B7F4-19B80B455B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A65A5DC-2BDF-4E3B-AEE3-370B2A1F5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4C9-B5B8-486A-9E5E-52F647660DE6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7104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83D2385F-A743-4C47-853A-95351F888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4C9-B5B8-486A-9E5E-52F647660DE6}" type="slidenum">
              <a:rPr lang="fr-FR" smtClean="0"/>
              <a:t>11</a:t>
            </a:fld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69DE5F-1F72-4563-8AE8-FD88203D9795}"/>
              </a:ext>
            </a:extLst>
          </p:cNvPr>
          <p:cNvSpPr/>
          <p:nvPr/>
        </p:nvSpPr>
        <p:spPr>
          <a:xfrm>
            <a:off x="222316" y="210044"/>
            <a:ext cx="3011078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b="1" dirty="0"/>
              <a:t>Ce que le grimpeur sait faire </a:t>
            </a:r>
            <a:r>
              <a:rPr lang="fr-FR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978E6A-E04B-4005-9E92-4B7EC5248094}"/>
              </a:ext>
            </a:extLst>
          </p:cNvPr>
          <p:cNvSpPr/>
          <p:nvPr/>
        </p:nvSpPr>
        <p:spPr>
          <a:xfrm>
            <a:off x="222316" y="663532"/>
            <a:ext cx="3011078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b="1" dirty="0"/>
              <a:t>Ce qui pose problème au grimpeur dans ce passage</a:t>
            </a:r>
            <a:r>
              <a:rPr lang="fr-FR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</p:txBody>
      </p:sp>
      <p:sp>
        <p:nvSpPr>
          <p:cNvPr id="5" name="Flèche : angle droit 4">
            <a:extLst>
              <a:ext uri="{FF2B5EF4-FFF2-40B4-BE49-F238E27FC236}">
                <a16:creationId xmlns:a16="http://schemas.microsoft.com/office/drawing/2014/main" id="{6C115D06-DD7A-489A-A3A0-FC5B38D693B7}"/>
              </a:ext>
            </a:extLst>
          </p:cNvPr>
          <p:cNvSpPr/>
          <p:nvPr/>
        </p:nvSpPr>
        <p:spPr>
          <a:xfrm rot="5400000">
            <a:off x="1722034" y="2410190"/>
            <a:ext cx="1090226" cy="1404594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25D63FC-466A-4DEF-8FC6-0ECA49C5C7C2}"/>
              </a:ext>
            </a:extLst>
          </p:cNvPr>
          <p:cNvSpPr/>
          <p:nvPr/>
        </p:nvSpPr>
        <p:spPr>
          <a:xfrm>
            <a:off x="4788816" y="210044"/>
            <a:ext cx="7180868" cy="20429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tx1"/>
                </a:solidFill>
              </a:rPr>
              <a:t>Conseils à donner au grimpeur :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C8E6406-2973-40F2-8E10-BA15ACD3B8C8}"/>
              </a:ext>
            </a:extLst>
          </p:cNvPr>
          <p:cNvSpPr/>
          <p:nvPr/>
        </p:nvSpPr>
        <p:spPr>
          <a:xfrm>
            <a:off x="4788816" y="2323219"/>
            <a:ext cx="7180868" cy="20429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tx1"/>
                </a:solidFill>
              </a:rPr>
              <a:t>Manipulation des contraintes du bloc pour faciliter la réussite :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DDD2017-DE8A-4B36-946A-CF533D150705}"/>
              </a:ext>
            </a:extLst>
          </p:cNvPr>
          <p:cNvSpPr/>
          <p:nvPr/>
        </p:nvSpPr>
        <p:spPr>
          <a:xfrm>
            <a:off x="4788816" y="4436394"/>
            <a:ext cx="7180868" cy="20429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tx1"/>
                </a:solidFill>
              </a:rPr>
              <a:t>Situation pour travailler spécifiquement ce problème : </a:t>
            </a:r>
          </a:p>
        </p:txBody>
      </p:sp>
    </p:spTree>
    <p:extLst>
      <p:ext uri="{BB962C8B-B14F-4D97-AF65-F5344CB8AC3E}">
        <p14:creationId xmlns:p14="http://schemas.microsoft.com/office/powerpoint/2010/main" val="3338211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D583B05-FFC2-4D6B-82D9-417A3D0DF03F}"/>
              </a:ext>
            </a:extLst>
          </p:cNvPr>
          <p:cNvSpPr txBox="1"/>
          <p:nvPr/>
        </p:nvSpPr>
        <p:spPr>
          <a:xfrm>
            <a:off x="496478" y="258901"/>
            <a:ext cx="11199043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Remarques</a:t>
            </a:r>
            <a:r>
              <a:rPr lang="fr-FR" dirty="0"/>
              <a:t> (diapo à supprimer dans le rendu final): 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Le document complet devra être déposé sur </a:t>
            </a:r>
            <a:r>
              <a:rPr lang="fr-FR" dirty="0" err="1"/>
              <a:t>Uncloud</a:t>
            </a:r>
            <a:r>
              <a:rPr lang="fr-FR" dirty="0"/>
              <a:t> au plus tard </a:t>
            </a:r>
            <a:r>
              <a:rPr lang="fr-FR" b="1" dirty="0"/>
              <a:t>le </a:t>
            </a:r>
            <a:r>
              <a:rPr lang="fr-FR" b="1"/>
              <a:t>dimanche 2 </a:t>
            </a:r>
            <a:r>
              <a:rPr lang="fr-FR" b="1" dirty="0"/>
              <a:t>Novembre à 23h30</a:t>
            </a:r>
          </a:p>
          <a:p>
            <a:r>
              <a:rPr lang="fr-FR" b="1" dirty="0"/>
              <a:t>tout dossier en retard ne sera pas corrigé et la note de 0 sera attribuée. </a:t>
            </a:r>
          </a:p>
          <a:p>
            <a:pPr marL="742950" lvl="1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Lien pour le dépôt :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Groupe L3EM1 : https://uncloud.univ-nantes.fr/index.php/s/9EqmrRbt5dSSmpd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Groupe L3EM2 : https://uncloud.univ-nantes.fr/index.php/s/YkMHjrFcmdWEKZR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Groupe L3EM3 : https://uncloud.univ-nantes.fr/index.php/s/FQJFw5pXGTMrXRg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Groupe L3EM4 : https://uncloud.univ-nantes.fr/index.php/s/wL7xFp5wTdAReXf</a:t>
            </a:r>
          </a:p>
          <a:p>
            <a:pPr marL="742950" lvl="1" indent="-285750">
              <a:buFontTx/>
              <a:buChar char="-"/>
            </a:pPr>
            <a:r>
              <a:rPr lang="fr-FR" b="1" dirty="0"/>
              <a:t>Tout dossier déposé au mauvais endroit ne sera pas corrigé et la note de 0 sera attribuée. </a:t>
            </a:r>
          </a:p>
          <a:p>
            <a:pPr marL="742950" lvl="1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Le nom de fichier devra impérativement respecter le format suivant : 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L3EM1_BLOC_CCescalade_nom1_nom2_nom3.ppt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IMPORTANT bien entendu le numéro de votre groupe sera le votre, pas celui indiqué dans l’exemple ….</a:t>
            </a:r>
          </a:p>
          <a:p>
            <a:r>
              <a:rPr lang="fr-FR" b="1" dirty="0"/>
              <a:t>Tout fichier ayant un format de nom ne respectant pas ces consignes ne sera pas corrigé et la note 0 sera attribuée. </a:t>
            </a:r>
          </a:p>
          <a:p>
            <a:pPr lvl="1"/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Votre dossier fera entre 12 et 16 pages en comptant les pages de sous-titres. </a:t>
            </a:r>
          </a:p>
          <a:p>
            <a:r>
              <a:rPr lang="fr-FR" b="1" dirty="0"/>
              <a:t>Tout fichier ne rentrant pas dans ce format ne sera pas corrigé et la note de zéro sera attribuée. </a:t>
            </a:r>
          </a:p>
          <a:p>
            <a:endParaRPr lang="fr-FR" dirty="0"/>
          </a:p>
          <a:p>
            <a:pPr algn="ctr"/>
            <a:r>
              <a:rPr lang="fr-FR" sz="1600" dirty="0"/>
              <a:t>Le respect des exigences formelles du cahier des charges est un minimum attendu. </a:t>
            </a:r>
          </a:p>
          <a:p>
            <a:pPr algn="ctr"/>
            <a:r>
              <a:rPr lang="fr-FR" sz="1600" dirty="0"/>
              <a:t>Cependant, toute initiative allant dans le sens </a:t>
            </a:r>
          </a:p>
          <a:p>
            <a:pPr algn="ctr"/>
            <a:r>
              <a:rPr lang="fr-FR" sz="1600" dirty="0"/>
              <a:t>d’une amélioration de la clarté du document </a:t>
            </a:r>
          </a:p>
          <a:p>
            <a:pPr algn="ctr"/>
            <a:r>
              <a:rPr lang="fr-FR" sz="1600" dirty="0"/>
              <a:t>et/ou</a:t>
            </a:r>
          </a:p>
          <a:p>
            <a:pPr algn="ctr"/>
            <a:r>
              <a:rPr lang="fr-FR" sz="1600" dirty="0"/>
              <a:t> de l’approfondissement de l’analyse sera valorisée. (</a:t>
            </a:r>
            <a:r>
              <a:rPr lang="fr-FR" sz="1600" dirty="0" err="1"/>
              <a:t>cf</a:t>
            </a:r>
            <a:r>
              <a:rPr lang="fr-FR" sz="1600" dirty="0"/>
              <a:t> grille d’évaluation en fin de document) </a:t>
            </a:r>
            <a:endParaRPr lang="fr-FR" sz="20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9AAE87-201C-4341-AD82-3367F667E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4C9-B5B8-486A-9E5E-52F647660DE6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5132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159B4D-F0E1-4173-BFE9-CC8A6E992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800" dirty="0"/>
              <a:t>Partie 1 : Fiche élève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3C9B722-9FE3-4A09-8AC8-AD57C723BF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814C551-E09E-4B37-ABD2-612BA4F9D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4C9-B5B8-486A-9E5E-52F647660DE6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6027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4959043-54EE-44D9-AB7C-A823E75CDC42}"/>
              </a:ext>
            </a:extLst>
          </p:cNvPr>
          <p:cNvSpPr/>
          <p:nvPr/>
        </p:nvSpPr>
        <p:spPr>
          <a:xfrm>
            <a:off x="2631649" y="402062"/>
            <a:ext cx="6928701" cy="6136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  <a:p>
            <a:pPr algn="ctr"/>
            <a:r>
              <a:rPr lang="fr-FR" dirty="0"/>
              <a:t>Présentez votre bloc sous forme de fiche élève (2 pages max pour respecter un format recto verso)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Doivent être identifiables : </a:t>
            </a:r>
          </a:p>
          <a:p>
            <a:pPr marL="285750" indent="-285750" algn="ctr">
              <a:buFontTx/>
              <a:buChar char="-"/>
            </a:pPr>
            <a:r>
              <a:rPr lang="fr-FR" dirty="0"/>
              <a:t>La prise de départ</a:t>
            </a:r>
          </a:p>
          <a:p>
            <a:pPr marL="285750" indent="-285750" algn="ctr">
              <a:buFontTx/>
              <a:buChar char="-"/>
            </a:pPr>
            <a:r>
              <a:rPr lang="fr-FR" dirty="0"/>
              <a:t>La prise d’arrivée</a:t>
            </a:r>
          </a:p>
          <a:p>
            <a:pPr marL="285750" indent="-285750" algn="ctr">
              <a:buFontTx/>
              <a:buChar char="-"/>
            </a:pPr>
            <a:r>
              <a:rPr lang="fr-FR" dirty="0"/>
              <a:t>Le tracé de l’itinéraire à suivre pour le grimpeur. </a:t>
            </a:r>
          </a:p>
          <a:p>
            <a:pPr marL="285750" indent="-285750" algn="ctr">
              <a:buFontTx/>
              <a:buChar char="-"/>
            </a:pPr>
            <a:r>
              <a:rPr lang="fr-FR" dirty="0"/>
              <a:t> Les niveaux et les contraintes associées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FA4969E-E6D1-41EE-A537-2BBEC6D8F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4C9-B5B8-486A-9E5E-52F647660DE6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049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C4826D4-F181-4AB1-AC6C-55A59EB64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4C9-B5B8-486A-9E5E-52F647660DE6}" type="slidenum">
              <a:rPr lang="fr-FR" smtClean="0"/>
              <a:t>5</a:t>
            </a:fld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506B41-91A1-4F52-920A-A4E7DB85FA1A}"/>
              </a:ext>
            </a:extLst>
          </p:cNvPr>
          <p:cNvSpPr/>
          <p:nvPr/>
        </p:nvSpPr>
        <p:spPr>
          <a:xfrm>
            <a:off x="254524" y="507012"/>
            <a:ext cx="2997723" cy="1366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N1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0375D0-68CF-49E9-A3B0-EC39A06BA582}"/>
              </a:ext>
            </a:extLst>
          </p:cNvPr>
          <p:cNvSpPr/>
          <p:nvPr/>
        </p:nvSpPr>
        <p:spPr>
          <a:xfrm>
            <a:off x="254524" y="2001161"/>
            <a:ext cx="2997723" cy="1366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N2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681B8E-A4F0-41D8-BD87-058D19443740}"/>
              </a:ext>
            </a:extLst>
          </p:cNvPr>
          <p:cNvSpPr/>
          <p:nvPr/>
        </p:nvSpPr>
        <p:spPr>
          <a:xfrm>
            <a:off x="254524" y="3495311"/>
            <a:ext cx="2997723" cy="13668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N3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1B9929-814D-4648-91E1-A27EAC16ADFF}"/>
              </a:ext>
            </a:extLst>
          </p:cNvPr>
          <p:cNvSpPr/>
          <p:nvPr/>
        </p:nvSpPr>
        <p:spPr>
          <a:xfrm>
            <a:off x="254523" y="4989462"/>
            <a:ext cx="2997723" cy="13668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N4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9DAEEE7-6997-41C0-B51D-4EFFA88ECFC1}"/>
              </a:ext>
            </a:extLst>
          </p:cNvPr>
          <p:cNvSpPr txBox="1"/>
          <p:nvPr/>
        </p:nvSpPr>
        <p:spPr>
          <a:xfrm>
            <a:off x="5213023" y="2432115"/>
            <a:ext cx="55335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Vidéos de grimpeurs / Grimpeuses dans les 4 niveaux de votre bloc</a:t>
            </a:r>
          </a:p>
          <a:p>
            <a:endParaRPr lang="fr-FR" dirty="0"/>
          </a:p>
          <a:p>
            <a:r>
              <a:rPr lang="fr-FR" dirty="0"/>
              <a:t>Entourez la vidéo que vous analyserez dans la partie 2</a:t>
            </a:r>
          </a:p>
        </p:txBody>
      </p:sp>
    </p:spTree>
    <p:extLst>
      <p:ext uri="{BB962C8B-B14F-4D97-AF65-F5344CB8AC3E}">
        <p14:creationId xmlns:p14="http://schemas.microsoft.com/office/powerpoint/2010/main" val="1179627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3F83B2-A3B1-4A22-B1CC-0B8DC89FC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/>
              <a:t>Partie 2 : Analyse des contraintes du support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502ABA4-D22F-4E31-8508-53D2DE853F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7112D43-5377-4B3D-A8F3-A7B76CEDD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4C9-B5B8-486A-9E5E-52F647660DE6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1686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F26C89E5-5784-4861-9E00-B7B50E87F4F1}"/>
              </a:ext>
            </a:extLst>
          </p:cNvPr>
          <p:cNvSpPr txBox="1"/>
          <p:nvPr/>
        </p:nvSpPr>
        <p:spPr>
          <a:xfrm>
            <a:off x="565609" y="1950794"/>
            <a:ext cx="1124932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Analysez en détail les contraintes du support en vous appuyant sur des connaissances biomécaniques. Précisez notamment : </a:t>
            </a:r>
          </a:p>
          <a:p>
            <a:endParaRPr lang="fr-FR" sz="1400" dirty="0"/>
          </a:p>
          <a:p>
            <a:pPr marL="285750" indent="-285750">
              <a:buFontTx/>
              <a:buChar char="-"/>
            </a:pPr>
            <a:r>
              <a:rPr lang="fr-FR" sz="1400" dirty="0"/>
              <a:t>Dans quel </a:t>
            </a:r>
            <a:r>
              <a:rPr lang="fr-FR" sz="1400" b="1" dirty="0"/>
              <a:t>profil</a:t>
            </a:r>
            <a:r>
              <a:rPr lang="fr-FR" sz="1400" dirty="0"/>
              <a:t> vous avez ouvert, quels sont les contraintes et les possibilités offertes par ce type de profil, quels ont été vos choix pour exploiter ce profil. </a:t>
            </a:r>
          </a:p>
          <a:p>
            <a:pPr marL="285750" indent="-285750">
              <a:buFontTx/>
              <a:buChar char="-"/>
            </a:pPr>
            <a:r>
              <a:rPr lang="fr-FR" sz="1400" dirty="0"/>
              <a:t>Quel est </a:t>
            </a:r>
            <a:r>
              <a:rPr lang="fr-FR" sz="1400" b="1" dirty="0"/>
              <a:t>l’itinéraire </a:t>
            </a:r>
            <a:r>
              <a:rPr lang="fr-FR" sz="1400" dirty="0"/>
              <a:t>qui organise votre bloc. Pourquoi avoir fait ce choix au regard de vos intentions. </a:t>
            </a:r>
          </a:p>
          <a:p>
            <a:pPr marL="285750" indent="-285750">
              <a:buFontTx/>
              <a:buChar char="-"/>
            </a:pPr>
            <a:r>
              <a:rPr lang="fr-FR" sz="1400" dirty="0"/>
              <a:t>Quelle est la</a:t>
            </a:r>
            <a:r>
              <a:rPr lang="fr-FR" sz="1400" b="1" dirty="0"/>
              <a:t> configuration de prises </a:t>
            </a:r>
            <a:r>
              <a:rPr lang="fr-FR" sz="1400" dirty="0"/>
              <a:t>qui organise le </a:t>
            </a:r>
            <a:r>
              <a:rPr lang="fr-FR" sz="1400" dirty="0" err="1"/>
              <a:t>crux</a:t>
            </a:r>
            <a:r>
              <a:rPr lang="fr-FR" sz="1400" dirty="0"/>
              <a:t> de votre bloc. Vous préciserez ce que cette configuration de prises induit sur l’activité du grimpeur notamment : 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 </a:t>
            </a:r>
            <a:r>
              <a:rPr lang="fr-FR" sz="1400" u="sng" dirty="0"/>
              <a:t>la nature de la ligne d’action </a:t>
            </a:r>
            <a:r>
              <a:rPr lang="fr-FR" sz="1400" dirty="0"/>
              <a:t>(controlatérale / homolatérale) induite par cette configuration (conseil : appuyez vous sur une capture d’écran)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sa </a:t>
            </a:r>
            <a:r>
              <a:rPr lang="fr-FR" sz="1400" u="sng" dirty="0"/>
              <a:t>taille</a:t>
            </a:r>
            <a:r>
              <a:rPr lang="fr-FR" sz="1400" dirty="0"/>
              <a:t>, </a:t>
            </a:r>
          </a:p>
          <a:p>
            <a:pPr marL="742950" lvl="1" indent="-285750">
              <a:buFontTx/>
              <a:buChar char="-"/>
            </a:pPr>
            <a:r>
              <a:rPr lang="fr-FR" sz="1400" u="sng" dirty="0"/>
              <a:t>son orientation </a:t>
            </a:r>
          </a:p>
          <a:p>
            <a:pPr marL="742950" lvl="1" indent="-285750">
              <a:buFontTx/>
              <a:buChar char="-"/>
            </a:pPr>
            <a:r>
              <a:rPr lang="fr-FR" sz="1400" u="sng" dirty="0"/>
              <a:t>la position de la prise cible</a:t>
            </a:r>
            <a:r>
              <a:rPr lang="fr-FR" sz="1400" dirty="0"/>
              <a:t> par rapport à la ligne d’action</a:t>
            </a:r>
          </a:p>
          <a:p>
            <a:pPr marL="285750" indent="-285750">
              <a:buFontTx/>
              <a:buChar char="-"/>
            </a:pPr>
            <a:r>
              <a:rPr lang="fr-FR" sz="1400" dirty="0"/>
              <a:t>La ou les </a:t>
            </a:r>
            <a:r>
              <a:rPr lang="fr-FR" sz="1400" b="1" dirty="0"/>
              <a:t>prises</a:t>
            </a:r>
            <a:r>
              <a:rPr lang="fr-FR" sz="1400" dirty="0"/>
              <a:t> qui organisent le </a:t>
            </a:r>
            <a:r>
              <a:rPr lang="fr-FR" sz="1400" dirty="0" err="1"/>
              <a:t>crux</a:t>
            </a:r>
            <a:r>
              <a:rPr lang="fr-FR" sz="1400" dirty="0"/>
              <a:t> (nature, taille, forme, orientation) et/ou </a:t>
            </a:r>
            <a:r>
              <a:rPr lang="fr-FR" sz="1400" b="1" dirty="0"/>
              <a:t>les prises remarquables dans votre bloc </a:t>
            </a:r>
            <a:r>
              <a:rPr lang="fr-FR" sz="1400" dirty="0"/>
              <a:t>ainsi que le type d’adaptations motrices que ces prises induisent chez le grimpeur.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C6C629-EB40-41F3-8785-89B38C76E9A0}"/>
              </a:ext>
            </a:extLst>
          </p:cNvPr>
          <p:cNvSpPr/>
          <p:nvPr/>
        </p:nvSpPr>
        <p:spPr>
          <a:xfrm>
            <a:off x="565609" y="5297490"/>
            <a:ext cx="2387453" cy="138499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fr-FR" sz="1400" dirty="0"/>
              <a:t>Remarque : l’utilisation de l’espace de la diapo est libre, vous pouvez utiliser plusieurs diapositives, vous appuyer sur des photos, captures d’écran, dessins, zoom, etc. 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5F81EEE-476E-4D5F-8E25-9FB1D0A64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4C9-B5B8-486A-9E5E-52F647660DE6}" type="slidenum">
              <a:rPr lang="fr-FR" smtClean="0"/>
              <a:t>7</a:t>
            </a:fld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7BE4B21-59F4-44A0-877D-36FA55FAC8AF}"/>
              </a:ext>
            </a:extLst>
          </p:cNvPr>
          <p:cNvSpPr txBox="1"/>
          <p:nvPr/>
        </p:nvSpPr>
        <p:spPr>
          <a:xfrm>
            <a:off x="565609" y="438338"/>
            <a:ext cx="1117076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b="1" dirty="0"/>
              <a:t>Expliquez vos intentions d’ouvreurs </a:t>
            </a:r>
            <a:r>
              <a:rPr lang="fr-FR" dirty="0"/>
              <a:t>: que voulez vous travailler ? Quels problèmes voulez vous poser au grimpeur ou à la grimpeuse ? </a:t>
            </a:r>
          </a:p>
        </p:txBody>
      </p:sp>
    </p:spTree>
    <p:extLst>
      <p:ext uri="{BB962C8B-B14F-4D97-AF65-F5344CB8AC3E}">
        <p14:creationId xmlns:p14="http://schemas.microsoft.com/office/powerpoint/2010/main" val="404744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77636A-C2BD-4E72-9DE7-9352584CC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/>
              <a:t>Partie 3a : Analyse de ce que le grimpeur sait faire et diagnostic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E30BD67-E535-4EB5-B7F4-19B80B455B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A65A5DC-2BDF-4E3B-AEE3-370B2A1F5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4C9-B5B8-486A-9E5E-52F647660DE6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337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688A32E-3CF9-4283-A573-C0526E3A66EF}"/>
              </a:ext>
            </a:extLst>
          </p:cNvPr>
          <p:cNvSpPr/>
          <p:nvPr/>
        </p:nvSpPr>
        <p:spPr>
          <a:xfrm>
            <a:off x="395927" y="377072"/>
            <a:ext cx="2828040" cy="3563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221A72-3540-4063-8098-B0D7CEF49FE3}"/>
              </a:ext>
            </a:extLst>
          </p:cNvPr>
          <p:cNvSpPr/>
          <p:nvPr/>
        </p:nvSpPr>
        <p:spPr>
          <a:xfrm>
            <a:off x="3267960" y="377072"/>
            <a:ext cx="2828040" cy="3563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B24A037-93A8-4B8D-AE67-D9C2417153FB}"/>
              </a:ext>
            </a:extLst>
          </p:cNvPr>
          <p:cNvSpPr txBox="1"/>
          <p:nvPr/>
        </p:nvSpPr>
        <p:spPr>
          <a:xfrm>
            <a:off x="884549" y="2573518"/>
            <a:ext cx="4854804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Une ou plusieurs photo(s) montrant le grimpeur dans le </a:t>
            </a:r>
            <a:r>
              <a:rPr lang="fr-FR" dirty="0" err="1"/>
              <a:t>crux</a:t>
            </a:r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8019E3-B7E3-449E-ABD4-5E65027CBD21}"/>
              </a:ext>
            </a:extLst>
          </p:cNvPr>
          <p:cNvSpPr/>
          <p:nvPr/>
        </p:nvSpPr>
        <p:spPr>
          <a:xfrm>
            <a:off x="6491140" y="2896683"/>
            <a:ext cx="5304933" cy="1815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b="1" dirty="0"/>
              <a:t>Ce que le grimpeur sait faire </a:t>
            </a:r>
            <a:r>
              <a:rPr lang="fr-FR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lvl="1"/>
            <a:r>
              <a:rPr lang="fr-FR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Evaluez la qualité du placement du grimpeur en vous appuyant sur des indicateurs précis : </a:t>
            </a:r>
            <a:endParaRPr lang="fr-F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Tx/>
              <a:buChar char="-"/>
            </a:pPr>
            <a:r>
              <a:rPr lang="fr-FR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Position du CG. </a:t>
            </a:r>
          </a:p>
          <a:p>
            <a:pPr marL="742950" lvl="1" indent="-285750">
              <a:buFontTx/>
              <a:buChar char="-"/>
            </a:pPr>
            <a:r>
              <a:rPr lang="fr-FR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Analyse de la pose des pieds (guidage visuel, précision du contact pied prise, position du talon)</a:t>
            </a:r>
          </a:p>
          <a:p>
            <a:pPr marL="742950" lvl="1" indent="-285750">
              <a:buFontTx/>
              <a:buChar char="-"/>
            </a:pPr>
            <a:r>
              <a:rPr lang="fr-FR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Autres indicateurs possibles (placement </a:t>
            </a:r>
            <a:r>
              <a:rPr lang="fr-FR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du regard, position du coude, du poignet ou du genou) </a:t>
            </a:r>
            <a:endParaRPr lang="fr-F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93F3527-7133-46E0-B9F7-3DEBA23402D5}"/>
              </a:ext>
            </a:extLst>
          </p:cNvPr>
          <p:cNvSpPr txBox="1"/>
          <p:nvPr/>
        </p:nvSpPr>
        <p:spPr>
          <a:xfrm>
            <a:off x="6491140" y="377072"/>
            <a:ext cx="5165889" cy="13849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b="1" dirty="0"/>
              <a:t>Rappel de la configuration de prise  qui organise le </a:t>
            </a:r>
            <a:r>
              <a:rPr lang="fr-FR" sz="1400" b="1" dirty="0" err="1"/>
              <a:t>crux</a:t>
            </a:r>
            <a:endParaRPr lang="fr-FR" sz="1400" b="1" dirty="0"/>
          </a:p>
          <a:p>
            <a:pPr marL="285750" indent="-285750">
              <a:buFontTx/>
              <a:buChar char="-"/>
            </a:pPr>
            <a:r>
              <a:rPr lang="fr-FR" sz="1400" dirty="0"/>
              <a:t>Identification de la ligne d’action</a:t>
            </a:r>
          </a:p>
          <a:p>
            <a:pPr marL="285750" indent="-285750">
              <a:buFontTx/>
              <a:buChar char="-"/>
            </a:pPr>
            <a:r>
              <a:rPr lang="fr-FR" sz="1400" dirty="0"/>
              <a:t>LA homolatérale ou controlatérale</a:t>
            </a:r>
          </a:p>
          <a:p>
            <a:pPr marL="285750" indent="-285750">
              <a:buFontTx/>
              <a:buChar char="-"/>
            </a:pPr>
            <a:r>
              <a:rPr lang="fr-FR" sz="1400" dirty="0"/>
              <a:t>Taille de la </a:t>
            </a:r>
            <a:r>
              <a:rPr lang="fr-FR" sz="1400" dirty="0" err="1"/>
              <a:t>LA</a:t>
            </a:r>
            <a:endParaRPr lang="fr-FR" sz="1400" dirty="0"/>
          </a:p>
          <a:p>
            <a:pPr marL="285750" indent="-285750">
              <a:buFontTx/>
              <a:buChar char="-"/>
            </a:pPr>
            <a:r>
              <a:rPr lang="fr-FR" sz="1400" dirty="0"/>
              <a:t>Orientation de la </a:t>
            </a:r>
            <a:r>
              <a:rPr lang="fr-FR" sz="1400" dirty="0" err="1"/>
              <a:t>LA</a:t>
            </a:r>
            <a:endParaRPr lang="fr-FR" sz="1400" dirty="0"/>
          </a:p>
          <a:p>
            <a:pPr marL="285750" indent="-285750">
              <a:buFontTx/>
              <a:buChar char="-"/>
            </a:pPr>
            <a:r>
              <a:rPr lang="fr-FR" sz="1400" dirty="0"/>
              <a:t>Position de la prise cible par rapport à la Ligne d’action.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03337B4-C9FB-4B57-9C95-2361E5D8E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4C9-B5B8-486A-9E5E-52F647660DE6}" type="slidenum">
              <a:rPr lang="fr-FR" smtClean="0"/>
              <a:t>9</a:t>
            </a:fld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62A3F22-1692-44D0-A5A1-2EAA1E17EECB}"/>
              </a:ext>
            </a:extLst>
          </p:cNvPr>
          <p:cNvSpPr txBox="1"/>
          <p:nvPr/>
        </p:nvSpPr>
        <p:spPr>
          <a:xfrm>
            <a:off x="6491140" y="2145603"/>
            <a:ext cx="5244053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fr-FR"/>
            </a:defPPr>
          </a:lstStyle>
          <a:p>
            <a:r>
              <a:rPr lang="fr-FR" sz="1400" b="1" dirty="0"/>
              <a:t>Ce qu’il faut faire pour s’équilibrer dans le </a:t>
            </a:r>
            <a:r>
              <a:rPr lang="fr-FR" sz="1400" b="1" dirty="0" err="1"/>
              <a:t>crux</a:t>
            </a:r>
            <a:r>
              <a:rPr lang="fr-FR" sz="1400" b="1" dirty="0"/>
              <a:t> : </a:t>
            </a:r>
          </a:p>
          <a:p>
            <a:r>
              <a:rPr lang="fr-FR" sz="1400" b="1" dirty="0"/>
              <a:t> 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EE45FC6-CD7B-47A0-BF1A-DD50FECCE002}"/>
              </a:ext>
            </a:extLst>
          </p:cNvPr>
          <p:cNvSpPr/>
          <p:nvPr/>
        </p:nvSpPr>
        <p:spPr>
          <a:xfrm>
            <a:off x="6491139" y="4905593"/>
            <a:ext cx="5304933" cy="1815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b="1" dirty="0"/>
              <a:t>Ce qui pose problème au grimpeur dans ce passage</a:t>
            </a:r>
            <a:r>
              <a:rPr lang="fr-FR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lvl="1"/>
            <a:r>
              <a:rPr lang="fr-FR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Evaluez la qualité du placement du grimpeur en vous appuyant sur des indicateurs précis : </a:t>
            </a:r>
            <a:endParaRPr lang="fr-F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Tx/>
              <a:buChar char="-"/>
            </a:pPr>
            <a:r>
              <a:rPr lang="fr-FR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Position du CG. </a:t>
            </a:r>
          </a:p>
          <a:p>
            <a:pPr marL="742950" lvl="1" indent="-285750">
              <a:buFontTx/>
              <a:buChar char="-"/>
            </a:pPr>
            <a:r>
              <a:rPr lang="fr-FR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Analyse de la pose des pieds (guidage visuel, précision du contact pied prise, position du talon)</a:t>
            </a:r>
          </a:p>
          <a:p>
            <a:pPr marL="742950" lvl="1" indent="-285750">
              <a:buFontTx/>
              <a:buChar char="-"/>
            </a:pPr>
            <a:r>
              <a:rPr lang="fr-FR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Autres indicateurs possibles (placement </a:t>
            </a:r>
            <a:r>
              <a:rPr lang="fr-FR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du regard, position du coude, du poignet ou du genou) </a:t>
            </a:r>
            <a:endParaRPr lang="fr-F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463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893</Words>
  <Application>Microsoft Office PowerPoint</Application>
  <PresentationFormat>Grand écran</PresentationFormat>
  <Paragraphs>94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Thème Office</vt:lpstr>
      <vt:lpstr>Dossier contrôle continu : Théorie escalade CC1 ouverture de bloc</vt:lpstr>
      <vt:lpstr>Présentation PowerPoint</vt:lpstr>
      <vt:lpstr>Partie 1 : Fiche élève</vt:lpstr>
      <vt:lpstr>Présentation PowerPoint</vt:lpstr>
      <vt:lpstr>Présentation PowerPoint</vt:lpstr>
      <vt:lpstr>Partie 2 : Analyse des contraintes du support</vt:lpstr>
      <vt:lpstr>Présentation PowerPoint</vt:lpstr>
      <vt:lpstr>Partie 3a : Analyse de ce que le grimpeur sait faire et diagnostic</vt:lpstr>
      <vt:lpstr>Présentation PowerPoint</vt:lpstr>
      <vt:lpstr>Partie 3b : Stratégie d’intervention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Dossier contrôle continu : Théorie escalade</dc:title>
  <dc:creator>Lucas Simon-Malleret</dc:creator>
  <cp:lastModifiedBy>Lucas Simon-Malleret</cp:lastModifiedBy>
  <cp:revision>10</cp:revision>
  <dcterms:created xsi:type="dcterms:W3CDTF">2022-09-26T12:37:57Z</dcterms:created>
  <dcterms:modified xsi:type="dcterms:W3CDTF">2024-10-02T10:23:51Z</dcterms:modified>
</cp:coreProperties>
</file>