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32" r:id="rId2"/>
    <p:sldId id="33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40A64-754B-2741-937C-05ABC1AC00D2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593E6-46AF-054B-8107-BEAACACA3B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95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>
            <a:extLst>
              <a:ext uri="{FF2B5EF4-FFF2-40B4-BE49-F238E27FC236}">
                <a16:creationId xmlns:a16="http://schemas.microsoft.com/office/drawing/2014/main" id="{2B5514A4-1270-884F-B0AE-DC715FA330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>
            <a:extLst>
              <a:ext uri="{FF2B5EF4-FFF2-40B4-BE49-F238E27FC236}">
                <a16:creationId xmlns:a16="http://schemas.microsoft.com/office/drawing/2014/main" id="{EFC96EC0-63B4-C643-B54B-408F5F004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>
                <a:latin typeface="Arial" panose="020B0604020202020204" pitchFamily="34" charset="0"/>
                <a:ea typeface="ＭＳ Ｐゴシック" panose="020B0600070205080204" pitchFamily="34" charset="-128"/>
              </a:rPr>
              <a:t>Vous trouverez dans cette section, 3 vidéos d'introduction à la lecture critique d'articles. La vidéo 1 s'applique à tout type d'articles, les vidéos 2 et 3 s'appliquent plutôt à des articles de recherche clinique.</a:t>
            </a:r>
          </a:p>
          <a:p>
            <a:r>
              <a:rPr lang="fr-FR" altLang="fr-FR">
                <a:latin typeface="Arial" panose="020B0604020202020204" pitchFamily="34" charset="0"/>
                <a:ea typeface="ＭＳ Ｐゴシック" panose="020B0600070205080204" pitchFamily="34" charset="-128"/>
              </a:rPr>
              <a:t>Auteure et permission: Dr Joëlle Gaschet, Université de Nantes.</a:t>
            </a:r>
          </a:p>
          <a:p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459" name="Espace réservé du numéro de diapositive 3">
            <a:extLst>
              <a:ext uri="{FF2B5EF4-FFF2-40B4-BE49-F238E27FC236}">
                <a16:creationId xmlns:a16="http://schemas.microsoft.com/office/drawing/2014/main" id="{6CF83FF4-15D5-534C-9A59-B529C8D271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D73F87E-F2EC-8044-8B94-82CB17A3A99C}" type="slidenum">
              <a:rPr lang="fr-FR" altLang="fr-FR"/>
              <a:pPr eaLnBrk="1" hangingPunct="1">
                <a:spcBef>
                  <a:spcPct val="0"/>
                </a:spcBef>
              </a:pPr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2120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BFD306-A7DD-D445-A617-9C879E5916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095192-DC17-0E41-BD25-B999B2EA2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A72F47-A2EE-1D48-A2EA-D78EBA462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C70745-7245-D441-AA79-355120BF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D7F58E-4B67-EA4D-8891-60C07D9C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87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65A01-EF0A-7A4F-BE16-AC7174B3A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2DCBD5-8247-7D40-BF9A-D029B0E8F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90DE9F-15F8-864D-82FD-4B390C37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1D5CCF-B342-3846-875F-DD6DDBEE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939236-47B2-F34D-8435-DC53E884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5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726218B-FFC2-264F-A0D4-9FA6D329D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BEF7FE-FD2F-BB41-B485-FDB35920F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968517-7EE6-AA46-948D-EBB47CC02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A763E3-A014-F540-9B1D-199AACA5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2D1794-06F6-9241-A6AF-26B1BBCC9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93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1EA06-480F-3549-9ED9-BB4F08376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51C94A-C16C-BC46-9DF0-09BF02247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0F57EF-DEBD-254B-B9C8-C24019D0B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871463-3E3E-3D40-8C51-1F62289E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D45274-33AF-CA44-8DF8-E69A8078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19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769FC-BB92-E14E-A523-A3A32532E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63E8DC-1360-444B-8818-97C8BE421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4DADF0-2474-384B-A40D-8076A721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11A1D6-8111-7C43-9D50-A6FFA9277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C230F8-7914-4C4B-996C-5AC5EAFC8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40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EFA62F-95F6-3B4C-AAC2-930301250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70653A-6493-5D47-BAAF-B4529E296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2563F4-5164-8844-8115-BEDE364EC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05E8FB-F546-F041-BFB4-D561540E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C0730B-2335-B041-B156-75653A72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7D7A04-6370-7A45-9BE0-0069D1581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95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1D4E9-1CD1-6841-9772-D1E1EE05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1C8D16-A4DD-1045-B282-8F2E1E1F3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EAC386-DFB5-FD45-9B31-1972716BC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E5735B-111A-B643-9ED1-A048F6264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6A864B4-F9C0-7249-853C-E3D6629EED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17629D3-B56A-154D-AA57-A6F753A9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1C65F91-28E8-2945-9506-BB741941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DE5A12D-F733-2647-A4CB-60150E1B9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3783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A2736E-E173-1849-B449-B7167AEA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20F1694-7317-134D-A48F-0F70F9CA6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69E7D5-B5BE-ED40-A3BE-BFFA0262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5DD570A-C206-C542-8374-4D2406EB7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94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9BDE478-9C35-F34F-A743-5D68A9F13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825BDCE-52A0-3345-BD18-B1CB0785A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248135-ACE9-424C-BF41-A6169FDFD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36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41EBB-6E97-BE4C-AB94-06E4B7401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2F1FF2-F315-224C-93D6-39A8F6085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90682F-9B4E-A542-B58F-CE2DDACBB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98F422-775C-FC47-B62A-8498FF58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DCA1F3-97A0-5A49-876B-8B1FFE97F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1B6401-3EFC-2E4B-AC23-E960B71B4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92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34AAC5-AE36-3A48-8BE4-7CBE8D1CB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31192D5-6333-A745-B0A2-3E9A2DDB4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734F3F-F104-1346-85F7-813988372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B7A4E8-876C-AB4A-8E9E-BDD91A97D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DE590B-0139-D341-8A8A-30575637E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2AE135-3E95-374F-A97B-12CB13350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49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E84B9A8-5DBE-154B-9167-33FF38D64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4E9353-1419-C54F-BD60-D65939F52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300603-6F98-3C41-A0D3-6BE7C18208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A5BCA-009E-BE4D-A6E9-DA7E17B42191}" type="datetimeFigureOut">
              <a:rPr lang="fr-FR" smtClean="0"/>
              <a:t>30/09/2020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AEA7DA-F5EB-9945-9A18-2D90CC024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56DA38-C9C8-4F4A-B92C-684C3EB1E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CF925-704B-B64B-9FF3-71D9FE0D06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002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n-mooc.fr/courses/course-v1:univnantes+31004+session07/abou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525ZU55fXEwF_b7hxG3i5UDq1wj-JsH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">
            <a:extLst>
              <a:ext uri="{FF2B5EF4-FFF2-40B4-BE49-F238E27FC236}">
                <a16:creationId xmlns:a16="http://schemas.microsoft.com/office/drawing/2014/main" id="{F50F677F-F588-DE47-9A38-3200DB9A7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1125539"/>
            <a:ext cx="8399463" cy="470898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 dirty="0">
                <a:latin typeface="Times" pitchFamily="2" charset="0"/>
              </a:rPr>
              <a:t>MOOC: Massive Open Online Course: formation en ligne ouverte à tous</a:t>
            </a:r>
            <a:endParaRPr lang="fr-FR" altLang="fr-FR" sz="2000" dirty="0">
              <a:solidFill>
                <a:srgbClr val="0000FF"/>
              </a:solidFill>
              <a:latin typeface="Times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dirty="0">
                <a:latin typeface="Times" pitchFamily="2" charset="0"/>
                <a:hlinkClick r:id="rId2"/>
              </a:rPr>
              <a:t>https://www.fun-mooc.fr/courses/course-v1:univnantes+31004+session07/about</a:t>
            </a:r>
            <a:endParaRPr lang="fr-FR" altLang="fr-FR" sz="2000" dirty="0">
              <a:latin typeface="Times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 dirty="0">
              <a:latin typeface="Times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 dirty="0">
                <a:latin typeface="Times" pitchFamily="2" charset="0"/>
              </a:rPr>
              <a:t>Enseignement en ligne, inscriptions gratuites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 b="1" dirty="0">
              <a:latin typeface="Times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 dirty="0">
                <a:latin typeface="Times" pitchFamily="2" charset="0"/>
              </a:rPr>
              <a:t>Parcours « Avancé »: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2000" b="1" i="1" dirty="0">
                <a:latin typeface="Times" pitchFamily="2" charset="0"/>
              </a:rPr>
              <a:t>Le déroulement d’un projet de recherche de A à Z : de l’hypothèse scientifique à la publication </a:t>
            </a:r>
            <a:r>
              <a:rPr lang="fr-FR" altLang="fr-FR" sz="2000" i="1" dirty="0">
                <a:latin typeface="Times" pitchFamily="2" charset="0"/>
              </a:rPr>
              <a:t>(vidéos « fil rouge »)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2000" b="1" i="1" dirty="0">
                <a:latin typeface="Times" pitchFamily="2" charset="0"/>
              </a:rPr>
              <a:t>Lectures d’article scientifique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2000" b="1" i="1" dirty="0">
                <a:latin typeface="Times" pitchFamily="2" charset="0"/>
              </a:rPr>
              <a:t>Réseaux biologiques et de biologie des systèmes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 b="1" dirty="0">
              <a:latin typeface="Times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 dirty="0">
                <a:latin typeface="Times" pitchFamily="2" charset="0"/>
              </a:rPr>
              <a:t>Les articles présentés dans le parcours avancé peuvent être proposés à l’examen final+++ (</a:t>
            </a:r>
            <a:r>
              <a:rPr lang="fr-FR" altLang="fr-FR" sz="2000" b="1" u="sng" dirty="0">
                <a:latin typeface="Times" pitchFamily="2" charset="0"/>
              </a:rPr>
              <a:t>= à lire et connaître comme les articles vus en cours</a:t>
            </a:r>
            <a:r>
              <a:rPr lang="fr-FR" altLang="fr-FR" sz="2000" b="1" dirty="0">
                <a:latin typeface="Times" pitchFamily="2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 b="1" dirty="0">
              <a:latin typeface="Times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 dirty="0">
                <a:latin typeface="Times" pitchFamily="2" charset="0"/>
              </a:rPr>
              <a:t>Début des cours: jeudi 3 septembre (7 semaines en tout)</a:t>
            </a:r>
          </a:p>
        </p:txBody>
      </p:sp>
      <p:sp>
        <p:nvSpPr>
          <p:cNvPr id="17410" name="Text Box 3">
            <a:extLst>
              <a:ext uri="{FF2B5EF4-FFF2-40B4-BE49-F238E27FC236}">
                <a16:creationId xmlns:a16="http://schemas.microsoft.com/office/drawing/2014/main" id="{C2766C52-5D00-7146-91C4-E94381643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6" y="-63500"/>
            <a:ext cx="70342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latin typeface="Times" pitchFamily="2" charset="0"/>
              </a:rPr>
              <a:t>MOOC « ouvrez les portes du laboratoire: cellules et cellules souches »</a:t>
            </a:r>
          </a:p>
        </p:txBody>
      </p:sp>
    </p:spTree>
    <p:extLst>
      <p:ext uri="{BB962C8B-B14F-4D97-AF65-F5344CB8AC3E}">
        <p14:creationId xmlns:p14="http://schemas.microsoft.com/office/powerpoint/2010/main" val="366834451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contenu 2">
            <a:extLst>
              <a:ext uri="{FF2B5EF4-FFF2-40B4-BE49-F238E27FC236}">
                <a16:creationId xmlns:a16="http://schemas.microsoft.com/office/drawing/2014/main" id="{08AC71B6-5ACB-304C-94DF-4A6E2035AB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400" b="1">
                <a:latin typeface="Times" pitchFamily="2" charset="0"/>
              </a:rPr>
              <a:t>Vidéos sur Youtube: </a:t>
            </a:r>
            <a:r>
              <a:rPr lang="fr-FR" altLang="fr-FR" sz="2400" b="1">
                <a:latin typeface="Times" pitchFamily="2" charset="0"/>
                <a:hlinkClick r:id="rId3"/>
              </a:rPr>
              <a:t>https://www.youtube.com/playlist?list=PL525ZU55fXEwF_b7hxG3i5UDq1wj-JsHu</a:t>
            </a:r>
            <a:endParaRPr lang="fr-FR" altLang="fr-FR" sz="2400" b="1">
              <a:latin typeface="Times" pitchFamily="2" charset="0"/>
            </a:endParaRPr>
          </a:p>
          <a:p>
            <a:endParaRPr lang="fr-FR" altLang="fr-FR" sz="2400" b="1">
              <a:latin typeface="Times" pitchFamily="2" charset="0"/>
            </a:endParaRPr>
          </a:p>
          <a:p>
            <a:r>
              <a:rPr lang="fr-FR" altLang="fr-FR" sz="2400" b="1">
                <a:latin typeface="Times" pitchFamily="2" charset="0"/>
              </a:rPr>
              <a:t>Sur MADOC: « vidéos sur la Lecture Critique d’Articles »</a:t>
            </a:r>
          </a:p>
          <a:p>
            <a:pPr>
              <a:buFontTx/>
              <a:buNone/>
            </a:pPr>
            <a:r>
              <a:rPr lang="fr-FR" altLang="fr-FR" sz="2400" b="1">
                <a:latin typeface="Times" pitchFamily="2" charset="0"/>
              </a:rPr>
              <a:t>    </a:t>
            </a:r>
            <a:r>
              <a:rPr lang="fr-FR" altLang="fr-FR" sz="2400">
                <a:latin typeface="Times" pitchFamily="2" charset="0"/>
              </a:rPr>
              <a:t>(auteure : Joëlle Gaschet)</a:t>
            </a:r>
            <a:endParaRPr lang="fr-FR" altLang="fr-FR" sz="2400" b="1">
              <a:latin typeface="Times" pitchFamily="2" charset="0"/>
            </a:endParaRPr>
          </a:p>
          <a:p>
            <a:endParaRPr lang="fr-FR" altLang="fr-FR" sz="2400" b="1">
              <a:latin typeface="Times" pitchFamily="2" charset="0"/>
            </a:endParaRPr>
          </a:p>
          <a:p>
            <a:r>
              <a:rPr lang="fr-FR" altLang="fr-FR" sz="2400" b="1">
                <a:latin typeface="Times" pitchFamily="2" charset="0"/>
              </a:rPr>
              <a:t>Anglais médical: http://medicalenglish.univ-nantes.fr/ </a:t>
            </a:r>
            <a:r>
              <a:rPr lang="fr-FR" altLang="fr-FR" sz="2400">
                <a:latin typeface="Times" pitchFamily="2" charset="0"/>
              </a:rPr>
              <a:t>(auteur : Pierre-Antoine Gourraud)</a:t>
            </a:r>
          </a:p>
          <a:p>
            <a:endParaRPr lang="fr-FR" altLang="fr-FR" sz="2400"/>
          </a:p>
        </p:txBody>
      </p:sp>
      <p:sp>
        <p:nvSpPr>
          <p:cNvPr id="18434" name="Text Box 3">
            <a:extLst>
              <a:ext uri="{FF2B5EF4-FFF2-40B4-BE49-F238E27FC236}">
                <a16:creationId xmlns:a16="http://schemas.microsoft.com/office/drawing/2014/main" id="{3E2723E0-C061-2E49-A6DA-57BF565A4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2076" y="368301"/>
            <a:ext cx="70342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latin typeface="Times" pitchFamily="2" charset="0"/>
              </a:rPr>
              <a:t>Autres ressources numériques</a:t>
            </a:r>
          </a:p>
        </p:txBody>
      </p:sp>
    </p:spTree>
    <p:extLst>
      <p:ext uri="{BB962C8B-B14F-4D97-AF65-F5344CB8AC3E}">
        <p14:creationId xmlns:p14="http://schemas.microsoft.com/office/powerpoint/2010/main" val="41558421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Macintosh PowerPoint</Application>
  <PresentationFormat>Grand écran</PresentationFormat>
  <Paragraphs>24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Patricia Lemarchand</dc:creator>
  <cp:lastModifiedBy>Patricia Lemarchand</cp:lastModifiedBy>
  <cp:revision>1</cp:revision>
  <dcterms:created xsi:type="dcterms:W3CDTF">2020-09-30T09:06:46Z</dcterms:created>
  <dcterms:modified xsi:type="dcterms:W3CDTF">2020-09-30T09:07:32Z</dcterms:modified>
</cp:coreProperties>
</file>