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1" r:id="rId4"/>
    <p:sldId id="268" r:id="rId5"/>
    <p:sldId id="257" r:id="rId6"/>
    <p:sldId id="273" r:id="rId7"/>
    <p:sldId id="274" r:id="rId8"/>
    <p:sldId id="269" r:id="rId9"/>
    <p:sldId id="271" r:id="rId10"/>
    <p:sldId id="270" r:id="rId11"/>
    <p:sldId id="272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pos="234" userDrawn="1">
          <p15:clr>
            <a:srgbClr val="A4A3A4"/>
          </p15:clr>
        </p15:guide>
        <p15:guide id="4" pos="688" userDrawn="1">
          <p15:clr>
            <a:srgbClr val="A4A3A4"/>
          </p15:clr>
        </p15:guide>
        <p15:guide id="5" pos="1130" userDrawn="1">
          <p15:clr>
            <a:srgbClr val="A4A3A4"/>
          </p15:clr>
        </p15:guide>
        <p15:guide id="6" pos="1581" userDrawn="1">
          <p15:clr>
            <a:srgbClr val="A4A3A4"/>
          </p15:clr>
        </p15:guide>
        <p15:guide id="7" pos="2033" userDrawn="1">
          <p15:clr>
            <a:srgbClr val="A4A3A4"/>
          </p15:clr>
        </p15:guide>
        <p15:guide id="8" pos="2479" userDrawn="1">
          <p15:clr>
            <a:srgbClr val="A4A3A4"/>
          </p15:clr>
        </p15:guide>
        <p15:guide id="9" pos="2936" userDrawn="1">
          <p15:clr>
            <a:srgbClr val="A4A3A4"/>
          </p15:clr>
        </p15:guide>
        <p15:guide id="10" pos="3386" userDrawn="1">
          <p15:clr>
            <a:srgbClr val="A4A3A4"/>
          </p15:clr>
        </p15:guide>
        <p15:guide id="11" pos="3840" userDrawn="1">
          <p15:clr>
            <a:srgbClr val="A4A3A4"/>
          </p15:clr>
        </p15:guide>
        <p15:guide id="12" pos="4294" userDrawn="1">
          <p15:clr>
            <a:srgbClr val="A4A3A4"/>
          </p15:clr>
        </p15:guide>
        <p15:guide id="13" pos="4743" userDrawn="1">
          <p15:clr>
            <a:srgbClr val="A4A3A4"/>
          </p15:clr>
        </p15:guide>
        <p15:guide id="14" pos="5201" userDrawn="1">
          <p15:clr>
            <a:srgbClr val="A4A3A4"/>
          </p15:clr>
        </p15:guide>
        <p15:guide id="15" pos="5646" userDrawn="1">
          <p15:clr>
            <a:srgbClr val="A4A3A4"/>
          </p15:clr>
        </p15:guide>
        <p15:guide id="16" pos="6098" userDrawn="1">
          <p15:clr>
            <a:srgbClr val="A4A3A4"/>
          </p15:clr>
        </p15:guide>
        <p15:guide id="17" pos="6549" userDrawn="1">
          <p15:clr>
            <a:srgbClr val="A4A3A4"/>
          </p15:clr>
        </p15:guide>
        <p15:guide id="18" pos="7001" userDrawn="1">
          <p15:clr>
            <a:srgbClr val="A4A3A4"/>
          </p15:clr>
        </p15:guide>
        <p15:guide id="19" pos="7453" userDrawn="1">
          <p15:clr>
            <a:srgbClr val="A4A3A4"/>
          </p15:clr>
        </p15:guide>
        <p15:guide id="20" orient="horz" userDrawn="1">
          <p15:clr>
            <a:srgbClr val="A4A3A4"/>
          </p15:clr>
        </p15:guide>
        <p15:guide id="21" orient="horz" pos="4320" userDrawn="1">
          <p15:clr>
            <a:srgbClr val="A4A3A4"/>
          </p15:clr>
        </p15:guide>
        <p15:guide id="22" orient="horz" pos="226" userDrawn="1">
          <p15:clr>
            <a:srgbClr val="A4A3A4"/>
          </p15:clr>
        </p15:guide>
        <p15:guide id="23" orient="horz" pos="710" userDrawn="1">
          <p15:clr>
            <a:srgbClr val="A4A3A4"/>
          </p15:clr>
        </p15:guide>
        <p15:guide id="24" orient="horz" pos="1193" userDrawn="1">
          <p15:clr>
            <a:srgbClr val="A4A3A4"/>
          </p15:clr>
        </p15:guide>
        <p15:guide id="25" orient="horz" pos="1661" userDrawn="1">
          <p15:clr>
            <a:srgbClr val="A4A3A4"/>
          </p15:clr>
        </p15:guide>
        <p15:guide id="26" orient="horz" pos="2160" userDrawn="1">
          <p15:clr>
            <a:srgbClr val="A4A3A4"/>
          </p15:clr>
        </p15:guide>
        <p15:guide id="27" orient="horz" pos="2643" userDrawn="1">
          <p15:clr>
            <a:srgbClr val="A4A3A4"/>
          </p15:clr>
        </p15:guide>
        <p15:guide id="28" orient="horz" pos="3126" userDrawn="1">
          <p15:clr>
            <a:srgbClr val="A4A3A4"/>
          </p15:clr>
        </p15:guide>
        <p15:guide id="29" orient="horz" pos="3612" userDrawn="1">
          <p15:clr>
            <a:srgbClr val="A4A3A4"/>
          </p15:clr>
        </p15:guide>
        <p15:guide id="30" orient="horz" pos="4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10"/>
    <p:restoredTop sz="96281"/>
  </p:normalViewPr>
  <p:slideViewPr>
    <p:cSldViewPr snapToGrid="0">
      <p:cViewPr varScale="1">
        <p:scale>
          <a:sx n="127" d="100"/>
          <a:sy n="127" d="100"/>
        </p:scale>
        <p:origin x="200" y="176"/>
      </p:cViewPr>
      <p:guideLst>
        <p:guide/>
        <p:guide pos="7680"/>
        <p:guide pos="234"/>
        <p:guide pos="688"/>
        <p:guide pos="1130"/>
        <p:guide pos="1581"/>
        <p:guide pos="2033"/>
        <p:guide pos="2479"/>
        <p:guide pos="2936"/>
        <p:guide pos="3386"/>
        <p:guide pos="3840"/>
        <p:guide pos="4294"/>
        <p:guide pos="4743"/>
        <p:guide pos="5201"/>
        <p:guide pos="5646"/>
        <p:guide pos="6098"/>
        <p:guide pos="6549"/>
        <p:guide pos="7001"/>
        <p:guide pos="7453"/>
        <p:guide orient="horz"/>
        <p:guide orient="horz" pos="4320"/>
        <p:guide orient="horz" pos="226"/>
        <p:guide orient="horz" pos="710"/>
        <p:guide orient="horz" pos="1193"/>
        <p:guide orient="horz" pos="1661"/>
        <p:guide orient="horz" pos="2160"/>
        <p:guide orient="horz" pos="2643"/>
        <p:guide orient="horz" pos="3126"/>
        <p:guide orient="horz" pos="3612"/>
        <p:guide orient="horz" pos="4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A9016-2A19-37AB-A25D-B5D53F411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BEBD63-CC76-440D-4685-73AAD569F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5323F8-9566-ECB9-FC2B-CEC87E6C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2C1ACF-3E64-AF66-96AF-1D0490A4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EB41F8-A413-F118-EB0D-FD7662747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15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DBFF0F-0A2E-47DC-47DA-C3E82445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A6539F-4CE5-9367-1573-61F2C8E89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A92C34-99D2-B97C-47D4-ABE4116A3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19429F-A2F8-2221-D62A-F320F1CF3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BD7FCC-4633-67CE-9EC0-458BAF1E0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50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593EC6-C943-6C07-E5E7-FD742DB34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4D7E56-1A29-C182-3E6D-A9D10C0D6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1B2EE4-4096-14EC-913F-405E58A36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144312-9DA5-0CA3-8A8F-F1F9AB7C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E95C46-4D82-6D17-DA79-44BAC1AA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93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0B0EC-7CF1-74E2-3762-A211C4CC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58776"/>
            <a:ext cx="11472862" cy="768350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50672D-4465-2FA3-65E9-20F612C7B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4" y="1893888"/>
            <a:ext cx="11472863" cy="3835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F1758B-7122-8D78-054B-75E7D880C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86DCBC-7CED-AA8A-D1B1-3780CA689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9D2ACA-5AEE-AD0D-9597-97168CE1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24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7ADF3-5D7C-E03F-7891-218994689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FEC95A-F55D-5F19-13FD-3F8180D53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0F3B87-9CE1-1CC0-9B64-F81B97B3F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735C32-E710-4C3E-39C3-82457F548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B52B8C-F238-BE0C-7C52-B6A53D883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95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A9915C-E02E-D93E-B96B-396236E04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063C7B-B215-6FCD-FE07-A5C560E58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0D8639-DCDF-7479-1D9C-4C327777A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D755FC-A5CF-6479-9633-30EA5D80C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58E8DB-6037-B4F9-9B5D-33A04815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45C16F-36D0-B9EC-F5A1-41E4FB8A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98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62571-BAAE-A397-E6C2-C2B5FF80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A17122-EA97-3BA9-5DC0-951551114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29B988-7C50-3CDF-641C-CED99E3FB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ED6C80-CADD-1D43-226C-566B1EC9A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C3EB18-2A86-F09B-0B97-03BEB5C08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E940D2A-E5F0-F498-3A03-83467F0D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B848E9-AFD5-7393-63CE-E55A4679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AE9A6F-AE8B-5482-F3B1-4CE3ED0D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66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C41788-5F12-F1E9-7CB4-3F22B854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623" y="294381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2A8A54-9458-637A-91A7-6098FA678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78B9E7-BB56-56BE-6E25-5F90F8E3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2BCA33-3723-E223-E65F-9931DA54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05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49B5E67-3AB6-00AE-3953-F52B14F41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58DDB39-17B2-E4BC-AA9B-C2BEFA28B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022324-22E9-2402-EAEA-606EF5A5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89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A0A6F1-F6CB-276D-A344-6134C1D6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C3A48-213C-B5D0-FB2B-38C9BCDE2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41958FB-2F21-4D7F-9648-7F4B65EDC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6EFCF8-25FF-C576-D4C4-61EDA80E7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49BB57-D007-29D9-CAC9-976CF747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E6A60D-CEAF-ACA7-FA2C-2B1A176EE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08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27B6A7-4B20-B979-C469-63C16A212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8F7457-5698-0DBC-5910-672EADDC3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65F24A-BD98-353D-18FC-2193E5B06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9EBB50-5376-197C-198D-FED676DDF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269976-9FFF-3FDF-F78E-5FE93CE31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6D41C6-1A49-6419-47A2-DAF75DA9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30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DE806E-4004-BD3B-6786-3DCCA31C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1E74AA-9C42-3EE7-F350-CDAC6C8E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4C66BD-8395-F26A-EFD6-A762F9EBC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38DC0-82EF-714A-88A4-82A10DAAD9EC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B0AB15-6A01-92EF-8046-7C5F5E4F6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50F4F9-0C65-D0A4-E17C-D160D42A1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D8B5-0C3F-8143-B953-2EB78A79BC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95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pos="678" userDrawn="1">
          <p15:clr>
            <a:srgbClr val="F26B43"/>
          </p15:clr>
        </p15:guide>
        <p15:guide id="5" pos="1130" userDrawn="1">
          <p15:clr>
            <a:srgbClr val="F26B43"/>
          </p15:clr>
        </p15:guide>
        <p15:guide id="6" pos="1581" userDrawn="1">
          <p15:clr>
            <a:srgbClr val="F26B43"/>
          </p15:clr>
        </p15:guide>
        <p15:guide id="7" pos="2033" userDrawn="1">
          <p15:clr>
            <a:srgbClr val="F26B43"/>
          </p15:clr>
        </p15:guide>
        <p15:guide id="8" pos="2485" userDrawn="1">
          <p15:clr>
            <a:srgbClr val="F26B43"/>
          </p15:clr>
        </p15:guide>
        <p15:guide id="9" pos="2936" userDrawn="1">
          <p15:clr>
            <a:srgbClr val="F26B43"/>
          </p15:clr>
        </p15:guide>
        <p15:guide id="10" pos="3388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pos="4291" userDrawn="1">
          <p15:clr>
            <a:srgbClr val="F26B43"/>
          </p15:clr>
        </p15:guide>
        <p15:guide id="13" pos="4743" userDrawn="1">
          <p15:clr>
            <a:srgbClr val="F26B43"/>
          </p15:clr>
        </p15:guide>
        <p15:guide id="14" pos="5194" userDrawn="1">
          <p15:clr>
            <a:srgbClr val="F26B43"/>
          </p15:clr>
        </p15:guide>
        <p15:guide id="15" pos="5646" userDrawn="1">
          <p15:clr>
            <a:srgbClr val="F26B43"/>
          </p15:clr>
        </p15:guide>
        <p15:guide id="16" pos="6098" userDrawn="1">
          <p15:clr>
            <a:srgbClr val="F26B43"/>
          </p15:clr>
        </p15:guide>
        <p15:guide id="17" pos="6549" userDrawn="1">
          <p15:clr>
            <a:srgbClr val="F26B43"/>
          </p15:clr>
        </p15:guide>
        <p15:guide id="18" pos="7001" userDrawn="1">
          <p15:clr>
            <a:srgbClr val="F26B43"/>
          </p15:clr>
        </p15:guide>
        <p15:guide id="19" pos="7453" userDrawn="1">
          <p15:clr>
            <a:srgbClr val="F26B43"/>
          </p15:clr>
        </p15:guide>
        <p15:guide id="20" orient="horz" userDrawn="1">
          <p15:clr>
            <a:srgbClr val="F26B43"/>
          </p15:clr>
        </p15:guide>
        <p15:guide id="21" orient="horz" pos="4320" userDrawn="1">
          <p15:clr>
            <a:srgbClr val="F26B43"/>
          </p15:clr>
        </p15:guide>
        <p15:guide id="22" orient="horz" pos="226" userDrawn="1">
          <p15:clr>
            <a:srgbClr val="F26B43"/>
          </p15:clr>
        </p15:guide>
        <p15:guide id="23" orient="horz" pos="710" userDrawn="1">
          <p15:clr>
            <a:srgbClr val="F26B43"/>
          </p15:clr>
        </p15:guide>
        <p15:guide id="24" orient="horz" pos="1193" userDrawn="1">
          <p15:clr>
            <a:srgbClr val="F26B43"/>
          </p15:clr>
        </p15:guide>
        <p15:guide id="25" orient="horz" pos="1676" userDrawn="1">
          <p15:clr>
            <a:srgbClr val="F26B43"/>
          </p15:clr>
        </p15:guide>
        <p15:guide id="26" orient="horz" pos="2160" userDrawn="1">
          <p15:clr>
            <a:srgbClr val="F26B43"/>
          </p15:clr>
        </p15:guide>
        <p15:guide id="27" orient="horz" pos="2643" userDrawn="1">
          <p15:clr>
            <a:srgbClr val="F26B43"/>
          </p15:clr>
        </p15:guide>
        <p15:guide id="28" orient="horz" pos="3126" userDrawn="1">
          <p15:clr>
            <a:srgbClr val="F26B43"/>
          </p15:clr>
        </p15:guide>
        <p15:guide id="29" orient="horz" pos="3609" userDrawn="1">
          <p15:clr>
            <a:srgbClr val="F26B43"/>
          </p15:clr>
        </p15:guide>
        <p15:guide id="30" orient="horz" pos="409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FF96F4-A337-0281-B0E6-03FA21C62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7125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/>
              <a:t>Population et échantillonnage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690C46D-C32F-65F4-D3A4-D191FE4419FC}"/>
              </a:ext>
            </a:extLst>
          </p:cNvPr>
          <p:cNvSpPr txBox="1">
            <a:spLocks/>
          </p:cNvSpPr>
          <p:nvPr/>
        </p:nvSpPr>
        <p:spPr>
          <a:xfrm>
            <a:off x="7315201" y="5739764"/>
            <a:ext cx="4619308" cy="1120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600" b="1" dirty="0"/>
              <a:t>M1 Biologie Santé</a:t>
            </a:r>
          </a:p>
          <a:p>
            <a:pPr algn="r"/>
            <a:r>
              <a:rPr lang="fr-FR" sz="1600" dirty="0"/>
              <a:t>UE MRCE</a:t>
            </a:r>
            <a:endParaRPr lang="fr-FR" sz="1600" i="1" dirty="0"/>
          </a:p>
        </p:txBody>
      </p:sp>
      <p:pic>
        <p:nvPicPr>
          <p:cNvPr id="1026" name="Picture 2" descr="Nantes Université - Apps on Google Play">
            <a:extLst>
              <a:ext uri="{FF2B5EF4-FFF2-40B4-BE49-F238E27FC236}">
                <a16:creationId xmlns:a16="http://schemas.microsoft.com/office/drawing/2014/main" id="{B2BAA5D4-4FF0-0FBA-7F7B-8FE74B721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8312"/>
            <a:ext cx="1120140" cy="112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28FD8A29-A466-4760-A504-77E35BAFE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230" y="5739764"/>
            <a:ext cx="4156691" cy="864871"/>
          </a:xfrm>
        </p:spPr>
        <p:txBody>
          <a:bodyPr>
            <a:normAutofit/>
          </a:bodyPr>
          <a:lstStyle/>
          <a:p>
            <a:pPr algn="l"/>
            <a:r>
              <a:rPr lang="fr-FR" sz="1400" dirty="0"/>
              <a:t>Dr Brice </a:t>
            </a:r>
            <a:r>
              <a:rPr lang="fr-FR" sz="1400" dirty="0" err="1"/>
              <a:t>Leclère</a:t>
            </a:r>
            <a:br>
              <a:rPr lang="fr-FR" sz="1400" dirty="0"/>
            </a:br>
            <a:r>
              <a:rPr lang="fr-FR" sz="1400" dirty="0"/>
              <a:t>Maître de conférence universitaire - PH</a:t>
            </a:r>
            <a:br>
              <a:rPr lang="fr-FR" sz="1400" dirty="0"/>
            </a:br>
            <a:r>
              <a:rPr lang="fr-FR" sz="1400" dirty="0"/>
              <a:t>Epidémiologie, Économie de la Santé, Prévention</a:t>
            </a:r>
            <a:br>
              <a:rPr lang="fr-FR" sz="1400" dirty="0"/>
            </a:br>
            <a:r>
              <a:rPr lang="fr-FR" sz="1400" dirty="0"/>
              <a:t>Pôle Santé Nantes Université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683C2CD-69BB-3B2C-A737-9B5E884545B1}"/>
              </a:ext>
            </a:extLst>
          </p:cNvPr>
          <p:cNvSpPr txBox="1">
            <a:spLocks/>
          </p:cNvSpPr>
          <p:nvPr/>
        </p:nvSpPr>
        <p:spPr>
          <a:xfrm>
            <a:off x="1524000" y="352742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5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75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luster Sampling: Definition, Method and Examples">
            <a:extLst>
              <a:ext uri="{FF2B5EF4-FFF2-40B4-BE49-F238E27FC236}">
                <a16:creationId xmlns:a16="http://schemas.microsoft.com/office/drawing/2014/main" id="{A1C5E605-E881-F255-21E5-249F1793D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0"/>
            <a:ext cx="109664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720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ndages : Les différents types d'échantillonnage">
            <a:extLst>
              <a:ext uri="{FF2B5EF4-FFF2-40B4-BE49-F238E27FC236}">
                <a16:creationId xmlns:a16="http://schemas.microsoft.com/office/drawing/2014/main" id="{069686CE-DFB2-8BF6-2155-00D9AE948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188" y="0"/>
            <a:ext cx="74120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48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>
            <a:extLst>
              <a:ext uri="{FF2B5EF4-FFF2-40B4-BE49-F238E27FC236}">
                <a16:creationId xmlns:a16="http://schemas.microsoft.com/office/drawing/2014/main" id="{3210B5CB-DDB7-BEED-9F8E-E2FAB5A21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3" y="14288"/>
            <a:ext cx="3683000" cy="1143000"/>
          </a:xfrm>
        </p:spPr>
        <p:txBody>
          <a:bodyPr/>
          <a:lstStyle/>
          <a:p>
            <a:pPr eaLnBrk="1" hangingPunct="1"/>
            <a:r>
              <a:rPr lang="fr-FR" altLang="fr-FR" dirty="0"/>
              <a:t>populations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D021160-0D38-F0B3-E481-07D6CE06A0CF}"/>
              </a:ext>
            </a:extLst>
          </p:cNvPr>
          <p:cNvSpPr/>
          <p:nvPr/>
        </p:nvSpPr>
        <p:spPr>
          <a:xfrm>
            <a:off x="1847850" y="2420938"/>
            <a:ext cx="7920038" cy="3816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9163F78-51F2-5423-AB9F-0B492A721FAB}"/>
              </a:ext>
            </a:extLst>
          </p:cNvPr>
          <p:cNvSpPr/>
          <p:nvPr/>
        </p:nvSpPr>
        <p:spPr>
          <a:xfrm>
            <a:off x="2711451" y="2708276"/>
            <a:ext cx="5616575" cy="324167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EB6DB53-14D5-05B3-FDC0-9DD2839BABAB}"/>
              </a:ext>
            </a:extLst>
          </p:cNvPr>
          <p:cNvSpPr/>
          <p:nvPr/>
        </p:nvSpPr>
        <p:spPr>
          <a:xfrm>
            <a:off x="3575051" y="3716338"/>
            <a:ext cx="2881313" cy="16573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81AA49-3140-E047-07DE-0D8E30A2E2B7}"/>
              </a:ext>
            </a:extLst>
          </p:cNvPr>
          <p:cNvSpPr/>
          <p:nvPr/>
        </p:nvSpPr>
        <p:spPr>
          <a:xfrm>
            <a:off x="8112125" y="404813"/>
            <a:ext cx="21590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FD2575-62A7-6F25-C0AC-DF29BF73D237}"/>
              </a:ext>
            </a:extLst>
          </p:cNvPr>
          <p:cNvSpPr/>
          <p:nvPr/>
        </p:nvSpPr>
        <p:spPr>
          <a:xfrm>
            <a:off x="8112125" y="768350"/>
            <a:ext cx="215900" cy="2159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9F5B41-8EBB-9828-9270-05CC8CC1C692}"/>
              </a:ext>
            </a:extLst>
          </p:cNvPr>
          <p:cNvSpPr/>
          <p:nvPr/>
        </p:nvSpPr>
        <p:spPr>
          <a:xfrm>
            <a:off x="8112125" y="1112838"/>
            <a:ext cx="215900" cy="2159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416" name="ZoneTexte 9">
            <a:extLst>
              <a:ext uri="{FF2B5EF4-FFF2-40B4-BE49-F238E27FC236}">
                <a16:creationId xmlns:a16="http://schemas.microsoft.com/office/drawing/2014/main" id="{CEF40581-B5D5-8D60-F9AD-911E7D09D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464" y="328613"/>
            <a:ext cx="1900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Rockwell" panose="02060603020205020403" pitchFamily="18" charset="77"/>
              </a:rPr>
              <a:t>Population cible</a:t>
            </a:r>
          </a:p>
        </p:txBody>
      </p:sp>
      <p:sp>
        <p:nvSpPr>
          <p:cNvPr id="17417" name="ZoneTexte 11">
            <a:extLst>
              <a:ext uri="{FF2B5EF4-FFF2-40B4-BE49-F238E27FC236}">
                <a16:creationId xmlns:a16="http://schemas.microsoft.com/office/drawing/2014/main" id="{63ACC22D-569B-22BA-B8C2-05C34F518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413" y="666750"/>
            <a:ext cx="2076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Rockwell" panose="02060603020205020403" pitchFamily="18" charset="77"/>
              </a:rPr>
              <a:t>Population source</a:t>
            </a:r>
          </a:p>
        </p:txBody>
      </p:sp>
      <p:sp>
        <p:nvSpPr>
          <p:cNvPr id="17418" name="ZoneTexte 12">
            <a:extLst>
              <a:ext uri="{FF2B5EF4-FFF2-40B4-BE49-F238E27FC236}">
                <a16:creationId xmlns:a16="http://schemas.microsoft.com/office/drawing/2014/main" id="{6CF6D891-D073-86C0-0C03-BD2FC0312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413" y="1036638"/>
            <a:ext cx="21891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Rockwell" panose="02060603020205020403" pitchFamily="18" charset="77"/>
              </a:rPr>
              <a:t>Population d’étude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Rockwell" panose="02060603020205020403" pitchFamily="18" charset="77"/>
              </a:rPr>
              <a:t>(échantillon)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79578503-06A2-7CE6-F2C1-BADAC134D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Population d’étude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F66E2C-2FC2-D838-8F6C-0228DC530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>
              <a:buNone/>
              <a:defRPr/>
            </a:pPr>
            <a:r>
              <a:rPr lang="fr-FR" sz="4800" dirty="0">
                <a:solidFill>
                  <a:schemeClr val="bg1">
                    <a:lumMod val="65000"/>
                  </a:schemeClr>
                </a:solidFill>
                <a:latin typeface="Rockwell" panose="02060603020205020403" pitchFamily="18" charset="0"/>
              </a:rPr>
              <a:t>« existe-t-il une augmentation de l’incidence du cancer du sein chez la femme jeune ? 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>
            <a:extLst>
              <a:ext uri="{FF2B5EF4-FFF2-40B4-BE49-F238E27FC236}">
                <a16:creationId xmlns:a16="http://schemas.microsoft.com/office/drawing/2014/main" id="{B2C3E5F6-A313-62F9-FB3D-1756CCC2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altLang="fr-FR" sz="4800" dirty="0"/>
              <a:t>Critères d’éligibilités</a:t>
            </a:r>
          </a:p>
        </p:txBody>
      </p:sp>
      <p:sp>
        <p:nvSpPr>
          <p:cNvPr id="23554" name="Espace réservé du contenu 2">
            <a:extLst>
              <a:ext uri="{FF2B5EF4-FFF2-40B4-BE49-F238E27FC236}">
                <a16:creationId xmlns:a16="http://schemas.microsoft.com/office/drawing/2014/main" id="{80BCA1A4-ABF7-94FC-CFC7-7EB3ED3C8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13" y="1628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r-FR" altLang="fr-FR" sz="4800" b="1" dirty="0">
                <a:solidFill>
                  <a:schemeClr val="accent1"/>
                </a:solidFill>
                <a:latin typeface="Rockwell" panose="02060603020205020403" pitchFamily="18" charset="77"/>
              </a:rPr>
              <a:t>P</a:t>
            </a:r>
            <a:r>
              <a:rPr lang="fr-FR" alt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récis</a:t>
            </a:r>
          </a:p>
          <a:p>
            <a:pPr marL="0" indent="0">
              <a:buNone/>
            </a:pPr>
            <a:r>
              <a:rPr lang="fr-FR" altLang="fr-FR" sz="4800" b="1" dirty="0">
                <a:solidFill>
                  <a:schemeClr val="accent1"/>
                </a:solidFill>
                <a:latin typeface="Rockwell" panose="02060603020205020403" pitchFamily="18" charset="77"/>
              </a:rPr>
              <a:t>O</a:t>
            </a:r>
            <a:r>
              <a:rPr lang="fr-FR" alt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bjectifs</a:t>
            </a:r>
          </a:p>
          <a:p>
            <a:pPr marL="0" indent="0">
              <a:buNone/>
            </a:pPr>
            <a:r>
              <a:rPr lang="fr-FR" altLang="fr-FR" sz="4800" b="1" dirty="0">
                <a:solidFill>
                  <a:schemeClr val="accent1"/>
                </a:solidFill>
                <a:latin typeface="Rockwell" panose="02060603020205020403" pitchFamily="18" charset="77"/>
              </a:rPr>
              <a:t>O</a:t>
            </a:r>
            <a:r>
              <a:rPr lang="fr-FR" alt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pérationnels</a:t>
            </a:r>
          </a:p>
          <a:p>
            <a:pPr marL="0" indent="0">
              <a:buNone/>
            </a:pPr>
            <a:r>
              <a:rPr lang="fr-FR" altLang="fr-FR" sz="4800" b="1" dirty="0">
                <a:solidFill>
                  <a:schemeClr val="accent1"/>
                </a:solidFill>
                <a:latin typeface="Rockwell" panose="02060603020205020403" pitchFamily="18" charset="77"/>
              </a:rPr>
              <a:t>L</a:t>
            </a:r>
            <a:r>
              <a:rPr lang="fr-FR" alt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ogiques</a:t>
            </a:r>
          </a:p>
          <a:p>
            <a:pPr marL="0" indent="0">
              <a:buNone/>
            </a:pPr>
            <a:r>
              <a:rPr lang="fr-FR" altLang="fr-FR" sz="4800" b="1" dirty="0">
                <a:solidFill>
                  <a:schemeClr val="accent1"/>
                </a:solidFill>
                <a:latin typeface="Rockwell" panose="02060603020205020403" pitchFamily="18" charset="77"/>
              </a:rPr>
              <a:t>S</a:t>
            </a:r>
            <a:r>
              <a:rPr lang="fr-FR" alt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ensibles/spécifiques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93D322-66D3-5987-9372-BEA8AC29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Échantillonnages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B5E519-7573-E763-3B92-FF5761A81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Aléatoires (probabilistes)</a:t>
            </a:r>
          </a:p>
          <a:p>
            <a:pPr lvl="1"/>
            <a:r>
              <a:rPr lang="fr-FR" dirty="0"/>
              <a:t>Simple (élémentaire, systématique)</a:t>
            </a:r>
          </a:p>
          <a:p>
            <a:pPr lvl="1"/>
            <a:r>
              <a:rPr lang="fr-FR" dirty="0"/>
              <a:t>Stratifié</a:t>
            </a:r>
          </a:p>
          <a:p>
            <a:pPr lvl="1"/>
            <a:r>
              <a:rPr lang="fr-FR" dirty="0"/>
              <a:t>En grappes (</a:t>
            </a:r>
            <a:r>
              <a:rPr lang="fr-FR" i="1" dirty="0"/>
              <a:t>clusters</a:t>
            </a:r>
            <a:r>
              <a:rPr lang="fr-FR" dirty="0"/>
              <a:t>)</a:t>
            </a:r>
          </a:p>
          <a:p>
            <a:pPr lvl="1"/>
            <a:endParaRPr lang="fr-FR" dirty="0"/>
          </a:p>
          <a:p>
            <a:r>
              <a:rPr lang="fr-FR" b="1" dirty="0">
                <a:solidFill>
                  <a:schemeClr val="accent2"/>
                </a:solidFill>
                <a:latin typeface="+mj-lt"/>
              </a:rPr>
              <a:t>Non aléatoires (non probabilistes)</a:t>
            </a:r>
          </a:p>
          <a:p>
            <a:pPr lvl="1"/>
            <a:r>
              <a:rPr lang="fr-FR" dirty="0"/>
              <a:t>De convenance</a:t>
            </a:r>
          </a:p>
          <a:p>
            <a:pPr lvl="1"/>
            <a:r>
              <a:rPr lang="fr-FR" dirty="0"/>
              <a:t>Volontaire</a:t>
            </a:r>
          </a:p>
          <a:p>
            <a:pPr lvl="1"/>
            <a:r>
              <a:rPr lang="fr-FR" dirty="0"/>
              <a:t>Au jugé</a:t>
            </a:r>
          </a:p>
          <a:p>
            <a:pPr lvl="1"/>
            <a:r>
              <a:rPr lang="fr-FR" dirty="0"/>
              <a:t>Méthode des quotas</a:t>
            </a:r>
          </a:p>
        </p:txBody>
      </p:sp>
    </p:spTree>
    <p:extLst>
      <p:ext uri="{BB962C8B-B14F-4D97-AF65-F5344CB8AC3E}">
        <p14:creationId xmlns:p14="http://schemas.microsoft.com/office/powerpoint/2010/main" val="285945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OC 2292) Chapter 6 Flashcards | Quizlet">
            <a:extLst>
              <a:ext uri="{FF2B5EF4-FFF2-40B4-BE49-F238E27FC236}">
                <a16:creationId xmlns:a16="http://schemas.microsoft.com/office/drawing/2014/main" id="{8AE59166-B78D-9C4E-3040-C4DF57A57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688" y="618034"/>
            <a:ext cx="8678147" cy="541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79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efinition of Proportional Quota Sampling In Market Research">
            <a:extLst>
              <a:ext uri="{FF2B5EF4-FFF2-40B4-BE49-F238E27FC236}">
                <a16:creationId xmlns:a16="http://schemas.microsoft.com/office/drawing/2014/main" id="{AD19E718-D580-EF70-D1E9-2441A3B08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0"/>
            <a:ext cx="118395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18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tratified Random Sampling: Definition, Method &amp; Examples">
            <a:extLst>
              <a:ext uri="{FF2B5EF4-FFF2-40B4-BE49-F238E27FC236}">
                <a16:creationId xmlns:a16="http://schemas.microsoft.com/office/drawing/2014/main" id="{10A55D4A-052A-8BCC-7A9E-91CAB096B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0"/>
            <a:ext cx="82327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5938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ultistage Sampling | Cluster vs. Multistage Sampling| Probability Sampling  (Part-5) | NTA-UGC NET - YouTube">
            <a:extLst>
              <a:ext uri="{FF2B5EF4-FFF2-40B4-BE49-F238E27FC236}">
                <a16:creationId xmlns:a16="http://schemas.microsoft.com/office/drawing/2014/main" id="{6DFF50A5-85D1-17D8-8600-A88F4418F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11" y="377473"/>
            <a:ext cx="11300178" cy="635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9817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PT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PT Serif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y-prez" id="{319E73BD-593F-3B48-AB87-FFEAEFC35472}" vid="{09963CF0-FB19-AC4F-B1AD-FB477462E1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61</TotalTime>
  <Words>100</Words>
  <Application>Microsoft Macintosh PowerPoint</Application>
  <PresentationFormat>Grand écran</PresentationFormat>
  <Paragraphs>28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PT Sans</vt:lpstr>
      <vt:lpstr>PT Serif</vt:lpstr>
      <vt:lpstr>Rockwell</vt:lpstr>
      <vt:lpstr>Thème Office</vt:lpstr>
      <vt:lpstr>Population et échantillonnage</vt:lpstr>
      <vt:lpstr>populations</vt:lpstr>
      <vt:lpstr>Population d’étude</vt:lpstr>
      <vt:lpstr>Critères d’éligibilités</vt:lpstr>
      <vt:lpstr>Échantillonnages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et échantillonnage</dc:title>
  <dc:creator>Brice Leclere</dc:creator>
  <cp:lastModifiedBy>Brice Leclere</cp:lastModifiedBy>
  <cp:revision>3</cp:revision>
  <dcterms:created xsi:type="dcterms:W3CDTF">2024-01-25T09:50:50Z</dcterms:created>
  <dcterms:modified xsi:type="dcterms:W3CDTF">2025-01-16T12:38:52Z</dcterms:modified>
</cp:coreProperties>
</file>