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79" r:id="rId3"/>
    <p:sldId id="377" r:id="rId4"/>
    <p:sldId id="378" r:id="rId5"/>
    <p:sldId id="262" r:id="rId6"/>
    <p:sldId id="265" r:id="rId7"/>
    <p:sldId id="367" r:id="rId8"/>
    <p:sldId id="303" r:id="rId9"/>
    <p:sldId id="304" r:id="rId10"/>
    <p:sldId id="368" r:id="rId11"/>
    <p:sldId id="366" r:id="rId12"/>
    <p:sldId id="278" r:id="rId13"/>
    <p:sldId id="298" r:id="rId14"/>
    <p:sldId id="288" r:id="rId15"/>
    <p:sldId id="369" r:id="rId16"/>
    <p:sldId id="296" r:id="rId17"/>
    <p:sldId id="279" r:id="rId18"/>
    <p:sldId id="280" r:id="rId19"/>
    <p:sldId id="305" r:id="rId20"/>
    <p:sldId id="370" r:id="rId21"/>
    <p:sldId id="285" r:id="rId22"/>
    <p:sldId id="263" r:id="rId23"/>
    <p:sldId id="371" r:id="rId24"/>
    <p:sldId id="264" r:id="rId25"/>
    <p:sldId id="372" r:id="rId26"/>
    <p:sldId id="297" r:id="rId27"/>
    <p:sldId id="374" r:id="rId28"/>
    <p:sldId id="375" r:id="rId29"/>
  </p:sldIdLst>
  <p:sldSz cx="19007138" cy="10691813"/>
  <p:notesSz cx="6797675" cy="9928225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8EA8"/>
    <a:srgbClr val="BB016F"/>
    <a:srgbClr val="9C1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35" autoAdjust="0"/>
  </p:normalViewPr>
  <p:slideViewPr>
    <p:cSldViewPr>
      <p:cViewPr varScale="1">
        <p:scale>
          <a:sx n="72" d="100"/>
          <a:sy n="72" d="100"/>
        </p:scale>
        <p:origin x="49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489" cy="498253"/>
          </a:xfrm>
          <a:prstGeom prst="rect">
            <a:avLst/>
          </a:prstGeom>
        </p:spPr>
        <p:txBody>
          <a:bodyPr vert="horz" lIns="51490" tIns="25745" rIns="51490" bIns="25745" rtlCol="0"/>
          <a:lstStyle>
            <a:lvl1pPr algn="l">
              <a:defRPr sz="7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83" y="2"/>
            <a:ext cx="2945489" cy="498253"/>
          </a:xfrm>
          <a:prstGeom prst="rect">
            <a:avLst/>
          </a:prstGeom>
        </p:spPr>
        <p:txBody>
          <a:bodyPr vert="horz" lIns="51490" tIns="25745" rIns="51490" bIns="25745" rtlCol="0"/>
          <a:lstStyle>
            <a:lvl1pPr algn="r">
              <a:defRPr sz="700"/>
            </a:lvl1pPr>
          </a:lstStyle>
          <a:p>
            <a:fld id="{4571B7A5-DBCF-4786-B458-B2F7D7BE99D4}" type="datetimeFigureOut">
              <a:rPr lang="fr-FR" smtClean="0"/>
              <a:t>29/01/2026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1490" tIns="25745" rIns="51490" bIns="25745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598" y="4777636"/>
            <a:ext cx="5438480" cy="3909377"/>
          </a:xfrm>
          <a:prstGeom prst="rect">
            <a:avLst/>
          </a:prstGeom>
        </p:spPr>
        <p:txBody>
          <a:bodyPr vert="horz" lIns="51490" tIns="25745" rIns="51490" bIns="25745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973"/>
            <a:ext cx="2945489" cy="498253"/>
          </a:xfrm>
          <a:prstGeom prst="rect">
            <a:avLst/>
          </a:prstGeom>
        </p:spPr>
        <p:txBody>
          <a:bodyPr vert="horz" lIns="51490" tIns="25745" rIns="51490" bIns="25745" rtlCol="0" anchor="b"/>
          <a:lstStyle>
            <a:lvl1pPr algn="l">
              <a:defRPr sz="7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83" y="9429973"/>
            <a:ext cx="2945489" cy="498253"/>
          </a:xfrm>
          <a:prstGeom prst="rect">
            <a:avLst/>
          </a:prstGeom>
        </p:spPr>
        <p:txBody>
          <a:bodyPr vert="horz" lIns="51490" tIns="25745" rIns="51490" bIns="25745" rtlCol="0" anchor="b"/>
          <a:lstStyle>
            <a:lvl1pPr algn="r">
              <a:defRPr sz="700"/>
            </a:lvl1pPr>
          </a:lstStyle>
          <a:p>
            <a:fld id="{A1978BCD-CE32-4676-BD3D-A863D81B89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6228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978BCD-CE32-4676-BD3D-A863D81B897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795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CD52A-6470-4A03-8434-80F74D3FEC9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5208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CD52A-6470-4A03-8434-80F74D3FEC9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6877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 sz="700" dirty="0"/>
              <a:t>Nous allons détailler ces 4 points/items</a:t>
            </a:r>
          </a:p>
          <a:p>
            <a:pPr marL="259237" lvl="2">
              <a:defRPr/>
            </a:pPr>
            <a:r>
              <a:rPr lang="fr-FR" sz="700" b="1" dirty="0">
                <a:solidFill>
                  <a:srgbClr val="008EA8"/>
                </a:solidFill>
                <a:ea typeface="ヒラギノ角ゴ Pro W3"/>
              </a:rPr>
              <a:t> </a:t>
            </a:r>
            <a:endParaRPr dirty="0"/>
          </a:p>
          <a:p>
            <a:pPr marL="1788" lvl="1">
              <a:defRPr/>
            </a:pPr>
            <a:endParaRPr lang="fr-FR" sz="700" b="1" dirty="0">
              <a:solidFill>
                <a:srgbClr val="008EA8"/>
              </a:solidFill>
              <a:ea typeface="ヒラギノ角ゴ Pro W3"/>
            </a:endParaRPr>
          </a:p>
          <a:p>
            <a:pPr>
              <a:defRPr/>
            </a:pPr>
            <a:endParaRPr lang="fr-FR" sz="700" dirty="0"/>
          </a:p>
        </p:txBody>
      </p:sp>
    </p:spTree>
    <p:extLst>
      <p:ext uri="{BB962C8B-B14F-4D97-AF65-F5344CB8AC3E}">
        <p14:creationId xmlns:p14="http://schemas.microsoft.com/office/powerpoint/2010/main" val="102555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dirty="0">
                <a:ea typeface="ヒラギノ角ゴ Pro W3"/>
                <a:cs typeface="ヒラギノ角ゴ Pro W3"/>
              </a:rPr>
              <a:t>	</a:t>
            </a:r>
            <a:r>
              <a:rPr lang="fr-FR" altLang="fr-FR" dirty="0">
                <a:latin typeface="Source Sans Pro" panose="020B0503030403020204" pitchFamily="34" charset="0"/>
                <a:ea typeface="Source Sans Pro" panose="020B0503030403020204" pitchFamily="34" charset="0"/>
                <a:cs typeface="ヒラギノ角ゴ Pro W3"/>
              </a:rPr>
              <a:t>C’est simple : vous signez un contrat de travail avec votre entreprise.</a:t>
            </a:r>
          </a:p>
          <a:p>
            <a:r>
              <a:rPr lang="fr-FR" altLang="fr-FR" dirty="0">
                <a:latin typeface="Source Sans Pro" panose="020B0503030403020204" pitchFamily="34" charset="0"/>
                <a:ea typeface="Source Sans Pro" panose="020B0503030403020204" pitchFamily="34" charset="0"/>
                <a:cs typeface="ヒラギノ角ゴ Pro W3"/>
              </a:rPr>
              <a:t>	Et nous nous occupons des démarches administratives</a:t>
            </a:r>
            <a:endParaRPr lang="fr-FR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78BCD-CE32-4676-BD3D-A863D81B897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1094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defRPr/>
            </a:pPr>
            <a:r>
              <a:rPr lang="fr-FR" sz="500" b="1" dirty="0"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Un statut différent…</a:t>
            </a:r>
            <a:endParaRPr lang="fr-FR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just" defTabSz="697636">
              <a:defRPr/>
            </a:pPr>
            <a:r>
              <a:rPr lang="fr-FR" sz="500" dirty="0"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Vous signez un </a:t>
            </a:r>
            <a:r>
              <a:rPr lang="fr-FR" sz="500" b="1" dirty="0"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contrat de travail </a:t>
            </a:r>
            <a:r>
              <a:rPr lang="fr-FR" sz="500" dirty="0"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avec un employeur ce qui signifie que vous êtes </a:t>
            </a:r>
            <a:r>
              <a:rPr lang="fr-FR" sz="500" b="1" dirty="0">
                <a:solidFill>
                  <a:srgbClr val="008EA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salarié</a:t>
            </a:r>
            <a:r>
              <a:rPr lang="fr-FR" sz="500" dirty="0">
                <a:solidFill>
                  <a:srgbClr val="008EA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 </a:t>
            </a:r>
            <a:r>
              <a:rPr lang="fr-FR" sz="500" b="1" dirty="0">
                <a:solidFill>
                  <a:srgbClr val="008EA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d’une entreprise </a:t>
            </a:r>
            <a:r>
              <a:rPr lang="fr-FR" sz="500" dirty="0"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pendant toute la durée de l’alternance, même durant les périodes de formation ! </a:t>
            </a:r>
          </a:p>
          <a:p>
            <a:pPr algn="just" defTabSz="697636">
              <a:defRPr/>
            </a:pPr>
            <a:r>
              <a:rPr lang="fr-FR" sz="700" dirty="0">
                <a:latin typeface="Source Sans Pro" panose="020B0503030403020204" pitchFamily="34" charset="0"/>
                <a:ea typeface="Source Sans Pro" panose="020B0503030403020204" pitchFamily="34" charset="0"/>
                <a:cs typeface="Arial Unicode MS" pitchFamily="34" charset="-128"/>
              </a:rPr>
              <a:t>Vous devez respecter les règles de fonctionnement de l'entreprise (horaires, assiduité, culture d’entreprise, clause de confidentialité, tenue vestimentaire…)</a:t>
            </a:r>
          </a:p>
          <a:p>
            <a:pPr algn="just" defTabSz="697636">
              <a:defRPr/>
            </a:pPr>
            <a:r>
              <a:rPr lang="fr-FR" sz="700" dirty="0"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C’est pour cela que la faculté, en tant qu’OF, devra informer votre employeur de votre assiduité en cours et la prévenir en cas d’absence, </a:t>
            </a:r>
            <a:r>
              <a:rPr lang="fr-FR" sz="700" dirty="0" err="1"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modif</a:t>
            </a:r>
            <a:r>
              <a:rPr lang="fr-FR" sz="700" dirty="0"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 d’EDT, etc.</a:t>
            </a:r>
            <a:endParaRPr lang="fr-FR" sz="1100" dirty="0">
              <a:latin typeface="Source Sans Pro" panose="020B0503030403020204" pitchFamily="34" charset="0"/>
              <a:ea typeface="Source Sans Pro" panose="020B0503030403020204" pitchFamily="34" charset="0"/>
              <a:cs typeface="Arial Unicode MS" pitchFamily="34" charset="-12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02D7-50DF-40F3-80B0-8B495F8B0BD9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15083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marR="0" lvl="2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30000"/>
              <a:buFont typeface="Arial" pitchFamily="34" charset="0"/>
              <a:buNone/>
              <a:tabLst/>
              <a:defRPr/>
            </a:pPr>
            <a:r>
              <a:rPr lang="fr-FR" sz="2000" b="0" kern="12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En</a:t>
            </a:r>
            <a:r>
              <a:rPr lang="fr-FR" sz="2000" b="0" kern="1200" baseline="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 fonction de la convention collective de votre entreprise, vous pouvez percevoir une rémunération plus favorable</a:t>
            </a:r>
          </a:p>
          <a:p>
            <a:pPr marL="914400" marR="0" lvl="2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30000"/>
              <a:buFont typeface="Arial" pitchFamily="34" charset="0"/>
              <a:buNone/>
              <a:tabLst/>
              <a:defRPr/>
            </a:pPr>
            <a:r>
              <a:rPr lang="fr-FR" sz="2000" b="0" kern="1200" baseline="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Libre à vous également de la négocier lors de votre recrutement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	Votre temps de travail et de repos hebdomadaire sera identique à celui des autres salariés. </a:t>
            </a:r>
          </a:p>
          <a:p>
            <a:r>
              <a:rPr lang="fr-FR" sz="1200" b="1" kern="1200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	Les temps de formation font partie intégrante de votre temps de travail.</a:t>
            </a:r>
            <a:endParaRPr lang="fr-FR" sz="1100" kern="1200" dirty="0">
              <a:solidFill>
                <a:schemeClr val="tx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02D7-50DF-40F3-80B0-8B495F8B0BD9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6179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r-FR" sz="7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Un nouveau rythme de formation</a:t>
            </a:r>
            <a:r>
              <a:rPr lang="fr-FR" sz="7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… </a:t>
            </a:r>
            <a:r>
              <a:rPr lang="fr-FR" sz="700" dirty="0"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Vous alternez </a:t>
            </a:r>
            <a:r>
              <a:rPr lang="fr-FR" sz="700" b="1" dirty="0"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: </a:t>
            </a:r>
            <a:endParaRPr lang="fr-FR" sz="700" dirty="0">
              <a:solidFill>
                <a:prstClr val="black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452324" lvl="2" indent="-193087">
              <a:buFont typeface="Arial"/>
              <a:buChar char="•"/>
              <a:defRPr/>
            </a:pPr>
            <a:r>
              <a:rPr lang="fr-FR" sz="700" dirty="0"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des périodes de formation à l’Université = enseignements, travaux dirigés, travaux pratiques, etc.  </a:t>
            </a:r>
            <a:r>
              <a:rPr lang="fr-FR" sz="700" dirty="0">
                <a:solidFill>
                  <a:srgbClr val="008EA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Acquisition de </a:t>
            </a:r>
            <a:r>
              <a:rPr lang="fr-FR" sz="700" b="1" dirty="0">
                <a:solidFill>
                  <a:srgbClr val="008EA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savoirs</a:t>
            </a:r>
            <a:endParaRPr lang="fr-FR" sz="700" dirty="0">
              <a:solidFill>
                <a:srgbClr val="D0D7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452324" lvl="2" indent="-193087">
              <a:buFont typeface="Arial"/>
              <a:buChar char="•"/>
              <a:defRPr/>
            </a:pPr>
            <a:r>
              <a:rPr lang="fr-FR" sz="700" dirty="0"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des périodes en entreprise =  missions confiées. </a:t>
            </a:r>
            <a:r>
              <a:rPr lang="fr-FR" sz="700" dirty="0">
                <a:solidFill>
                  <a:srgbClr val="008EA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Acquisition de </a:t>
            </a:r>
            <a:r>
              <a:rPr lang="fr-FR" sz="700" b="1" dirty="0">
                <a:solidFill>
                  <a:srgbClr val="008EA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compétences professionnelles</a:t>
            </a:r>
            <a:endParaRPr lang="fr-FR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fr-FR" sz="700" b="1" dirty="0"/>
              <a:t>CAP ENTREPRISE : </a:t>
            </a:r>
            <a:r>
              <a:rPr lang="fr-FR" sz="700" dirty="0"/>
              <a:t>Séminaire </a:t>
            </a:r>
            <a:r>
              <a:rPr lang="fr-FR" sz="700" dirty="0" err="1"/>
              <a:t>co</a:t>
            </a:r>
            <a:r>
              <a:rPr lang="fr-FR" sz="700" dirty="0"/>
              <a:t>-organisé par FOCAL / CLIP Sciences et des intervenants extérieurs (consultants en entreprise). </a:t>
            </a:r>
            <a:br>
              <a:rPr lang="fr-FR" sz="700" dirty="0"/>
            </a:br>
            <a:r>
              <a:rPr lang="fr-FR" sz="700" dirty="0"/>
              <a:t>Il porte sur les thématiques du Développement personnel, des Outils du management et vise 2 objectifs :</a:t>
            </a:r>
            <a:endParaRPr lang="fr-FR" dirty="0"/>
          </a:p>
          <a:p>
            <a:r>
              <a:rPr lang="fr-FR" sz="700" dirty="0"/>
              <a:t>- Vous permettre de prendre du recul par rapport à votre expérience acquise en entreprise, tout au long de votre alternance,</a:t>
            </a:r>
            <a:endParaRPr lang="fr-FR" dirty="0"/>
          </a:p>
          <a:p>
            <a:r>
              <a:rPr lang="fr-FR" sz="700" dirty="0"/>
              <a:t>- Renforcer vos compétences transversales en vous proposant des outils et des techniques adaptés.</a:t>
            </a:r>
            <a:endParaRPr lang="fr-FR" dirty="0"/>
          </a:p>
          <a:p>
            <a:pPr marL="146235" lvl="2">
              <a:defRPr/>
            </a:pPr>
            <a:endParaRPr lang="fr-FR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02D7-50DF-40F3-80B0-8B495F8B0BD9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5176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1788" lvl="1" defTabSz="514899">
              <a:defRPr/>
            </a:pPr>
            <a:r>
              <a:rPr lang="fr-FR" sz="7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Vous ne serez pas seuls !</a:t>
            </a:r>
            <a:endParaRPr lang="fr-FR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788" lvl="1" defTabSz="514899">
              <a:defRPr/>
            </a:pPr>
            <a:r>
              <a:rPr lang="fr-FR" sz="7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En amont de l’entrée en formation pour vous aider à trouver une alternance</a:t>
            </a:r>
          </a:p>
          <a:p>
            <a:pPr marL="1788" marR="0" lvl="1" indent="0" algn="l" defTabSz="5148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7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Et tout au long de la formation : </a:t>
            </a:r>
            <a:r>
              <a:rPr lang="fr-FR" altLang="fr-FR" dirty="0">
                <a:latin typeface="Source Sans Pro" panose="020B0503030403020204" pitchFamily="34" charset="0"/>
                <a:ea typeface="Source Sans Pro" panose="020B0503030403020204" pitchFamily="34" charset="0"/>
                <a:cs typeface="ヒラギノ角ゴ Pro W3"/>
              </a:rPr>
              <a:t>en entreprise, vous serez sous la responsabilité</a:t>
            </a:r>
            <a:r>
              <a:rPr lang="fr-FR" altLang="fr-FR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ヒラギノ角ゴ Pro W3"/>
              </a:rPr>
              <a:t> </a:t>
            </a:r>
            <a:r>
              <a:rPr lang="fr-FR" sz="700" dirty="0">
                <a:solidFill>
                  <a:srgbClr val="008EA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un </a:t>
            </a:r>
            <a:r>
              <a:rPr lang="fr-FR" sz="700" b="1" dirty="0">
                <a:solidFill>
                  <a:srgbClr val="008EA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tuteur pro </a:t>
            </a:r>
            <a:r>
              <a:rPr lang="fr-FR" altLang="fr-FR" dirty="0">
                <a:latin typeface="Source Sans Pro" panose="020B0503030403020204" pitchFamily="34" charset="0"/>
                <a:ea typeface="Source Sans Pro" panose="020B0503030403020204" pitchFamily="34" charset="0"/>
                <a:cs typeface="ヒラギノ角ゴ Pro W3"/>
              </a:rPr>
              <a:t>qui encadrera vos activités quotidiennes / un RP &amp; </a:t>
            </a:r>
            <a:r>
              <a:rPr lang="fr-FR" altLang="fr-FR" b="1" dirty="0">
                <a:latin typeface="Source Sans Pro" panose="020B0503030403020204" pitchFamily="34" charset="0"/>
                <a:ea typeface="Source Sans Pro" panose="020B0503030403020204" pitchFamily="34" charset="0"/>
                <a:cs typeface="ヒラギノ角ゴ Pro W3"/>
              </a:rPr>
              <a:t>tuteur péda </a:t>
            </a:r>
            <a:r>
              <a:rPr lang="fr-FR" altLang="fr-FR" sz="1200" b="1" dirty="0">
                <a:latin typeface="Souce sans"/>
                <a:ea typeface="Source Sans Pro" panose="020B0503030403020204" pitchFamily="34" charset="0"/>
                <a:cs typeface="ヒラギノ角ゴ Pro W3"/>
              </a:rPr>
              <a:t>l</a:t>
            </a:r>
            <a:r>
              <a:rPr lang="fr-FR" sz="1200" dirty="0">
                <a:latin typeface="Souce sans"/>
              </a:rPr>
              <a:t>’interlocuteur privilégié de l’entreprise, il s’engage pour la réalisation et la réussite du projet de formation de l’alternant</a:t>
            </a:r>
            <a:endParaRPr lang="fr-FR" altLang="fr-FR" dirty="0">
              <a:latin typeface="Source Sans Pro" panose="020B0503030403020204" pitchFamily="34" charset="0"/>
              <a:ea typeface="Source Sans Pro" panose="020B0503030403020204" pitchFamily="34" charset="0"/>
              <a:cs typeface="ヒラギノ角ゴ Pro W3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sz="1200" b="1" dirty="0">
                <a:solidFill>
                  <a:srgbClr val="008EA8"/>
                </a:solidFill>
                <a:latin typeface="Souce sans"/>
              </a:rPr>
              <a:t>Le responsable pédagogique </a:t>
            </a:r>
            <a:r>
              <a:rPr lang="fr-FR" sz="1200" dirty="0">
                <a:solidFill>
                  <a:srgbClr val="008EA8"/>
                </a:solidFill>
                <a:latin typeface="Souce sans"/>
              </a:rPr>
              <a:t>:</a:t>
            </a:r>
            <a:br>
              <a:rPr lang="fr-FR" sz="1200" dirty="0">
                <a:solidFill>
                  <a:srgbClr val="008EA8"/>
                </a:solidFill>
                <a:latin typeface="Souce sans"/>
              </a:rPr>
            </a:br>
            <a:r>
              <a:rPr lang="fr-FR" sz="1200" dirty="0">
                <a:latin typeface="Souce sans"/>
              </a:rPr>
              <a:t>Personne ressource pour les questions liées à la formation et chargée de la coordination pédagogique</a:t>
            </a:r>
            <a:endParaRPr lang="fr-FR" sz="1200" dirty="0">
              <a:solidFill>
                <a:srgbClr val="008EA8"/>
              </a:solidFill>
              <a:latin typeface="Souce sans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sz="1200" b="1" dirty="0">
                <a:solidFill>
                  <a:srgbClr val="008EA8"/>
                </a:solidFill>
                <a:latin typeface="Souce sans"/>
              </a:rPr>
              <a:t>L’assistante de formation : </a:t>
            </a:r>
            <a:br>
              <a:rPr lang="fr-FR" sz="1200" b="1" dirty="0">
                <a:solidFill>
                  <a:srgbClr val="008EA8"/>
                </a:solidFill>
                <a:latin typeface="Souce sans"/>
              </a:rPr>
            </a:br>
            <a:r>
              <a:rPr lang="fr-FR" sz="1200" dirty="0">
                <a:latin typeface="Souce sans"/>
              </a:rPr>
              <a:t>Accompagne les entreprises tout au long des démarches de recrutement , administratives et du suivi du parcours  de l’alternant</a:t>
            </a:r>
            <a:endParaRPr lang="fr-FR" altLang="fr-FR" dirty="0">
              <a:latin typeface="Source Sans Pro" panose="020B0503030403020204" pitchFamily="34" charset="0"/>
              <a:ea typeface="Source Sans Pro" panose="020B0503030403020204" pitchFamily="34" charset="0"/>
              <a:cs typeface="ヒラギノ角ゴ Pro W3"/>
            </a:endParaRPr>
          </a:p>
          <a:p>
            <a:pPr defTabSz="514899">
              <a:defRPr/>
            </a:pPr>
            <a:endParaRPr lang="fr-FR" altLang="fr-FR" dirty="0">
              <a:latin typeface="Source Sans Pro" panose="020B0503030403020204" pitchFamily="34" charset="0"/>
              <a:ea typeface="Source Sans Pro" panose="020B0503030403020204" pitchFamily="34" charset="0"/>
              <a:cs typeface="ヒラギノ角ゴ Pro W3"/>
            </a:endParaRPr>
          </a:p>
          <a:p>
            <a:pPr defTabSz="514899">
              <a:defRPr/>
            </a:pPr>
            <a:r>
              <a:rPr lang="fr-FR" altLang="fr-FR" dirty="0">
                <a:latin typeface="Source Sans Pro" panose="020B0503030403020204" pitchFamily="34" charset="0"/>
                <a:ea typeface="Source Sans Pro" panose="020B0503030403020204" pitchFamily="34" charset="0"/>
                <a:cs typeface="ヒラギノ角ゴ Pro W3"/>
              </a:rPr>
              <a:t>Avec bien sûr</a:t>
            </a:r>
            <a:r>
              <a:rPr lang="fr-FR" altLang="fr-FR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ヒラギノ角ゴ Pro W3"/>
              </a:rPr>
              <a:t> pour finalité : l’obtention de votre diplôme ! 100% de réussite sur la promotion 2024-25</a:t>
            </a:r>
          </a:p>
          <a:p>
            <a:pPr defTabSz="514899">
              <a:defRPr/>
            </a:pPr>
            <a:endParaRPr lang="fr-FR" altLang="fr-FR" baseline="0" dirty="0">
              <a:latin typeface="Source Sans Pro" panose="020B0503030403020204" pitchFamily="34" charset="0"/>
              <a:ea typeface="Source Sans Pro" panose="020B0503030403020204" pitchFamily="34" charset="0"/>
              <a:cs typeface="ヒラギノ角ゴ Pro W3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E4002D7-50DF-40F3-80B0-8B495F8B0BD9}" type="slidenum">
              <a:rPr lang="fr-FR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4564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700" dirty="0">
                <a:solidFill>
                  <a:srgbClr val="000000"/>
                </a:solidFill>
                <a:ea typeface="ヒラギノ角ゴ Pro W3"/>
                <a:cs typeface="ヒラギノ角ゴ Pro W3"/>
              </a:rPr>
              <a:t>LEA dématérialisé </a:t>
            </a:r>
            <a:r>
              <a:rPr lang="fr-FR" dirty="0"/>
              <a:t>constitué de plusieurs fiches,</a:t>
            </a:r>
            <a:r>
              <a:rPr lang="fr-FR" dirty="0">
                <a:sym typeface="Wingdings" panose="05000000000000000000" pitchFamily="2" charset="2"/>
              </a:rPr>
              <a:t> réparties par rédacteurs qui auront à compléter celles qui les concernent</a:t>
            </a:r>
          </a:p>
          <a:p>
            <a:pPr marL="7151">
              <a:spcBef>
                <a:spcPts val="56"/>
              </a:spcBef>
            </a:pPr>
            <a:r>
              <a:rPr lang="fr-FR" sz="700" spc="-6" dirty="0">
                <a:solidFill>
                  <a:srgbClr val="404042"/>
                </a:solidFill>
                <a:latin typeface="Calibri"/>
                <a:cs typeface="Calibri"/>
              </a:rPr>
              <a:t>+</a:t>
            </a:r>
            <a:r>
              <a:rPr lang="fr-FR" sz="700" spc="-6" dirty="0" err="1">
                <a:solidFill>
                  <a:srgbClr val="404042"/>
                </a:solidFill>
                <a:latin typeface="Calibri"/>
                <a:cs typeface="Calibri"/>
              </a:rPr>
              <a:t>ieurs</a:t>
            </a:r>
            <a:r>
              <a:rPr lang="fr-FR" sz="700" spc="-6" dirty="0">
                <a:solidFill>
                  <a:srgbClr val="404042"/>
                </a:solidFill>
                <a:latin typeface="Calibri"/>
                <a:cs typeface="Calibri"/>
              </a:rPr>
              <a:t> fonctionnalités </a:t>
            </a:r>
            <a:r>
              <a:rPr lang="fr-FR" sz="700" dirty="0">
                <a:solidFill>
                  <a:srgbClr val="1D1D1B"/>
                </a:solidFill>
                <a:latin typeface="Calibri"/>
                <a:cs typeface="Calibri"/>
              </a:rPr>
              <a:t>:</a:t>
            </a:r>
            <a:endParaRPr lang="fr-FR" sz="700" dirty="0">
              <a:latin typeface="Calibri"/>
              <a:cs typeface="Calibri"/>
            </a:endParaRPr>
          </a:p>
          <a:p>
            <a:pPr marL="301252" indent="-212753">
              <a:buFont typeface="Wingdings" panose="05000000000000000000" pitchFamily="2" charset="2"/>
              <a:buChar char=""/>
            </a:pPr>
            <a:r>
              <a:rPr lang="fr-FR" sz="700" spc="-3" dirty="0">
                <a:solidFill>
                  <a:srgbClr val="008EA8"/>
                </a:solidFill>
                <a:latin typeface="Calibri"/>
                <a:cs typeface="Calibri"/>
              </a:rPr>
              <a:t>Visualiser</a:t>
            </a:r>
            <a:r>
              <a:rPr lang="fr-FR" sz="700" spc="-3" dirty="0">
                <a:solidFill>
                  <a:srgbClr val="00A6AC"/>
                </a:solidFill>
                <a:latin typeface="Calibri"/>
                <a:cs typeface="Calibri"/>
              </a:rPr>
              <a:t> </a:t>
            </a:r>
            <a:r>
              <a:rPr lang="fr-FR" sz="700" spc="-3" dirty="0">
                <a:solidFill>
                  <a:srgbClr val="404042"/>
                </a:solidFill>
                <a:latin typeface="Calibri"/>
                <a:cs typeface="Calibri"/>
              </a:rPr>
              <a:t>et </a:t>
            </a:r>
            <a:r>
              <a:rPr lang="fr-FR" sz="700" spc="-6" dirty="0">
                <a:solidFill>
                  <a:srgbClr val="008EA8"/>
                </a:solidFill>
                <a:latin typeface="Calibri"/>
                <a:cs typeface="Calibri"/>
              </a:rPr>
              <a:t>contresigner</a:t>
            </a:r>
            <a:r>
              <a:rPr lang="fr-FR" sz="700" spc="-6" dirty="0">
                <a:solidFill>
                  <a:srgbClr val="00A6AC"/>
                </a:solidFill>
                <a:latin typeface="Calibri"/>
                <a:cs typeface="Calibri"/>
              </a:rPr>
              <a:t> </a:t>
            </a:r>
            <a:r>
              <a:rPr lang="fr-FR" sz="700" spc="-3" dirty="0">
                <a:solidFill>
                  <a:srgbClr val="404042"/>
                </a:solidFill>
                <a:latin typeface="Calibri"/>
                <a:cs typeface="Calibri"/>
              </a:rPr>
              <a:t>les </a:t>
            </a:r>
            <a:r>
              <a:rPr lang="fr-FR" sz="700" spc="-3" dirty="0">
                <a:solidFill>
                  <a:srgbClr val="008EA8"/>
                </a:solidFill>
                <a:latin typeface="Calibri"/>
                <a:cs typeface="Calibri"/>
              </a:rPr>
              <a:t>fiches</a:t>
            </a:r>
            <a:r>
              <a:rPr lang="fr-FR" sz="700" spc="-3" dirty="0">
                <a:solidFill>
                  <a:srgbClr val="00A6AC"/>
                </a:solidFill>
                <a:latin typeface="Calibri"/>
                <a:cs typeface="Calibri"/>
              </a:rPr>
              <a:t> </a:t>
            </a:r>
            <a:r>
              <a:rPr lang="fr-FR" sz="700" spc="-6" dirty="0">
                <a:solidFill>
                  <a:srgbClr val="404042"/>
                </a:solidFill>
                <a:latin typeface="Calibri"/>
                <a:cs typeface="Calibri"/>
              </a:rPr>
              <a:t>complétées </a:t>
            </a:r>
            <a:r>
              <a:rPr lang="fr-FR" sz="700" spc="-3" dirty="0">
                <a:solidFill>
                  <a:srgbClr val="404042"/>
                </a:solidFill>
                <a:latin typeface="Calibri"/>
                <a:cs typeface="Calibri"/>
              </a:rPr>
              <a:t>par </a:t>
            </a:r>
            <a:r>
              <a:rPr lang="fr-FR" sz="700" dirty="0">
                <a:solidFill>
                  <a:srgbClr val="404042"/>
                </a:solidFill>
                <a:latin typeface="Calibri"/>
                <a:cs typeface="Calibri"/>
              </a:rPr>
              <a:t>les </a:t>
            </a:r>
            <a:r>
              <a:rPr lang="fr-FR" sz="700" spc="-6" dirty="0">
                <a:solidFill>
                  <a:srgbClr val="404042"/>
                </a:solidFill>
                <a:latin typeface="Calibri"/>
                <a:cs typeface="Calibri"/>
              </a:rPr>
              <a:t>autres acteurs </a:t>
            </a:r>
            <a:r>
              <a:rPr lang="fr-FR" sz="700" spc="-3" dirty="0">
                <a:solidFill>
                  <a:srgbClr val="404042"/>
                </a:solidFill>
                <a:latin typeface="Calibri"/>
                <a:cs typeface="Calibri"/>
              </a:rPr>
              <a:t>de</a:t>
            </a:r>
            <a:r>
              <a:rPr lang="fr-FR" sz="700" spc="99" dirty="0">
                <a:solidFill>
                  <a:srgbClr val="404042"/>
                </a:solidFill>
                <a:latin typeface="Calibri"/>
                <a:cs typeface="Calibri"/>
              </a:rPr>
              <a:t> </a:t>
            </a:r>
            <a:r>
              <a:rPr lang="fr-FR" sz="700" spc="-8" dirty="0">
                <a:solidFill>
                  <a:srgbClr val="404042"/>
                </a:solidFill>
                <a:latin typeface="Calibri"/>
                <a:cs typeface="Calibri"/>
              </a:rPr>
              <a:t>l’alternance.</a:t>
            </a:r>
            <a:endParaRPr lang="fr-FR" sz="700" dirty="0">
              <a:latin typeface="Calibri"/>
              <a:cs typeface="Calibri"/>
            </a:endParaRPr>
          </a:p>
          <a:p>
            <a:pPr marL="301252" indent="-212753">
              <a:buFont typeface="Wingdings" panose="05000000000000000000" pitchFamily="2" charset="2"/>
              <a:buChar char=""/>
            </a:pPr>
            <a:r>
              <a:rPr lang="fr-FR" sz="700" spc="-6" dirty="0">
                <a:solidFill>
                  <a:srgbClr val="008EA8"/>
                </a:solidFill>
                <a:latin typeface="Calibri"/>
                <a:cs typeface="Calibri"/>
              </a:rPr>
              <a:t>Compléter</a:t>
            </a:r>
            <a:r>
              <a:rPr lang="fr-FR" sz="700" spc="-6" dirty="0">
                <a:solidFill>
                  <a:srgbClr val="00A6AC"/>
                </a:solidFill>
                <a:latin typeface="Calibri"/>
                <a:cs typeface="Calibri"/>
              </a:rPr>
              <a:t> </a:t>
            </a:r>
            <a:r>
              <a:rPr lang="fr-FR" sz="700" dirty="0">
                <a:solidFill>
                  <a:srgbClr val="404042"/>
                </a:solidFill>
                <a:latin typeface="Calibri"/>
                <a:cs typeface="Calibri"/>
              </a:rPr>
              <a:t>des </a:t>
            </a:r>
            <a:r>
              <a:rPr lang="fr-FR" sz="700" spc="-3" dirty="0">
                <a:solidFill>
                  <a:srgbClr val="008EA8"/>
                </a:solidFill>
                <a:latin typeface="Calibri"/>
                <a:cs typeface="Calibri"/>
              </a:rPr>
              <a:t>fiches de suivi </a:t>
            </a:r>
            <a:r>
              <a:rPr lang="fr-FR" sz="700" dirty="0">
                <a:solidFill>
                  <a:srgbClr val="404042"/>
                </a:solidFill>
                <a:latin typeface="Calibri"/>
                <a:cs typeface="Calibri"/>
              </a:rPr>
              <a:t>lors des périodes </a:t>
            </a:r>
            <a:r>
              <a:rPr lang="fr-FR" sz="700" spc="-3" dirty="0">
                <a:solidFill>
                  <a:srgbClr val="404042"/>
                </a:solidFill>
                <a:latin typeface="Calibri"/>
                <a:cs typeface="Calibri"/>
              </a:rPr>
              <a:t>de</a:t>
            </a:r>
            <a:r>
              <a:rPr lang="fr-FR" sz="700" spc="64" dirty="0">
                <a:solidFill>
                  <a:srgbClr val="404042"/>
                </a:solidFill>
                <a:latin typeface="Calibri"/>
                <a:cs typeface="Calibri"/>
              </a:rPr>
              <a:t> </a:t>
            </a:r>
            <a:r>
              <a:rPr lang="fr-FR" sz="700" spc="-6" dirty="0">
                <a:solidFill>
                  <a:srgbClr val="404042"/>
                </a:solidFill>
                <a:latin typeface="Calibri"/>
                <a:cs typeface="Calibri"/>
              </a:rPr>
              <a:t>formation.</a:t>
            </a:r>
            <a:endParaRPr lang="fr-FR" sz="700" dirty="0">
              <a:latin typeface="Calibri"/>
              <a:cs typeface="Calibri"/>
            </a:endParaRPr>
          </a:p>
          <a:p>
            <a:pPr marL="301252" indent="-212753">
              <a:spcBef>
                <a:spcPts val="3"/>
              </a:spcBef>
              <a:buFont typeface="Wingdings" panose="05000000000000000000" pitchFamily="2" charset="2"/>
              <a:buChar char=""/>
            </a:pPr>
            <a:r>
              <a:rPr lang="fr-FR" sz="700" spc="-6" dirty="0">
                <a:solidFill>
                  <a:srgbClr val="008EA8"/>
                </a:solidFill>
                <a:latin typeface="Calibri"/>
                <a:cs typeface="Calibri"/>
              </a:rPr>
              <a:t>Compléter</a:t>
            </a:r>
            <a:r>
              <a:rPr lang="fr-FR" sz="700" spc="-6" dirty="0">
                <a:solidFill>
                  <a:srgbClr val="00A6AC"/>
                </a:solidFill>
                <a:latin typeface="Calibri"/>
                <a:cs typeface="Calibri"/>
              </a:rPr>
              <a:t> </a:t>
            </a:r>
            <a:r>
              <a:rPr lang="fr-FR" sz="700" spc="-3" dirty="0">
                <a:solidFill>
                  <a:srgbClr val="404042"/>
                </a:solidFill>
                <a:latin typeface="Calibri"/>
                <a:cs typeface="Calibri"/>
              </a:rPr>
              <a:t>les </a:t>
            </a:r>
            <a:r>
              <a:rPr lang="fr-FR" sz="700" spc="-3" dirty="0">
                <a:solidFill>
                  <a:srgbClr val="008EA8"/>
                </a:solidFill>
                <a:latin typeface="Calibri"/>
                <a:cs typeface="Calibri"/>
              </a:rPr>
              <a:t>fiches de </a:t>
            </a:r>
            <a:r>
              <a:rPr lang="fr-FR" sz="700" spc="-6" dirty="0">
                <a:solidFill>
                  <a:srgbClr val="008EA8"/>
                </a:solidFill>
                <a:latin typeface="Calibri"/>
                <a:cs typeface="Calibri"/>
              </a:rPr>
              <a:t>visite </a:t>
            </a:r>
            <a:r>
              <a:rPr lang="fr-FR" sz="700" dirty="0">
                <a:solidFill>
                  <a:srgbClr val="404042"/>
                </a:solidFill>
                <a:latin typeface="Calibri"/>
                <a:cs typeface="Calibri"/>
              </a:rPr>
              <a:t>en </a:t>
            </a:r>
            <a:r>
              <a:rPr lang="fr-FR" sz="700" spc="-6" dirty="0">
                <a:solidFill>
                  <a:srgbClr val="404042"/>
                </a:solidFill>
                <a:latin typeface="Calibri"/>
                <a:cs typeface="Calibri"/>
              </a:rPr>
              <a:t>entreprise</a:t>
            </a:r>
            <a:r>
              <a:rPr lang="fr-FR" sz="700" dirty="0">
                <a:solidFill>
                  <a:srgbClr val="404042"/>
                </a:solidFill>
                <a:latin typeface="Calibri"/>
                <a:cs typeface="Calibri"/>
              </a:rPr>
              <a:t>.</a:t>
            </a:r>
            <a:endParaRPr lang="fr-FR" sz="700" dirty="0">
              <a:latin typeface="Calibri"/>
              <a:cs typeface="Calibri"/>
            </a:endParaRPr>
          </a:p>
          <a:p>
            <a:pPr marL="301252" indent="-212753">
              <a:buFont typeface="Wingdings" panose="05000000000000000000" pitchFamily="2" charset="2"/>
              <a:buChar char=""/>
            </a:pPr>
            <a:r>
              <a:rPr lang="fr-FR" sz="700" spc="-3" dirty="0">
                <a:solidFill>
                  <a:srgbClr val="008EA8"/>
                </a:solidFill>
                <a:latin typeface="Calibri"/>
                <a:cs typeface="Calibri"/>
              </a:rPr>
              <a:t>Accéder</a:t>
            </a:r>
            <a:r>
              <a:rPr lang="fr-FR" sz="700" spc="-3" dirty="0">
                <a:solidFill>
                  <a:srgbClr val="00A6AC"/>
                </a:solidFill>
                <a:latin typeface="Calibri"/>
                <a:cs typeface="Calibri"/>
              </a:rPr>
              <a:t> </a:t>
            </a:r>
            <a:r>
              <a:rPr lang="fr-FR" sz="700" spc="-8" dirty="0">
                <a:solidFill>
                  <a:srgbClr val="404042"/>
                </a:solidFill>
                <a:latin typeface="Calibri"/>
                <a:cs typeface="Calibri"/>
              </a:rPr>
              <a:t>et/ou </a:t>
            </a:r>
            <a:r>
              <a:rPr lang="fr-FR" sz="700" spc="-3" dirty="0">
                <a:solidFill>
                  <a:srgbClr val="008EA8"/>
                </a:solidFill>
                <a:latin typeface="Calibri"/>
                <a:cs typeface="Calibri"/>
              </a:rPr>
              <a:t>déposer</a:t>
            </a:r>
            <a:r>
              <a:rPr lang="fr-FR" sz="700" spc="-3" dirty="0">
                <a:solidFill>
                  <a:srgbClr val="00A6AC"/>
                </a:solidFill>
                <a:latin typeface="Calibri"/>
                <a:cs typeface="Calibri"/>
              </a:rPr>
              <a:t> </a:t>
            </a:r>
            <a:r>
              <a:rPr lang="fr-FR" sz="700" dirty="0">
                <a:solidFill>
                  <a:srgbClr val="404042"/>
                </a:solidFill>
                <a:latin typeface="Calibri"/>
                <a:cs typeface="Calibri"/>
              </a:rPr>
              <a:t>des </a:t>
            </a:r>
            <a:r>
              <a:rPr lang="fr-FR" sz="700" spc="-3" dirty="0">
                <a:solidFill>
                  <a:srgbClr val="008EA8"/>
                </a:solidFill>
                <a:latin typeface="Calibri"/>
                <a:cs typeface="Calibri"/>
              </a:rPr>
              <a:t>documents</a:t>
            </a:r>
            <a:r>
              <a:rPr lang="fr-FR" sz="700" spc="-3" dirty="0">
                <a:solidFill>
                  <a:srgbClr val="00A6AC"/>
                </a:solidFill>
                <a:latin typeface="Calibri"/>
                <a:cs typeface="Calibri"/>
              </a:rPr>
              <a:t> </a:t>
            </a:r>
            <a:r>
              <a:rPr lang="fr-FR" sz="700" dirty="0">
                <a:solidFill>
                  <a:srgbClr val="404042"/>
                </a:solidFill>
                <a:latin typeface="Calibri"/>
                <a:cs typeface="Calibri"/>
              </a:rPr>
              <a:t>en </a:t>
            </a:r>
            <a:r>
              <a:rPr lang="fr-FR" sz="700" spc="-6" dirty="0">
                <a:solidFill>
                  <a:srgbClr val="404042"/>
                </a:solidFill>
                <a:latin typeface="Calibri"/>
                <a:cs typeface="Calibri"/>
              </a:rPr>
              <a:t>relation avec </a:t>
            </a:r>
            <a:r>
              <a:rPr lang="fr-FR" sz="700" spc="-11" dirty="0">
                <a:solidFill>
                  <a:srgbClr val="404042"/>
                </a:solidFill>
                <a:latin typeface="Calibri"/>
                <a:cs typeface="Calibri"/>
              </a:rPr>
              <a:t>l’alternance </a:t>
            </a:r>
            <a:r>
              <a:rPr lang="fr-FR" sz="700" spc="-8" dirty="0">
                <a:solidFill>
                  <a:srgbClr val="404042"/>
                </a:solidFill>
                <a:latin typeface="Calibri"/>
                <a:cs typeface="Calibri"/>
              </a:rPr>
              <a:t>(Calendrier, programme,</a:t>
            </a:r>
            <a:r>
              <a:rPr lang="fr-FR" sz="700" spc="180" dirty="0">
                <a:solidFill>
                  <a:srgbClr val="404042"/>
                </a:solidFill>
                <a:latin typeface="Calibri"/>
                <a:cs typeface="Calibri"/>
              </a:rPr>
              <a:t> guides, </a:t>
            </a:r>
            <a:r>
              <a:rPr lang="fr-FR" sz="700" spc="-8" dirty="0">
                <a:solidFill>
                  <a:srgbClr val="404042"/>
                </a:solidFill>
                <a:latin typeface="Calibri"/>
                <a:cs typeface="Calibri"/>
              </a:rPr>
              <a:t>etc.)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02D7-50DF-40F3-80B0-8B495F8B0BD9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60441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 altLang="fr-FR" dirty="0">
                <a:latin typeface="Source Sans Pro" panose="020B0503030403020204" pitchFamily="34" charset="0"/>
                <a:ea typeface="Source Sans Pro" panose="020B0503030403020204" pitchFamily="34" charset="0"/>
                <a:cs typeface="ヒラギノ角ゴ Pro W3"/>
              </a:rPr>
              <a:t>Une équipe à votre écoute avec 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dirty="0">
                <a:latin typeface="Source Sans Pro" panose="020B0503030403020204" pitchFamily="34" charset="0"/>
                <a:ea typeface="Source Sans Pro" panose="020B0503030403020204" pitchFamily="34" charset="0"/>
                <a:cs typeface="ヒラギノ角ゴ Pro W3"/>
              </a:rPr>
              <a:t>- </a:t>
            </a:r>
            <a:r>
              <a:rPr lang="fr-FR" altLang="fr-FR" b="1" dirty="0">
                <a:latin typeface="Source Sans Pro" panose="020B0503030403020204" pitchFamily="34" charset="0"/>
                <a:ea typeface="Source Sans Pro" panose="020B0503030403020204" pitchFamily="34" charset="0"/>
                <a:cs typeface="ヒラギノ角ゴ Pro W3"/>
              </a:rPr>
              <a:t>FOCAL : </a:t>
            </a:r>
            <a:r>
              <a:rPr lang="fr-FR" sz="12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ヒラギノ角ゴ Pro W3"/>
              </a:rPr>
              <a:t>Vous accompagne dans la recherche de votre alternance - Relations entreprises</a:t>
            </a:r>
            <a:r>
              <a:rPr lang="fr-FR" sz="900" dirty="0">
                <a:solidFill>
                  <a:srgbClr val="008EA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 +</a:t>
            </a:r>
            <a:r>
              <a:rPr lang="fr-FR" altLang="fr-FR" dirty="0">
                <a:latin typeface="Source Sans Pro" panose="020B0503030403020204" pitchFamily="34" charset="0"/>
                <a:ea typeface="Source Sans Pro" panose="020B0503030403020204" pitchFamily="34" charset="0"/>
                <a:cs typeface="ヒラギノ角ゴ Pro W3"/>
              </a:rPr>
              <a:t> lien cloud vers offres réceptionnées au fil des jours</a:t>
            </a:r>
            <a:endParaRPr lang="fr-FR" altLang="fr-FR" baseline="0" dirty="0">
              <a:latin typeface="Source Sans Pro" panose="020B0503030403020204" pitchFamily="34" charset="0"/>
              <a:ea typeface="Source Sans Pro" panose="020B0503030403020204" pitchFamily="34" charset="0"/>
              <a:cs typeface="ヒラギノ角ゴ Pro W3"/>
            </a:endParaRPr>
          </a:p>
          <a:p>
            <a:pPr marL="0" indent="0">
              <a:buFontTx/>
              <a:buNone/>
              <a:defRPr/>
            </a:pPr>
            <a:r>
              <a:rPr lang="fr-FR" altLang="fr-FR" dirty="0">
                <a:latin typeface="Source Sans Pro" panose="020B0503030403020204" pitchFamily="34" charset="0"/>
                <a:ea typeface="Source Sans Pro" panose="020B0503030403020204" pitchFamily="34" charset="0"/>
                <a:cs typeface="ヒラギノ角ゴ Pro W3"/>
              </a:rPr>
              <a:t>- </a:t>
            </a:r>
            <a:r>
              <a:rPr lang="fr-FR" altLang="fr-FR" b="1" dirty="0">
                <a:latin typeface="Source Sans Pro" panose="020B0503030403020204" pitchFamily="34" charset="0"/>
                <a:ea typeface="Source Sans Pro" panose="020B0503030403020204" pitchFamily="34" charset="0"/>
                <a:cs typeface="ヒラギノ角ゴ Pro W3"/>
              </a:rPr>
              <a:t>CLIP Sciences : </a:t>
            </a:r>
            <a:r>
              <a:rPr lang="fr-FR" altLang="fr-FR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ヒラギノ角ゴ Pro W3"/>
              </a:rPr>
              <a:t>D</a:t>
            </a:r>
            <a:r>
              <a:rPr lang="fr-FR" altLang="fr-FR" dirty="0">
                <a:latin typeface="Source Sans Pro" panose="020B0503030403020204" pitchFamily="34" charset="0"/>
                <a:ea typeface="Source Sans Pro" panose="020B0503030403020204" pitchFamily="34" charset="0"/>
                <a:cs typeface="ヒラギノ角ゴ Pro W3"/>
              </a:rPr>
              <a:t>iffuse des offres d’emploi , de stage et d’alternance via </a:t>
            </a:r>
            <a:r>
              <a:rPr lang="fr-FR" altLang="fr-FR" dirty="0" err="1">
                <a:latin typeface="Source Sans Pro" panose="020B0503030403020204" pitchFamily="34" charset="0"/>
                <a:ea typeface="Source Sans Pro" panose="020B0503030403020204" pitchFamily="34" charset="0"/>
                <a:cs typeface="ヒラギノ角ゴ Pro W3"/>
              </a:rPr>
              <a:t>Career</a:t>
            </a:r>
            <a:r>
              <a:rPr lang="fr-FR" altLang="fr-FR" dirty="0">
                <a:latin typeface="Source Sans Pro" panose="020B0503030403020204" pitchFamily="34" charset="0"/>
                <a:ea typeface="Source Sans Pro" panose="020B0503030403020204" pitchFamily="34" charset="0"/>
                <a:cs typeface="ヒラギノ角ゴ Pro W3"/>
              </a:rPr>
              <a:t> Center</a:t>
            </a:r>
          </a:p>
          <a:p>
            <a:pPr marL="0" indent="0">
              <a:buFontTx/>
              <a:buNone/>
              <a:defRPr/>
            </a:pPr>
            <a:r>
              <a:rPr lang="fr-FR" altLang="fr-FR" dirty="0">
                <a:latin typeface="Source Sans Pro" panose="020B0503030403020204" pitchFamily="34" charset="0"/>
                <a:ea typeface="Source Sans Pro" panose="020B0503030403020204" pitchFamily="34" charset="0"/>
                <a:cs typeface="ヒラギノ角ゴ Pro W3"/>
              </a:rPr>
              <a:t>-</a:t>
            </a:r>
            <a:r>
              <a:rPr lang="fr-FR" altLang="fr-FR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ヒラギノ角ゴ Pro W3"/>
              </a:rPr>
              <a:t> </a:t>
            </a:r>
            <a:r>
              <a:rPr lang="fr-FR" altLang="fr-FR" b="1" dirty="0" err="1">
                <a:latin typeface="Source Sans Pro" panose="020B0503030403020204" pitchFamily="34" charset="0"/>
                <a:ea typeface="Source Sans Pro" panose="020B0503030403020204" pitchFamily="34" charset="0"/>
                <a:cs typeface="ヒラギノ角ゴ Pro W3"/>
              </a:rPr>
              <a:t>Career</a:t>
            </a:r>
            <a:r>
              <a:rPr lang="fr-FR" altLang="fr-FR" b="1" dirty="0">
                <a:latin typeface="Source Sans Pro" panose="020B0503030403020204" pitchFamily="34" charset="0"/>
                <a:ea typeface="Source Sans Pro" panose="020B0503030403020204" pitchFamily="34" charset="0"/>
                <a:cs typeface="ヒラギノ角ゴ Pro W3"/>
              </a:rPr>
              <a:t> Center :</a:t>
            </a:r>
            <a:r>
              <a:rPr lang="fr-FR" altLang="fr-FR" dirty="0">
                <a:latin typeface="Source Sans Pro" panose="020B0503030403020204" pitchFamily="34" charset="0"/>
                <a:ea typeface="Source Sans Pro" panose="020B0503030403020204" pitchFamily="34" charset="0"/>
                <a:cs typeface="ヒラギノ角ゴ Pro W3"/>
              </a:rPr>
              <a:t> plateforme dédiée à l’insertion pro des étudiants. Je vous conseille vivement de créer votre compte sur cette plateforme</a:t>
            </a:r>
          </a:p>
          <a:p>
            <a:pPr>
              <a:buClrTx/>
              <a:defRPr/>
            </a:pPr>
            <a:r>
              <a:rPr lang="fr-FR" altLang="fr-FR" b="1" dirty="0">
                <a:latin typeface="Source Sans Pro" panose="020B0503030403020204" pitchFamily="34" charset="0"/>
                <a:ea typeface="Source Sans Pro" panose="020B0503030403020204" pitchFamily="34" charset="0"/>
                <a:cs typeface="ヒラギノ角ゴ Pro W3"/>
              </a:rPr>
              <a:t>- SUIO :</a:t>
            </a:r>
            <a:r>
              <a:rPr lang="fr-FR" altLang="fr-FR" dirty="0">
                <a:latin typeface="Source Sans Pro" panose="020B0503030403020204" pitchFamily="34" charset="0"/>
                <a:ea typeface="Source Sans Pro" panose="020B0503030403020204" pitchFamily="34" charset="0"/>
                <a:cs typeface="ヒラギノ角ゴ Pro W3"/>
              </a:rPr>
              <a:t> </a:t>
            </a:r>
            <a:r>
              <a:rPr lang="fr-FR" sz="12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Vous accompagne dans </a:t>
            </a:r>
            <a:r>
              <a:rPr lang="fr-FR" sz="12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ヒラギノ角ゴ Pro W3"/>
              </a:rPr>
              <a:t>la construction de votre projet professionnel + </a:t>
            </a:r>
            <a:r>
              <a:rPr lang="fr-FR" sz="12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Vous propose des ateliers de préparation à l’emploi/ stage /alternance et vous accompagne dans votre accès à l’emploi</a:t>
            </a:r>
          </a:p>
          <a:p>
            <a:pPr marL="0" indent="0">
              <a:buFontTx/>
              <a:buNone/>
              <a:defRPr/>
            </a:pPr>
            <a:r>
              <a:rPr lang="fr-FR" altLang="fr-FR" b="1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ヒラギノ角ゴ Pro W3"/>
              </a:rPr>
              <a:t>- CFA partenaire </a:t>
            </a:r>
            <a:r>
              <a:rPr lang="fr-FR" altLang="fr-FR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ヒラギノ角ゴ Pro W3"/>
              </a:rPr>
              <a:t>: propose des ateliers TRE</a:t>
            </a:r>
            <a:endParaRPr lang="fr-FR" altLang="fr-FR" dirty="0">
              <a:latin typeface="Source Sans Pro" panose="020B0503030403020204" pitchFamily="34" charset="0"/>
              <a:ea typeface="Source Sans Pro" panose="020B0503030403020204" pitchFamily="34" charset="0"/>
              <a:cs typeface="ヒラギノ角ゴ Pro W3"/>
            </a:endParaRPr>
          </a:p>
          <a:p>
            <a:pPr>
              <a:defRPr/>
            </a:pPr>
            <a:endParaRPr lang="fr-FR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E4002D7-50DF-40F3-80B0-8B495F8B0BD9}" type="slidenum">
              <a:rPr lang="fr-FR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8081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7041028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082089921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32576685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35DEBC2-CDA8-8549-8F09-DFF8A55AB05C}" type="slidenum">
              <a:rPr lang="fr-FR"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  <a:cs typeface="ヒラギノ角ゴ Pro W3"/>
              </a:rPr>
              <a:t>Chronologiquement, quels sont les étapes</a:t>
            </a:r>
            <a:r>
              <a:rPr lang="fr-FR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ヒラギノ角ゴ Pro W3"/>
              </a:rPr>
              <a:t> ?</a:t>
            </a:r>
          </a:p>
          <a:p>
            <a:pPr>
              <a:defRPr/>
            </a:pPr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  <a:cs typeface="ヒラギノ角ゴ Pro W3"/>
              </a:rPr>
              <a:t>Postulat de départ : réfléchir sur votre projet d’alternance (maintenant) parlez-en à votre RP.</a:t>
            </a:r>
          </a:p>
          <a:p>
            <a:pPr>
              <a:defRPr/>
            </a:pPr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  <a:cs typeface="ヒラギノ角ゴ Pro W3"/>
              </a:rPr>
              <a:t>Anticipez vos démarches (dès aujourd’hui), travaillez votre CV, LM, argumentaire (pour faire valoir votre savoir-être). </a:t>
            </a:r>
          </a:p>
          <a:p>
            <a:r>
              <a:rPr lang="fr-FR" altLang="fr-FR" dirty="0">
                <a:latin typeface="Source Sans Pro" panose="020B0503030403020204" pitchFamily="34" charset="0"/>
                <a:ea typeface="Source Sans Pro" panose="020B0503030403020204" pitchFamily="34" charset="0"/>
                <a:cs typeface="ヒラギノ角ゴ Pro W3"/>
              </a:rPr>
              <a:t>A la suite de RDV, nous vous enverrons par mail cette présentation générale, accompagnée de différents docs pour vous aider dans vos démarches (les+, FAQ…)</a:t>
            </a:r>
            <a:endParaRPr lang="fr-FR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CCB25-5AAB-4BEF-AF91-7AD1396C4098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50508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r>
              <a:rPr lang="fr-FR" sz="1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2023-2024 </a:t>
            </a:r>
            <a:r>
              <a:rPr lang="fr-FR" sz="12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7 alternants </a:t>
            </a:r>
          </a:p>
          <a:p>
            <a:pPr marL="0" indent="0">
              <a:buFont typeface="Arial"/>
              <a:buNone/>
            </a:pPr>
            <a:r>
              <a:rPr lang="fr-FR" sz="1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2024-2025 </a:t>
            </a:r>
            <a:r>
              <a:rPr lang="fr-FR" sz="1200" b="1" dirty="0">
                <a:solidFill>
                  <a:srgbClr val="9C1EF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4 alternants : Servier (91 Gif sur Yvette), Arkema (64 Lacq), </a:t>
            </a:r>
            <a:r>
              <a:rPr lang="fr-FR" sz="1200" b="1" dirty="0" err="1">
                <a:solidFill>
                  <a:srgbClr val="9C1EF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Guerbet</a:t>
            </a:r>
            <a:r>
              <a:rPr lang="fr-FR" sz="1200" b="1" dirty="0">
                <a:solidFill>
                  <a:srgbClr val="9C1EF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(93 Aulnay sous bois)</a:t>
            </a:r>
            <a:endParaRPr lang="fr-FR" sz="1200" b="1" dirty="0">
              <a:solidFill>
                <a:schemeClr val="accent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fr-FR" sz="1200" b="1" dirty="0"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années précédentes : </a:t>
            </a:r>
            <a:r>
              <a:rPr lang="fr-FR" sz="1200" dirty="0" err="1"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Novalix</a:t>
            </a:r>
            <a:r>
              <a:rPr lang="fr-FR" sz="1200" dirty="0"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fr-FR" sz="1200" b="1" dirty="0"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</a:t>
            </a:r>
            <a:r>
              <a:rPr lang="fr-FR" sz="1200" dirty="0"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Sanofi (</a:t>
            </a:r>
            <a:r>
              <a:rPr lang="fr-FR" sz="1200" b="1" dirty="0"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69 &amp; </a:t>
            </a:r>
            <a:r>
              <a:rPr lang="fr-FR" sz="1200" b="1" dirty="0"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44</a:t>
            </a:r>
            <a:r>
              <a:rPr lang="fr-FR" sz="1200" dirty="0"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etc.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978BCD-CE32-4676-BD3D-A863D81B8970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7686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E4002D7-50DF-40F3-80B0-8B495F8B0BD9}" type="slidenum">
              <a:rPr lang="fr-FR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27797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>
                <a:ea typeface="ヒラギノ角ゴ Pro W3"/>
                <a:cs typeface="ヒラギノ角ゴ Pro W3"/>
              </a:rPr>
              <a:t>	</a:t>
            </a:r>
            <a:endParaRPr lang="fr-FR" dirty="0"/>
          </a:p>
          <a:p>
            <a:pPr>
              <a:defRPr/>
            </a:pPr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>	A réception du</a:t>
            </a:r>
            <a:r>
              <a:rPr lang="fr-FR" baseline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formulaire projet alternance, on revient vers vous pour vous exposer les aides financières à votre disposition</a:t>
            </a:r>
          </a:p>
          <a:p>
            <a:pPr>
              <a:defRPr/>
            </a:pPr>
            <a:r>
              <a:rPr lang="fr-FR" baseline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	</a:t>
            </a:r>
            <a:endParaRPr lang="fr-FR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E4002D7-50DF-40F3-80B0-8B495F8B0BD9}" type="slidenum">
              <a:rPr lang="fr-FR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1700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78BCD-CE32-4676-BD3D-A863D81B8970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6355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02D7-50DF-40F3-80B0-8B495F8B0BD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386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02D7-50DF-40F3-80B0-8B495F8B0BD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65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CD52A-6470-4A03-8434-80F74D3FEC9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5208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514899">
              <a:defRPr/>
            </a:pPr>
            <a:r>
              <a:rPr lang="fr-FR" altLang="fr-FR" sz="7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Nous, service Focal avons pour missions (entre autre) de : </a:t>
            </a:r>
          </a:p>
          <a:p>
            <a:pPr defTabSz="514899">
              <a:defRPr/>
            </a:pPr>
            <a:r>
              <a:rPr lang="fr-FR" altLang="fr-FR" sz="7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- vous </a:t>
            </a:r>
            <a:r>
              <a:rPr lang="fr-FR" altLang="fr-FR" sz="7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accompagner </a:t>
            </a:r>
            <a:r>
              <a:rPr lang="fr-FR" altLang="fr-FR" sz="700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dans vos démarches </a:t>
            </a:r>
            <a:r>
              <a:rPr lang="fr-FR" altLang="fr-FR" sz="7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 recherche d’une entreprise d’accueil proposant des RV personnalisés, ateliers via la Clip, des annonces d’entreprises, …</a:t>
            </a:r>
            <a:endParaRPr lang="fr-FR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fr-FR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- assurer </a:t>
            </a:r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>la bonne gestion administrative et financière de</a:t>
            </a:r>
            <a:r>
              <a:rPr lang="fr-FR" baseline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votre </a:t>
            </a:r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>parcours de formation.</a:t>
            </a:r>
          </a:p>
          <a:p>
            <a:pPr defTabSz="514899">
              <a:defRPr/>
            </a:pPr>
            <a:endParaRPr lang="fr-FR" altLang="fr-FR" sz="700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fr-FR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02D7-50DF-40F3-80B0-8B495F8B0BD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0386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defTabSz="514899">
              <a:defRPr/>
            </a:pPr>
            <a:r>
              <a:rPr lang="fr-FR" sz="9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Une </a:t>
            </a:r>
            <a:r>
              <a:rPr lang="fr-FR" sz="900" b="1" kern="1200" dirty="0">
                <a:solidFill>
                  <a:srgbClr val="008EA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meilleure assimilation </a:t>
            </a:r>
            <a:r>
              <a:rPr lang="fr-FR" sz="9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des cours à l’université</a:t>
            </a:r>
            <a:endParaRPr lang="fr-FR" sz="9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defRPr/>
            </a:pPr>
            <a:r>
              <a:rPr lang="fr-FR" sz="9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Une expérience professionnelle qui </a:t>
            </a:r>
            <a:r>
              <a:rPr lang="fr-FR" sz="900" b="1" dirty="0">
                <a:solidFill>
                  <a:srgbClr val="008EA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enrichit votre CV, un profil particulièrement attractif</a:t>
            </a:r>
          </a:p>
          <a:p>
            <a:pPr>
              <a:defRPr/>
            </a:pPr>
            <a:r>
              <a:rPr lang="fr-FR" sz="900" b="0" dirty="0">
                <a:solidFill>
                  <a:srgbClr val="008EA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Employabilité et embauche rapide en fin de formation</a:t>
            </a:r>
          </a:p>
          <a:p>
            <a:pPr>
              <a:defRPr/>
            </a:pPr>
            <a:r>
              <a:rPr lang="fr-FR" sz="900" kern="12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Un financement de vos études</a:t>
            </a:r>
          </a:p>
          <a:p>
            <a:pPr>
              <a:defRPr/>
            </a:pPr>
            <a:r>
              <a:rPr lang="fr-FR" sz="900" kern="12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Le début d’une indépendance financière </a:t>
            </a:r>
            <a:r>
              <a:rPr lang="fr-FR" sz="800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Nota</a:t>
            </a:r>
            <a:r>
              <a:rPr lang="fr-FR" sz="8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 : prime d’activité mais plus les bourses Crous</a:t>
            </a:r>
          </a:p>
          <a:p>
            <a:pPr>
              <a:defRPr/>
            </a:pPr>
            <a:endParaRPr lang="fr-FR" sz="900" dirty="0">
              <a:solidFill>
                <a:srgbClr val="003667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defRPr/>
            </a:pPr>
            <a:r>
              <a:rPr lang="fr-FR" sz="900" dirty="0">
                <a:solidFill>
                  <a:srgbClr val="003667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Etape 1 = savoir concrètement ce que vous voulez faire dans le cadre de vos missions,</a:t>
            </a:r>
          </a:p>
          <a:p>
            <a:pPr>
              <a:spcBef>
                <a:spcPts val="0"/>
              </a:spcBef>
              <a:defRPr/>
            </a:pPr>
            <a:r>
              <a:rPr lang="fr-FR" sz="900" dirty="0">
                <a:solidFill>
                  <a:srgbClr val="003667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Etape2 = trouver une entreprise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00" dirty="0">
                <a:solidFill>
                  <a:srgbClr val="003667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Etape3 = penser rémunération Mais le côté financier ne doit pas être la seule raison pour vouloir faire de l’alternance (sous peine d’une rupture de contrat parfois).</a:t>
            </a:r>
            <a:endParaRPr lang="fr-FR" sz="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fr-FR" sz="9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8BCD52A-6470-4A03-8434-80F74D3FEC97}" type="slidenum">
              <a:rPr lang="fr-FR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3120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CD52A-6470-4A03-8434-80F74D3FEC9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743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02D7-50DF-40F3-80B0-8B495F8B0BD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5404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re page">
    <p:bg>
      <p:bgPr>
        <a:solidFill>
          <a:srgbClr val="008EA8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37" name="Connecteur droit 36"/>
          <p:cNvCxnSpPr>
            <a:cxnSpLocks/>
          </p:cNvCxnSpPr>
          <p:nvPr userDrawn="1"/>
        </p:nvCxnSpPr>
        <p:spPr bwMode="black">
          <a:xfrm flipV="1">
            <a:off x="777600" y="2588400"/>
            <a:ext cx="0" cy="3976632"/>
          </a:xfrm>
          <a:prstGeom prst="line">
            <a:avLst/>
          </a:pr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Date Placeholder 3"/>
          <p:cNvSpPr>
            <a:spLocks noGrp="1"/>
          </p:cNvSpPr>
          <p:nvPr>
            <p:ph type="dt" sz="half" idx="10"/>
          </p:nvPr>
        </p:nvSpPr>
        <p:spPr bwMode="black">
          <a:xfrm>
            <a:off x="13930808" y="7553961"/>
            <a:ext cx="448513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>
                <a:solidFill>
                  <a:schemeClr val="bg1"/>
                </a:solidFill>
                <a:latin typeface="Source Sans Pro"/>
                <a:ea typeface="Source Sans Pro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3" name="Content Placeholder 2"/>
          <p:cNvSpPr>
            <a:spLocks noGrp="1"/>
          </p:cNvSpPr>
          <p:nvPr>
            <p:ph idx="1" hasCustomPrompt="1"/>
          </p:nvPr>
        </p:nvSpPr>
        <p:spPr bwMode="black">
          <a:xfrm>
            <a:off x="1148400" y="2624400"/>
            <a:ext cx="17240031" cy="31274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0">
                <a:solidFill>
                  <a:schemeClr val="bg1"/>
                </a:solidFill>
                <a:latin typeface="Source Sans Pro"/>
                <a:ea typeface="Source Sans Pro"/>
              </a:defRPr>
            </a:lvl1pPr>
          </a:lstStyle>
          <a:p>
            <a:pPr lvl="0"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87" name="Subtitle 2"/>
          <p:cNvSpPr>
            <a:spLocks noGrp="1"/>
          </p:cNvSpPr>
          <p:nvPr>
            <p:ph type="subTitle" idx="12"/>
          </p:nvPr>
        </p:nvSpPr>
        <p:spPr bwMode="black">
          <a:xfrm>
            <a:off x="1087200" y="6026400"/>
            <a:ext cx="17236863" cy="830997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6000">
                <a:solidFill>
                  <a:schemeClr val="bg1"/>
                </a:solidFill>
                <a:latin typeface="Source Sans Pro"/>
                <a:ea typeface="Source Sans Pro"/>
              </a:defRPr>
            </a:lvl1pPr>
            <a:lvl2pPr marL="950343" indent="0" algn="ctr">
              <a:buNone/>
              <a:defRPr sz="4150"/>
            </a:lvl2pPr>
            <a:lvl3pPr marL="1900686" indent="0" algn="ctr">
              <a:buNone/>
              <a:defRPr sz="3750"/>
            </a:lvl3pPr>
            <a:lvl4pPr marL="2851027" indent="0" algn="ctr">
              <a:buNone/>
              <a:defRPr sz="3350"/>
            </a:lvl4pPr>
            <a:lvl5pPr marL="3801370" indent="0" algn="ctr">
              <a:buNone/>
              <a:defRPr sz="3350"/>
            </a:lvl5pPr>
            <a:lvl6pPr marL="4751712" indent="0" algn="ctr">
              <a:buNone/>
              <a:defRPr sz="3350"/>
            </a:lvl6pPr>
            <a:lvl7pPr marL="5702056" indent="0" algn="ctr">
              <a:buNone/>
              <a:defRPr sz="3350"/>
            </a:lvl7pPr>
            <a:lvl8pPr marL="6652399" indent="0" algn="ctr">
              <a:buNone/>
              <a:defRPr sz="3350"/>
            </a:lvl8pPr>
            <a:lvl9pPr marL="7602741" indent="0" algn="ctr">
              <a:buNone/>
              <a:defRPr sz="335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 lang="en-US"/>
          </a:p>
        </p:txBody>
      </p:sp>
      <p:pic>
        <p:nvPicPr>
          <p:cNvPr id="111" name="Image 110"/>
          <p:cNvPicPr>
            <a:picLocks noChangeAspect="1"/>
          </p:cNvPicPr>
          <p:nvPr userDrawn="1"/>
        </p:nvPicPr>
        <p:blipFill>
          <a:blip r:embed="rId2"/>
          <a:stretch/>
        </p:blipFill>
        <p:spPr bwMode="black">
          <a:xfrm rot="5400000">
            <a:off x="9018746" y="-9037432"/>
            <a:ext cx="933136" cy="19008000"/>
          </a:xfrm>
          <a:prstGeom prst="rect">
            <a:avLst/>
          </a:prstGeom>
        </p:spPr>
      </p:pic>
      <p:pic>
        <p:nvPicPr>
          <p:cNvPr id="13" name="Image 12"/>
          <p:cNvPicPr/>
          <p:nvPr userDrawn="1"/>
        </p:nvPicPr>
        <p:blipFill>
          <a:blip r:embed="rId3">
            <a:grayscl/>
          </a:blip>
          <a:stretch/>
        </p:blipFill>
        <p:spPr bwMode="black">
          <a:xfrm>
            <a:off x="561703" y="8882743"/>
            <a:ext cx="17869988" cy="47558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/>
          <a:stretch/>
        </p:blipFill>
        <p:spPr bwMode="white">
          <a:xfrm>
            <a:off x="1212999" y="8874298"/>
            <a:ext cx="5266234" cy="468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358553" y="9450362"/>
            <a:ext cx="4752528" cy="1080120"/>
          </a:xfrm>
          <a:prstGeom prst="rect">
            <a:avLst/>
          </a:prstGeom>
          <a:solidFill>
            <a:srgbClr val="008E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3" descr="T:\INFOGRAPHIE - CREA\NANTES UNIVERSITE\1-OUTILS COM\Z_OUTILS\Logotype\5-Cas particuliers\3_Visuels\Sciences\Logo sans marge (Office ou web)\logo-blanc-sciences.png"/>
          <p:cNvPicPr>
            <a:picLocks noChangeAspect="1" noChangeArrowheads="1"/>
          </p:cNvPicPr>
          <p:nvPr userDrawn="1"/>
        </p:nvPicPr>
        <p:blipFill>
          <a:blip r:embed="rId5"/>
          <a:stretch/>
        </p:blipFill>
        <p:spPr bwMode="black">
          <a:xfrm>
            <a:off x="581027" y="9666450"/>
            <a:ext cx="2759924" cy="576000"/>
          </a:xfrm>
          <a:prstGeom prst="rect">
            <a:avLst/>
          </a:prstGeom>
          <a:noFill/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9962E83-CDD6-41FA-8C06-A5CE306960C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84089" y="9591737"/>
            <a:ext cx="3666751" cy="72542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Pag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 bwMode="auto">
          <a:xfrm>
            <a:off x="1120953" y="2957567"/>
            <a:ext cx="17108433" cy="3545586"/>
          </a:xfrm>
        </p:spPr>
        <p:txBody>
          <a:bodyPr/>
          <a:lstStyle>
            <a:lvl1pPr marL="0" indent="0">
              <a:buNone/>
              <a:defRPr sz="12800">
                <a:solidFill>
                  <a:srgbClr val="008EA8"/>
                </a:solidFill>
              </a:defRPr>
            </a:lvl1pPr>
          </a:lstStyle>
          <a:p>
            <a:pPr lvl="0">
              <a:defRPr/>
            </a:pPr>
            <a:r>
              <a:rPr lang="fr-FR" dirty="0"/>
              <a:t>Modifiez le style du titre</a:t>
            </a:r>
            <a:endParaRPr dirty="0"/>
          </a:p>
        </p:txBody>
      </p:sp>
      <p:cxnSp>
        <p:nvCxnSpPr>
          <p:cNvPr id="12" name="Connecteur droit 11"/>
          <p:cNvCxnSpPr>
            <a:cxnSpLocks/>
          </p:cNvCxnSpPr>
          <p:nvPr userDrawn="1"/>
        </p:nvCxnSpPr>
        <p:spPr bwMode="auto">
          <a:xfrm flipV="1">
            <a:off x="777744" y="2957568"/>
            <a:ext cx="0" cy="3545585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F65669F6-E7BF-40D9-8F55-D80C0D001C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84088" y="9515648"/>
            <a:ext cx="3666751" cy="725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 bwMode="auto">
          <a:xfrm>
            <a:off x="635000" y="689021"/>
            <a:ext cx="17871429" cy="692497"/>
          </a:xfrm>
        </p:spPr>
        <p:txBody>
          <a:bodyPr/>
          <a:lstStyle>
            <a:lvl1pPr>
              <a:defRPr>
                <a:solidFill>
                  <a:srgbClr val="008EA8"/>
                </a:solidFill>
              </a:defRPr>
            </a:lvl1pPr>
          </a:lstStyle>
          <a:p>
            <a:pPr>
              <a:defRPr/>
            </a:pPr>
            <a:r>
              <a:rPr lang="fr-FR" dirty="0"/>
              <a:t>Modifiez le style du titre</a:t>
            </a:r>
            <a:endParaRPr lang="en-US" dirty="0"/>
          </a:p>
        </p:txBody>
      </p:sp>
      <p:cxnSp>
        <p:nvCxnSpPr>
          <p:cNvPr id="14" name="Connecteur droit 13"/>
          <p:cNvCxnSpPr>
            <a:cxnSpLocks/>
          </p:cNvCxnSpPr>
          <p:nvPr userDrawn="1"/>
        </p:nvCxnSpPr>
        <p:spPr bwMode="auto">
          <a:xfrm flipV="1">
            <a:off x="443624" y="341369"/>
            <a:ext cx="0" cy="1387803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idx="1"/>
          </p:nvPr>
        </p:nvSpPr>
        <p:spPr bwMode="auto">
          <a:xfrm>
            <a:off x="935626" y="3063600"/>
            <a:ext cx="17570804" cy="997196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400"/>
            </a:lvl3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35000" y="8956863"/>
            <a:ext cx="481131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Source Sans Pro"/>
                <a:ea typeface="Source Sans Pro"/>
              </a:defRPr>
            </a:lvl1pPr>
          </a:lstStyle>
          <a:p>
            <a:pPr>
              <a:defRPr/>
            </a:pPr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102A390-23A6-42C6-ADFF-CB8C32FD3F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84088" y="9515648"/>
            <a:ext cx="3666751" cy="725425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Page de contenu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62289" y="687420"/>
            <a:ext cx="16522439" cy="692497"/>
          </a:xfrm>
        </p:spPr>
        <p:txBody>
          <a:bodyPr/>
          <a:lstStyle>
            <a:lvl1pPr>
              <a:defRPr>
                <a:solidFill>
                  <a:srgbClr val="008EA8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1320765" y="3064847"/>
            <a:ext cx="15849159" cy="997196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08787" y="8894234"/>
            <a:ext cx="64149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5601040" y="9532780"/>
            <a:ext cx="2788561" cy="430887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935F9AA5-BE22-4C36-8B95-5AA10E26144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cxnSp>
        <p:nvCxnSpPr>
          <p:cNvPr id="8" name="Connecteur droit 7"/>
          <p:cNvCxnSpPr>
            <a:cxnSpLocks/>
          </p:cNvCxnSpPr>
          <p:nvPr userDrawn="1"/>
        </p:nvCxnSpPr>
        <p:spPr bwMode="auto">
          <a:xfrm flipV="1">
            <a:off x="591482" y="341369"/>
            <a:ext cx="0" cy="13878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5814E19E-B340-49BD-B6DB-99963F5A9A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84088" y="9515648"/>
            <a:ext cx="3666751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272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Page de contenu avec im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xfrm>
            <a:off x="9958747" y="2561169"/>
            <a:ext cx="8430854" cy="1274195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9958747" y="8183034"/>
            <a:ext cx="64149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5601040" y="9532780"/>
            <a:ext cx="2788561" cy="4308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35F9AA5-BE22-4C36-8B95-5AA10E261444}" type="slidenum">
              <a:rPr lang="fr-FR"/>
              <a:t>‹N°›</a:t>
            </a:fld>
            <a:endParaRPr lang="fr-FR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 bwMode="auto">
          <a:xfrm>
            <a:off x="575716" y="2540000"/>
            <a:ext cx="8885520" cy="6604000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862289" y="687420"/>
            <a:ext cx="16522439" cy="69249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cxnSp>
        <p:nvCxnSpPr>
          <p:cNvPr id="9" name="Connecteur droit 9"/>
          <p:cNvCxnSpPr>
            <a:cxnSpLocks/>
          </p:cNvCxnSpPr>
          <p:nvPr userDrawn="1"/>
        </p:nvCxnSpPr>
        <p:spPr bwMode="auto">
          <a:xfrm flipV="1">
            <a:off x="591482" y="341369"/>
            <a:ext cx="0" cy="13878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D65F7483-BF46-454C-8498-4B908740D9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84088" y="9515648"/>
            <a:ext cx="3666751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13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E82C69F-A6AB-43D5-99C0-892FA56BD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0092-B0A9-4F64-A16A-D453F9AF627B}" type="datetimeFigureOut">
              <a:rPr lang="fr-FR" smtClean="0"/>
              <a:t>29/01/2026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6FF1A50-0183-4027-9609-3617EDF9A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F0798E7-841F-4119-BEA7-D50F6B052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7D41-6597-48B7-8219-776404788C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699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Contenu_Fond-clai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36093675" name="Espace réservé du contenu 6"/>
          <p:cNvSpPr>
            <a:spLocks noGrp="1"/>
          </p:cNvSpPr>
          <p:nvPr>
            <p:ph sz="quarter" idx="10" hasCustomPrompt="1"/>
          </p:nvPr>
        </p:nvSpPr>
        <p:spPr bwMode="auto">
          <a:xfrm>
            <a:off x="1663125" y="3128345"/>
            <a:ext cx="16552049" cy="4831116"/>
          </a:xfrm>
          <a:prstGeom prst="rect">
            <a:avLst/>
          </a:prstGeom>
        </p:spPr>
        <p:txBody>
          <a:bodyPr/>
          <a:lstStyle>
            <a:lvl1pPr marL="356376" indent="-356376">
              <a:buClr>
                <a:schemeClr val="accent1"/>
              </a:buClr>
              <a:buFont typeface="Police système Courant"/>
              <a:buChar char="⎯"/>
              <a:defRPr sz="4157" b="1" i="0">
                <a:latin typeface="Source Sans Pro"/>
              </a:defRPr>
            </a:lvl1pPr>
            <a:lvl2pPr marL="1069128" indent="-356376">
              <a:buClr>
                <a:schemeClr val="accent1"/>
              </a:buClr>
              <a:buFont typeface="Police système Courant"/>
              <a:buChar char="→"/>
              <a:defRPr sz="3326" b="1" i="0">
                <a:latin typeface="Source Sans Pro"/>
              </a:defRPr>
            </a:lvl2pPr>
            <a:lvl3pPr>
              <a:defRPr sz="2910" b="1" i="0">
                <a:latin typeface="Source Sans Pro"/>
              </a:defRPr>
            </a:lvl3pPr>
          </a:lstStyle>
          <a:p>
            <a:pPr lvl="0">
              <a:defRPr/>
            </a:pPr>
            <a:r>
              <a:rPr lang="fr-FR"/>
              <a:t> 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 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</p:txBody>
      </p:sp>
      <p:sp>
        <p:nvSpPr>
          <p:cNvPr id="655485586" name="Titre 10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b="1" i="0">
                <a:latin typeface="Source Sans Pro"/>
                <a:ea typeface="Source Sans Pro"/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872794631" name="Espace réservé du pied de page 8"/>
          <p:cNvSpPr>
            <a:spLocks noGrp="1"/>
          </p:cNvSpPr>
          <p:nvPr>
            <p:ph type="ftr" sz="quarter" idx="3"/>
          </p:nvPr>
        </p:nvSpPr>
        <p:spPr bwMode="auto">
          <a:xfrm rot="16199999">
            <a:off x="-1168992" y="3039816"/>
            <a:ext cx="3453247" cy="3669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55" b="0" i="0">
                <a:solidFill>
                  <a:schemeClr val="tx1"/>
                </a:solidFill>
                <a:latin typeface="Source Sans Pro"/>
                <a:ea typeface="Source Sans Pro"/>
              </a:defRPr>
            </a:lvl1pPr>
          </a:lstStyle>
          <a:p>
            <a:pPr algn="r">
              <a:defRPr/>
            </a:pPr>
            <a:r>
              <a:rPr lang="fr-FR"/>
              <a:t>Présentation MICAS-2026</a:t>
            </a:r>
          </a:p>
        </p:txBody>
      </p:sp>
    </p:spTree>
    <p:extLst>
      <p:ext uri="{BB962C8B-B14F-4D97-AF65-F5344CB8AC3E}">
        <p14:creationId xmlns:p14="http://schemas.microsoft.com/office/powerpoint/2010/main" val="693203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" name="Slide Number Placeholder 5"/>
          <p:cNvSpPr txBox="1"/>
          <p:nvPr userDrawn="1"/>
        </p:nvSpPr>
        <p:spPr bwMode="auto">
          <a:xfrm>
            <a:off x="16309548" y="9783880"/>
            <a:ext cx="2091479" cy="2769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457200"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35F9AA5-BE22-4C36-8B95-5AA10E261444}" type="slidenum">
              <a:rPr lang="fr-FR" sz="1800">
                <a:latin typeface="Source Sans Pro"/>
                <a:ea typeface="Source Sans Pro"/>
              </a:rPr>
              <a:t>‹N°›</a:t>
            </a:fld>
            <a:endParaRPr lang="fr-FR" sz="1800" dirty="0">
              <a:latin typeface="Source Sans Pro"/>
              <a:ea typeface="Source Sans Pro"/>
            </a:endParaRPr>
          </a:p>
        </p:txBody>
      </p:sp>
      <p:sp>
        <p:nvSpPr>
          <p:cNvPr id="62" name="Title Placeholder 1"/>
          <p:cNvSpPr>
            <a:spLocks noGrp="1"/>
          </p:cNvSpPr>
          <p:nvPr>
            <p:ph type="title"/>
          </p:nvPr>
        </p:nvSpPr>
        <p:spPr bwMode="auto">
          <a:xfrm>
            <a:off x="581027" y="569241"/>
            <a:ext cx="17808574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7537" y="2846201"/>
            <a:ext cx="17772064" cy="637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</p:txBody>
      </p:sp>
      <p:pic>
        <p:nvPicPr>
          <p:cNvPr id="26" name="Picture 3" descr="T:\INFOGRAPHIE - CREA\NANTES UNIVERSITE\1-OUTILS COM\Z_OUTILS\Logotype\5-Cas particuliers\3_Visuels\Sciences\Logo sans marge (Office ou web)\logo-noir-sciences.png"/>
          <p:cNvPicPr>
            <a:picLocks noChangeAspect="1" noChangeArrowheads="1"/>
          </p:cNvPicPr>
          <p:nvPr userDrawn="1"/>
        </p:nvPicPr>
        <p:blipFill>
          <a:blip r:embed="rId9"/>
          <a:stretch/>
        </p:blipFill>
        <p:spPr bwMode="auto">
          <a:xfrm>
            <a:off x="581027" y="9634380"/>
            <a:ext cx="2759924" cy="576000"/>
          </a:xfrm>
          <a:prstGeom prst="rect">
            <a:avLst/>
          </a:prstGeom>
          <a:noFill/>
        </p:spPr>
      </p:pic>
      <p:pic>
        <p:nvPicPr>
          <p:cNvPr id="9" name="Image 8"/>
          <p:cNvPicPr/>
          <p:nvPr userDrawn="1"/>
        </p:nvPicPr>
        <p:blipFill>
          <a:blip r:embed="rId10"/>
          <a:stretch/>
        </p:blipFill>
        <p:spPr bwMode="auto">
          <a:xfrm>
            <a:off x="581027" y="8883923"/>
            <a:ext cx="17820000" cy="468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11"/>
          <a:stretch/>
        </p:blipFill>
        <p:spPr bwMode="auto">
          <a:xfrm>
            <a:off x="1184081" y="8876360"/>
            <a:ext cx="5545800" cy="46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7" r:id="rId7"/>
  </p:sldLayoutIdLst>
  <p:hf hdr="0" ftr="0" dt="0"/>
  <p:txStyles>
    <p:titleStyle>
      <a:lvl1pPr algn="l" defTabSz="1425550">
        <a:lnSpc>
          <a:spcPct val="90000"/>
        </a:lnSpc>
        <a:spcBef>
          <a:spcPts val="0"/>
        </a:spcBef>
        <a:buNone/>
        <a:defRPr sz="7000">
          <a:solidFill>
            <a:srgbClr val="008EA8"/>
          </a:solidFill>
          <a:latin typeface="Source Sans Pro"/>
          <a:ea typeface="Source Sans Pro"/>
          <a:cs typeface="+mj-cs"/>
        </a:defRPr>
      </a:lvl1pPr>
    </p:titleStyle>
    <p:bodyStyle>
      <a:lvl1pPr marL="356387" indent="-356387" algn="l" defTabSz="1425550">
        <a:lnSpc>
          <a:spcPct val="90000"/>
        </a:lnSpc>
        <a:spcBef>
          <a:spcPts val="1559"/>
        </a:spcBef>
        <a:buFont typeface="Arial"/>
        <a:buChar char="•"/>
        <a:defRPr sz="3600">
          <a:solidFill>
            <a:schemeClr val="tx1"/>
          </a:solidFill>
          <a:latin typeface="Source Sans Pro"/>
          <a:ea typeface="Source Sans Pro"/>
          <a:cs typeface="+mn-cs"/>
        </a:defRPr>
      </a:lvl1pPr>
      <a:lvl2pPr marL="1069162" indent="-356387" algn="l" defTabSz="1425550">
        <a:lnSpc>
          <a:spcPct val="90000"/>
        </a:lnSpc>
        <a:spcBef>
          <a:spcPts val="780"/>
        </a:spcBef>
        <a:buFont typeface="Courier New"/>
        <a:buChar char="o"/>
        <a:defRPr sz="3200">
          <a:solidFill>
            <a:schemeClr val="tx1"/>
          </a:solidFill>
          <a:latin typeface="Source Sans Pro"/>
          <a:ea typeface="Source Sans Pro"/>
          <a:cs typeface="+mn-cs"/>
        </a:defRPr>
      </a:lvl2pPr>
      <a:lvl3pPr marL="1781937" indent="-356387" algn="l" defTabSz="1425550">
        <a:lnSpc>
          <a:spcPct val="90000"/>
        </a:lnSpc>
        <a:spcBef>
          <a:spcPts val="780"/>
        </a:spcBef>
        <a:buFont typeface="Police système Courant"/>
        <a:buChar char="–"/>
        <a:defRPr sz="2800">
          <a:solidFill>
            <a:schemeClr val="tx1"/>
          </a:solidFill>
          <a:latin typeface="Source Sans Pro"/>
          <a:ea typeface="Source Sans Pro"/>
          <a:cs typeface="+mn-cs"/>
        </a:defRPr>
      </a:lvl3pPr>
      <a:lvl4pPr marL="2494712" indent="-356387" algn="l" defTabSz="1425550">
        <a:lnSpc>
          <a:spcPct val="90000"/>
        </a:lnSpc>
        <a:spcBef>
          <a:spcPts val="780"/>
        </a:spcBef>
        <a:buFont typeface="Police système Courant"/>
        <a:buChar char="»"/>
        <a:defRPr sz="2400">
          <a:solidFill>
            <a:schemeClr val="tx1"/>
          </a:solidFill>
          <a:latin typeface="Source Sans Pro"/>
          <a:ea typeface="Source Sans Pro"/>
          <a:cs typeface="+mn-cs"/>
        </a:defRPr>
      </a:lvl4pPr>
      <a:lvl5pPr marL="3207487" indent="-356387" algn="l" defTabSz="1425550">
        <a:lnSpc>
          <a:spcPct val="90000"/>
        </a:lnSpc>
        <a:spcBef>
          <a:spcPts val="78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>
        <a:lnSpc>
          <a:spcPct val="90000"/>
        </a:lnSpc>
        <a:spcBef>
          <a:spcPts val="78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>
        <a:lnSpc>
          <a:spcPct val="90000"/>
        </a:lnSpc>
        <a:spcBef>
          <a:spcPts val="78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>
        <a:lnSpc>
          <a:spcPct val="90000"/>
        </a:lnSpc>
        <a:spcBef>
          <a:spcPts val="78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>
        <a:lnSpc>
          <a:spcPct val="90000"/>
        </a:lnSpc>
        <a:spcBef>
          <a:spcPts val="78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>
        <a:defRPr sz="28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>
        <a:defRPr sz="28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>
        <a:defRPr sz="28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>
        <a:defRPr sz="28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>
        <a:defRPr sz="28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>
        <a:defRPr sz="28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>
        <a:defRPr sz="2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alternance.emploi.gouv.fr/accuei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s-techniques.univ-nantes.fr/formations/insertion-professionnelle-clip-science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formasup-paysdelaloire.fr/" TargetMode="External"/><Relationship Id="rId5" Type="http://schemas.openxmlformats.org/officeDocument/2006/relationships/hyperlink" Target="https://www.univ-nantes.fr/etudier-se-former/orientation-parcours-metiers/career-center" TargetMode="External"/><Relationship Id="rId4" Type="http://schemas.openxmlformats.org/officeDocument/2006/relationships/hyperlink" Target="https://www.univ-nantes.fr/formation/orientation-parcours-metiers/presentation-du-service-universitaire-dinformation-et-dorientation-suio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jp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8.png"/><Relationship Id="rId10" Type="http://schemas.openxmlformats.org/officeDocument/2006/relationships/image" Target="../media/image54.jpe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9.jp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11" Type="http://schemas.openxmlformats.org/officeDocument/2006/relationships/image" Target="../media/image39.png"/><Relationship Id="rId5" Type="http://schemas.openxmlformats.org/officeDocument/2006/relationships/image" Target="../media/image54.jpeg"/><Relationship Id="rId10" Type="http://schemas.openxmlformats.org/officeDocument/2006/relationships/image" Target="../media/image57.png"/><Relationship Id="rId4" Type="http://schemas.openxmlformats.org/officeDocument/2006/relationships/image" Target="../media/image53.png"/><Relationship Id="rId9" Type="http://schemas.openxmlformats.org/officeDocument/2006/relationships/image" Target="../media/image6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png"/><Relationship Id="rId5" Type="http://schemas.openxmlformats.org/officeDocument/2006/relationships/image" Target="../media/image64.jpg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hyperlink" Target="http://www.caf.fr/" TargetMode="External"/><Relationship Id="rId7" Type="http://schemas.openxmlformats.org/officeDocument/2006/relationships/hyperlink" Target="http://www.formasup-paysdelaloire.fr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4294967295"/>
          </p:nvPr>
        </p:nvSpPr>
        <p:spPr bwMode="black">
          <a:xfrm>
            <a:off x="1112699" y="2393578"/>
            <a:ext cx="15447653" cy="421347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fr-FR" sz="12000" dirty="0">
                <a:solidFill>
                  <a:schemeClr val="bg1"/>
                </a:solidFill>
              </a:rPr>
              <a:t>Réunion d’info</a:t>
            </a:r>
          </a:p>
          <a:p>
            <a:pPr marL="0" indent="0">
              <a:buNone/>
              <a:defRPr/>
            </a:pPr>
            <a:endParaRPr lang="fr-FR" sz="20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fr-FR" sz="6600" dirty="0">
                <a:solidFill>
                  <a:schemeClr val="bg1"/>
                </a:solidFill>
              </a:rPr>
              <a:t>Se former en alternance </a:t>
            </a:r>
          </a:p>
          <a:p>
            <a:pPr marL="0" indent="0">
              <a:buNone/>
              <a:defRPr/>
            </a:pPr>
            <a:r>
              <a:rPr lang="fr-FR" sz="6600" dirty="0">
                <a:solidFill>
                  <a:schemeClr val="bg1"/>
                </a:solidFill>
              </a:rPr>
              <a:t>à la Faculté des Sciences et des Techniques</a:t>
            </a:r>
          </a:p>
        </p:txBody>
      </p:sp>
      <p:sp>
        <p:nvSpPr>
          <p:cNvPr id="5" name="Ellipse 4"/>
          <p:cNvSpPr/>
          <p:nvPr/>
        </p:nvSpPr>
        <p:spPr>
          <a:xfrm rot="1224999">
            <a:off x="12276405" y="1673390"/>
            <a:ext cx="3780000" cy="3780000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2400"/>
              </a:spcBef>
              <a:defRPr/>
            </a:pPr>
            <a:endParaRPr lang="fr-FR" sz="3200" dirty="0">
              <a:solidFill>
                <a:srgbClr val="008EA8"/>
              </a:solidFill>
              <a:latin typeface="Ink Free" panose="03080402000500000000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 rot="1224999">
            <a:off x="12525684" y="2223680"/>
            <a:ext cx="3180353" cy="1551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defRPr/>
            </a:pPr>
            <a:r>
              <a:rPr lang="fr-FR" sz="11500" b="1" dirty="0">
                <a:solidFill>
                  <a:srgbClr val="008EA8"/>
                </a:solidFill>
                <a:latin typeface="Ink Free" panose="03080402000500000000" pitchFamily="66" charset="0"/>
              </a:rPr>
              <a:t>Oui </a:t>
            </a:r>
          </a:p>
        </p:txBody>
      </p:sp>
      <p:sp>
        <p:nvSpPr>
          <p:cNvPr id="6" name="Rectangle 5"/>
          <p:cNvSpPr/>
          <p:nvPr/>
        </p:nvSpPr>
        <p:spPr>
          <a:xfrm rot="1224999">
            <a:off x="12446525" y="3524816"/>
            <a:ext cx="2728044" cy="5899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4000" b="1" dirty="0">
                <a:solidFill>
                  <a:srgbClr val="008EA8"/>
                </a:solidFill>
                <a:latin typeface="Ink Free" panose="03080402000500000000" pitchFamily="66" charset="0"/>
              </a:rPr>
              <a:t>c’est possible !</a:t>
            </a:r>
          </a:p>
        </p:txBody>
      </p:sp>
      <p:sp>
        <p:nvSpPr>
          <p:cNvPr id="8" name="Sous-titre 1"/>
          <p:cNvSpPr>
            <a:spLocks noGrp="1"/>
          </p:cNvSpPr>
          <p:nvPr>
            <p:ph type="subTitle" idx="4294967295"/>
          </p:nvPr>
        </p:nvSpPr>
        <p:spPr bwMode="black">
          <a:xfrm>
            <a:off x="1279430" y="7362130"/>
            <a:ext cx="17153131" cy="104901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fr-FR" sz="2800" b="1" dirty="0">
                <a:solidFill>
                  <a:schemeClr val="accent4"/>
                </a:solidFill>
              </a:rPr>
              <a:t>Delphine VINCE							29 janvier 2026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fr-FR" sz="2400" dirty="0">
                <a:solidFill>
                  <a:schemeClr val="accent4"/>
                </a:solidFill>
              </a:rPr>
              <a:t>Service Formation Continue et Alternance (FOCAL)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62609" y="2897634"/>
            <a:ext cx="17108433" cy="3545586"/>
          </a:xfrm>
        </p:spPr>
        <p:txBody>
          <a:bodyPr/>
          <a:lstStyle/>
          <a:p>
            <a:r>
              <a:rPr lang="fr-FR" dirty="0"/>
              <a:t>QUESTIONS	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150641" y="4913858"/>
            <a:ext cx="164898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En </a:t>
            </a:r>
            <a:r>
              <a:rPr lang="fr-FR" sz="4400">
                <a:latin typeface="Source Sans Pro" panose="020B0503030403020204" pitchFamily="34" charset="0"/>
                <a:ea typeface="Source Sans Pro" panose="020B0503030403020204" pitchFamily="34" charset="0"/>
              </a:rPr>
              <a:t>tant qu'alternant, </a:t>
            </a:r>
            <a:r>
              <a:rPr lang="fr-FR" sz="4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quel est mon statut lorsque je suis à l’université ?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96D89E0-10A9-45BA-AB22-EBA52EED238F}"/>
              </a:ext>
            </a:extLst>
          </p:cNvPr>
          <p:cNvSpPr txBox="1"/>
          <p:nvPr/>
        </p:nvSpPr>
        <p:spPr>
          <a:xfrm>
            <a:off x="5327105" y="6642050"/>
            <a:ext cx="1087320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2800" dirty="0">
                <a:solidFill>
                  <a:srgbClr val="008EA8"/>
                </a:solidFill>
                <a:latin typeface="Source Sans Pro" panose="020B0503030403020204" pitchFamily="34" charset="0"/>
              </a:rPr>
              <a:t>Je reste exclusivement salarié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>
                <a:solidFill>
                  <a:srgbClr val="008EA8"/>
                </a:solidFill>
                <a:latin typeface="Source Sans Pro" panose="020B0503030403020204" pitchFamily="34" charset="0"/>
              </a:rPr>
              <a:t>Je retrouve mon statut d'étudiant durant les périodes de formation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>
                <a:solidFill>
                  <a:srgbClr val="008EA8"/>
                </a:solidFill>
                <a:latin typeface="Source Sans Pro" panose="020B0503030403020204" pitchFamily="34" charset="0"/>
              </a:rPr>
              <a:t>Je cumule les 2 statuts (étudiant et salarié) et choisis en fonction de ce qui m'arrange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AF6C0E1-B13A-457F-A16D-57098DE15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84088" y="9515648"/>
            <a:ext cx="3666751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40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62609" y="2897634"/>
            <a:ext cx="17108433" cy="3545586"/>
          </a:xfrm>
        </p:spPr>
        <p:txBody>
          <a:bodyPr/>
          <a:lstStyle/>
          <a:p>
            <a:r>
              <a:rPr lang="fr-FR" dirty="0"/>
              <a:t>REPONSES	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150641" y="4913858"/>
            <a:ext cx="164898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En tant qu'alternant en CPRO, quel est mon statut lorsque je suis à l’université ?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96D89E0-10A9-45BA-AB22-EBA52EED238F}"/>
              </a:ext>
            </a:extLst>
          </p:cNvPr>
          <p:cNvSpPr txBox="1"/>
          <p:nvPr/>
        </p:nvSpPr>
        <p:spPr>
          <a:xfrm>
            <a:off x="5327105" y="6642050"/>
            <a:ext cx="1087320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2800" dirty="0">
                <a:solidFill>
                  <a:srgbClr val="008EA8"/>
                </a:solidFill>
                <a:latin typeface="Source Sans Pro" panose="020B0503030403020204" pitchFamily="34" charset="0"/>
              </a:rPr>
              <a:t>Je reste exclusivement salarié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strike="sngStrike" dirty="0">
                <a:solidFill>
                  <a:srgbClr val="FF0000"/>
                </a:solidFill>
                <a:latin typeface="Source Sans Pro" panose="020B0503030403020204" pitchFamily="34" charset="0"/>
              </a:rPr>
              <a:t>Je retrouve mon statut d'étudiant durant les périodes de formation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strike="sngStrike" dirty="0">
                <a:solidFill>
                  <a:srgbClr val="FF0000"/>
                </a:solidFill>
                <a:latin typeface="Source Sans Pro" panose="020B0503030403020204" pitchFamily="34" charset="0"/>
              </a:rPr>
              <a:t>Je cumule les 2 statuts (étudiant et salarié) et choisis en fonction de ce qui m'arrange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638631C-DAE9-42F3-8955-276DEA10AD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84088" y="9515648"/>
            <a:ext cx="3666751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06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 bwMode="auto">
          <a:xfrm>
            <a:off x="11380328" y="5330058"/>
            <a:ext cx="3061364" cy="3040183"/>
            <a:chOff x="9000623" y="5432760"/>
            <a:chExt cx="3060000" cy="3038829"/>
          </a:xfrm>
        </p:grpSpPr>
        <p:sp>
          <p:nvSpPr>
            <p:cNvPr id="7" name="ZoneTexte 6"/>
            <p:cNvSpPr txBox="1"/>
            <p:nvPr/>
          </p:nvSpPr>
          <p:spPr bwMode="auto">
            <a:xfrm>
              <a:off x="9000623" y="7640592"/>
              <a:ext cx="30600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fr-FR" sz="2400" b="1" dirty="0">
                  <a:solidFill>
                    <a:srgbClr val="008EA8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Un accompagnement personnalisé</a:t>
              </a:r>
              <a:endParaRPr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/>
            <a:srcRect l="5042"/>
            <a:stretch/>
          </p:blipFill>
          <p:spPr bwMode="auto">
            <a:xfrm>
              <a:off x="9711615" y="5432760"/>
              <a:ext cx="1623161" cy="2232024"/>
            </a:xfrm>
            <a:prstGeom prst="rect">
              <a:avLst/>
            </a:prstGeom>
          </p:spPr>
        </p:pic>
      </p:grpSp>
      <p:grpSp>
        <p:nvGrpSpPr>
          <p:cNvPr id="13" name="Groupe 12"/>
          <p:cNvGrpSpPr/>
          <p:nvPr/>
        </p:nvGrpSpPr>
        <p:grpSpPr bwMode="auto">
          <a:xfrm>
            <a:off x="4989084" y="2387343"/>
            <a:ext cx="3061364" cy="2415331"/>
            <a:chOff x="2767831" y="2409247"/>
            <a:chExt cx="3060000" cy="2414256"/>
          </a:xfrm>
        </p:grpSpPr>
        <p:sp>
          <p:nvSpPr>
            <p:cNvPr id="5" name="ZoneTexte 10"/>
            <p:cNvSpPr txBox="1">
              <a:spLocks noChangeArrowheads="1"/>
            </p:cNvSpPr>
            <p:nvPr/>
          </p:nvSpPr>
          <p:spPr bwMode="auto">
            <a:xfrm>
              <a:off x="2767831" y="4361838"/>
              <a:ext cx="3060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ts val="0"/>
                </a:spcBef>
                <a:buClr>
                  <a:srgbClr val="D0D700"/>
                </a:buClr>
                <a:buFont typeface="Arial"/>
                <a:defRPr sz="2000">
                  <a:solidFill>
                    <a:schemeClr val="tx1"/>
                  </a:solidFill>
                  <a:latin typeface="Trebuchet MS"/>
                  <a:ea typeface="MS PGothic"/>
                  <a:cs typeface="Trebuchet MS"/>
                </a:defRPr>
              </a:lvl1pPr>
              <a:lvl2pPr marL="742950" indent="-285750">
                <a:spcBef>
                  <a:spcPts val="1800"/>
                </a:spcBef>
                <a:buClr>
                  <a:srgbClr val="D0D700"/>
                </a:buClr>
                <a:buFont typeface="Arial"/>
                <a:buChar char="●"/>
                <a:defRPr sz="2000">
                  <a:solidFill>
                    <a:schemeClr val="tx1"/>
                  </a:solidFill>
                  <a:latin typeface="Trebuchet MS"/>
                  <a:ea typeface="MS PGothic"/>
                </a:defRPr>
              </a:lvl2pPr>
              <a:lvl3pPr marL="1143000" indent="-228600">
                <a:spcBef>
                  <a:spcPts val="0"/>
                </a:spcBef>
                <a:buClr>
                  <a:srgbClr val="7F7F7F"/>
                </a:buClr>
                <a:buFont typeface="Lucida Grande"/>
                <a:buChar char="-"/>
                <a:defRPr>
                  <a:solidFill>
                    <a:schemeClr val="tx1"/>
                  </a:solidFill>
                  <a:latin typeface="Trebuchet MS"/>
                  <a:ea typeface="MS PGothic"/>
                </a:defRPr>
              </a:lvl3pPr>
              <a:lvl4pPr marL="1600200" indent="-228600">
                <a:spcBef>
                  <a:spcPts val="0"/>
                </a:spcBef>
                <a:buClr>
                  <a:srgbClr val="7F7F7F"/>
                </a:buClr>
                <a:buFont typeface="Courier New"/>
                <a:buChar char="o"/>
                <a:defRPr sz="1600">
                  <a:solidFill>
                    <a:schemeClr val="tx1"/>
                  </a:solidFill>
                  <a:latin typeface="Trebuchet MS"/>
                  <a:ea typeface="MS PGothic"/>
                </a:defRPr>
              </a:lvl4pPr>
              <a:lvl5pPr marL="2057400" indent="-228600">
                <a:spcBef>
                  <a:spcPts val="0"/>
                </a:spcBef>
                <a:buClr>
                  <a:srgbClr val="7F7F7F"/>
                </a:buClr>
                <a:buFont typeface="Lucida Grande"/>
                <a:buChar char="-"/>
                <a:defRPr sz="1400">
                  <a:solidFill>
                    <a:schemeClr val="tx1"/>
                  </a:solidFill>
                  <a:latin typeface="Trebuchet MS"/>
                  <a:ea typeface="MS PGothic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Lucida Grande"/>
                <a:buChar char="-"/>
                <a:defRPr sz="1400">
                  <a:solidFill>
                    <a:schemeClr val="tx1"/>
                  </a:solidFill>
                  <a:latin typeface="Trebuchet MS"/>
                  <a:ea typeface="MS PGothic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Lucida Grande"/>
                <a:buChar char="-"/>
                <a:defRPr sz="1400">
                  <a:solidFill>
                    <a:schemeClr val="tx1"/>
                  </a:solidFill>
                  <a:latin typeface="Trebuchet MS"/>
                  <a:ea typeface="MS PGothic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Lucida Grande"/>
                <a:buChar char="-"/>
                <a:defRPr sz="1400">
                  <a:solidFill>
                    <a:schemeClr val="tx1"/>
                  </a:solidFill>
                  <a:latin typeface="Trebuchet MS"/>
                  <a:ea typeface="MS PGothic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Lucida Grande"/>
                <a:buChar char="-"/>
                <a:defRPr sz="1400">
                  <a:solidFill>
                    <a:schemeClr val="tx1"/>
                  </a:solidFill>
                  <a:latin typeface="Trebuchet MS"/>
                  <a:ea typeface="MS PGothic"/>
                </a:defRPr>
              </a:lvl9pPr>
            </a:lstStyle>
            <a:p>
              <a:pPr algn="ctr">
                <a:buClrTx/>
                <a:defRPr/>
              </a:pPr>
              <a:r>
                <a:rPr lang="fr-FR" sz="2400" b="1" dirty="0">
                  <a:solidFill>
                    <a:srgbClr val="008EA8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/>
                </a:rPr>
                <a:t>Un statut différent</a:t>
              </a:r>
              <a:endParaRPr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660369" y="2409247"/>
              <a:ext cx="1169691" cy="1808128"/>
            </a:xfrm>
            <a:prstGeom prst="rect">
              <a:avLst/>
            </a:prstGeom>
          </p:spPr>
        </p:pic>
      </p:grpSp>
      <p:sp>
        <p:nvSpPr>
          <p:cNvPr id="6" name="ZoneTexte 5"/>
          <p:cNvSpPr txBox="1"/>
          <p:nvPr/>
        </p:nvSpPr>
        <p:spPr bwMode="auto">
          <a:xfrm>
            <a:off x="5036403" y="7538875"/>
            <a:ext cx="3061364" cy="831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400" b="1" dirty="0">
                <a:solidFill>
                  <a:srgbClr val="008EA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Un nouveau rythme de formation</a:t>
            </a:r>
            <a:endParaRPr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747555" y="5424865"/>
            <a:ext cx="1586937" cy="219066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2099195" y="1768009"/>
            <a:ext cx="1420056" cy="252560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11382358" y="4331198"/>
            <a:ext cx="3090881" cy="83136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400" b="1" dirty="0">
                <a:solidFill>
                  <a:srgbClr val="008EA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Une rémunération en continu </a:t>
            </a:r>
          </a:p>
        </p:txBody>
      </p:sp>
      <p:sp>
        <p:nvSpPr>
          <p:cNvPr id="17" name="Titre 4"/>
          <p:cNvSpPr txBox="1">
            <a:spLocks/>
          </p:cNvSpPr>
          <p:nvPr/>
        </p:nvSpPr>
        <p:spPr bwMode="auto">
          <a:xfrm>
            <a:off x="862289" y="687420"/>
            <a:ext cx="16522439" cy="6924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425550">
              <a:lnSpc>
                <a:spcPct val="90000"/>
              </a:lnSpc>
              <a:spcBef>
                <a:spcPts val="0"/>
              </a:spcBef>
              <a:buNone/>
              <a:defRPr sz="7000">
                <a:solidFill>
                  <a:srgbClr val="008EA8"/>
                </a:solidFill>
                <a:latin typeface="Source Sans Pro"/>
                <a:ea typeface="Source Sans Pro"/>
                <a:cs typeface="+mj-cs"/>
              </a:defRPr>
            </a:lvl1pPr>
          </a:lstStyle>
          <a:p>
            <a:r>
              <a:rPr lang="fr-FR" sz="6300" dirty="0"/>
              <a:t>L’alternance, comment ça se passe ?</a:t>
            </a:r>
          </a:p>
        </p:txBody>
      </p:sp>
    </p:spTree>
    <p:extLst>
      <p:ext uri="{BB962C8B-B14F-4D97-AF65-F5344CB8AC3E}">
        <p14:creationId xmlns:p14="http://schemas.microsoft.com/office/powerpoint/2010/main" val="2812210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exagone 13"/>
          <p:cNvSpPr/>
          <p:nvPr/>
        </p:nvSpPr>
        <p:spPr>
          <a:xfrm>
            <a:off x="3598913" y="2609602"/>
            <a:ext cx="3240360" cy="2808312"/>
          </a:xfrm>
          <a:prstGeom prst="hexagon">
            <a:avLst/>
          </a:prstGeom>
          <a:solidFill>
            <a:srgbClr val="008EA8"/>
          </a:solidFill>
          <a:ln>
            <a:solidFill>
              <a:srgbClr val="008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dirty="0"/>
          </a:p>
        </p:txBody>
      </p:sp>
      <p:sp>
        <p:nvSpPr>
          <p:cNvPr id="17" name="Hexagone 16"/>
          <p:cNvSpPr/>
          <p:nvPr/>
        </p:nvSpPr>
        <p:spPr>
          <a:xfrm>
            <a:off x="3751313" y="2762002"/>
            <a:ext cx="3240360" cy="2808312"/>
          </a:xfrm>
          <a:prstGeom prst="hexagon">
            <a:avLst/>
          </a:prstGeom>
          <a:noFill/>
          <a:ln>
            <a:solidFill>
              <a:srgbClr val="008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dirty="0"/>
          </a:p>
        </p:txBody>
      </p:sp>
      <p:sp>
        <p:nvSpPr>
          <p:cNvPr id="18" name="Hexagone 17"/>
          <p:cNvSpPr/>
          <p:nvPr/>
        </p:nvSpPr>
        <p:spPr>
          <a:xfrm>
            <a:off x="7855769" y="2762002"/>
            <a:ext cx="3240360" cy="2808312"/>
          </a:xfrm>
          <a:prstGeom prst="hexagon">
            <a:avLst/>
          </a:prstGeom>
          <a:noFill/>
          <a:ln>
            <a:solidFill>
              <a:srgbClr val="008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dirty="0"/>
          </a:p>
        </p:txBody>
      </p:sp>
      <p:sp>
        <p:nvSpPr>
          <p:cNvPr id="19" name="Hexagone 18"/>
          <p:cNvSpPr/>
          <p:nvPr/>
        </p:nvSpPr>
        <p:spPr>
          <a:xfrm>
            <a:off x="12104241" y="2762002"/>
            <a:ext cx="3240360" cy="2808312"/>
          </a:xfrm>
          <a:prstGeom prst="hexagon">
            <a:avLst/>
          </a:prstGeom>
          <a:noFill/>
          <a:ln>
            <a:solidFill>
              <a:srgbClr val="008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2609" y="665386"/>
            <a:ext cx="16522439" cy="692497"/>
          </a:xfrm>
        </p:spPr>
        <p:txBody>
          <a:bodyPr>
            <a:normAutofit fontScale="90000"/>
          </a:bodyPr>
          <a:lstStyle/>
          <a:p>
            <a:r>
              <a:rPr lang="fr-FR" dirty="0"/>
              <a:t>3 parties prenantes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043130" y="3761730"/>
            <a:ext cx="23519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alternant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Hexagone 9"/>
          <p:cNvSpPr/>
          <p:nvPr/>
        </p:nvSpPr>
        <p:spPr>
          <a:xfrm>
            <a:off x="7703369" y="2609602"/>
            <a:ext cx="3240360" cy="2808312"/>
          </a:xfrm>
          <a:prstGeom prst="hexagon">
            <a:avLst/>
          </a:prstGeom>
          <a:solidFill>
            <a:srgbClr val="008EA8"/>
          </a:solidFill>
          <a:ln>
            <a:solidFill>
              <a:srgbClr val="008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107657" y="3833738"/>
            <a:ext cx="26661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entreprise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2" name="Hexagone 11"/>
          <p:cNvSpPr/>
          <p:nvPr/>
        </p:nvSpPr>
        <p:spPr>
          <a:xfrm>
            <a:off x="11951841" y="2609602"/>
            <a:ext cx="3240360" cy="2808312"/>
          </a:xfrm>
          <a:prstGeom prst="hexagon">
            <a:avLst/>
          </a:prstGeom>
          <a:solidFill>
            <a:srgbClr val="008EA8"/>
          </a:solidFill>
          <a:ln>
            <a:solidFill>
              <a:srgbClr val="008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12267818" y="3761730"/>
            <a:ext cx="26084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université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487856" y="6858074"/>
            <a:ext cx="206338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contrat de</a:t>
            </a:r>
          </a:p>
          <a:p>
            <a:pPr algn="ctr"/>
            <a:r>
              <a:rPr lang="fr-FR" sz="3200" b="1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travail</a:t>
            </a:r>
            <a:endParaRPr lang="fr-FR" sz="1400" b="1" dirty="0"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2826147" y="6858074"/>
            <a:ext cx="276389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b="1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convention de</a:t>
            </a:r>
          </a:p>
          <a:p>
            <a:pPr algn="ctr"/>
            <a:r>
              <a:rPr lang="fr-FR" sz="3200" b="1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formation</a:t>
            </a:r>
            <a:endParaRPr lang="fr-FR" sz="1400" b="1" dirty="0"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553029">
            <a:off x="10343520" y="5604044"/>
            <a:ext cx="2366304" cy="223756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11381647">
            <a:off x="10329472" y="5303350"/>
            <a:ext cx="2366304" cy="2237560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553029">
            <a:off x="6286921" y="5669581"/>
            <a:ext cx="2366304" cy="2237560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11381647">
            <a:off x="6047813" y="5271931"/>
            <a:ext cx="2366304" cy="223756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879" y="2806687"/>
            <a:ext cx="1586428" cy="83467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2424" y="2806687"/>
            <a:ext cx="1039193" cy="83467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132" y="2806687"/>
            <a:ext cx="1503513" cy="83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137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>Un statut différent : salarié d’entreprise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7559353" y="1817514"/>
            <a:ext cx="9577064" cy="4824536"/>
          </a:xfrm>
        </p:spPr>
        <p:txBody>
          <a:bodyPr>
            <a:noAutofit/>
          </a:bodyPr>
          <a:lstStyle/>
          <a:p>
            <a:pPr algn="just"/>
            <a:r>
              <a:rPr lang="fr-FR" sz="3200" dirty="0"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Au sein de son entreprise, l’alternant est </a:t>
            </a:r>
            <a:r>
              <a:rPr lang="fr-FR" sz="3200" b="1" dirty="0"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un salarié</a:t>
            </a:r>
            <a:r>
              <a:rPr lang="fr-FR" sz="3200" dirty="0"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 comme les autres : il bénéficie des mêmes droits et est soumis aux mêmes obligations</a:t>
            </a:r>
          </a:p>
          <a:p>
            <a:pPr algn="just"/>
            <a:r>
              <a:rPr lang="fr-FR" sz="3200" dirty="0"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Le code du travail, les règlements et la convention collective de l’entreprise lui sont applicables sans distinction</a:t>
            </a:r>
          </a:p>
          <a:p>
            <a:pPr algn="just"/>
            <a:r>
              <a:rPr lang="fr-FR" sz="3200" dirty="0"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Période d’essai : varie selon le contrat</a:t>
            </a:r>
          </a:p>
          <a:p>
            <a:pPr algn="just"/>
            <a:r>
              <a:rPr lang="fr-FR" sz="3200" dirty="0"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Congés vs vacances </a:t>
            </a:r>
            <a:r>
              <a:rPr lang="fr-FR" sz="3200" dirty="0" err="1"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univ</a:t>
            </a:r>
            <a:r>
              <a:rPr lang="fr-FR" sz="3200" dirty="0"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. =&gt; CP 2,5 jrs par mois à poser sur les périodes en entreprise, à votre convenance mais en accord avec votre entreprise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726866" y="7290122"/>
            <a:ext cx="118415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8EA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Obligation d’attester de votre assiduité et de prévenir l’entreprise en cas d’absence, changement d’emploi du temps, etc. durant les périodes d’enseignement à la faculté</a:t>
            </a:r>
          </a:p>
        </p:txBody>
      </p:sp>
      <p:sp>
        <p:nvSpPr>
          <p:cNvPr id="3" name="Flèche droite 2"/>
          <p:cNvSpPr/>
          <p:nvPr/>
        </p:nvSpPr>
        <p:spPr bwMode="auto">
          <a:xfrm>
            <a:off x="4246985" y="7650162"/>
            <a:ext cx="1275756" cy="64807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4"/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343181C-FE14-47EC-9A41-2E0FF76D35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12" y="1409718"/>
            <a:ext cx="6353709" cy="559237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F701A1A-0C28-4C3F-AEA2-672C8970C4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208598" y="593378"/>
            <a:ext cx="1007939" cy="155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149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>Une rémunération en continu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292425" y="687420"/>
            <a:ext cx="1420056" cy="2525602"/>
          </a:xfrm>
          <a:prstGeom prst="rect">
            <a:avLst/>
          </a:prstGeom>
        </p:spPr>
      </p:pic>
      <p:sp>
        <p:nvSpPr>
          <p:cNvPr id="9" name="Espace réservé du contenu 5">
            <a:extLst>
              <a:ext uri="{FF2B5EF4-FFF2-40B4-BE49-F238E27FC236}">
                <a16:creationId xmlns:a16="http://schemas.microsoft.com/office/drawing/2014/main" id="{D8D9FC0A-80B3-4DA9-80B2-305551122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657" y="1889522"/>
            <a:ext cx="16417824" cy="65527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3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Votre rémunération varie selon plusieurs critères 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3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Type du contrat de travail : Contrat de Professionnalisation </a:t>
            </a:r>
            <a:r>
              <a:rPr lang="fr-FR" sz="3000" dirty="0">
                <a:highlight>
                  <a:srgbClr val="FFFF66"/>
                </a:highlight>
                <a:latin typeface="Source Sans Pro" panose="020B0503030403020204" pitchFamily="34" charset="0"/>
                <a:ea typeface="Source Sans Pro" panose="020B0503030403020204" pitchFamily="34" charset="0"/>
              </a:rPr>
              <a:t>ou Contrat d’Apprentissage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3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Âge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3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Niveau de votre formation  &amp; Année d’exécution du contrat (M2 ⇐⇒ 2ème)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r-FR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fr-FR" sz="4000" b="1" dirty="0">
                <a:solidFill>
                  <a:srgbClr val="008EA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En bref, elle se situera a minima entre :</a:t>
            </a:r>
          </a:p>
          <a:p>
            <a:pPr marL="0" indent="0" algn="ctr">
              <a:buNone/>
            </a:pPr>
            <a:r>
              <a:rPr lang="fr-FR" sz="4000" b="1" dirty="0">
                <a:solidFill>
                  <a:srgbClr val="008EA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61% (21 ans et +) et 100% du Smic (26 ans et +)</a:t>
            </a:r>
          </a:p>
          <a:p>
            <a:pPr marL="0" indent="0">
              <a:buNone/>
            </a:pPr>
            <a:endParaRPr lang="fr-FR" sz="3000" b="1" dirty="0">
              <a:solidFill>
                <a:srgbClr val="008EA8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fr-FR" sz="3200" b="1" dirty="0">
                <a:solidFill>
                  <a:srgbClr val="008EA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*SMIC au 1</a:t>
            </a:r>
            <a:r>
              <a:rPr lang="fr-FR" sz="3200" b="1" baseline="30000" dirty="0">
                <a:solidFill>
                  <a:srgbClr val="008EA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er</a:t>
            </a:r>
            <a:r>
              <a:rPr lang="fr-FR" sz="3200" b="1" dirty="0">
                <a:solidFill>
                  <a:srgbClr val="008EA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janvier 2026 : 1 823,03€ brut par mois pour 35 heures hebdomadaires</a:t>
            </a:r>
            <a:endParaRPr lang="fr-FR" sz="3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fr-FR" sz="3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Salaire perçu en continu tout au long de votre formation</a:t>
            </a:r>
          </a:p>
          <a:p>
            <a:pPr marL="0" indent="0">
              <a:buNone/>
            </a:pPr>
            <a:r>
              <a:rPr lang="fr-FR" sz="3600" u="sng" dirty="0">
                <a:latin typeface="Source Sans Pro" panose="020B0503030403020204" pitchFamily="34" charset="0"/>
                <a:ea typeface="Source Sans Pro" panose="020B0503030403020204" pitchFamily="34" charset="0"/>
              </a:rPr>
              <a:t>Apprentissage uniquement </a:t>
            </a:r>
            <a:r>
              <a:rPr lang="fr-FR" sz="3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: modification du % lorsque passage de 25 -&gt; 26 ans</a:t>
            </a:r>
            <a:endParaRPr lang="fr-FR" sz="3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fr-FR" sz="3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Simulateur de rémunération : </a:t>
            </a:r>
            <a:r>
              <a:rPr lang="fr-FR" sz="3400" dirty="0">
                <a:hlinkClick r:id="rId4"/>
              </a:rPr>
              <a:t>https://www.alternance.emploi.gouv.fr/accueil</a:t>
            </a:r>
            <a:endParaRPr lang="fr-FR" sz="3400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885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>Un nouveau rythme de formation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77290" y="5993978"/>
            <a:ext cx="1586937" cy="219066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0E8A701-32FD-44D9-9524-668E2B6B5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2809" y="1529481"/>
            <a:ext cx="13845258" cy="724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411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ZoneTexte 2"/>
          <p:cNvSpPr txBox="1">
            <a:spLocks noChangeArrowheads="1"/>
          </p:cNvSpPr>
          <p:nvPr/>
        </p:nvSpPr>
        <p:spPr bwMode="auto">
          <a:xfrm>
            <a:off x="797231" y="3041650"/>
            <a:ext cx="9498426" cy="39703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0"/>
              </a:spcBef>
              <a:buClr>
                <a:srgbClr val="D0D700"/>
              </a:buClr>
              <a:buFont typeface="Arial"/>
              <a:defRPr sz="2000">
                <a:solidFill>
                  <a:schemeClr val="tx1"/>
                </a:solidFill>
                <a:latin typeface="Trebuchet MS"/>
                <a:ea typeface="MS PGothic"/>
                <a:cs typeface="Trebuchet MS"/>
              </a:defRPr>
            </a:lvl1pPr>
            <a:lvl2pPr marL="742950" indent="-285750">
              <a:spcBef>
                <a:spcPts val="1800"/>
              </a:spcBef>
              <a:buClr>
                <a:srgbClr val="D0D700"/>
              </a:buClr>
              <a:buFont typeface="Arial"/>
              <a:buChar char="●"/>
              <a:defRPr sz="2000">
                <a:solidFill>
                  <a:schemeClr val="tx1"/>
                </a:solidFill>
                <a:latin typeface="Trebuchet MS"/>
                <a:ea typeface="MS PGothic"/>
              </a:defRPr>
            </a:lvl2pPr>
            <a:lvl3pPr marL="1143000" indent="-228600">
              <a:spcBef>
                <a:spcPts val="0"/>
              </a:spcBef>
              <a:buClr>
                <a:srgbClr val="7F7F7F"/>
              </a:buClr>
              <a:buFont typeface="Lucida Grande"/>
              <a:buChar char="-"/>
              <a:defRPr>
                <a:solidFill>
                  <a:schemeClr val="tx1"/>
                </a:solidFill>
                <a:latin typeface="Trebuchet MS"/>
                <a:ea typeface="MS PGothic"/>
              </a:defRPr>
            </a:lvl3pPr>
            <a:lvl4pPr marL="1600200" indent="-228600">
              <a:spcBef>
                <a:spcPts val="0"/>
              </a:spcBef>
              <a:buClr>
                <a:srgbClr val="7F7F7F"/>
              </a:buClr>
              <a:buFont typeface="Courier New"/>
              <a:buChar char="o"/>
              <a:defRPr sz="1600">
                <a:solidFill>
                  <a:schemeClr val="tx1"/>
                </a:solidFill>
                <a:latin typeface="Trebuchet MS"/>
                <a:ea typeface="MS PGothic"/>
              </a:defRPr>
            </a:lvl4pPr>
            <a:lvl5pPr marL="2057400" indent="-228600">
              <a:spcBef>
                <a:spcPts val="0"/>
              </a:spcBef>
              <a:buClr>
                <a:srgbClr val="7F7F7F"/>
              </a:buClr>
              <a:buFont typeface="Lucida Grande"/>
              <a:buChar char="-"/>
              <a:defRPr sz="1400">
                <a:solidFill>
                  <a:schemeClr val="tx1"/>
                </a:solidFill>
                <a:latin typeface="Trebuchet MS"/>
                <a:ea typeface="MS PGothic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cida Grande"/>
              <a:buChar char="-"/>
              <a:defRPr sz="1400">
                <a:solidFill>
                  <a:schemeClr val="tx1"/>
                </a:solidFill>
                <a:latin typeface="Trebuchet MS"/>
                <a:ea typeface="MS PGothic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cida Grande"/>
              <a:buChar char="-"/>
              <a:defRPr sz="1400">
                <a:solidFill>
                  <a:schemeClr val="tx1"/>
                </a:solidFill>
                <a:latin typeface="Trebuchet MS"/>
                <a:ea typeface="MS PGothic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cida Grande"/>
              <a:buChar char="-"/>
              <a:defRPr sz="1400">
                <a:solidFill>
                  <a:schemeClr val="tx1"/>
                </a:solidFill>
                <a:latin typeface="Trebuchet MS"/>
                <a:ea typeface="MS PGothic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cida Grande"/>
              <a:buChar char="-"/>
              <a:defRPr sz="1400">
                <a:solidFill>
                  <a:schemeClr val="tx1"/>
                </a:solidFill>
                <a:latin typeface="Trebuchet MS"/>
                <a:ea typeface="MS PGothic"/>
              </a:defRPr>
            </a:lvl9pPr>
          </a:lstStyle>
          <a:p>
            <a:pPr>
              <a:buClrTx/>
              <a:defRPr/>
            </a:pPr>
            <a:r>
              <a:rPr lang="fr-FR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Recherche d’un employeur :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  <a:defRPr/>
            </a:pPr>
            <a:r>
              <a:rPr lang="fr-FR" sz="2800" b="1" dirty="0">
                <a:solidFill>
                  <a:srgbClr val="008EA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Delphine VINCE, Elodie SIMEONI (service Focal)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  <a:defRPr/>
            </a:pPr>
            <a:r>
              <a:rPr lang="fr-FR" sz="2800" b="1" dirty="0">
                <a:solidFill>
                  <a:srgbClr val="008EA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Les responsables pédagogiques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  <a:defRPr/>
            </a:pPr>
            <a:r>
              <a:rPr lang="fr-FR" sz="2800" b="1" dirty="0">
                <a:solidFill>
                  <a:srgbClr val="008EA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CLIP / SUIO / CFA </a:t>
            </a:r>
            <a:r>
              <a:rPr lang="fr-FR" sz="2800" b="1" dirty="0" err="1">
                <a:solidFill>
                  <a:srgbClr val="008EA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Formasup</a:t>
            </a:r>
            <a:r>
              <a:rPr lang="fr-FR" sz="2800" b="1" dirty="0">
                <a:solidFill>
                  <a:srgbClr val="008EA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PDL</a:t>
            </a:r>
          </a:p>
          <a:p>
            <a:pPr algn="just">
              <a:buClrTx/>
              <a:defRPr/>
            </a:pPr>
            <a:endParaRPr lang="fr-FR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just">
              <a:buClrTx/>
              <a:defRPr/>
            </a:pPr>
            <a:r>
              <a:rPr lang="fr-FR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Tout au long de la formation :</a:t>
            </a:r>
            <a:endParaRPr sz="3200" b="1" dirty="0">
              <a:solidFill>
                <a:srgbClr val="008EA8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457200" indent="-457200" algn="just">
              <a:buClrTx/>
              <a:buFont typeface="Arial" panose="020B0604020202020204" pitchFamily="34" charset="0"/>
              <a:buChar char="•"/>
              <a:defRPr/>
            </a:pPr>
            <a:r>
              <a:rPr lang="fr-FR" sz="2800" b="1" dirty="0">
                <a:solidFill>
                  <a:srgbClr val="008EA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Votre tuteur pédagogique</a:t>
            </a:r>
            <a:endParaRPr lang="fr-FR" sz="28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457200" indent="-457200" algn="just">
              <a:buClrTx/>
              <a:buFont typeface="Arial" panose="020B0604020202020204" pitchFamily="34" charset="0"/>
              <a:buChar char="•"/>
              <a:defRPr/>
            </a:pPr>
            <a:r>
              <a:rPr lang="fr-FR" sz="2800" b="1" dirty="0">
                <a:solidFill>
                  <a:srgbClr val="008EA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Votre tuteur professionnel</a:t>
            </a:r>
            <a:endParaRPr lang="fr-FR" sz="2800" dirty="0">
              <a:solidFill>
                <a:srgbClr val="008EA8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457200" indent="-457200" algn="just">
              <a:buClrTx/>
              <a:buFont typeface="Arial" panose="020B0604020202020204" pitchFamily="34" charset="0"/>
              <a:buChar char="•"/>
              <a:defRPr/>
            </a:pPr>
            <a:r>
              <a:rPr lang="fr-FR" sz="2800" b="1" dirty="0">
                <a:solidFill>
                  <a:srgbClr val="008EA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Le responsable pédagogique de la formation</a:t>
            </a:r>
            <a:endParaRPr lang="fr-FR" sz="3200" b="1" dirty="0">
              <a:solidFill>
                <a:srgbClr val="008EA8"/>
              </a:solidFill>
              <a:latin typeface="+mn-lt"/>
            </a:endParaRPr>
          </a:p>
        </p:txBody>
      </p:sp>
      <p:sp>
        <p:nvSpPr>
          <p:cNvPr id="8" name="Titre 3"/>
          <p:cNvSpPr txBox="1">
            <a:spLocks/>
          </p:cNvSpPr>
          <p:nvPr/>
        </p:nvSpPr>
        <p:spPr bwMode="auto">
          <a:xfrm>
            <a:off x="862289" y="687420"/>
            <a:ext cx="12313687" cy="7700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425550">
              <a:lnSpc>
                <a:spcPct val="90000"/>
              </a:lnSpc>
              <a:spcBef>
                <a:spcPts val="0"/>
              </a:spcBef>
              <a:buNone/>
              <a:defRPr sz="7000">
                <a:solidFill>
                  <a:srgbClr val="008EA8"/>
                </a:solidFill>
                <a:latin typeface="+mn-lt"/>
                <a:ea typeface="Source Sans Pro"/>
                <a:cs typeface="+mj-cs"/>
              </a:defRPr>
            </a:lvl1pPr>
          </a:lstStyle>
          <a:p>
            <a:r>
              <a:rPr lang="fr-FR" sz="63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Accompagnement &amp; Tutorat</a:t>
            </a:r>
          </a:p>
        </p:txBody>
      </p:sp>
      <p:sp>
        <p:nvSpPr>
          <p:cNvPr id="6" name="Étoile : 10 branches 5">
            <a:extLst>
              <a:ext uri="{FF2B5EF4-FFF2-40B4-BE49-F238E27FC236}">
                <a16:creationId xmlns:a16="http://schemas.microsoft.com/office/drawing/2014/main" id="{BC91CCFE-94AE-45BA-95D5-AA8DEE759F1E}"/>
              </a:ext>
            </a:extLst>
          </p:cNvPr>
          <p:cNvSpPr/>
          <p:nvPr/>
        </p:nvSpPr>
        <p:spPr>
          <a:xfrm>
            <a:off x="10237668" y="1681482"/>
            <a:ext cx="2448272" cy="2520280"/>
          </a:xfrm>
          <a:prstGeom prst="star10">
            <a:avLst/>
          </a:prstGeom>
          <a:solidFill>
            <a:srgbClr val="008EA8"/>
          </a:solidFill>
          <a:ln>
            <a:solidFill>
              <a:srgbClr val="008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A70E452-5B39-416F-B297-D2FFBFCC3AE5}"/>
              </a:ext>
            </a:extLst>
          </p:cNvPr>
          <p:cNvSpPr/>
          <p:nvPr/>
        </p:nvSpPr>
        <p:spPr bwMode="auto">
          <a:xfrm>
            <a:off x="10312723" y="2754157"/>
            <a:ext cx="22981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cap="all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Tuteur pédagogique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38DFC37E-19B5-4FEF-B390-6C03F4339B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891" y="1622959"/>
            <a:ext cx="2287974" cy="1618338"/>
          </a:xfrm>
          <a:prstGeom prst="rect">
            <a:avLst/>
          </a:prstGeom>
        </p:spPr>
      </p:pic>
      <p:sp>
        <p:nvSpPr>
          <p:cNvPr id="24" name="Flèche : double flèche horizontale 23">
            <a:extLst>
              <a:ext uri="{FF2B5EF4-FFF2-40B4-BE49-F238E27FC236}">
                <a16:creationId xmlns:a16="http://schemas.microsoft.com/office/drawing/2014/main" id="{0FEE5E3D-7A5C-497F-ACA4-DF82F2AFDE8E}"/>
              </a:ext>
            </a:extLst>
          </p:cNvPr>
          <p:cNvSpPr/>
          <p:nvPr/>
        </p:nvSpPr>
        <p:spPr>
          <a:xfrm>
            <a:off x="12995617" y="2426161"/>
            <a:ext cx="2664296" cy="707886"/>
          </a:xfrm>
          <a:prstGeom prst="leftRightArrow">
            <a:avLst/>
          </a:prstGeom>
          <a:solidFill>
            <a:srgbClr val="008EA8"/>
          </a:solidFill>
          <a:ln>
            <a:solidFill>
              <a:srgbClr val="008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 : bas 28">
            <a:extLst>
              <a:ext uri="{FF2B5EF4-FFF2-40B4-BE49-F238E27FC236}">
                <a16:creationId xmlns:a16="http://schemas.microsoft.com/office/drawing/2014/main" id="{481C0197-AF72-467D-8F91-A2BE22D939CC}"/>
              </a:ext>
            </a:extLst>
          </p:cNvPr>
          <p:cNvSpPr/>
          <p:nvPr/>
        </p:nvSpPr>
        <p:spPr>
          <a:xfrm rot="2364554">
            <a:off x="15968659" y="3859598"/>
            <a:ext cx="298088" cy="2545123"/>
          </a:xfrm>
          <a:prstGeom prst="downArrow">
            <a:avLst/>
          </a:prstGeom>
          <a:solidFill>
            <a:srgbClr val="008EA8"/>
          </a:solidFill>
          <a:ln>
            <a:solidFill>
              <a:srgbClr val="008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55A2DF2-5AB6-4D3D-8BB5-36463427F42B}"/>
              </a:ext>
            </a:extLst>
          </p:cNvPr>
          <p:cNvSpPr/>
          <p:nvPr/>
        </p:nvSpPr>
        <p:spPr bwMode="auto">
          <a:xfrm>
            <a:off x="13013992" y="3761730"/>
            <a:ext cx="2664296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2800" b="1" cap="all" dirty="0">
                <a:solidFill>
                  <a:srgbClr val="BB016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Progression pédagogique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BDFE44A-5BEC-4BF4-AE44-5715E4483AA7}"/>
              </a:ext>
            </a:extLst>
          </p:cNvPr>
          <p:cNvSpPr/>
          <p:nvPr/>
        </p:nvSpPr>
        <p:spPr bwMode="auto">
          <a:xfrm rot="18515661">
            <a:off x="14999065" y="5143466"/>
            <a:ext cx="2761216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cap="all" dirty="0">
                <a:solidFill>
                  <a:srgbClr val="BB016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Accompagnement</a:t>
            </a:r>
          </a:p>
        </p:txBody>
      </p:sp>
      <p:sp>
        <p:nvSpPr>
          <p:cNvPr id="33" name="Étoile : 10 branches 32">
            <a:extLst>
              <a:ext uri="{FF2B5EF4-FFF2-40B4-BE49-F238E27FC236}">
                <a16:creationId xmlns:a16="http://schemas.microsoft.com/office/drawing/2014/main" id="{503C212E-0FE3-4205-903E-4B276DD30AEE}"/>
              </a:ext>
            </a:extLst>
          </p:cNvPr>
          <p:cNvSpPr/>
          <p:nvPr/>
        </p:nvSpPr>
        <p:spPr bwMode="auto">
          <a:xfrm>
            <a:off x="16056297" y="1681482"/>
            <a:ext cx="2448272" cy="2520280"/>
          </a:xfrm>
          <a:prstGeom prst="star10">
            <a:avLst/>
          </a:prstGeom>
          <a:solidFill>
            <a:srgbClr val="008EA8"/>
          </a:solidFill>
          <a:ln>
            <a:solidFill>
              <a:srgbClr val="008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AECC7AD-92B1-464B-8F15-2D3000B26E96}"/>
              </a:ext>
            </a:extLst>
          </p:cNvPr>
          <p:cNvSpPr/>
          <p:nvPr/>
        </p:nvSpPr>
        <p:spPr bwMode="auto">
          <a:xfrm>
            <a:off x="16206407" y="2811542"/>
            <a:ext cx="22981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cap="all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Tuteur professionnel</a:t>
            </a:r>
          </a:p>
        </p:txBody>
      </p:sp>
      <p:sp>
        <p:nvSpPr>
          <p:cNvPr id="35" name="Étoile : 10 branches 34">
            <a:extLst>
              <a:ext uri="{FF2B5EF4-FFF2-40B4-BE49-F238E27FC236}">
                <a16:creationId xmlns:a16="http://schemas.microsoft.com/office/drawing/2014/main" id="{04BFF0EF-EB60-44B7-9577-D391CDE7982C}"/>
              </a:ext>
            </a:extLst>
          </p:cNvPr>
          <p:cNvSpPr/>
          <p:nvPr/>
        </p:nvSpPr>
        <p:spPr bwMode="auto">
          <a:xfrm>
            <a:off x="13103969" y="5777954"/>
            <a:ext cx="2448272" cy="2520280"/>
          </a:xfrm>
          <a:prstGeom prst="star10">
            <a:avLst/>
          </a:prstGeom>
          <a:solidFill>
            <a:srgbClr val="008EA8"/>
          </a:solidFill>
          <a:ln>
            <a:solidFill>
              <a:srgbClr val="008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C78A136-4015-41E5-8153-4A44145EE950}"/>
              </a:ext>
            </a:extLst>
          </p:cNvPr>
          <p:cNvSpPr/>
          <p:nvPr/>
        </p:nvSpPr>
        <p:spPr bwMode="auto">
          <a:xfrm>
            <a:off x="13232591" y="7322060"/>
            <a:ext cx="22981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cap="all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Alternant</a:t>
            </a:r>
          </a:p>
        </p:txBody>
      </p:sp>
      <p:sp>
        <p:nvSpPr>
          <p:cNvPr id="37" name="Flèche : bas 36">
            <a:extLst>
              <a:ext uri="{FF2B5EF4-FFF2-40B4-BE49-F238E27FC236}">
                <a16:creationId xmlns:a16="http://schemas.microsoft.com/office/drawing/2014/main" id="{93FE6D0C-E1B5-41F7-AAB9-ABBE5A33C8FF}"/>
              </a:ext>
            </a:extLst>
          </p:cNvPr>
          <p:cNvSpPr/>
          <p:nvPr/>
        </p:nvSpPr>
        <p:spPr bwMode="auto">
          <a:xfrm rot="19451547">
            <a:off x="12403765" y="3906332"/>
            <a:ext cx="298088" cy="2545123"/>
          </a:xfrm>
          <a:prstGeom prst="downArrow">
            <a:avLst/>
          </a:prstGeom>
          <a:solidFill>
            <a:srgbClr val="008EA8"/>
          </a:solidFill>
          <a:ln>
            <a:solidFill>
              <a:srgbClr val="008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A894594-EAA2-4952-B68E-3D3B0BD48B23}"/>
              </a:ext>
            </a:extLst>
          </p:cNvPr>
          <p:cNvSpPr/>
          <p:nvPr/>
        </p:nvSpPr>
        <p:spPr bwMode="auto">
          <a:xfrm rot="3314443">
            <a:off x="10900501" y="5151533"/>
            <a:ext cx="2761216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cap="all" dirty="0">
                <a:solidFill>
                  <a:srgbClr val="BB016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Accompagnement</a:t>
            </a:r>
          </a:p>
        </p:txBody>
      </p:sp>
      <p:pic>
        <p:nvPicPr>
          <p:cNvPr id="58" name="Image 57">
            <a:extLst>
              <a:ext uri="{FF2B5EF4-FFF2-40B4-BE49-F238E27FC236}">
                <a16:creationId xmlns:a16="http://schemas.microsoft.com/office/drawing/2014/main" id="{29141F56-4F69-4127-A333-5190A3E953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773" y="6301214"/>
            <a:ext cx="917899" cy="905900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4741FA1B-7174-48C7-B366-CAA06644EF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801" y="1874355"/>
            <a:ext cx="953263" cy="790894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D37AF7F-D1A8-4B97-A9D4-EBB25ECCA13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042"/>
          <a:stretch/>
        </p:blipFill>
        <p:spPr bwMode="auto">
          <a:xfrm>
            <a:off x="17079602" y="6754164"/>
            <a:ext cx="1354924" cy="1863168"/>
          </a:xfrm>
          <a:prstGeom prst="rect">
            <a:avLst/>
          </a:prstGeom>
        </p:spPr>
      </p:pic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97E5737A-3668-4B27-B2F4-9861F9B34244}"/>
              </a:ext>
            </a:extLst>
          </p:cNvPr>
          <p:cNvSpPr txBox="1">
            <a:spLocks noChangeShapeType="1"/>
          </p:cNvSpPr>
          <p:nvPr/>
        </p:nvSpPr>
        <p:spPr bwMode="auto">
          <a:xfrm>
            <a:off x="11687405" y="8364111"/>
            <a:ext cx="5116396" cy="332399"/>
          </a:xfrm>
          <a:prstGeom prst="rect">
            <a:avLst/>
          </a:prstGeom>
        </p:spPr>
        <p:txBody>
          <a:bodyPr vert="horz" wrap="square" lIns="0" tIns="0" rIns="0" bIns="0" rtlCol="0" anchorCtr="1">
            <a:spAutoFit/>
          </a:bodyPr>
          <a:lstStyle>
            <a:lvl1pPr marL="268288" indent="-268288" algn="l" defTabSz="1425550">
              <a:lnSpc>
                <a:spcPct val="90000"/>
              </a:lnSpc>
              <a:spcBef>
                <a:spcPts val="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3275" indent="-266700" algn="l" defTabSz="1425550">
              <a:lnSpc>
                <a:spcPct val="90000"/>
              </a:lnSpc>
              <a:spcBef>
                <a:spcPts val="0"/>
              </a:spcBef>
              <a:buFont typeface="Courier New"/>
              <a:buChar char="o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0975" indent="-457200" algn="l" defTabSz="1425550">
              <a:lnSpc>
                <a:spcPct val="90000"/>
              </a:lnSpc>
              <a:spcBef>
                <a:spcPts val="0"/>
              </a:spcBef>
              <a:buFont typeface="Source Sans Pro"/>
              <a:buChar char="‒"/>
              <a:defRPr sz="20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95525" indent="-457200" algn="l" defTabSz="1425550">
              <a:lnSpc>
                <a:spcPct val="90000"/>
              </a:lnSpc>
              <a:spcBef>
                <a:spcPts val="780"/>
              </a:spcBef>
              <a:buFont typeface="Source Sans Pro"/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>
              <a:lnSpc>
                <a:spcPct val="90000"/>
              </a:lnSpc>
              <a:spcBef>
                <a:spcPts val="78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>
              <a:lnSpc>
                <a:spcPct val="90000"/>
              </a:lnSpc>
              <a:spcBef>
                <a:spcPts val="78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>
              <a:lnSpc>
                <a:spcPct val="90000"/>
              </a:lnSpc>
              <a:spcBef>
                <a:spcPts val="78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>
              <a:lnSpc>
                <a:spcPct val="90000"/>
              </a:lnSpc>
              <a:spcBef>
                <a:spcPts val="78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>
              <a:lnSpc>
                <a:spcPct val="90000"/>
              </a:lnSpc>
              <a:spcBef>
                <a:spcPts val="78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Livret de suivi de l’alternant (LEA)</a:t>
            </a:r>
          </a:p>
        </p:txBody>
      </p:sp>
    </p:spTree>
    <p:extLst>
      <p:ext uri="{BB962C8B-B14F-4D97-AF65-F5344CB8AC3E}">
        <p14:creationId xmlns:p14="http://schemas.microsoft.com/office/powerpoint/2010/main" val="3159421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11591801" y="389645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ou </a:t>
            </a:r>
            <a:r>
              <a:rPr lang="fr-FR" b="1" dirty="0">
                <a:solidFill>
                  <a:schemeClr val="bg1"/>
                </a:solidFill>
              </a:rPr>
              <a:t>TUTEUR</a:t>
            </a:r>
          </a:p>
        </p:txBody>
      </p:sp>
      <p:sp>
        <p:nvSpPr>
          <p:cNvPr id="14" name="Titre 4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425550">
              <a:lnSpc>
                <a:spcPct val="90000"/>
              </a:lnSpc>
              <a:spcBef>
                <a:spcPts val="0"/>
              </a:spcBef>
              <a:buNone/>
              <a:defRPr sz="7000">
                <a:solidFill>
                  <a:srgbClr val="008EA8"/>
                </a:solidFill>
                <a:latin typeface="Source Sans Pro"/>
                <a:ea typeface="Source Sans Pro"/>
                <a:cs typeface="+mj-cs"/>
              </a:defRPr>
            </a:lvl1pPr>
          </a:lstStyle>
          <a:p>
            <a:r>
              <a:rPr lang="fr-FR" sz="63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LEA - Livret Electronique de l’Alternant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85F2D53-008A-4FDA-BA51-222B82916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144" y="2597944"/>
            <a:ext cx="17468850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337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E30B8D-B743-4BDC-AA51-A92E1F596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7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LEA - Livret Electronique de l’Alternant</a:t>
            </a:r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A7441E-922C-44B4-9D4F-758ADFC5452D}"/>
              </a:ext>
            </a:extLst>
          </p:cNvPr>
          <p:cNvSpPr/>
          <p:nvPr/>
        </p:nvSpPr>
        <p:spPr>
          <a:xfrm>
            <a:off x="2590801" y="3559721"/>
            <a:ext cx="122413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E339A9-1C57-49AE-BF96-7C2819B79ADB}"/>
              </a:ext>
            </a:extLst>
          </p:cNvPr>
          <p:cNvSpPr/>
          <p:nvPr/>
        </p:nvSpPr>
        <p:spPr>
          <a:xfrm>
            <a:off x="2086745" y="3707502"/>
            <a:ext cx="122413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3CE8CA-0684-462E-BA64-A10B984B257C}"/>
              </a:ext>
            </a:extLst>
          </p:cNvPr>
          <p:cNvSpPr/>
          <p:nvPr/>
        </p:nvSpPr>
        <p:spPr>
          <a:xfrm>
            <a:off x="2878833" y="3881961"/>
            <a:ext cx="122413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5466D7-7EC0-4894-9218-8D2E38AB8D5F}"/>
              </a:ext>
            </a:extLst>
          </p:cNvPr>
          <p:cNvSpPr/>
          <p:nvPr/>
        </p:nvSpPr>
        <p:spPr>
          <a:xfrm>
            <a:off x="2950841" y="4056420"/>
            <a:ext cx="122413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3845EF-FA66-46D7-9A2E-A9DD994CFB48}"/>
              </a:ext>
            </a:extLst>
          </p:cNvPr>
          <p:cNvSpPr/>
          <p:nvPr/>
        </p:nvSpPr>
        <p:spPr>
          <a:xfrm>
            <a:off x="8063409" y="3568822"/>
            <a:ext cx="122413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852F67-D6E2-4BA8-88D4-65D956E9B664}"/>
              </a:ext>
            </a:extLst>
          </p:cNvPr>
          <p:cNvSpPr/>
          <p:nvPr/>
        </p:nvSpPr>
        <p:spPr>
          <a:xfrm>
            <a:off x="6839273" y="3754859"/>
            <a:ext cx="1224136" cy="2711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824025-2099-4EB0-95B8-8E4293E8811E}"/>
              </a:ext>
            </a:extLst>
          </p:cNvPr>
          <p:cNvSpPr/>
          <p:nvPr/>
        </p:nvSpPr>
        <p:spPr>
          <a:xfrm>
            <a:off x="8207425" y="4200436"/>
            <a:ext cx="122413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2954D2-E175-4160-AC79-7A027D9A636D}"/>
              </a:ext>
            </a:extLst>
          </p:cNvPr>
          <p:cNvSpPr/>
          <p:nvPr/>
        </p:nvSpPr>
        <p:spPr>
          <a:xfrm>
            <a:off x="6695257" y="4324881"/>
            <a:ext cx="1728192" cy="1386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0C1B10-7EF8-4D3A-A745-1234C209A0A8}"/>
              </a:ext>
            </a:extLst>
          </p:cNvPr>
          <p:cNvSpPr/>
          <p:nvPr/>
        </p:nvSpPr>
        <p:spPr>
          <a:xfrm>
            <a:off x="7271321" y="4463574"/>
            <a:ext cx="122413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1489596-533A-4B3D-889A-4C3DA73234BC}"/>
              </a:ext>
            </a:extLst>
          </p:cNvPr>
          <p:cNvSpPr/>
          <p:nvPr/>
        </p:nvSpPr>
        <p:spPr>
          <a:xfrm>
            <a:off x="7343329" y="4611215"/>
            <a:ext cx="122413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9E7FE72D-8DA8-4484-AF9A-C0C47AB56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81" y="2512219"/>
            <a:ext cx="17554575" cy="5667375"/>
          </a:xfrm>
          <a:prstGeom prst="rect">
            <a:avLst/>
          </a:prstGeom>
        </p:spPr>
      </p:pic>
      <p:sp>
        <p:nvSpPr>
          <p:cNvPr id="20" name="object 18">
            <a:extLst>
              <a:ext uri="{FF2B5EF4-FFF2-40B4-BE49-F238E27FC236}">
                <a16:creationId xmlns:a16="http://schemas.microsoft.com/office/drawing/2014/main" id="{256A449F-6483-463C-9B9F-8BF6F6DB37FA}"/>
              </a:ext>
            </a:extLst>
          </p:cNvPr>
          <p:cNvSpPr/>
          <p:nvPr/>
        </p:nvSpPr>
        <p:spPr>
          <a:xfrm>
            <a:off x="2230761" y="3093447"/>
            <a:ext cx="2257098" cy="6904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06"/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4ED2B225-EAA5-4315-A9B7-A32AB79EE3A7}"/>
              </a:ext>
            </a:extLst>
          </p:cNvPr>
          <p:cNvSpPr/>
          <p:nvPr/>
        </p:nvSpPr>
        <p:spPr>
          <a:xfrm>
            <a:off x="6555763" y="3311415"/>
            <a:ext cx="2587766" cy="2342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06"/>
          </a:p>
        </p:txBody>
      </p:sp>
      <p:sp>
        <p:nvSpPr>
          <p:cNvPr id="22" name="object 18">
            <a:extLst>
              <a:ext uri="{FF2B5EF4-FFF2-40B4-BE49-F238E27FC236}">
                <a16:creationId xmlns:a16="http://schemas.microsoft.com/office/drawing/2014/main" id="{C49F3DB1-74A7-4FFD-B695-CF57143B824A}"/>
              </a:ext>
            </a:extLst>
          </p:cNvPr>
          <p:cNvSpPr/>
          <p:nvPr/>
        </p:nvSpPr>
        <p:spPr>
          <a:xfrm>
            <a:off x="6770172" y="3865133"/>
            <a:ext cx="2732276" cy="2273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06"/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F499C480-FF20-4A68-AE8C-8C5111BB8992}"/>
              </a:ext>
            </a:extLst>
          </p:cNvPr>
          <p:cNvSpPr/>
          <p:nvPr/>
        </p:nvSpPr>
        <p:spPr>
          <a:xfrm>
            <a:off x="7879206" y="3702743"/>
            <a:ext cx="1366138" cy="1623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06"/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id="{2BF1A9A4-BB38-4763-ABCB-961F5F421C2C}"/>
              </a:ext>
            </a:extLst>
          </p:cNvPr>
          <p:cNvSpPr txBox="1"/>
          <p:nvPr/>
        </p:nvSpPr>
        <p:spPr>
          <a:xfrm>
            <a:off x="114023" y="4648704"/>
            <a:ext cx="1900714" cy="59963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9799" rIns="0" bIns="0" rtlCol="0">
            <a:spAutoFit/>
          </a:bodyPr>
          <a:lstStyle/>
          <a:p>
            <a:pPr>
              <a:spcBef>
                <a:spcPts val="156"/>
              </a:spcBef>
            </a:pPr>
            <a:r>
              <a:rPr lang="fr-FR" spc="-8" dirty="0">
                <a:solidFill>
                  <a:srgbClr val="008EA8"/>
                </a:solidFill>
                <a:latin typeface="Calibri"/>
                <a:cs typeface="Calibri"/>
              </a:rPr>
              <a:t>Coordonnées</a:t>
            </a:r>
            <a:r>
              <a:rPr lang="fr-FR" spc="-78" dirty="0">
                <a:solidFill>
                  <a:srgbClr val="008EA8"/>
                </a:solidFill>
                <a:latin typeface="Calibri"/>
                <a:cs typeface="Calibri"/>
              </a:rPr>
              <a:t> </a:t>
            </a:r>
          </a:p>
          <a:p>
            <a:pPr>
              <a:spcBef>
                <a:spcPts val="156"/>
              </a:spcBef>
            </a:pPr>
            <a:r>
              <a:rPr lang="fr-FR" spc="-8" dirty="0">
                <a:solidFill>
                  <a:srgbClr val="434343"/>
                </a:solidFill>
                <a:latin typeface="Calibri"/>
                <a:cs typeface="Calibri"/>
              </a:rPr>
              <a:t>Des </a:t>
            </a:r>
            <a:r>
              <a:rPr lang="fr-FR" spc="-23" dirty="0">
                <a:solidFill>
                  <a:srgbClr val="434343"/>
                </a:solidFill>
                <a:latin typeface="Calibri"/>
                <a:cs typeface="Calibri"/>
              </a:rPr>
              <a:t>interlocuteurs</a:t>
            </a:r>
            <a:endParaRPr lang="fr-FR" dirty="0">
              <a:latin typeface="Calibri"/>
              <a:cs typeface="Calibri"/>
            </a:endParaRP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550E0AE3-DCF1-428A-9549-5F31536E292F}"/>
              </a:ext>
            </a:extLst>
          </p:cNvPr>
          <p:cNvCxnSpPr>
            <a:cxnSpLocks/>
          </p:cNvCxnSpPr>
          <p:nvPr/>
        </p:nvCxnSpPr>
        <p:spPr>
          <a:xfrm flipV="1">
            <a:off x="1784976" y="4683930"/>
            <a:ext cx="677707" cy="232310"/>
          </a:xfrm>
          <a:prstGeom prst="straightConnector1">
            <a:avLst/>
          </a:prstGeom>
          <a:ln w="19050">
            <a:solidFill>
              <a:srgbClr val="008E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189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40746769" name="Titre 1"/>
          <p:cNvSpPr>
            <a:spLocks noGrp="1"/>
          </p:cNvSpPr>
          <p:nvPr>
            <p:ph type="title"/>
          </p:nvPr>
        </p:nvSpPr>
        <p:spPr bwMode="auto">
          <a:xfrm>
            <a:off x="1306741" y="777638"/>
            <a:ext cx="16393656" cy="14004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6859" dirty="0">
                <a:latin typeface="Source Sans Pro" panose="020B0503030403020204" pitchFamily="34" charset="0"/>
                <a:ea typeface="Source Sans Pro" panose="020B0503030403020204" pitchFamily="34" charset="0"/>
                <a:cs typeface="ヒラギノ角ゴ Pro W3"/>
              </a:rPr>
              <a:t>Une offre riche et pluridisciplinaire</a:t>
            </a:r>
            <a:endParaRPr dirty="0"/>
          </a:p>
        </p:txBody>
      </p:sp>
      <p:sp>
        <p:nvSpPr>
          <p:cNvPr id="829910666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 rot="16199999">
            <a:off x="-1309547" y="3180477"/>
            <a:ext cx="3741563" cy="374156"/>
          </a:xfrm>
        </p:spPr>
        <p:txBody>
          <a:bodyPr/>
          <a:lstStyle/>
          <a:p>
            <a:pPr algn="r">
              <a:defRPr/>
            </a:pPr>
            <a:r>
              <a:rPr lang="fr-FR"/>
              <a:t>Présentation MICAS-2026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7C90943-F1B8-480A-BCEF-159AEAB77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3482" y="2739416"/>
            <a:ext cx="9280107" cy="43514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0"/>
              </a:spcBef>
              <a:buClr>
                <a:srgbClr val="D0D700"/>
              </a:buClr>
              <a:buFont typeface="Arial"/>
              <a:defRPr sz="2000">
                <a:solidFill>
                  <a:schemeClr val="tx1"/>
                </a:solidFill>
                <a:latin typeface="Trebuchet MS"/>
                <a:ea typeface="MS PGothic"/>
                <a:cs typeface="Trebuchet MS"/>
              </a:defRPr>
            </a:lvl1pPr>
            <a:lvl2pPr marL="742950" indent="-285750">
              <a:spcBef>
                <a:spcPts val="1800"/>
              </a:spcBef>
              <a:buClr>
                <a:srgbClr val="D0D700"/>
              </a:buClr>
              <a:buFont typeface="Arial"/>
              <a:buChar char="●"/>
              <a:defRPr sz="2000">
                <a:solidFill>
                  <a:schemeClr val="tx1"/>
                </a:solidFill>
                <a:latin typeface="Trebuchet MS"/>
                <a:ea typeface="MS PGothic"/>
              </a:defRPr>
            </a:lvl2pPr>
            <a:lvl3pPr marL="1143000" indent="-228600">
              <a:spcBef>
                <a:spcPts val="0"/>
              </a:spcBef>
              <a:buClr>
                <a:srgbClr val="7F7F7F"/>
              </a:buClr>
              <a:buFont typeface="Lucida Grande"/>
              <a:buChar char="-"/>
              <a:defRPr>
                <a:solidFill>
                  <a:schemeClr val="tx1"/>
                </a:solidFill>
                <a:latin typeface="Trebuchet MS"/>
                <a:ea typeface="MS PGothic"/>
              </a:defRPr>
            </a:lvl3pPr>
            <a:lvl4pPr marL="1600200" indent="-228600">
              <a:spcBef>
                <a:spcPts val="0"/>
              </a:spcBef>
              <a:buClr>
                <a:srgbClr val="7F7F7F"/>
              </a:buClr>
              <a:buFont typeface="Courier New"/>
              <a:buChar char="o"/>
              <a:defRPr sz="1600">
                <a:solidFill>
                  <a:schemeClr val="tx1"/>
                </a:solidFill>
                <a:latin typeface="Trebuchet MS"/>
                <a:ea typeface="MS PGothic"/>
              </a:defRPr>
            </a:lvl4pPr>
            <a:lvl5pPr marL="2057400" indent="-228600">
              <a:spcBef>
                <a:spcPts val="0"/>
              </a:spcBef>
              <a:buClr>
                <a:srgbClr val="7F7F7F"/>
              </a:buClr>
              <a:buFont typeface="Lucida Grande"/>
              <a:buChar char="-"/>
              <a:defRPr sz="1400">
                <a:solidFill>
                  <a:schemeClr val="tx1"/>
                </a:solidFill>
                <a:latin typeface="Trebuchet MS"/>
                <a:ea typeface="MS PGothic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cida Grande"/>
              <a:buChar char="-"/>
              <a:defRPr sz="1400">
                <a:solidFill>
                  <a:schemeClr val="tx1"/>
                </a:solidFill>
                <a:latin typeface="Trebuchet MS"/>
                <a:ea typeface="MS PGothic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cida Grande"/>
              <a:buChar char="-"/>
              <a:defRPr sz="1400">
                <a:solidFill>
                  <a:schemeClr val="tx1"/>
                </a:solidFill>
                <a:latin typeface="Trebuchet MS"/>
                <a:ea typeface="MS PGothic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cida Grande"/>
              <a:buChar char="-"/>
              <a:defRPr sz="1400">
                <a:solidFill>
                  <a:schemeClr val="tx1"/>
                </a:solidFill>
                <a:latin typeface="Trebuchet MS"/>
                <a:ea typeface="MS PGothic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cida Grande"/>
              <a:buChar char="-"/>
              <a:defRPr sz="1400">
                <a:solidFill>
                  <a:schemeClr val="tx1"/>
                </a:solidFill>
                <a:latin typeface="Trebuchet MS"/>
                <a:ea typeface="MS PGothic"/>
              </a:defRPr>
            </a:lvl9pPr>
          </a:lstStyle>
          <a:p>
            <a:pPr>
              <a:buClrTx/>
              <a:defRPr/>
            </a:pPr>
            <a:r>
              <a:rPr lang="fr-FR" sz="3326" dirty="0">
                <a:latin typeface="Souce"/>
                <a:ea typeface="ヒラギノ角ゴ Pro W3"/>
                <a:cs typeface="ヒラギノ角ゴ Pro W3"/>
              </a:rPr>
              <a:t>Du Bac+3 (Licence) au Bac+5 (Master) </a:t>
            </a:r>
            <a:r>
              <a:rPr lang="fr-FR" sz="3326" b="1" dirty="0">
                <a:solidFill>
                  <a:srgbClr val="008EA8"/>
                </a:solidFill>
                <a:latin typeface="Souce"/>
                <a:ea typeface="ヒラギノ角ゴ Pro W3"/>
                <a:cs typeface="ヒラギノ角ゴ Pro W3"/>
              </a:rPr>
              <a:t>20 diplômes</a:t>
            </a:r>
            <a:r>
              <a:rPr lang="fr-FR" sz="3326" dirty="0">
                <a:solidFill>
                  <a:srgbClr val="008EA8"/>
                </a:solidFill>
                <a:latin typeface="Souce"/>
                <a:ea typeface="ヒラギノ角ゴ Pro W3"/>
                <a:cs typeface="ヒラギノ角ゴ Pro W3"/>
              </a:rPr>
              <a:t> </a:t>
            </a:r>
            <a:r>
              <a:rPr lang="fr-FR" sz="3326" dirty="0">
                <a:latin typeface="Souce"/>
                <a:ea typeface="ヒラギノ角ゴ Pro W3"/>
                <a:cs typeface="ヒラギノ角ゴ Pro W3"/>
              </a:rPr>
              <a:t>recouvrant de nombreux domaines d’activité</a:t>
            </a:r>
            <a:r>
              <a:rPr lang="fr-FR" sz="3326" dirty="0">
                <a:solidFill>
                  <a:srgbClr val="080808"/>
                </a:solidFill>
                <a:latin typeface="Souce"/>
                <a:ea typeface="ヒラギノ角ゴ Pro W3"/>
                <a:cs typeface="ヒラギノ角ゴ Pro W3"/>
              </a:rPr>
              <a:t> :</a:t>
            </a:r>
          </a:p>
          <a:p>
            <a:pPr marL="475168" indent="-475168">
              <a:buClrTx/>
              <a:buFont typeface="Arial"/>
              <a:buChar char="•"/>
              <a:defRPr/>
            </a:pPr>
            <a:endParaRPr lang="fr-FR" sz="3326" dirty="0">
              <a:solidFill>
                <a:srgbClr val="008EA8"/>
              </a:solidFill>
              <a:latin typeface="Souce"/>
              <a:ea typeface="ヒラギノ角ゴ Pro W3"/>
              <a:cs typeface="ヒラギノ角ゴ Pro W3"/>
            </a:endParaRPr>
          </a:p>
          <a:p>
            <a:pPr marL="475168" indent="-475168">
              <a:buClrTx/>
              <a:buFont typeface="Wingdings"/>
              <a:buChar char="q"/>
              <a:defRPr/>
            </a:pPr>
            <a:r>
              <a:rPr lang="fr-FR" sz="3326" dirty="0">
                <a:solidFill>
                  <a:srgbClr val="008EA8"/>
                </a:solidFill>
                <a:latin typeface="Souce"/>
                <a:ea typeface="ヒラギノ角ゴ Pro W3"/>
                <a:cs typeface="ヒラギノ角ゴ Pro W3"/>
              </a:rPr>
              <a:t>7 Licences Professionnelles</a:t>
            </a:r>
            <a:endParaRPr sz="3326" dirty="0">
              <a:latin typeface="Souce"/>
            </a:endParaRPr>
          </a:p>
          <a:p>
            <a:pPr marL="475168" indent="-475168">
              <a:buClrTx/>
              <a:buFont typeface="Wingdings"/>
              <a:buChar char="q"/>
              <a:defRPr/>
            </a:pPr>
            <a:r>
              <a:rPr lang="fr-FR" sz="3326" dirty="0">
                <a:solidFill>
                  <a:srgbClr val="008EA8"/>
                </a:solidFill>
                <a:latin typeface="Souce"/>
                <a:ea typeface="ヒラギノ角ゴ Pro W3"/>
                <a:cs typeface="ヒラギノ角ゴ Pro W3"/>
              </a:rPr>
              <a:t>1 Licence Générale</a:t>
            </a:r>
            <a:endParaRPr sz="3326" dirty="0">
              <a:latin typeface="Souce"/>
            </a:endParaRPr>
          </a:p>
          <a:p>
            <a:pPr marL="475168" indent="-475168">
              <a:buClrTx/>
              <a:buFont typeface="Wingdings"/>
              <a:buChar char="q"/>
              <a:defRPr/>
            </a:pPr>
            <a:r>
              <a:rPr lang="fr-FR" sz="3326" dirty="0">
                <a:solidFill>
                  <a:srgbClr val="008EA8"/>
                </a:solidFill>
                <a:latin typeface="Souce"/>
                <a:ea typeface="ヒラギノ角ゴ Pro W3"/>
                <a:cs typeface="ヒラギノ角ゴ Pro W3"/>
              </a:rPr>
              <a:t>12 Masters</a:t>
            </a:r>
            <a:endParaRPr sz="3326" dirty="0">
              <a:latin typeface="Souce"/>
            </a:endParaRPr>
          </a:p>
          <a:p>
            <a:pPr>
              <a:buClrTx/>
              <a:defRPr/>
            </a:pPr>
            <a:endParaRPr lang="fr-FR" sz="3326" dirty="0">
              <a:solidFill>
                <a:srgbClr val="008EA8"/>
              </a:solidFill>
              <a:latin typeface="+mn-lt"/>
              <a:ea typeface="ヒラギノ角ゴ Pro W3"/>
              <a:cs typeface="ヒラギノ角ゴ Pro W3"/>
            </a:endParaRPr>
          </a:p>
          <a:p>
            <a:pPr>
              <a:buClrTx/>
              <a:defRPr/>
            </a:pPr>
            <a:endParaRPr lang="fr-FR" sz="3326" dirty="0">
              <a:solidFill>
                <a:srgbClr val="008EA8"/>
              </a:solidFill>
              <a:latin typeface="+mn-lt"/>
              <a:ea typeface="ヒラギノ角ゴ Pro W3"/>
              <a:cs typeface="ヒラギノ角ゴ Pro W3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9B7EE08-5FB0-454E-A507-D1A2B0042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2049627" y="881410"/>
            <a:ext cx="6244744" cy="885981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64B578A-0971-4F64-AF08-EC8D36196E8C}"/>
              </a:ext>
            </a:extLst>
          </p:cNvPr>
          <p:cNvSpPr txBox="1"/>
          <p:nvPr/>
        </p:nvSpPr>
        <p:spPr bwMode="auto">
          <a:xfrm>
            <a:off x="4419625" y="7558223"/>
            <a:ext cx="6511042" cy="668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742"/>
              </a:spcBef>
              <a:defRPr/>
            </a:pPr>
            <a:r>
              <a:rPr lang="fr-FR" sz="3741" b="1" dirty="0">
                <a:solidFill>
                  <a:srgbClr val="008EA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ヒラギノ角ゴ Pro W3"/>
              </a:rPr>
              <a:t>93%</a:t>
            </a:r>
            <a:r>
              <a:rPr lang="fr-FR" sz="3741" dirty="0">
                <a:solidFill>
                  <a:srgbClr val="008EA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ヒラギノ角ゴ Pro W3"/>
              </a:rPr>
              <a:t> </a:t>
            </a:r>
            <a:r>
              <a:rPr lang="fr-FR" sz="3741" b="1" dirty="0"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de réussite aux examens</a:t>
            </a:r>
            <a:endParaRPr lang="fr-FR" sz="3741" dirty="0">
              <a:latin typeface="Source Sans Pro" panose="020B0503030403020204" pitchFamily="34" charset="0"/>
              <a:ea typeface="Source Sans Pro" panose="020B0503030403020204" pitchFamily="34" charset="0"/>
              <a:cs typeface="Arial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60E1075-F80D-479A-BE4E-6D3E1C683D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4156858">
            <a:off x="2515974" y="5981110"/>
            <a:ext cx="2286347" cy="2161954"/>
          </a:xfrm>
          <a:prstGeom prst="rect">
            <a:avLst/>
          </a:prstGeom>
        </p:spPr>
      </p:pic>
      <p:cxnSp>
        <p:nvCxnSpPr>
          <p:cNvPr id="11" name="Connecteur droit 79">
            <a:extLst>
              <a:ext uri="{FF2B5EF4-FFF2-40B4-BE49-F238E27FC236}">
                <a16:creationId xmlns:a16="http://schemas.microsoft.com/office/drawing/2014/main" id="{015F5718-FD35-4D3C-BFA1-F113DDEFA77D}"/>
              </a:ext>
            </a:extLst>
          </p:cNvPr>
          <p:cNvCxnSpPr/>
          <p:nvPr/>
        </p:nvCxnSpPr>
        <p:spPr bwMode="auto">
          <a:xfrm>
            <a:off x="12750622" y="2415639"/>
            <a:ext cx="0" cy="674752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434874" y="2825626"/>
            <a:ext cx="11677207" cy="64325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0"/>
              </a:spcBef>
              <a:buClr>
                <a:srgbClr val="D0D700"/>
              </a:buClr>
              <a:buFont typeface="Arial"/>
              <a:defRPr sz="2000">
                <a:solidFill>
                  <a:schemeClr val="tx1"/>
                </a:solidFill>
                <a:latin typeface="Trebuchet MS"/>
                <a:ea typeface="MS PGothic"/>
                <a:cs typeface="Trebuchet MS"/>
              </a:defRPr>
            </a:lvl1pPr>
            <a:lvl2pPr marL="742950" indent="-285750">
              <a:spcBef>
                <a:spcPts val="1800"/>
              </a:spcBef>
              <a:buClr>
                <a:srgbClr val="D0D700"/>
              </a:buClr>
              <a:buFont typeface="Arial"/>
              <a:buChar char="●"/>
              <a:defRPr sz="2000">
                <a:solidFill>
                  <a:schemeClr val="tx1"/>
                </a:solidFill>
                <a:latin typeface="Trebuchet MS"/>
                <a:ea typeface="MS PGothic"/>
              </a:defRPr>
            </a:lvl2pPr>
            <a:lvl3pPr marL="1143000" indent="-228600">
              <a:spcBef>
                <a:spcPts val="0"/>
              </a:spcBef>
              <a:buClr>
                <a:srgbClr val="7F7F7F"/>
              </a:buClr>
              <a:buFont typeface="Lucida Grande"/>
              <a:buChar char="-"/>
              <a:defRPr>
                <a:solidFill>
                  <a:schemeClr val="tx1"/>
                </a:solidFill>
                <a:latin typeface="Trebuchet MS"/>
                <a:ea typeface="MS PGothic"/>
              </a:defRPr>
            </a:lvl3pPr>
            <a:lvl4pPr marL="1600200" indent="-228600">
              <a:spcBef>
                <a:spcPts val="0"/>
              </a:spcBef>
              <a:buClr>
                <a:srgbClr val="7F7F7F"/>
              </a:buClr>
              <a:buFont typeface="Courier New"/>
              <a:buChar char="o"/>
              <a:defRPr sz="1600">
                <a:solidFill>
                  <a:schemeClr val="tx1"/>
                </a:solidFill>
                <a:latin typeface="Trebuchet MS"/>
                <a:ea typeface="MS PGothic"/>
              </a:defRPr>
            </a:lvl4pPr>
            <a:lvl5pPr marL="2057400" indent="-228600">
              <a:spcBef>
                <a:spcPts val="0"/>
              </a:spcBef>
              <a:buClr>
                <a:srgbClr val="7F7F7F"/>
              </a:buClr>
              <a:buFont typeface="Lucida Grande"/>
              <a:buChar char="-"/>
              <a:defRPr sz="1400">
                <a:solidFill>
                  <a:schemeClr val="tx1"/>
                </a:solidFill>
                <a:latin typeface="Trebuchet MS"/>
                <a:ea typeface="MS PGothic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cida Grande"/>
              <a:buChar char="-"/>
              <a:defRPr sz="1400">
                <a:solidFill>
                  <a:schemeClr val="tx1"/>
                </a:solidFill>
                <a:latin typeface="Trebuchet MS"/>
                <a:ea typeface="MS PGothic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cida Grande"/>
              <a:buChar char="-"/>
              <a:defRPr sz="1400">
                <a:solidFill>
                  <a:schemeClr val="tx1"/>
                </a:solidFill>
                <a:latin typeface="Trebuchet MS"/>
                <a:ea typeface="MS PGothic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cida Grande"/>
              <a:buChar char="-"/>
              <a:defRPr sz="1400">
                <a:solidFill>
                  <a:schemeClr val="tx1"/>
                </a:solidFill>
                <a:latin typeface="Trebuchet MS"/>
                <a:ea typeface="MS PGothic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cida Grande"/>
              <a:buChar char="-"/>
              <a:defRPr sz="1400">
                <a:solidFill>
                  <a:schemeClr val="tx1"/>
                </a:solidFill>
                <a:latin typeface="Trebuchet MS"/>
                <a:ea typeface="MS PGothic"/>
              </a:defRPr>
            </a:lvl9pPr>
          </a:lstStyle>
          <a:p>
            <a:pPr>
              <a:buClrTx/>
              <a:defRPr/>
            </a:pPr>
            <a:r>
              <a:rPr lang="fr-FR" sz="2800" b="1" dirty="0">
                <a:solidFill>
                  <a:srgbClr val="008EA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ヒラギノ角ゴ Pro W3"/>
              </a:rPr>
              <a:t>1 – Service Focal</a:t>
            </a:r>
            <a:endParaRPr lang="fr-FR" sz="2800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ヒラギノ角ゴ Pro W3"/>
            </a:endParaRPr>
          </a:p>
          <a:p>
            <a:pPr>
              <a:buClrTx/>
              <a:defRPr/>
            </a:pPr>
            <a:r>
              <a:rPr lang="fr-FR" sz="2800" b="1" dirty="0">
                <a:solidFill>
                  <a:srgbClr val="008EA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2 – La CLIP Sciences </a:t>
            </a:r>
            <a:r>
              <a:rPr lang="fr-FR" sz="2800" b="1" dirty="0">
                <a:solidFill>
                  <a:srgbClr val="008EA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ヒラギノ角ゴ Pro W3"/>
              </a:rPr>
              <a:t>:</a:t>
            </a:r>
            <a:r>
              <a:rPr lang="fr-FR" sz="28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 </a:t>
            </a:r>
            <a:r>
              <a:rPr lang="fr-FR" sz="2800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Cellule Locale d’Insertion Professionnelle</a:t>
            </a:r>
          </a:p>
          <a:p>
            <a:pPr>
              <a:buClrTx/>
              <a:defRPr/>
            </a:pPr>
            <a:r>
              <a:rPr lang="fr-FR" sz="2800" dirty="0">
                <a:latin typeface="Source Sans Pro" panose="020B0503030403020204" pitchFamily="34" charset="0"/>
                <a:ea typeface="Source Sans Pro" panose="020B0503030403020204" pitchFamily="34" charset="0"/>
                <a:hlinkClick r:id="rId3"/>
              </a:rPr>
              <a:t>https://sciences-techniques.univ-nantes.fr/formations/insertion-professionnelle-clip-sciences</a:t>
            </a:r>
            <a:endParaRPr lang="fr-FR" sz="2800" b="1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/>
            </a:endParaRPr>
          </a:p>
          <a:p>
            <a:pPr>
              <a:buClrTx/>
              <a:defRPr/>
            </a:pPr>
            <a:r>
              <a:rPr lang="fr-FR" sz="2800" b="1" dirty="0">
                <a:solidFill>
                  <a:srgbClr val="008EA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3 – Le SUIO </a:t>
            </a:r>
            <a:r>
              <a:rPr lang="fr-FR" sz="2800" b="1" dirty="0">
                <a:solidFill>
                  <a:srgbClr val="008EA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ヒラギノ角ゴ Pro W3"/>
              </a:rPr>
              <a:t>:</a:t>
            </a:r>
            <a:r>
              <a:rPr lang="fr-FR" sz="2800" dirty="0">
                <a:solidFill>
                  <a:srgbClr val="008EA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 </a:t>
            </a:r>
            <a:r>
              <a:rPr lang="fr-FR" sz="2800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Service Universitaire d’Insertion et d’Orientation</a:t>
            </a:r>
          </a:p>
          <a:p>
            <a:pPr>
              <a:buClrTx/>
              <a:defRPr/>
            </a:pPr>
            <a:r>
              <a:rPr lang="fr-FR" sz="28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ヒラギノ角ゴ Pro W3"/>
                <a:hlinkClick r:id="rId4"/>
              </a:rPr>
              <a:t>https://www.univ-nantes.fr/formation/orientation-parcours-metiers/presentation-du-service-universitaire-dinformation-et-dorientation-suio</a:t>
            </a:r>
            <a:endParaRPr lang="fr-FR" sz="2800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/>
            </a:endParaRPr>
          </a:p>
          <a:p>
            <a:pPr>
              <a:buClrTx/>
              <a:defRPr/>
            </a:pPr>
            <a:r>
              <a:rPr lang="fr-FR" sz="2800" b="1" dirty="0">
                <a:solidFill>
                  <a:srgbClr val="008EA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4 – Le </a:t>
            </a:r>
            <a:r>
              <a:rPr lang="fr-FR" sz="2800" b="1" dirty="0" err="1">
                <a:solidFill>
                  <a:srgbClr val="008EA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Career</a:t>
            </a:r>
            <a:r>
              <a:rPr lang="fr-FR" sz="2800" b="1" dirty="0">
                <a:solidFill>
                  <a:srgbClr val="008EA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 Center </a:t>
            </a:r>
            <a:r>
              <a:rPr lang="fr-FR" sz="2800" b="1" dirty="0">
                <a:solidFill>
                  <a:srgbClr val="008EA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ヒラギノ角ゴ Pro W3"/>
              </a:rPr>
              <a:t>:</a:t>
            </a:r>
            <a:r>
              <a:rPr lang="fr-FR" sz="28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 Plateforme d’offres et de conseils du SUIO</a:t>
            </a:r>
          </a:p>
          <a:p>
            <a:pPr>
              <a:buClrTx/>
              <a:defRPr/>
            </a:pPr>
            <a:r>
              <a:rPr lang="fr-FR" sz="2800" dirty="0">
                <a:latin typeface="Source Sans Pro" panose="020B0503030403020204" pitchFamily="34" charset="0"/>
                <a:ea typeface="Source Sans Pro" panose="020B0503030403020204" pitchFamily="34" charset="0"/>
                <a:hlinkClick r:id="rId5"/>
              </a:rPr>
              <a:t>https://www.univ-nantes.fr/etudier-se-former/orientation-parcours-metiers/career-center</a:t>
            </a:r>
            <a:endParaRPr lang="fr-FR" sz="2800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ヒラギノ角ゴ Pro W3"/>
            </a:endParaRPr>
          </a:p>
          <a:p>
            <a:pPr>
              <a:buClrTx/>
              <a:defRPr/>
            </a:pPr>
            <a:r>
              <a:rPr lang="fr-FR" sz="2800" b="1" dirty="0">
                <a:solidFill>
                  <a:srgbClr val="008EA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ヒラギノ角ゴ Pro W3"/>
              </a:rPr>
              <a:t>5 – Le CFA </a:t>
            </a:r>
            <a:r>
              <a:rPr lang="fr-FR" sz="2800" b="1" dirty="0" err="1">
                <a:solidFill>
                  <a:srgbClr val="008EA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ヒラギノ角ゴ Pro W3"/>
              </a:rPr>
              <a:t>Formasup</a:t>
            </a:r>
            <a:r>
              <a:rPr lang="fr-FR" sz="2800" b="1" dirty="0">
                <a:solidFill>
                  <a:srgbClr val="008EA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ヒラギノ角ゴ Pro W3"/>
              </a:rPr>
              <a:t> des Pays de la Loire Accueil CFA </a:t>
            </a:r>
          </a:p>
          <a:p>
            <a:pPr>
              <a:buClrTx/>
              <a:defRPr/>
            </a:pPr>
            <a:r>
              <a:rPr lang="fr-FR" sz="2800" dirty="0">
                <a:solidFill>
                  <a:srgbClr val="008EA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ヒラギノ角ゴ Pro W3"/>
                <a:hlinkClick r:id="rId6"/>
              </a:rPr>
              <a:t>https://www.formasup-paysdelaloire.fr/</a:t>
            </a:r>
            <a:endParaRPr lang="fr-FR" sz="2800" dirty="0">
              <a:solidFill>
                <a:srgbClr val="008EA8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ヒラギノ角ゴ Pro W3"/>
            </a:endParaRPr>
          </a:p>
          <a:p>
            <a:pPr>
              <a:buClrTx/>
              <a:defRPr/>
            </a:pPr>
            <a:endParaRPr lang="fr-FR" sz="2400" dirty="0">
              <a:solidFill>
                <a:srgbClr val="008EA8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ヒラギノ角ゴ Pro W3"/>
            </a:endParaRPr>
          </a:p>
          <a:p>
            <a:pPr>
              <a:buClrTx/>
              <a:defRPr/>
            </a:pPr>
            <a:endParaRPr lang="fr-FR" sz="2400" b="1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ヒラギノ角ゴ Pro W3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788529" y="2040963"/>
            <a:ext cx="50738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fr-FR" sz="4000" dirty="0">
                <a:solidFill>
                  <a:srgbClr val="008EA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5 services disponibles :</a:t>
            </a:r>
            <a:endParaRPr sz="4000" dirty="0">
              <a:solidFill>
                <a:srgbClr val="008EA8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2" name="Titre 4"/>
          <p:cNvSpPr txBox="1">
            <a:spLocks/>
          </p:cNvSpPr>
          <p:nvPr/>
        </p:nvSpPr>
        <p:spPr bwMode="auto">
          <a:xfrm>
            <a:off x="862289" y="687420"/>
            <a:ext cx="17193373" cy="6924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425550">
              <a:lnSpc>
                <a:spcPct val="90000"/>
              </a:lnSpc>
              <a:spcBef>
                <a:spcPts val="0"/>
              </a:spcBef>
              <a:buNone/>
              <a:defRPr sz="7000">
                <a:solidFill>
                  <a:srgbClr val="008EA8"/>
                </a:solidFill>
                <a:latin typeface="Source Sans Pro"/>
                <a:ea typeface="Source Sans Pro"/>
                <a:cs typeface="+mj-cs"/>
              </a:defRPr>
            </a:lvl1pPr>
          </a:lstStyle>
          <a:p>
            <a:r>
              <a:rPr lang="fr-FR" sz="5400" dirty="0"/>
              <a:t>Des services pour vous accompagner dans votre recherche d’entreprise !</a:t>
            </a:r>
          </a:p>
        </p:txBody>
      </p:sp>
      <p:sp>
        <p:nvSpPr>
          <p:cNvPr id="4" name="Rectangle 3"/>
          <p:cNvSpPr/>
          <p:nvPr/>
        </p:nvSpPr>
        <p:spPr>
          <a:xfrm>
            <a:off x="14742736" y="2969642"/>
            <a:ext cx="3401893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fr-FR" sz="2800" u="sng" dirty="0">
                <a:solidFill>
                  <a:srgbClr val="008EA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focal@univ-nantes.fr</a:t>
            </a:r>
            <a:r>
              <a:rPr lang="fr-FR" sz="2800" dirty="0">
                <a:solidFill>
                  <a:srgbClr val="008EA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4184089" y="4419920"/>
            <a:ext cx="4519186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buClrTx/>
              <a:defRPr/>
            </a:pPr>
            <a:r>
              <a:rPr lang="fr-FR" sz="2800" u="sng" dirty="0">
                <a:solidFill>
                  <a:srgbClr val="008EA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clip-sciences@univ-nantes.fr</a:t>
            </a:r>
          </a:p>
        </p:txBody>
      </p:sp>
      <p:sp>
        <p:nvSpPr>
          <p:cNvPr id="6" name="Rectangle 5"/>
          <p:cNvSpPr/>
          <p:nvPr/>
        </p:nvSpPr>
        <p:spPr>
          <a:xfrm>
            <a:off x="14960284" y="4943140"/>
            <a:ext cx="3223959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buClrTx/>
              <a:defRPr/>
            </a:pPr>
            <a:r>
              <a:rPr lang="fr-FR" sz="2800" u="sng" dirty="0">
                <a:solidFill>
                  <a:srgbClr val="008EA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suio@univ-nantes.fr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A71532-F76B-4624-A555-5172BEAFBEF2}"/>
              </a:ext>
            </a:extLst>
          </p:cNvPr>
          <p:cNvSpPr/>
          <p:nvPr/>
        </p:nvSpPr>
        <p:spPr bwMode="auto">
          <a:xfrm>
            <a:off x="13249538" y="7956432"/>
            <a:ext cx="5453737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buClrTx/>
              <a:defRPr/>
            </a:pPr>
            <a:r>
              <a:rPr lang="fr-FR" sz="2800" dirty="0">
                <a:solidFill>
                  <a:srgbClr val="008EA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ヒラギノ角ゴ Pro W3"/>
              </a:rPr>
              <a:t>accueil@formasup-paysdelaloire.fr</a:t>
            </a:r>
            <a:endParaRPr lang="fr-FR" sz="2800" u="sng" dirty="0">
              <a:solidFill>
                <a:srgbClr val="008EA8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573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 flipV="1">
            <a:off x="1092293" y="4481810"/>
            <a:ext cx="17052236" cy="16875"/>
          </a:xfrm>
          <a:prstGeom prst="line">
            <a:avLst/>
          </a:prstGeom>
          <a:ln w="107950" cap="rnd" cmpd="sng">
            <a:solidFill>
              <a:schemeClr val="tx1">
                <a:alpha val="5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/>
          <p:cNvSpPr/>
          <p:nvPr/>
        </p:nvSpPr>
        <p:spPr bwMode="auto">
          <a:xfrm>
            <a:off x="1648500" y="4034887"/>
            <a:ext cx="890151" cy="918618"/>
          </a:xfrm>
          <a:prstGeom prst="ellipse">
            <a:avLst/>
          </a:prstGeom>
          <a:solidFill>
            <a:srgbClr val="008E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6"/>
          </a:p>
        </p:txBody>
      </p:sp>
      <p:sp>
        <p:nvSpPr>
          <p:cNvPr id="43" name="Ellipse 42"/>
          <p:cNvSpPr/>
          <p:nvPr/>
        </p:nvSpPr>
        <p:spPr bwMode="auto">
          <a:xfrm>
            <a:off x="10544767" y="3988105"/>
            <a:ext cx="890151" cy="918618"/>
          </a:xfrm>
          <a:prstGeom prst="ellipse">
            <a:avLst/>
          </a:prstGeom>
          <a:solidFill>
            <a:srgbClr val="008E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6"/>
          </a:p>
        </p:txBody>
      </p:sp>
      <p:sp>
        <p:nvSpPr>
          <p:cNvPr id="55" name="TextShape 2"/>
          <p:cNvSpPr txBox="1"/>
          <p:nvPr/>
        </p:nvSpPr>
        <p:spPr bwMode="auto">
          <a:xfrm>
            <a:off x="300205" y="5187159"/>
            <a:ext cx="3586739" cy="799274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60" lvl="1" algn="ctr">
              <a:spcBef>
                <a:spcPts val="1600"/>
              </a:spcBef>
              <a:buClr>
                <a:srgbClr val="D0D700"/>
              </a:buClr>
            </a:pPr>
            <a:r>
              <a:rPr lang="fr-FR" sz="3000" spc="-2" dirty="0">
                <a:latin typeface="Source Sans Pro" panose="020B0503030403020204" pitchFamily="34" charset="0"/>
                <a:ea typeface="Source Sans Pro" panose="020B0503030403020204" pitchFamily="34" charset="0"/>
              </a:rPr>
              <a:t>Clarifier mon projet de formation</a:t>
            </a:r>
          </a:p>
        </p:txBody>
      </p:sp>
      <p:sp>
        <p:nvSpPr>
          <p:cNvPr id="56" name="TextShape 2"/>
          <p:cNvSpPr txBox="1"/>
          <p:nvPr/>
        </p:nvSpPr>
        <p:spPr bwMode="auto">
          <a:xfrm>
            <a:off x="3756831" y="2652244"/>
            <a:ext cx="5147163" cy="1043961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60" lvl="1" algn="ctr">
              <a:spcBef>
                <a:spcPts val="1600"/>
              </a:spcBef>
              <a:buClr>
                <a:srgbClr val="D0D700"/>
              </a:buClr>
            </a:pPr>
            <a:r>
              <a:rPr lang="fr-FR" sz="3000" spc="-2" dirty="0">
                <a:latin typeface="Source Sans Pro" panose="020B0503030403020204" pitchFamily="34" charset="0"/>
                <a:ea typeface="Source Sans Pro" panose="020B0503030403020204" pitchFamily="34" charset="0"/>
              </a:rPr>
              <a:t>Valoriser mes outils (CV et LM)</a:t>
            </a:r>
            <a:br>
              <a:rPr lang="fr-FR" sz="3000" spc="-2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fr-FR" sz="3000" spc="-2" dirty="0">
                <a:latin typeface="Source Sans Pro" panose="020B0503030403020204" pitchFamily="34" charset="0"/>
                <a:ea typeface="Source Sans Pro" panose="020B0503030403020204" pitchFamily="34" charset="0"/>
              </a:rPr>
              <a:t>Travailler mon argumentaire avec les ressources disponibles</a:t>
            </a:r>
          </a:p>
        </p:txBody>
      </p:sp>
      <p:sp>
        <p:nvSpPr>
          <p:cNvPr id="61" name="TextShape 2"/>
          <p:cNvSpPr txBox="1"/>
          <p:nvPr/>
        </p:nvSpPr>
        <p:spPr bwMode="auto">
          <a:xfrm>
            <a:off x="8876040" y="5021215"/>
            <a:ext cx="4227603" cy="94879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60" lvl="1" algn="ctr">
              <a:spcBef>
                <a:spcPts val="1600"/>
              </a:spcBef>
              <a:buClr>
                <a:srgbClr val="D0D700"/>
              </a:buClr>
            </a:pPr>
            <a:r>
              <a:rPr lang="fr-FR" sz="3000" spc="-2" dirty="0">
                <a:latin typeface="Source Sans Pro" panose="020B0503030403020204" pitchFamily="34" charset="0"/>
                <a:ea typeface="Source Sans Pro" panose="020B0503030403020204" pitchFamily="34" charset="0"/>
              </a:rPr>
              <a:t>Rechercher activement une entreprise d’accueil</a:t>
            </a:r>
          </a:p>
        </p:txBody>
      </p:sp>
      <p:sp>
        <p:nvSpPr>
          <p:cNvPr id="62" name="TextShape 2"/>
          <p:cNvSpPr txBox="1"/>
          <p:nvPr/>
        </p:nvSpPr>
        <p:spPr bwMode="auto">
          <a:xfrm>
            <a:off x="12815938" y="2199649"/>
            <a:ext cx="5832648" cy="769993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60" lvl="1" algn="ctr">
              <a:spcBef>
                <a:spcPts val="1600"/>
              </a:spcBef>
              <a:buClr>
                <a:srgbClr val="D0D700"/>
              </a:buClr>
            </a:pPr>
            <a:r>
              <a:rPr lang="fr-FR" sz="3000" spc="-2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Contacter le  Service FOCAL pour engager la phase de contractualisation avec l’entreprise</a:t>
            </a:r>
          </a:p>
        </p:txBody>
      </p:sp>
      <p:sp>
        <p:nvSpPr>
          <p:cNvPr id="20" name="Titre 4"/>
          <p:cNvSpPr txBox="1">
            <a:spLocks/>
          </p:cNvSpPr>
          <p:nvPr/>
        </p:nvSpPr>
        <p:spPr bwMode="auto">
          <a:xfrm>
            <a:off x="862289" y="687420"/>
            <a:ext cx="16522439" cy="6924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425550">
              <a:lnSpc>
                <a:spcPct val="90000"/>
              </a:lnSpc>
              <a:spcBef>
                <a:spcPts val="0"/>
              </a:spcBef>
              <a:buNone/>
              <a:defRPr sz="7000">
                <a:solidFill>
                  <a:srgbClr val="008EA8"/>
                </a:solidFill>
                <a:latin typeface="Source Sans Pro"/>
                <a:ea typeface="Source Sans Pro"/>
                <a:cs typeface="+mj-cs"/>
              </a:defRPr>
            </a:lvl1pPr>
          </a:lstStyle>
          <a:p>
            <a:r>
              <a:rPr lang="fr-FR" sz="6300" dirty="0"/>
              <a:t>Devenir alternant : les grandes étapes</a:t>
            </a:r>
          </a:p>
        </p:txBody>
      </p:sp>
      <p:sp>
        <p:nvSpPr>
          <p:cNvPr id="21" name="Ellipse 20"/>
          <p:cNvSpPr/>
          <p:nvPr/>
        </p:nvSpPr>
        <p:spPr bwMode="auto">
          <a:xfrm>
            <a:off x="15455993" y="4034887"/>
            <a:ext cx="890151" cy="918618"/>
          </a:xfrm>
          <a:prstGeom prst="ellipse">
            <a:avLst/>
          </a:prstGeom>
          <a:solidFill>
            <a:srgbClr val="008E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6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48499" y="6674829"/>
            <a:ext cx="5076327" cy="828617"/>
          </a:xfrm>
          <a:prstGeom prst="rect">
            <a:avLst/>
          </a:prstGeom>
          <a:solidFill>
            <a:srgbClr val="008EA8"/>
          </a:solidFill>
          <a:ln>
            <a:solidFill>
              <a:srgbClr val="008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Janvier - Mars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828293" y="6674830"/>
            <a:ext cx="4691500" cy="828616"/>
          </a:xfrm>
          <a:prstGeom prst="rect">
            <a:avLst/>
          </a:prstGeom>
          <a:solidFill>
            <a:srgbClr val="008EA8"/>
          </a:solidFill>
          <a:ln>
            <a:solidFill>
              <a:srgbClr val="008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Avril- Juillet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1623260" y="6674830"/>
            <a:ext cx="4937093" cy="828616"/>
          </a:xfrm>
          <a:prstGeom prst="rect">
            <a:avLst/>
          </a:prstGeom>
          <a:solidFill>
            <a:srgbClr val="008EA8"/>
          </a:solidFill>
          <a:ln>
            <a:solidFill>
              <a:srgbClr val="008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Juin - Août</a:t>
            </a:r>
          </a:p>
        </p:txBody>
      </p:sp>
      <p:sp>
        <p:nvSpPr>
          <p:cNvPr id="26" name="Ellipse 25"/>
          <p:cNvSpPr/>
          <p:nvPr/>
        </p:nvSpPr>
        <p:spPr bwMode="auto">
          <a:xfrm>
            <a:off x="5853267" y="4044680"/>
            <a:ext cx="890151" cy="918618"/>
          </a:xfrm>
          <a:prstGeom prst="ellipse">
            <a:avLst/>
          </a:prstGeom>
          <a:solidFill>
            <a:srgbClr val="008E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6"/>
          </a:p>
        </p:txBody>
      </p:sp>
    </p:spTree>
    <p:extLst>
      <p:ext uri="{BB962C8B-B14F-4D97-AF65-F5344CB8AC3E}">
        <p14:creationId xmlns:p14="http://schemas.microsoft.com/office/powerpoint/2010/main" val="164309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C88A8CC-4050-47AD-8FC1-9BA600977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852" y="953418"/>
            <a:ext cx="12170333" cy="931030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F905D40-942F-41AD-8134-2174F5A375CE}"/>
              </a:ext>
            </a:extLst>
          </p:cNvPr>
          <p:cNvSpPr txBox="1"/>
          <p:nvPr/>
        </p:nvSpPr>
        <p:spPr>
          <a:xfrm>
            <a:off x="2722746" y="311892"/>
            <a:ext cx="14976316" cy="572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118" dirty="0"/>
              <a:t>Entreprises Pharmaceutiques  partenaires (stage et alternance) sur Paris et sa banlieue</a:t>
            </a:r>
          </a:p>
        </p:txBody>
      </p:sp>
      <p:sp>
        <p:nvSpPr>
          <p:cNvPr id="4" name="Rectangle à coins arrondis 11">
            <a:extLst>
              <a:ext uri="{FF2B5EF4-FFF2-40B4-BE49-F238E27FC236}">
                <a16:creationId xmlns:a16="http://schemas.microsoft.com/office/drawing/2014/main" id="{7ECF25A5-9C7D-41D1-842B-96ADF7330C9D}"/>
              </a:ext>
            </a:extLst>
          </p:cNvPr>
          <p:cNvSpPr/>
          <p:nvPr/>
        </p:nvSpPr>
        <p:spPr>
          <a:xfrm>
            <a:off x="10736064" y="3014563"/>
            <a:ext cx="846412" cy="638521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6"/>
          </a:p>
        </p:txBody>
      </p:sp>
      <p:sp>
        <p:nvSpPr>
          <p:cNvPr id="5" name="Rectangle à coins arrondis 12">
            <a:extLst>
              <a:ext uri="{FF2B5EF4-FFF2-40B4-BE49-F238E27FC236}">
                <a16:creationId xmlns:a16="http://schemas.microsoft.com/office/drawing/2014/main" id="{1FCE8F6C-1242-47B1-88A2-41C169B573EF}"/>
              </a:ext>
            </a:extLst>
          </p:cNvPr>
          <p:cNvSpPr/>
          <p:nvPr/>
        </p:nvSpPr>
        <p:spPr>
          <a:xfrm>
            <a:off x="9176885" y="7380265"/>
            <a:ext cx="608822" cy="608822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6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29A75581-EAB7-40F6-B5CB-EB6E6ED99E16}"/>
              </a:ext>
            </a:extLst>
          </p:cNvPr>
          <p:cNvCxnSpPr>
            <a:stCxn id="4" idx="3"/>
          </p:cNvCxnSpPr>
          <p:nvPr/>
        </p:nvCxnSpPr>
        <p:spPr>
          <a:xfrm flipV="1">
            <a:off x="11582475" y="2479986"/>
            <a:ext cx="4083565" cy="853837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14F1BB15-60F4-4213-BC09-5591F04E500F}"/>
              </a:ext>
            </a:extLst>
          </p:cNvPr>
          <p:cNvCxnSpPr>
            <a:cxnSpLocks/>
          </p:cNvCxnSpPr>
          <p:nvPr/>
        </p:nvCxnSpPr>
        <p:spPr>
          <a:xfrm flipV="1">
            <a:off x="9655815" y="6152361"/>
            <a:ext cx="5382702" cy="1665097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CFB58FD6-A966-40D8-BDF0-23757C5135B8}"/>
              </a:ext>
            </a:extLst>
          </p:cNvPr>
          <p:cNvSpPr txBox="1"/>
          <p:nvPr/>
        </p:nvSpPr>
        <p:spPr>
          <a:xfrm>
            <a:off x="17578213" y="6639455"/>
            <a:ext cx="1158247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15" dirty="0"/>
              <a:t>Vitry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A70255CE-BB8B-4776-8CCF-16E694BF91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01" y="4323234"/>
            <a:ext cx="1566605" cy="90809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FE15F2F-794F-438B-BDE2-208106589A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01203" y="5772024"/>
            <a:ext cx="1705936" cy="661582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9D3ED918-7389-4B89-B2EB-ABD8C26C74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31992" y="1705405"/>
            <a:ext cx="1767070" cy="132530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8428BEB3-1356-4636-B314-443ABFACA1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14012" y="2843458"/>
            <a:ext cx="3782620" cy="123514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6F6CF3F9-42E8-48FB-81FD-E20404402E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14013" y="5457275"/>
            <a:ext cx="2275685" cy="1508879"/>
          </a:xfrm>
          <a:prstGeom prst="rect">
            <a:avLst/>
          </a:prstGeom>
        </p:spPr>
      </p:pic>
      <p:sp>
        <p:nvSpPr>
          <p:cNvPr id="23" name="AutoShape 10" descr="Résultat de recherche d'images pour &quot;sanofi vitry sur seine&quot;">
            <a:extLst>
              <a:ext uri="{FF2B5EF4-FFF2-40B4-BE49-F238E27FC236}">
                <a16:creationId xmlns:a16="http://schemas.microsoft.com/office/drawing/2014/main" id="{C00F0E96-F1CC-4B76-A5B5-2048B872CE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2539" y="-225066"/>
            <a:ext cx="475178" cy="47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42554" tIns="71277" rIns="142554" bIns="71277" numCol="1" anchor="t" anchorCtr="0" compatLnSpc="1">
            <a:prstTxWarp prst="textNoShape">
              <a:avLst/>
            </a:prstTxWarp>
          </a:bodyPr>
          <a:lstStyle/>
          <a:p>
            <a:endParaRPr lang="fr-FR" sz="2806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1ED5340D-27AF-4D25-8556-C186B2EFFEA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0595" y="19141338"/>
            <a:ext cx="1773324" cy="809763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E2022CDD-CC65-4E09-9C97-FEE144AB812E}"/>
              </a:ext>
            </a:extLst>
          </p:cNvPr>
          <p:cNvSpPr txBox="1"/>
          <p:nvPr/>
        </p:nvSpPr>
        <p:spPr>
          <a:xfrm>
            <a:off x="15758821" y="2452542"/>
            <a:ext cx="2939289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15" dirty="0"/>
              <a:t>Aulnay sous bois</a:t>
            </a:r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1C727A20-4BA0-4497-953D-355C6F8A09B8}"/>
              </a:ext>
            </a:extLst>
          </p:cNvPr>
          <p:cNvSpPr/>
          <p:nvPr/>
        </p:nvSpPr>
        <p:spPr>
          <a:xfrm>
            <a:off x="5835786" y="8370985"/>
            <a:ext cx="549425" cy="880295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6"/>
          </a:p>
        </p:txBody>
      </p: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B381FDD0-33BC-4BD6-A046-0E07AD802E38}"/>
              </a:ext>
            </a:extLst>
          </p:cNvPr>
          <p:cNvCxnSpPr>
            <a:cxnSpLocks/>
          </p:cNvCxnSpPr>
          <p:nvPr/>
        </p:nvCxnSpPr>
        <p:spPr>
          <a:xfrm flipH="1" flipV="1">
            <a:off x="2799904" y="4323234"/>
            <a:ext cx="3150732" cy="4047750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Image 40">
            <a:extLst>
              <a:ext uri="{FF2B5EF4-FFF2-40B4-BE49-F238E27FC236}">
                <a16:creationId xmlns:a16="http://schemas.microsoft.com/office/drawing/2014/main" id="{2352B3A1-11F6-45CC-8231-1507C518DC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7" y="703025"/>
            <a:ext cx="2628332" cy="352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42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655" y="1403305"/>
            <a:ext cx="8865048" cy="886504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452569" y="343851"/>
            <a:ext cx="14255581" cy="52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6" dirty="0"/>
              <a:t>Autres  Entreprises Pharmaceutiques et Industries Chimiques partenaires </a:t>
            </a:r>
            <a:r>
              <a:rPr lang="fr-FR" sz="2806" b="1" dirty="0"/>
              <a:t>(Stage et Alternance)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634" y="2805640"/>
            <a:ext cx="1391261" cy="81671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847" y="2762370"/>
            <a:ext cx="1948366" cy="1296550"/>
          </a:xfrm>
          <a:prstGeom prst="rect">
            <a:avLst/>
          </a:prstGeom>
        </p:spPr>
      </p:pic>
      <p:cxnSp>
        <p:nvCxnSpPr>
          <p:cNvPr id="12" name="Connecteur droit avec flèche 11"/>
          <p:cNvCxnSpPr/>
          <p:nvPr/>
        </p:nvCxnSpPr>
        <p:spPr>
          <a:xfrm flipH="1">
            <a:off x="2363042" y="2915183"/>
            <a:ext cx="5019072" cy="905807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115" y="5967646"/>
            <a:ext cx="1819042" cy="68774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29" y="6516718"/>
            <a:ext cx="3523867" cy="2344974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 flipH="1">
            <a:off x="3598913" y="8347318"/>
            <a:ext cx="2245220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15" dirty="0"/>
              <a:t>Lacq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303323" y="3961507"/>
            <a:ext cx="1210221" cy="332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59" dirty="0"/>
              <a:t>Bolbec</a:t>
            </a:r>
          </a:p>
        </p:txBody>
      </p:sp>
      <p:cxnSp>
        <p:nvCxnSpPr>
          <p:cNvPr id="18" name="Connecteur droit avec flèche 17"/>
          <p:cNvCxnSpPr/>
          <p:nvPr/>
        </p:nvCxnSpPr>
        <p:spPr>
          <a:xfrm flipH="1" flipV="1">
            <a:off x="3598733" y="8275240"/>
            <a:ext cx="3593537" cy="43063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636" y="6673909"/>
            <a:ext cx="2715991" cy="1810661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80600" y="7216539"/>
            <a:ext cx="1815339" cy="68431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5379508" y="8505441"/>
            <a:ext cx="1819729" cy="3562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715" dirty="0"/>
              <a:t>Lyon Pierre </a:t>
            </a:r>
            <a:r>
              <a:rPr lang="fr-FR" sz="1715" dirty="0" err="1"/>
              <a:t>Benite</a:t>
            </a:r>
            <a:endParaRPr lang="fr-FR" sz="1715" dirty="0"/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11107296" y="6693344"/>
            <a:ext cx="3383005" cy="50872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2841" y="416369"/>
            <a:ext cx="2375892" cy="1781919"/>
          </a:xfrm>
          <a:prstGeom prst="rect">
            <a:avLst/>
          </a:prstGeom>
        </p:spPr>
      </p:pic>
      <p:cxnSp>
        <p:nvCxnSpPr>
          <p:cNvPr id="32" name="Connecteur droit avec flèche 31"/>
          <p:cNvCxnSpPr/>
          <p:nvPr/>
        </p:nvCxnSpPr>
        <p:spPr>
          <a:xfrm flipH="1" flipV="1">
            <a:off x="3653599" y="1899476"/>
            <a:ext cx="4053866" cy="1080384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1626765" y="2246144"/>
            <a:ext cx="2825804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15" dirty="0"/>
              <a:t>Val de </a:t>
            </a:r>
            <a:r>
              <a:rPr lang="fr-FR" sz="1715" dirty="0" err="1"/>
              <a:t>Reuil</a:t>
            </a:r>
            <a:endParaRPr lang="fr-FR" sz="1715" dirty="0"/>
          </a:p>
        </p:txBody>
      </p:sp>
      <p:pic>
        <p:nvPicPr>
          <p:cNvPr id="1026" name="Picture 2" descr="134.jpg">
            <a:extLst>
              <a:ext uri="{FF2B5EF4-FFF2-40B4-BE49-F238E27FC236}">
                <a16:creationId xmlns:a16="http://schemas.microsoft.com/office/drawing/2014/main" id="{AF91F7E4-06C8-4C89-86BD-46335A74B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8" y="366351"/>
            <a:ext cx="1484933" cy="106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E90EAEF7-6B00-4A40-9C9D-859D6AB077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69285" y="1134989"/>
            <a:ext cx="2375892" cy="1781919"/>
          </a:xfrm>
          <a:prstGeom prst="rect">
            <a:avLst/>
          </a:prstGeom>
        </p:spPr>
      </p:pic>
      <p:pic>
        <p:nvPicPr>
          <p:cNvPr id="27" name="Picture 2" descr="134.jpg">
            <a:extLst>
              <a:ext uri="{FF2B5EF4-FFF2-40B4-BE49-F238E27FC236}">
                <a16:creationId xmlns:a16="http://schemas.microsoft.com/office/drawing/2014/main" id="{97AAAE39-7836-4426-B10B-933F9552B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1202" y="1266060"/>
            <a:ext cx="1484933" cy="106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F275BBBA-F3D6-4C6B-91EC-6CAFCB002B0A}"/>
              </a:ext>
            </a:extLst>
          </p:cNvPr>
          <p:cNvCxnSpPr>
            <a:cxnSpLocks/>
          </p:cNvCxnSpPr>
          <p:nvPr/>
        </p:nvCxnSpPr>
        <p:spPr>
          <a:xfrm flipV="1">
            <a:off x="12425929" y="2335212"/>
            <a:ext cx="1868847" cy="1315513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ome">
            <a:extLst>
              <a:ext uri="{FF2B5EF4-FFF2-40B4-BE49-F238E27FC236}">
                <a16:creationId xmlns:a16="http://schemas.microsoft.com/office/drawing/2014/main" id="{2893478C-9D18-4857-89E7-7627318BE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147" y="1134990"/>
            <a:ext cx="2424777" cy="53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FCDB6C1E-F443-4AC0-A331-D300C4A6D2C3}"/>
              </a:ext>
            </a:extLst>
          </p:cNvPr>
          <p:cNvCxnSpPr>
            <a:cxnSpLocks/>
          </p:cNvCxnSpPr>
          <p:nvPr/>
        </p:nvCxnSpPr>
        <p:spPr>
          <a:xfrm flipV="1">
            <a:off x="10584053" y="1712061"/>
            <a:ext cx="996306" cy="260589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C7138EB0-4A28-4858-8306-EBCC9C1AC8E7}"/>
              </a:ext>
            </a:extLst>
          </p:cNvPr>
          <p:cNvSpPr/>
          <p:nvPr/>
        </p:nvSpPr>
        <p:spPr>
          <a:xfrm>
            <a:off x="9503569" y="1735622"/>
            <a:ext cx="1115868" cy="332318"/>
          </a:xfrm>
          <a:prstGeom prst="round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6"/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03C5AB32-9C06-4BB2-887C-445CE36F0CCD}"/>
              </a:ext>
            </a:extLst>
          </p:cNvPr>
          <p:cNvSpPr/>
          <p:nvPr/>
        </p:nvSpPr>
        <p:spPr>
          <a:xfrm>
            <a:off x="10722964" y="1134990"/>
            <a:ext cx="2725794" cy="5366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6"/>
          </a:p>
        </p:txBody>
      </p: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1B503E76-7136-42A4-9F08-66110098A3A8}"/>
              </a:ext>
            </a:extLst>
          </p:cNvPr>
          <p:cNvCxnSpPr/>
          <p:nvPr/>
        </p:nvCxnSpPr>
        <p:spPr>
          <a:xfrm>
            <a:off x="12425929" y="3877683"/>
            <a:ext cx="2064373" cy="543227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Image 45">
            <a:extLst>
              <a:ext uri="{FF2B5EF4-FFF2-40B4-BE49-F238E27FC236}">
                <a16:creationId xmlns:a16="http://schemas.microsoft.com/office/drawing/2014/main" id="{F07A14B8-768A-439A-B396-36041B04C23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259" y="5448062"/>
            <a:ext cx="2210496" cy="741325"/>
          </a:xfrm>
          <a:prstGeom prst="rect">
            <a:avLst/>
          </a:prstGeom>
        </p:spPr>
      </p:pic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39F7DB5A-40C8-4C34-AD50-E85CE6936A58}"/>
              </a:ext>
            </a:extLst>
          </p:cNvPr>
          <p:cNvCxnSpPr>
            <a:endCxn id="46" idx="1"/>
          </p:cNvCxnSpPr>
          <p:nvPr/>
        </p:nvCxnSpPr>
        <p:spPr>
          <a:xfrm flipV="1">
            <a:off x="11732906" y="5818724"/>
            <a:ext cx="2541353" cy="664286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Image 55">
            <a:extLst>
              <a:ext uri="{FF2B5EF4-FFF2-40B4-BE49-F238E27FC236}">
                <a16:creationId xmlns:a16="http://schemas.microsoft.com/office/drawing/2014/main" id="{9A45F663-A284-4081-810D-923CF0F8DD7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95" y="4746668"/>
            <a:ext cx="2546434" cy="672257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192DEF5A-117B-4564-804A-95F93B3FDBAE}"/>
              </a:ext>
            </a:extLst>
          </p:cNvPr>
          <p:cNvSpPr/>
          <p:nvPr/>
        </p:nvSpPr>
        <p:spPr>
          <a:xfrm>
            <a:off x="249008" y="5377658"/>
            <a:ext cx="3177473" cy="5241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6" dirty="0"/>
              <a:t>Saint-Leu-d'Esserent</a:t>
            </a:r>
          </a:p>
        </p:txBody>
      </p: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C3C89639-E8B7-437E-BDA5-03D38747250E}"/>
              </a:ext>
            </a:extLst>
          </p:cNvPr>
          <p:cNvCxnSpPr>
            <a:cxnSpLocks/>
          </p:cNvCxnSpPr>
          <p:nvPr/>
        </p:nvCxnSpPr>
        <p:spPr>
          <a:xfrm flipH="1">
            <a:off x="2915293" y="3129691"/>
            <a:ext cx="4792171" cy="190070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3D52A81B-0CD9-4992-A236-441090BB67A9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11404385" y="7940802"/>
            <a:ext cx="3817303" cy="18336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Image 37">
            <a:extLst>
              <a:ext uri="{FF2B5EF4-FFF2-40B4-BE49-F238E27FC236}">
                <a16:creationId xmlns:a16="http://schemas.microsoft.com/office/drawing/2014/main" id="{FBBB60C3-EBBE-4B28-ADDE-AB3A5298186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221688" y="9443638"/>
            <a:ext cx="1705936" cy="66158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6B6488D-2E44-4857-BBF7-310D944CEE58}"/>
              </a:ext>
            </a:extLst>
          </p:cNvPr>
          <p:cNvSpPr txBox="1"/>
          <p:nvPr/>
        </p:nvSpPr>
        <p:spPr>
          <a:xfrm>
            <a:off x="15366722" y="9954418"/>
            <a:ext cx="1563021" cy="52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6" dirty="0"/>
              <a:t>Sisteron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951FFDB-100E-425D-AB87-86A360A4B92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595939" y="4006909"/>
            <a:ext cx="20193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414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655" y="1403305"/>
            <a:ext cx="8865048" cy="886504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452569" y="343851"/>
            <a:ext cx="14255581" cy="52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6" b="1" dirty="0"/>
              <a:t>Master 2 Recrutés </a:t>
            </a:r>
            <a:r>
              <a:rPr lang="fr-FR" sz="2806" dirty="0"/>
              <a:t>dans les entreprises partenaires promotions (2018-2024)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841" y="416369"/>
            <a:ext cx="2375892" cy="1781919"/>
          </a:xfrm>
          <a:prstGeom prst="rect">
            <a:avLst/>
          </a:prstGeom>
        </p:spPr>
      </p:pic>
      <p:cxnSp>
        <p:nvCxnSpPr>
          <p:cNvPr id="32" name="Connecteur droit avec flèche 31"/>
          <p:cNvCxnSpPr/>
          <p:nvPr/>
        </p:nvCxnSpPr>
        <p:spPr>
          <a:xfrm flipH="1" flipV="1">
            <a:off x="3653599" y="1899476"/>
            <a:ext cx="4053866" cy="1080384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1626765" y="2246144"/>
            <a:ext cx="2825804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15" dirty="0"/>
              <a:t>Val de </a:t>
            </a:r>
            <a:r>
              <a:rPr lang="fr-FR" sz="1715" dirty="0" err="1"/>
              <a:t>Reuil</a:t>
            </a:r>
            <a:endParaRPr lang="fr-FR" sz="1715" dirty="0"/>
          </a:p>
        </p:txBody>
      </p:sp>
      <p:pic>
        <p:nvPicPr>
          <p:cNvPr id="1026" name="Picture 2" descr="134.jpg">
            <a:extLst>
              <a:ext uri="{FF2B5EF4-FFF2-40B4-BE49-F238E27FC236}">
                <a16:creationId xmlns:a16="http://schemas.microsoft.com/office/drawing/2014/main" id="{AF91F7E4-06C8-4C89-86BD-46335A74B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8" y="366351"/>
            <a:ext cx="1484933" cy="106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E90EAEF7-6B00-4A40-9C9D-859D6AB077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2416" y="1008515"/>
            <a:ext cx="2375892" cy="1781919"/>
          </a:xfrm>
          <a:prstGeom prst="rect">
            <a:avLst/>
          </a:prstGeom>
        </p:spPr>
      </p:pic>
      <p:pic>
        <p:nvPicPr>
          <p:cNvPr id="27" name="Picture 2" descr="134.jpg">
            <a:extLst>
              <a:ext uri="{FF2B5EF4-FFF2-40B4-BE49-F238E27FC236}">
                <a16:creationId xmlns:a16="http://schemas.microsoft.com/office/drawing/2014/main" id="{97AAAE39-7836-4426-B10B-933F9552B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0373" y="1584838"/>
            <a:ext cx="1484933" cy="106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F275BBBA-F3D6-4C6B-91EC-6CAFCB002B0A}"/>
              </a:ext>
            </a:extLst>
          </p:cNvPr>
          <p:cNvCxnSpPr>
            <a:cxnSpLocks/>
          </p:cNvCxnSpPr>
          <p:nvPr/>
        </p:nvCxnSpPr>
        <p:spPr>
          <a:xfrm flipV="1">
            <a:off x="12425929" y="2335212"/>
            <a:ext cx="1868847" cy="1315513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ome">
            <a:extLst>
              <a:ext uri="{FF2B5EF4-FFF2-40B4-BE49-F238E27FC236}">
                <a16:creationId xmlns:a16="http://schemas.microsoft.com/office/drawing/2014/main" id="{2893478C-9D18-4857-89E7-7627318BE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113" y="831998"/>
            <a:ext cx="2424777" cy="53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FCDB6C1E-F443-4AC0-A331-D300C4A6D2C3}"/>
              </a:ext>
            </a:extLst>
          </p:cNvPr>
          <p:cNvCxnSpPr>
            <a:cxnSpLocks/>
          </p:cNvCxnSpPr>
          <p:nvPr/>
        </p:nvCxnSpPr>
        <p:spPr>
          <a:xfrm flipV="1">
            <a:off x="10289029" y="1297263"/>
            <a:ext cx="996306" cy="260589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C7138EB0-4A28-4858-8306-EBCC9C1AC8E7}"/>
              </a:ext>
            </a:extLst>
          </p:cNvPr>
          <p:cNvSpPr/>
          <p:nvPr/>
        </p:nvSpPr>
        <p:spPr>
          <a:xfrm>
            <a:off x="9503569" y="1735622"/>
            <a:ext cx="1115868" cy="332318"/>
          </a:xfrm>
          <a:prstGeom prst="round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6"/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03C5AB32-9C06-4BB2-887C-445CE36F0CCD}"/>
              </a:ext>
            </a:extLst>
          </p:cNvPr>
          <p:cNvSpPr/>
          <p:nvPr/>
        </p:nvSpPr>
        <p:spPr>
          <a:xfrm>
            <a:off x="11285449" y="803194"/>
            <a:ext cx="2725794" cy="5366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6"/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EB45F05D-CAA6-4266-A513-99DF473462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0843" y="3802915"/>
            <a:ext cx="1781919" cy="1781919"/>
          </a:xfrm>
          <a:prstGeom prst="rect">
            <a:avLst/>
          </a:prstGeom>
        </p:spPr>
      </p:pic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1B503E76-7136-42A4-9F08-66110098A3A8}"/>
              </a:ext>
            </a:extLst>
          </p:cNvPr>
          <p:cNvCxnSpPr/>
          <p:nvPr/>
        </p:nvCxnSpPr>
        <p:spPr>
          <a:xfrm>
            <a:off x="12425929" y="3877683"/>
            <a:ext cx="2064373" cy="543227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Image 45">
            <a:extLst>
              <a:ext uri="{FF2B5EF4-FFF2-40B4-BE49-F238E27FC236}">
                <a16:creationId xmlns:a16="http://schemas.microsoft.com/office/drawing/2014/main" id="{F07A14B8-768A-439A-B396-36041B04C2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9552" y="8481952"/>
            <a:ext cx="1313385" cy="440465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D44F5D4F-723D-4E11-949F-A56693C16D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0" y="7019989"/>
            <a:ext cx="2599195" cy="1732797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9A45F663-A284-4081-810D-923CF0F8DD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77" y="4026208"/>
            <a:ext cx="2546434" cy="672257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192DEF5A-117B-4564-804A-95F93B3FDBAE}"/>
              </a:ext>
            </a:extLst>
          </p:cNvPr>
          <p:cNvSpPr/>
          <p:nvPr/>
        </p:nvSpPr>
        <p:spPr>
          <a:xfrm>
            <a:off x="218905" y="4698465"/>
            <a:ext cx="2094708" cy="955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6" dirty="0"/>
              <a:t>Saint-Leu-d'Esserent</a:t>
            </a:r>
          </a:p>
        </p:txBody>
      </p: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C3C89639-E8B7-437E-BDA5-03D38747250E}"/>
              </a:ext>
            </a:extLst>
          </p:cNvPr>
          <p:cNvCxnSpPr>
            <a:cxnSpLocks/>
          </p:cNvCxnSpPr>
          <p:nvPr/>
        </p:nvCxnSpPr>
        <p:spPr>
          <a:xfrm flipH="1">
            <a:off x="2915293" y="3129691"/>
            <a:ext cx="4792171" cy="190070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C2996CE0-743B-4FA7-97FF-103B4AA5103F}"/>
              </a:ext>
            </a:extLst>
          </p:cNvPr>
          <p:cNvCxnSpPr/>
          <p:nvPr/>
        </p:nvCxnSpPr>
        <p:spPr>
          <a:xfrm flipH="1" flipV="1">
            <a:off x="3395657" y="7886386"/>
            <a:ext cx="4532883" cy="4267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9EA445BD-8743-44BD-8326-29984BA4FCF2}"/>
              </a:ext>
            </a:extLst>
          </p:cNvPr>
          <p:cNvCxnSpPr>
            <a:cxnSpLocks/>
          </p:cNvCxnSpPr>
          <p:nvPr/>
        </p:nvCxnSpPr>
        <p:spPr>
          <a:xfrm>
            <a:off x="10731831" y="6696571"/>
            <a:ext cx="3638702" cy="16855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4F3F4CAD-B8B3-4C60-8EBA-8A92650ECFEE}"/>
              </a:ext>
            </a:extLst>
          </p:cNvPr>
          <p:cNvSpPr txBox="1"/>
          <p:nvPr/>
        </p:nvSpPr>
        <p:spPr>
          <a:xfrm>
            <a:off x="66461" y="2586751"/>
            <a:ext cx="3819666" cy="8599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94" b="1" dirty="0">
                <a:solidFill>
                  <a:srgbClr val="FF0000"/>
                </a:solidFill>
              </a:rPr>
              <a:t>4</a:t>
            </a:r>
            <a:r>
              <a:rPr lang="fr-FR" sz="2494" dirty="0">
                <a:solidFill>
                  <a:srgbClr val="FF0000"/>
                </a:solidFill>
              </a:rPr>
              <a:t> étudiants promotion </a:t>
            </a:r>
            <a:r>
              <a:rPr lang="fr-FR" sz="2494" b="1" dirty="0">
                <a:solidFill>
                  <a:srgbClr val="FF0000"/>
                </a:solidFill>
              </a:rPr>
              <a:t>2021</a:t>
            </a:r>
            <a:r>
              <a:rPr lang="fr-FR" sz="2494" dirty="0">
                <a:solidFill>
                  <a:srgbClr val="FF0000"/>
                </a:solidFill>
              </a:rPr>
              <a:t> , </a:t>
            </a:r>
            <a:r>
              <a:rPr lang="fr-FR" sz="2494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fr-FR" sz="2494" dirty="0">
                <a:solidFill>
                  <a:srgbClr val="FF0000"/>
                </a:solidFill>
              </a:rPr>
              <a:t> étudiants en </a:t>
            </a:r>
            <a:r>
              <a:rPr lang="fr-FR" sz="2494" b="1" dirty="0">
                <a:solidFill>
                  <a:schemeClr val="accent1">
                    <a:lumMod val="75000"/>
                  </a:schemeClr>
                </a:solidFill>
              </a:rPr>
              <a:t>2024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8D99566-7910-4634-8D83-7D764856B08D}"/>
              </a:ext>
            </a:extLst>
          </p:cNvPr>
          <p:cNvSpPr txBox="1"/>
          <p:nvPr/>
        </p:nvSpPr>
        <p:spPr>
          <a:xfrm>
            <a:off x="14819688" y="2841738"/>
            <a:ext cx="3827307" cy="1387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6" dirty="0">
                <a:solidFill>
                  <a:srgbClr val="FF0000"/>
                </a:solidFill>
              </a:rPr>
              <a:t>10 étudiants promotions  2018, 2019,2020,2021,2022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87FD90C-EA71-4FEF-8A39-E30C22D3E8CE}"/>
              </a:ext>
            </a:extLst>
          </p:cNvPr>
          <p:cNvSpPr txBox="1"/>
          <p:nvPr/>
        </p:nvSpPr>
        <p:spPr>
          <a:xfrm>
            <a:off x="11182018" y="1448085"/>
            <a:ext cx="3408096" cy="955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6" dirty="0"/>
              <a:t>1 étudiant promotion 2018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9C57D426-31E6-41E9-99AF-A4014C276F30}"/>
              </a:ext>
            </a:extLst>
          </p:cNvPr>
          <p:cNvSpPr txBox="1"/>
          <p:nvPr/>
        </p:nvSpPr>
        <p:spPr>
          <a:xfrm>
            <a:off x="14637294" y="8413311"/>
            <a:ext cx="3798637" cy="859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94" dirty="0"/>
              <a:t>5 étudiants promotion 2015,2016, 2017, </a:t>
            </a:r>
            <a:r>
              <a:rPr lang="fr-FR" sz="2494" b="1" dirty="0">
                <a:solidFill>
                  <a:srgbClr val="FF0000"/>
                </a:solidFill>
              </a:rPr>
              <a:t>2021</a:t>
            </a:r>
            <a:r>
              <a:rPr lang="fr-FR" sz="2494" dirty="0"/>
              <a:t>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F503307-DB15-4FB9-A005-6E006C87CA15}"/>
              </a:ext>
            </a:extLst>
          </p:cNvPr>
          <p:cNvSpPr txBox="1"/>
          <p:nvPr/>
        </p:nvSpPr>
        <p:spPr>
          <a:xfrm>
            <a:off x="218904" y="8158335"/>
            <a:ext cx="3855394" cy="859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94" dirty="0">
                <a:solidFill>
                  <a:srgbClr val="FF0000"/>
                </a:solidFill>
              </a:rPr>
              <a:t>5-6 étudiants promotions 2020, 2021, 2022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AAD88C3-69C0-4574-8113-1ACE4D52A73B}"/>
              </a:ext>
            </a:extLst>
          </p:cNvPr>
          <p:cNvSpPr/>
          <p:nvPr/>
        </p:nvSpPr>
        <p:spPr>
          <a:xfrm>
            <a:off x="190990" y="5924269"/>
            <a:ext cx="3927665" cy="955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6" dirty="0">
                <a:solidFill>
                  <a:srgbClr val="FF0000"/>
                </a:solidFill>
              </a:rPr>
              <a:t>4 étudiants promotions 2018,2019, 2020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4A58B811-AA69-486F-A041-8CCEE2B2D9C1}"/>
              </a:ext>
            </a:extLst>
          </p:cNvPr>
          <p:cNvSpPr txBox="1"/>
          <p:nvPr/>
        </p:nvSpPr>
        <p:spPr>
          <a:xfrm>
            <a:off x="14533935" y="5019063"/>
            <a:ext cx="4198119" cy="1387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6" dirty="0"/>
              <a:t>4 étudiants promotions 2015,2016, 2017, </a:t>
            </a:r>
          </a:p>
          <a:p>
            <a:endParaRPr lang="fr-FR" sz="2806" dirty="0"/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54D9FA7E-249F-47B9-9B5A-03BEA8D837BE}"/>
              </a:ext>
            </a:extLst>
          </p:cNvPr>
          <p:cNvCxnSpPr>
            <a:cxnSpLocks/>
          </p:cNvCxnSpPr>
          <p:nvPr/>
        </p:nvCxnSpPr>
        <p:spPr>
          <a:xfrm>
            <a:off x="9080479" y="4021920"/>
            <a:ext cx="5509636" cy="268400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Image 35">
            <a:extLst>
              <a:ext uri="{FF2B5EF4-FFF2-40B4-BE49-F238E27FC236}">
                <a16:creationId xmlns:a16="http://schemas.microsoft.com/office/drawing/2014/main" id="{850CF4D6-607B-4E5A-B4FD-12AB33A5791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0792" y="6196934"/>
            <a:ext cx="1389741" cy="908099"/>
          </a:xfrm>
          <a:prstGeom prst="rect">
            <a:avLst/>
          </a:prstGeom>
        </p:spPr>
      </p:pic>
      <p:sp>
        <p:nvSpPr>
          <p:cNvPr id="8" name="Accolade ouvrante 7">
            <a:extLst>
              <a:ext uri="{FF2B5EF4-FFF2-40B4-BE49-F238E27FC236}">
                <a16:creationId xmlns:a16="http://schemas.microsoft.com/office/drawing/2014/main" id="{60632A49-E112-42DA-8609-BC73F9CEC0E4}"/>
              </a:ext>
            </a:extLst>
          </p:cNvPr>
          <p:cNvSpPr/>
          <p:nvPr/>
        </p:nvSpPr>
        <p:spPr>
          <a:xfrm>
            <a:off x="14637294" y="6232285"/>
            <a:ext cx="337307" cy="90809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2806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3F561D-942A-4257-B2A4-7857C8BB53C2}"/>
              </a:ext>
            </a:extLst>
          </p:cNvPr>
          <p:cNvSpPr/>
          <p:nvPr/>
        </p:nvSpPr>
        <p:spPr>
          <a:xfrm>
            <a:off x="14856876" y="6245054"/>
            <a:ext cx="3236784" cy="859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94" dirty="0"/>
              <a:t>4 étudiants promotions</a:t>
            </a:r>
          </a:p>
          <a:p>
            <a:r>
              <a:rPr lang="fr-FR" sz="2494" dirty="0"/>
              <a:t> 2015, 2016, et </a:t>
            </a:r>
            <a:r>
              <a:rPr lang="fr-FR" sz="2494" b="1" dirty="0">
                <a:solidFill>
                  <a:srgbClr val="FF0000"/>
                </a:solidFill>
              </a:rPr>
              <a:t>2025</a:t>
            </a:r>
          </a:p>
        </p:txBody>
      </p:sp>
      <p:cxnSp>
        <p:nvCxnSpPr>
          <p:cNvPr id="12" name="Connecteur : en arc 11">
            <a:extLst>
              <a:ext uri="{FF2B5EF4-FFF2-40B4-BE49-F238E27FC236}">
                <a16:creationId xmlns:a16="http://schemas.microsoft.com/office/drawing/2014/main" id="{6FCFE9ED-78D2-4D5B-AA90-80CBAB9A8708}"/>
              </a:ext>
            </a:extLst>
          </p:cNvPr>
          <p:cNvCxnSpPr>
            <a:cxnSpLocks/>
          </p:cNvCxnSpPr>
          <p:nvPr/>
        </p:nvCxnSpPr>
        <p:spPr>
          <a:xfrm rot="5400000">
            <a:off x="16836434" y="7886379"/>
            <a:ext cx="1849150" cy="116372"/>
          </a:xfrm>
          <a:prstGeom prst="curvedConnector3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Image 46">
            <a:extLst>
              <a:ext uri="{FF2B5EF4-FFF2-40B4-BE49-F238E27FC236}">
                <a16:creationId xmlns:a16="http://schemas.microsoft.com/office/drawing/2014/main" id="{6914F07A-F393-4664-BB67-83668310E37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199234" y="9544792"/>
            <a:ext cx="1705936" cy="661582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2707BC57-F996-4754-BF4D-E69E6121EACA}"/>
              </a:ext>
            </a:extLst>
          </p:cNvPr>
          <p:cNvSpPr txBox="1"/>
          <p:nvPr/>
        </p:nvSpPr>
        <p:spPr>
          <a:xfrm>
            <a:off x="14820069" y="9444135"/>
            <a:ext cx="3616242" cy="1195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94" dirty="0"/>
              <a:t>1 étudiant promotion </a:t>
            </a:r>
            <a:r>
              <a:rPr lang="fr-FR" sz="2183" b="1" dirty="0">
                <a:solidFill>
                  <a:srgbClr val="FF0000"/>
                </a:solidFill>
              </a:rPr>
              <a:t>2022 (CDD)</a:t>
            </a:r>
            <a:endParaRPr lang="fr-FR" sz="2183" dirty="0"/>
          </a:p>
          <a:p>
            <a:r>
              <a:rPr lang="fr-FR" sz="2494" dirty="0"/>
              <a:t> </a:t>
            </a:r>
            <a:endParaRPr lang="fr-FR" sz="2806" dirty="0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9B9BC0E5-2156-4D23-8434-6BD75CA480FC}"/>
              </a:ext>
            </a:extLst>
          </p:cNvPr>
          <p:cNvCxnSpPr/>
          <p:nvPr/>
        </p:nvCxnSpPr>
        <p:spPr>
          <a:xfrm>
            <a:off x="11285336" y="7767862"/>
            <a:ext cx="2533554" cy="177693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9050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ntelliSyn R&amp;D | LinkedIn">
            <a:extLst>
              <a:ext uri="{FF2B5EF4-FFF2-40B4-BE49-F238E27FC236}">
                <a16:creationId xmlns:a16="http://schemas.microsoft.com/office/drawing/2014/main" id="{5A840517-6F2A-40C4-8B06-84576B443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228" y="7066056"/>
            <a:ext cx="1821368" cy="182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C6366DB-D13D-4FB2-A36E-064FF304A1A7}"/>
              </a:ext>
            </a:extLst>
          </p:cNvPr>
          <p:cNvSpPr/>
          <p:nvPr/>
        </p:nvSpPr>
        <p:spPr>
          <a:xfrm>
            <a:off x="923662" y="374960"/>
            <a:ext cx="16967607" cy="52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6" dirty="0"/>
              <a:t>Entreprises Pharmaceutiques et Industries Chimiques à l’étranger partenaires (Stage et Alternance) et employeurs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CC4B271-8411-4601-BA0A-C5597D4AB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55" y="2209435"/>
            <a:ext cx="7969542" cy="481752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919330D-24DA-493B-87AD-CD1EF70C8CF4}"/>
              </a:ext>
            </a:extLst>
          </p:cNvPr>
          <p:cNvSpPr txBox="1"/>
          <p:nvPr/>
        </p:nvSpPr>
        <p:spPr>
          <a:xfrm>
            <a:off x="1281381" y="1473735"/>
            <a:ext cx="2819037" cy="52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6" b="1" dirty="0">
                <a:solidFill>
                  <a:srgbClr val="FF0000"/>
                </a:solidFill>
              </a:rPr>
              <a:t>CANADA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2A061A69-6BF7-4FC2-9E59-366900BC4D05}"/>
              </a:ext>
            </a:extLst>
          </p:cNvPr>
          <p:cNvCxnSpPr>
            <a:cxnSpLocks/>
          </p:cNvCxnSpPr>
          <p:nvPr/>
        </p:nvCxnSpPr>
        <p:spPr>
          <a:xfrm flipH="1">
            <a:off x="3090833" y="4981530"/>
            <a:ext cx="1216792" cy="28629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55735C99-95CD-43ED-BC71-F728840847D9}"/>
              </a:ext>
            </a:extLst>
          </p:cNvPr>
          <p:cNvSpPr txBox="1"/>
          <p:nvPr/>
        </p:nvSpPr>
        <p:spPr>
          <a:xfrm>
            <a:off x="1032162" y="7274491"/>
            <a:ext cx="1962577" cy="52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6" dirty="0"/>
              <a:t>Montréal </a:t>
            </a:r>
          </a:p>
        </p:txBody>
      </p:sp>
      <p:pic>
        <p:nvPicPr>
          <p:cNvPr id="23" name="Picture 4" descr="Paraza Pharma, Inc.">
            <a:extLst>
              <a:ext uri="{FF2B5EF4-FFF2-40B4-BE49-F238E27FC236}">
                <a16:creationId xmlns:a16="http://schemas.microsoft.com/office/drawing/2014/main" id="{9B2BAD6E-0514-49FC-AD3E-3559FFC9F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46" y="7798609"/>
            <a:ext cx="1962577" cy="94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38DA7245-CF05-43FF-B823-F037BFCA9B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337" y="2323853"/>
            <a:ext cx="4136536" cy="4991421"/>
          </a:xfrm>
          <a:prstGeom prst="rect">
            <a:avLst/>
          </a:prstGeom>
        </p:spPr>
      </p:pic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B74379C7-18D1-4FF6-AA1A-B160CF2B6EEE}"/>
              </a:ext>
            </a:extLst>
          </p:cNvPr>
          <p:cNvCxnSpPr>
            <a:cxnSpLocks/>
          </p:cNvCxnSpPr>
          <p:nvPr/>
        </p:nvCxnSpPr>
        <p:spPr>
          <a:xfrm flipH="1">
            <a:off x="12457336" y="4981530"/>
            <a:ext cx="1958191" cy="27406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Image 44">
            <a:extLst>
              <a:ext uri="{FF2B5EF4-FFF2-40B4-BE49-F238E27FC236}">
                <a16:creationId xmlns:a16="http://schemas.microsoft.com/office/drawing/2014/main" id="{40FCA67B-9364-41A3-B8AD-DE0193449A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523" y="5599763"/>
            <a:ext cx="2750134" cy="2371530"/>
          </a:xfrm>
          <a:prstGeom prst="rect">
            <a:avLst/>
          </a:prstGeom>
        </p:spPr>
      </p:pic>
      <p:sp>
        <p:nvSpPr>
          <p:cNvPr id="47" name="ZoneTexte 46">
            <a:extLst>
              <a:ext uri="{FF2B5EF4-FFF2-40B4-BE49-F238E27FC236}">
                <a16:creationId xmlns:a16="http://schemas.microsoft.com/office/drawing/2014/main" id="{E20920D7-BEE9-42E1-8383-65F2D4E6FC31}"/>
              </a:ext>
            </a:extLst>
          </p:cNvPr>
          <p:cNvSpPr txBox="1"/>
          <p:nvPr/>
        </p:nvSpPr>
        <p:spPr>
          <a:xfrm>
            <a:off x="12457336" y="1761627"/>
            <a:ext cx="2518793" cy="52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6" b="1" dirty="0">
                <a:solidFill>
                  <a:srgbClr val="FF0000"/>
                </a:solidFill>
              </a:rPr>
              <a:t>HOLLANDE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27AB2A01-755E-4AA4-A3AF-AF917FC66269}"/>
              </a:ext>
            </a:extLst>
          </p:cNvPr>
          <p:cNvSpPr txBox="1"/>
          <p:nvPr/>
        </p:nvSpPr>
        <p:spPr>
          <a:xfrm>
            <a:off x="5024036" y="7140564"/>
            <a:ext cx="44795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3 étudiants M2 recrutés (promotions 2015, 2018, 2022) </a:t>
            </a:r>
          </a:p>
          <a:p>
            <a:r>
              <a:rPr lang="fr-FR" sz="2400" dirty="0"/>
              <a:t>1 stage M2 en 2019, </a:t>
            </a:r>
          </a:p>
          <a:p>
            <a:r>
              <a:rPr lang="fr-FR" sz="2400" dirty="0"/>
              <a:t>1 césure en 2023-2024 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5B9BFDBA-0935-4395-BA92-DFBC8C47B06A}"/>
              </a:ext>
            </a:extLst>
          </p:cNvPr>
          <p:cNvSpPr txBox="1"/>
          <p:nvPr/>
        </p:nvSpPr>
        <p:spPr>
          <a:xfrm>
            <a:off x="11962877" y="7971293"/>
            <a:ext cx="6541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2 étudiants M2 recrutés  (promotions 2015, 2018)</a:t>
            </a:r>
          </a:p>
          <a:p>
            <a:r>
              <a:rPr lang="fr-FR" sz="2400" dirty="0"/>
              <a:t>1 stage M2 en 2015</a:t>
            </a:r>
          </a:p>
        </p:txBody>
      </p:sp>
    </p:spTree>
    <p:extLst>
      <p:ext uri="{BB962C8B-B14F-4D97-AF65-F5344CB8AC3E}">
        <p14:creationId xmlns:p14="http://schemas.microsoft.com/office/powerpoint/2010/main" val="26704603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Titre 4"/>
          <p:cNvSpPr txBox="1">
            <a:spLocks/>
          </p:cNvSpPr>
          <p:nvPr/>
        </p:nvSpPr>
        <p:spPr bwMode="auto">
          <a:xfrm>
            <a:off x="862289" y="687420"/>
            <a:ext cx="16522439" cy="6924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425550">
              <a:lnSpc>
                <a:spcPct val="90000"/>
              </a:lnSpc>
              <a:spcBef>
                <a:spcPts val="0"/>
              </a:spcBef>
              <a:buNone/>
              <a:defRPr sz="7000">
                <a:solidFill>
                  <a:srgbClr val="008EA8"/>
                </a:solidFill>
                <a:latin typeface="Source Sans Pro"/>
                <a:ea typeface="Source Sans Pro"/>
                <a:cs typeface="+mj-cs"/>
              </a:defRPr>
            </a:lvl1pPr>
          </a:lstStyle>
          <a:p>
            <a:r>
              <a:rPr lang="fr-FR" sz="6300" dirty="0"/>
              <a:t>Les étudiants internationaux</a:t>
            </a:r>
          </a:p>
        </p:txBody>
      </p:sp>
      <p:sp>
        <p:nvSpPr>
          <p:cNvPr id="7" name="Flèche droite 6"/>
          <p:cNvSpPr/>
          <p:nvPr/>
        </p:nvSpPr>
        <p:spPr bwMode="auto">
          <a:xfrm>
            <a:off x="3943637" y="5345906"/>
            <a:ext cx="1311460" cy="64807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4"/>
              </a:solidFill>
            </a:endParaRPr>
          </a:p>
        </p:txBody>
      </p:sp>
      <p:sp>
        <p:nvSpPr>
          <p:cNvPr id="8" name="ZoneTexte 2"/>
          <p:cNvSpPr txBox="1">
            <a:spLocks noChangeArrowheads="1"/>
          </p:cNvSpPr>
          <p:nvPr/>
        </p:nvSpPr>
        <p:spPr bwMode="auto">
          <a:xfrm>
            <a:off x="1785387" y="2105546"/>
            <a:ext cx="14990990" cy="28315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0"/>
              </a:spcBef>
              <a:buClr>
                <a:srgbClr val="D0D700"/>
              </a:buClr>
              <a:buFont typeface="Arial"/>
              <a:defRPr sz="2000">
                <a:solidFill>
                  <a:schemeClr val="tx1"/>
                </a:solidFill>
                <a:latin typeface="Trebuchet MS"/>
                <a:ea typeface="MS PGothic"/>
                <a:cs typeface="Trebuchet MS"/>
              </a:defRPr>
            </a:lvl1pPr>
            <a:lvl2pPr marL="742950" indent="-285750">
              <a:spcBef>
                <a:spcPts val="1800"/>
              </a:spcBef>
              <a:buClr>
                <a:srgbClr val="D0D700"/>
              </a:buClr>
              <a:buFont typeface="Arial"/>
              <a:buChar char="●"/>
              <a:defRPr sz="2000">
                <a:solidFill>
                  <a:schemeClr val="tx1"/>
                </a:solidFill>
                <a:latin typeface="Trebuchet MS"/>
                <a:ea typeface="MS PGothic"/>
              </a:defRPr>
            </a:lvl2pPr>
            <a:lvl3pPr marL="1143000" indent="-228600">
              <a:spcBef>
                <a:spcPts val="0"/>
              </a:spcBef>
              <a:buClr>
                <a:srgbClr val="7F7F7F"/>
              </a:buClr>
              <a:buFont typeface="Lucida Grande"/>
              <a:buChar char="-"/>
              <a:defRPr>
                <a:solidFill>
                  <a:schemeClr val="tx1"/>
                </a:solidFill>
                <a:latin typeface="Trebuchet MS"/>
                <a:ea typeface="MS PGothic"/>
              </a:defRPr>
            </a:lvl3pPr>
            <a:lvl4pPr marL="1600200" indent="-228600">
              <a:spcBef>
                <a:spcPts val="0"/>
              </a:spcBef>
              <a:buClr>
                <a:srgbClr val="7F7F7F"/>
              </a:buClr>
              <a:buFont typeface="Courier New"/>
              <a:buChar char="o"/>
              <a:defRPr sz="1600">
                <a:solidFill>
                  <a:schemeClr val="tx1"/>
                </a:solidFill>
                <a:latin typeface="Trebuchet MS"/>
                <a:ea typeface="MS PGothic"/>
              </a:defRPr>
            </a:lvl4pPr>
            <a:lvl5pPr marL="2057400" indent="-228600">
              <a:spcBef>
                <a:spcPts val="0"/>
              </a:spcBef>
              <a:buClr>
                <a:srgbClr val="7F7F7F"/>
              </a:buClr>
              <a:buFont typeface="Lucida Grande"/>
              <a:buChar char="-"/>
              <a:defRPr sz="1400">
                <a:solidFill>
                  <a:schemeClr val="tx1"/>
                </a:solidFill>
                <a:latin typeface="Trebuchet MS"/>
                <a:ea typeface="MS PGothic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cida Grande"/>
              <a:buChar char="-"/>
              <a:defRPr sz="1400">
                <a:solidFill>
                  <a:schemeClr val="tx1"/>
                </a:solidFill>
                <a:latin typeface="Trebuchet MS"/>
                <a:ea typeface="MS PGothic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cida Grande"/>
              <a:buChar char="-"/>
              <a:defRPr sz="1400">
                <a:solidFill>
                  <a:schemeClr val="tx1"/>
                </a:solidFill>
                <a:latin typeface="Trebuchet MS"/>
                <a:ea typeface="MS PGothic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cida Grande"/>
              <a:buChar char="-"/>
              <a:defRPr sz="1400">
                <a:solidFill>
                  <a:schemeClr val="tx1"/>
                </a:solidFill>
                <a:latin typeface="Trebuchet MS"/>
                <a:ea typeface="MS PGothic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cida Grande"/>
              <a:buChar char="-"/>
              <a:defRPr sz="1400">
                <a:solidFill>
                  <a:schemeClr val="tx1"/>
                </a:solidFill>
                <a:latin typeface="Trebuchet MS"/>
                <a:ea typeface="MS PGothic"/>
              </a:defRPr>
            </a:lvl9pPr>
          </a:lstStyle>
          <a:p>
            <a:pPr algn="just">
              <a:buClrTx/>
              <a:defRPr/>
            </a:pPr>
            <a:r>
              <a:rPr lang="fr-FR" sz="3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2 conditions pour signer un contrat d’alternance :</a:t>
            </a:r>
          </a:p>
          <a:p>
            <a:pPr lvl="1" algn="just">
              <a:buClrTx/>
              <a:buFont typeface="Arial" panose="020B0604020202020204" pitchFamily="34" charset="0"/>
              <a:buChar char="•"/>
              <a:defRPr/>
            </a:pPr>
            <a:r>
              <a:rPr lang="fr-FR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Etre titulaire d’un titre de séjour en cours de validité</a:t>
            </a:r>
          </a:p>
          <a:p>
            <a:pPr lvl="1" algn="just">
              <a:buClrTx/>
              <a:buFont typeface="Arial" panose="020B0604020202020204" pitchFamily="34" charset="0"/>
              <a:buChar char="•"/>
              <a:defRPr/>
            </a:pPr>
            <a:r>
              <a:rPr lang="fr-FR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Etre titulaire d’une autorisation provisoire de travail délivrée par le Ministère de l’Intérieur et des Outre-mer (à l’initiative de l’entreprise)		</a:t>
            </a:r>
            <a:endParaRPr lang="fr-FR" sz="2800" b="1" dirty="0">
              <a:solidFill>
                <a:srgbClr val="008EA8"/>
              </a:solidFill>
              <a:latin typeface="+mn-lt"/>
            </a:endParaRPr>
          </a:p>
          <a:p>
            <a:pPr algn="just">
              <a:buClrTx/>
              <a:defRPr/>
            </a:pPr>
            <a:endParaRPr lang="fr-FR" sz="3200" b="1" dirty="0">
              <a:solidFill>
                <a:srgbClr val="008EA8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111081" y="5107230"/>
            <a:ext cx="124573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fr-FR" sz="3200" b="1" dirty="0">
                <a:solidFill>
                  <a:srgbClr val="008EA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Toute personne de +26 ans doit être inscrite à France Travail pour signer un </a:t>
            </a:r>
            <a:r>
              <a:rPr lang="fr-FR" sz="3200" b="1" u="sng" dirty="0">
                <a:solidFill>
                  <a:srgbClr val="008EA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Contrat de Professionnalisation</a:t>
            </a:r>
          </a:p>
          <a:p>
            <a:pPr lvl="1">
              <a:defRPr/>
            </a:pPr>
            <a:endParaRPr lang="fr-FR" sz="3200" b="1" dirty="0">
              <a:solidFill>
                <a:srgbClr val="008EA8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>
              <a:defRPr/>
            </a:pPr>
            <a:r>
              <a:rPr lang="fr-FR" sz="3200" b="1" u="sng" dirty="0">
                <a:solidFill>
                  <a:srgbClr val="008EA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L’inscription France Travail est incompatible avec le statut ETUDIANT qui figure sur une carte de séjour et rend la signature du contrat impossible</a:t>
            </a:r>
          </a:p>
        </p:txBody>
      </p:sp>
    </p:spTree>
    <p:extLst>
      <p:ext uri="{BB962C8B-B14F-4D97-AF65-F5344CB8AC3E}">
        <p14:creationId xmlns:p14="http://schemas.microsoft.com/office/powerpoint/2010/main" val="912736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Titre 4"/>
          <p:cNvSpPr txBox="1">
            <a:spLocks/>
          </p:cNvSpPr>
          <p:nvPr/>
        </p:nvSpPr>
        <p:spPr bwMode="auto">
          <a:xfrm>
            <a:off x="862289" y="687420"/>
            <a:ext cx="16522439" cy="6924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425550">
              <a:lnSpc>
                <a:spcPct val="90000"/>
              </a:lnSpc>
              <a:spcBef>
                <a:spcPts val="0"/>
              </a:spcBef>
              <a:buNone/>
              <a:defRPr sz="7000">
                <a:solidFill>
                  <a:srgbClr val="008EA8"/>
                </a:solidFill>
                <a:latin typeface="Source Sans Pro"/>
                <a:ea typeface="Source Sans Pro"/>
                <a:cs typeface="+mj-cs"/>
              </a:defRPr>
            </a:lvl1pPr>
          </a:lstStyle>
          <a:p>
            <a:r>
              <a:rPr lang="fr-FR" sz="6300" dirty="0"/>
              <a:t>Des aides qui vous simplifient la vie :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0543229-C1E7-4554-908D-ED65C7111AF9}"/>
              </a:ext>
            </a:extLst>
          </p:cNvPr>
          <p:cNvSpPr/>
          <p:nvPr/>
        </p:nvSpPr>
        <p:spPr bwMode="auto">
          <a:xfrm>
            <a:off x="2028617" y="1482249"/>
            <a:ext cx="16616007" cy="1621274"/>
          </a:xfrm>
          <a:prstGeom prst="rect">
            <a:avLst/>
          </a:prstGeom>
          <a:ln w="12700">
            <a:noFill/>
            <a:prstDash val="solid"/>
            <a:round/>
          </a:ln>
          <a:effectLst>
            <a:glow>
              <a:schemeClr val="accent1">
                <a:alpha val="40000"/>
              </a:schemeClr>
            </a:glow>
            <a:innerShdw blurRad="114300">
              <a:prstClr val="black"/>
            </a:innerShdw>
            <a:softEdge rad="0"/>
          </a:effectLst>
        </p:spPr>
        <p:txBody>
          <a:bodyPr wrap="square" lIns="142555" tIns="71277" rIns="142555" bIns="71277">
            <a:spAutoFit/>
          </a:bodyPr>
          <a:lstStyle/>
          <a:p>
            <a:pPr algn="just">
              <a:defRPr/>
            </a:pPr>
            <a:r>
              <a:rPr lang="fr-FR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Vous êtes </a:t>
            </a:r>
            <a:r>
              <a:rPr lang="fr-FR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exonéré</a:t>
            </a:r>
            <a:r>
              <a:rPr lang="fr-FR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des </a:t>
            </a:r>
            <a:r>
              <a:rPr lang="fr-FR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frais de scolarité</a:t>
            </a:r>
          </a:p>
          <a:p>
            <a:pPr algn="just">
              <a:defRPr/>
            </a:pPr>
            <a:r>
              <a:rPr lang="fr-FR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Vous ne payez plus de sécurité sociale étudiante</a:t>
            </a:r>
          </a:p>
          <a:p>
            <a:pPr algn="just">
              <a:defRPr/>
            </a:pPr>
            <a:r>
              <a:rPr lang="fr-FR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Une </a:t>
            </a:r>
            <a:r>
              <a:rPr lang="fr-FR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rémunération </a:t>
            </a:r>
            <a:r>
              <a:rPr lang="fr-FR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tout au long de la formation</a:t>
            </a:r>
          </a:p>
          <a:p>
            <a:pPr>
              <a:defRPr/>
            </a:pPr>
            <a:r>
              <a:rPr lang="fr-FR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Vous pouvez demander la </a:t>
            </a:r>
            <a:r>
              <a:rPr lang="fr-FR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prime d’activité </a:t>
            </a:r>
            <a:r>
              <a:rPr lang="fr-FR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: complément  de revenu versé par la CAF (sous conditions de ressources) </a:t>
            </a:r>
            <a:r>
              <a:rPr lang="fr-FR" sz="2400" dirty="0">
                <a:latin typeface="Source Sans Pro" panose="020B0503030403020204" pitchFamily="34" charset="0"/>
                <a:ea typeface="Source Sans Pro" panose="020B0503030403020204" pitchFamily="34" charset="0"/>
                <a:hlinkClick r:id="rId3" tooltip="http://www.caf.fr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www.caf.fr</a:t>
            </a:r>
            <a:endParaRPr lang="fr-FR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8E72819-990F-479D-99B2-7F7DA7212606}"/>
              </a:ext>
            </a:extLst>
          </p:cNvPr>
          <p:cNvSpPr/>
          <p:nvPr/>
        </p:nvSpPr>
        <p:spPr bwMode="auto">
          <a:xfrm>
            <a:off x="2062085" y="3274001"/>
            <a:ext cx="15679903" cy="2359937"/>
          </a:xfrm>
          <a:prstGeom prst="rect">
            <a:avLst/>
          </a:prstGeom>
          <a:ln w="12700">
            <a:noFill/>
            <a:round/>
          </a:ln>
          <a:effectLst>
            <a:glow>
              <a:schemeClr val="accent1">
                <a:alpha val="40000"/>
              </a:schemeClr>
            </a:glow>
            <a:innerShdw blurRad="114300">
              <a:prstClr val="black"/>
            </a:innerShdw>
            <a:softEdge rad="0"/>
          </a:effectLst>
        </p:spPr>
        <p:txBody>
          <a:bodyPr wrap="square" lIns="142555" tIns="71277" rIns="142555" bIns="71277">
            <a:spAutoFit/>
          </a:bodyPr>
          <a:lstStyle/>
          <a:p>
            <a:pPr algn="just">
              <a:defRPr/>
            </a:pPr>
            <a:r>
              <a:rPr lang="fr-FR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Des aides pour vous loger, financer votre caution et votre loyer : </a:t>
            </a:r>
          </a:p>
          <a:p>
            <a:r>
              <a:rPr lang="fr-FR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Simplifiez votre recherche de logement avec la plateforme AL’in.fr et Via Humanis (prestation est gratuite et sur-mesure)</a:t>
            </a:r>
          </a:p>
          <a:p>
            <a:r>
              <a:rPr lang="fr-FR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LOCA-PASS : un </a:t>
            </a:r>
            <a:r>
              <a:rPr lang="fr-FR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prêt</a:t>
            </a:r>
            <a:r>
              <a:rPr lang="fr-FR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sans frais ni intérêt pour financer la caution demandée par le propriétaire à l’entrée du logement</a:t>
            </a:r>
          </a:p>
          <a:p>
            <a:r>
              <a:rPr lang="fr-FR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Aide Personnalisée au Logement </a:t>
            </a:r>
            <a:r>
              <a:rPr lang="fr-FR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(APL) : varie selon le lieu et le nombre de logement à louer</a:t>
            </a:r>
          </a:p>
          <a:p>
            <a:r>
              <a:rPr lang="fr-FR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Action Logement </a:t>
            </a:r>
            <a:r>
              <a:rPr lang="fr-FR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(AL) : prend en charge gratuitement une partie de votre loyer (jusqu’à 100€/mois).</a:t>
            </a:r>
          </a:p>
          <a:p>
            <a:pPr algn="just">
              <a:defRPr/>
            </a:pPr>
            <a:endParaRPr lang="fr-FR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E38F6D7-78B3-43A0-B5D5-D457B5B3A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289" y="3617714"/>
            <a:ext cx="1173175" cy="97966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264E504-8805-4D88-8CD3-7247A5F891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363" y="5633938"/>
            <a:ext cx="1173174" cy="12160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7D3235E2-5F84-4667-962E-58ADDCEF03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595" y="1562720"/>
            <a:ext cx="1205060" cy="123308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F681FF00-A12C-4BBF-897D-840C7975FA30}"/>
              </a:ext>
            </a:extLst>
          </p:cNvPr>
          <p:cNvSpPr/>
          <p:nvPr/>
        </p:nvSpPr>
        <p:spPr bwMode="auto">
          <a:xfrm>
            <a:off x="2098390" y="5443532"/>
            <a:ext cx="15679903" cy="1990606"/>
          </a:xfrm>
          <a:prstGeom prst="rect">
            <a:avLst/>
          </a:prstGeom>
          <a:ln w="12700">
            <a:noFill/>
            <a:round/>
          </a:ln>
          <a:effectLst>
            <a:glow>
              <a:schemeClr val="accent1">
                <a:alpha val="40000"/>
              </a:schemeClr>
            </a:glow>
            <a:innerShdw blurRad="114300">
              <a:prstClr val="black"/>
            </a:innerShdw>
            <a:softEdge rad="0"/>
          </a:effectLst>
        </p:spPr>
        <p:txBody>
          <a:bodyPr wrap="square" lIns="142555" tIns="71277" rIns="142555" bIns="71277">
            <a:spAutoFit/>
          </a:bodyPr>
          <a:lstStyle/>
          <a:p>
            <a:pPr algn="just">
              <a:defRPr/>
            </a:pPr>
            <a:r>
              <a:rPr lang="fr-FR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Convention collective entreprise: </a:t>
            </a:r>
          </a:p>
          <a:p>
            <a:pPr algn="just">
              <a:defRPr/>
            </a:pPr>
            <a:r>
              <a:rPr lang="fr-FR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Quelques avantages possibles : prise en charge des frais de transport et de restauration, RTT, complémentaire santé, épargne salariale...</a:t>
            </a:r>
          </a:p>
          <a:p>
            <a:pPr algn="just">
              <a:defRPr/>
            </a:pPr>
            <a:r>
              <a:rPr lang="fr-FR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Vous êtes assuré/e : </a:t>
            </a:r>
          </a:p>
          <a:p>
            <a:pPr algn="just">
              <a:defRPr/>
            </a:pPr>
            <a:r>
              <a:rPr lang="fr-FR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Protection sociale, prévoyance, chômage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9CBBBF-6EBA-474F-A17B-EC90B664F66B}"/>
              </a:ext>
            </a:extLst>
          </p:cNvPr>
          <p:cNvSpPr/>
          <p:nvPr/>
        </p:nvSpPr>
        <p:spPr bwMode="auto">
          <a:xfrm>
            <a:off x="2302769" y="7580545"/>
            <a:ext cx="15679903" cy="1005721"/>
          </a:xfrm>
          <a:prstGeom prst="rect">
            <a:avLst/>
          </a:prstGeom>
          <a:ln w="12700">
            <a:noFill/>
            <a:round/>
          </a:ln>
          <a:effectLst>
            <a:glow>
              <a:schemeClr val="accent1">
                <a:alpha val="40000"/>
              </a:schemeClr>
            </a:glow>
            <a:innerShdw blurRad="114300">
              <a:prstClr val="black"/>
            </a:innerShdw>
            <a:softEdge rad="0"/>
          </a:effectLst>
        </p:spPr>
        <p:txBody>
          <a:bodyPr wrap="square" lIns="142555" tIns="71277" rIns="142555" bIns="71277">
            <a:spAutoFit/>
          </a:bodyPr>
          <a:lstStyle/>
          <a:p>
            <a:pPr algn="just">
              <a:defRPr/>
            </a:pPr>
            <a:r>
              <a:rPr lang="fr-FR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Aides propres au CFA </a:t>
            </a:r>
            <a:r>
              <a:rPr lang="fr-FR" sz="2400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Formasup</a:t>
            </a:r>
            <a:r>
              <a:rPr lang="fr-FR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des Pays de la </a:t>
            </a:r>
            <a:r>
              <a:rPr lang="fr-FR" sz="2400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loire</a:t>
            </a:r>
            <a:r>
              <a:rPr lang="fr-FR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(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uniquement contrat d’apprentissage</a:t>
            </a:r>
            <a:r>
              <a:rPr lang="fr-FR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)</a:t>
            </a:r>
          </a:p>
          <a:p>
            <a:pPr algn="just">
              <a:defRPr/>
            </a:pPr>
            <a:r>
              <a:rPr lang="fr-FR" sz="2400" dirty="0">
                <a:solidFill>
                  <a:srgbClr val="008EA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  <a:hlinkClick r:id="rId7"/>
              </a:rPr>
              <a:t>www.formasup-paysdelaloire.fr</a:t>
            </a:r>
            <a:r>
              <a:rPr lang="fr-FR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603C145-ED61-4AAE-AF6C-7D6CDC340F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537" y="7470742"/>
            <a:ext cx="2007096" cy="118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7371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13608025" y="2890083"/>
            <a:ext cx="4911725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ts val="0"/>
              </a:spcBef>
              <a:buClr>
                <a:srgbClr val="D0D700"/>
              </a:buClr>
              <a:buFont typeface="Arial"/>
              <a:defRPr sz="2000">
                <a:solidFill>
                  <a:schemeClr val="tx1"/>
                </a:solidFill>
                <a:latin typeface="Trebuchet MS"/>
                <a:ea typeface="MS PGothic"/>
                <a:cs typeface="Trebuchet MS"/>
              </a:defRPr>
            </a:lvl1pPr>
            <a:lvl2pPr marL="742950" indent="-285750">
              <a:spcBef>
                <a:spcPts val="1800"/>
              </a:spcBef>
              <a:buClr>
                <a:srgbClr val="D0D700"/>
              </a:buClr>
              <a:buFont typeface="Arial"/>
              <a:buChar char="●"/>
              <a:defRPr sz="2000">
                <a:solidFill>
                  <a:schemeClr val="tx1"/>
                </a:solidFill>
                <a:latin typeface="Trebuchet MS"/>
                <a:ea typeface="MS PGothic"/>
              </a:defRPr>
            </a:lvl2pPr>
            <a:lvl3pPr marL="1143000" indent="-228600">
              <a:spcBef>
                <a:spcPts val="0"/>
              </a:spcBef>
              <a:buClr>
                <a:srgbClr val="7F7F7F"/>
              </a:buClr>
              <a:buFont typeface="Lucida Grande"/>
              <a:buChar char="-"/>
              <a:defRPr>
                <a:solidFill>
                  <a:schemeClr val="tx1"/>
                </a:solidFill>
                <a:latin typeface="Trebuchet MS"/>
                <a:ea typeface="MS PGothic"/>
              </a:defRPr>
            </a:lvl3pPr>
            <a:lvl4pPr marL="1600200" indent="-228600">
              <a:spcBef>
                <a:spcPts val="0"/>
              </a:spcBef>
              <a:buClr>
                <a:srgbClr val="7F7F7F"/>
              </a:buClr>
              <a:buFont typeface="Courier New"/>
              <a:buChar char="o"/>
              <a:defRPr sz="1600">
                <a:solidFill>
                  <a:schemeClr val="tx1"/>
                </a:solidFill>
                <a:latin typeface="Trebuchet MS"/>
                <a:ea typeface="MS PGothic"/>
              </a:defRPr>
            </a:lvl4pPr>
            <a:lvl5pPr marL="2057400" indent="-228600">
              <a:spcBef>
                <a:spcPts val="0"/>
              </a:spcBef>
              <a:buClr>
                <a:srgbClr val="7F7F7F"/>
              </a:buClr>
              <a:buFont typeface="Lucida Grande"/>
              <a:buChar char="-"/>
              <a:defRPr sz="1400">
                <a:solidFill>
                  <a:schemeClr val="tx1"/>
                </a:solidFill>
                <a:latin typeface="Trebuchet MS"/>
                <a:ea typeface="MS PGothic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cida Grande"/>
              <a:buChar char="-"/>
              <a:defRPr sz="1400">
                <a:solidFill>
                  <a:schemeClr val="tx1"/>
                </a:solidFill>
                <a:latin typeface="Trebuchet MS"/>
                <a:ea typeface="MS PGothic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cida Grande"/>
              <a:buChar char="-"/>
              <a:defRPr sz="1400">
                <a:solidFill>
                  <a:schemeClr val="tx1"/>
                </a:solidFill>
                <a:latin typeface="Trebuchet MS"/>
                <a:ea typeface="MS PGothic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cida Grande"/>
              <a:buChar char="-"/>
              <a:defRPr sz="1400">
                <a:solidFill>
                  <a:schemeClr val="tx1"/>
                </a:solidFill>
                <a:latin typeface="Trebuchet MS"/>
                <a:ea typeface="MS PGothic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cida Grande"/>
              <a:buChar char="-"/>
              <a:defRPr sz="1400">
                <a:solidFill>
                  <a:schemeClr val="tx1"/>
                </a:solidFill>
                <a:latin typeface="Trebuchet MS"/>
                <a:ea typeface="MS PGothic"/>
              </a:defRPr>
            </a:lvl9pPr>
          </a:lstStyle>
          <a:p>
            <a:pPr>
              <a:buClrTx/>
              <a:defRPr/>
            </a:pPr>
            <a:r>
              <a:rPr lang="en-US" sz="6000" b="1" dirty="0">
                <a:solidFill>
                  <a:srgbClr val="008EA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1 EMPLOI</a:t>
            </a:r>
            <a:endParaRPr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13608595" y="3905698"/>
            <a:ext cx="4679950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ts val="0"/>
              </a:spcBef>
              <a:buClr>
                <a:srgbClr val="D0D700"/>
              </a:buClr>
              <a:buFont typeface="Arial"/>
              <a:defRPr sz="2000">
                <a:solidFill>
                  <a:schemeClr val="tx1"/>
                </a:solidFill>
                <a:latin typeface="Trebuchet MS"/>
                <a:ea typeface="MS PGothic"/>
                <a:cs typeface="Trebuchet MS"/>
              </a:defRPr>
            </a:lvl1pPr>
            <a:lvl2pPr marL="742950" indent="-285750">
              <a:spcBef>
                <a:spcPts val="1800"/>
              </a:spcBef>
              <a:buClr>
                <a:srgbClr val="D0D700"/>
              </a:buClr>
              <a:buFont typeface="Arial"/>
              <a:buChar char="●"/>
              <a:defRPr sz="2000">
                <a:solidFill>
                  <a:schemeClr val="tx1"/>
                </a:solidFill>
                <a:latin typeface="Trebuchet MS"/>
                <a:ea typeface="MS PGothic"/>
              </a:defRPr>
            </a:lvl2pPr>
            <a:lvl3pPr marL="1143000" indent="-228600">
              <a:spcBef>
                <a:spcPts val="0"/>
              </a:spcBef>
              <a:buClr>
                <a:srgbClr val="7F7F7F"/>
              </a:buClr>
              <a:buFont typeface="Lucida Grande"/>
              <a:buChar char="-"/>
              <a:defRPr>
                <a:solidFill>
                  <a:schemeClr val="tx1"/>
                </a:solidFill>
                <a:latin typeface="Trebuchet MS"/>
                <a:ea typeface="MS PGothic"/>
              </a:defRPr>
            </a:lvl3pPr>
            <a:lvl4pPr marL="1600200" indent="-228600">
              <a:spcBef>
                <a:spcPts val="0"/>
              </a:spcBef>
              <a:buClr>
                <a:srgbClr val="7F7F7F"/>
              </a:buClr>
              <a:buFont typeface="Courier New"/>
              <a:buChar char="o"/>
              <a:defRPr sz="1600">
                <a:solidFill>
                  <a:schemeClr val="tx1"/>
                </a:solidFill>
                <a:latin typeface="Trebuchet MS"/>
                <a:ea typeface="MS PGothic"/>
              </a:defRPr>
            </a:lvl4pPr>
            <a:lvl5pPr marL="2057400" indent="-228600">
              <a:spcBef>
                <a:spcPts val="0"/>
              </a:spcBef>
              <a:buClr>
                <a:srgbClr val="7F7F7F"/>
              </a:buClr>
              <a:buFont typeface="Lucida Grande"/>
              <a:buChar char="-"/>
              <a:defRPr sz="1400">
                <a:solidFill>
                  <a:schemeClr val="tx1"/>
                </a:solidFill>
                <a:latin typeface="Trebuchet MS"/>
                <a:ea typeface="MS PGothic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cida Grande"/>
              <a:buChar char="-"/>
              <a:defRPr sz="1400">
                <a:solidFill>
                  <a:schemeClr val="tx1"/>
                </a:solidFill>
                <a:latin typeface="Trebuchet MS"/>
                <a:ea typeface="MS PGothic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cida Grande"/>
              <a:buChar char="-"/>
              <a:defRPr sz="1400">
                <a:solidFill>
                  <a:schemeClr val="tx1"/>
                </a:solidFill>
                <a:latin typeface="Trebuchet MS"/>
                <a:ea typeface="MS PGothic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cida Grande"/>
              <a:buChar char="-"/>
              <a:defRPr sz="1400">
                <a:solidFill>
                  <a:schemeClr val="tx1"/>
                </a:solidFill>
                <a:latin typeface="Trebuchet MS"/>
                <a:ea typeface="MS PGothic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cida Grande"/>
              <a:buChar char="-"/>
              <a:defRPr sz="1400">
                <a:solidFill>
                  <a:schemeClr val="tx1"/>
                </a:solidFill>
                <a:latin typeface="Trebuchet MS"/>
                <a:ea typeface="MS PGothic"/>
              </a:defRPr>
            </a:lvl9pPr>
          </a:lstStyle>
          <a:p>
            <a:pPr>
              <a:buClrTx/>
              <a:defRPr/>
            </a:pPr>
            <a:r>
              <a:rPr lang="en-US" sz="6000" b="1" dirty="0">
                <a:solidFill>
                  <a:srgbClr val="08080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1 SALAIRE</a:t>
            </a:r>
            <a:endParaRPr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13608595" y="5993978"/>
            <a:ext cx="4679950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ts val="0"/>
              </a:spcBef>
              <a:buClr>
                <a:srgbClr val="D0D700"/>
              </a:buClr>
              <a:buFont typeface="Arial"/>
              <a:defRPr sz="2000">
                <a:solidFill>
                  <a:schemeClr val="tx1"/>
                </a:solidFill>
                <a:latin typeface="Trebuchet MS"/>
                <a:ea typeface="MS PGothic"/>
                <a:cs typeface="Trebuchet MS"/>
              </a:defRPr>
            </a:lvl1pPr>
            <a:lvl2pPr marL="742950" indent="-285750">
              <a:spcBef>
                <a:spcPts val="1800"/>
              </a:spcBef>
              <a:buClr>
                <a:srgbClr val="D0D700"/>
              </a:buClr>
              <a:buFont typeface="Arial"/>
              <a:buChar char="●"/>
              <a:defRPr sz="2000">
                <a:solidFill>
                  <a:schemeClr val="tx1"/>
                </a:solidFill>
                <a:latin typeface="Trebuchet MS"/>
                <a:ea typeface="MS PGothic"/>
              </a:defRPr>
            </a:lvl2pPr>
            <a:lvl3pPr marL="1143000" indent="-228600">
              <a:spcBef>
                <a:spcPts val="0"/>
              </a:spcBef>
              <a:buClr>
                <a:srgbClr val="7F7F7F"/>
              </a:buClr>
              <a:buFont typeface="Lucida Grande"/>
              <a:buChar char="-"/>
              <a:defRPr>
                <a:solidFill>
                  <a:schemeClr val="tx1"/>
                </a:solidFill>
                <a:latin typeface="Trebuchet MS"/>
                <a:ea typeface="MS PGothic"/>
              </a:defRPr>
            </a:lvl3pPr>
            <a:lvl4pPr marL="1600200" indent="-228600">
              <a:spcBef>
                <a:spcPts val="0"/>
              </a:spcBef>
              <a:buClr>
                <a:srgbClr val="7F7F7F"/>
              </a:buClr>
              <a:buFont typeface="Courier New"/>
              <a:buChar char="o"/>
              <a:defRPr sz="1600">
                <a:solidFill>
                  <a:schemeClr val="tx1"/>
                </a:solidFill>
                <a:latin typeface="Trebuchet MS"/>
                <a:ea typeface="MS PGothic"/>
              </a:defRPr>
            </a:lvl4pPr>
            <a:lvl5pPr marL="2057400" indent="-228600">
              <a:spcBef>
                <a:spcPts val="0"/>
              </a:spcBef>
              <a:buClr>
                <a:srgbClr val="7F7F7F"/>
              </a:buClr>
              <a:buFont typeface="Lucida Grande"/>
              <a:buChar char="-"/>
              <a:defRPr sz="1400">
                <a:solidFill>
                  <a:schemeClr val="tx1"/>
                </a:solidFill>
                <a:latin typeface="Trebuchet MS"/>
                <a:ea typeface="MS PGothic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cida Grande"/>
              <a:buChar char="-"/>
              <a:defRPr sz="1400">
                <a:solidFill>
                  <a:schemeClr val="tx1"/>
                </a:solidFill>
                <a:latin typeface="Trebuchet MS"/>
                <a:ea typeface="MS PGothic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cida Grande"/>
              <a:buChar char="-"/>
              <a:defRPr sz="1400">
                <a:solidFill>
                  <a:schemeClr val="tx1"/>
                </a:solidFill>
                <a:latin typeface="Trebuchet MS"/>
                <a:ea typeface="MS PGothic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cida Grande"/>
              <a:buChar char="-"/>
              <a:defRPr sz="1400">
                <a:solidFill>
                  <a:schemeClr val="tx1"/>
                </a:solidFill>
                <a:latin typeface="Trebuchet MS"/>
                <a:ea typeface="MS PGothic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cida Grande"/>
              <a:buChar char="-"/>
              <a:defRPr sz="1400">
                <a:solidFill>
                  <a:schemeClr val="tx1"/>
                </a:solidFill>
                <a:latin typeface="Trebuchet MS"/>
                <a:ea typeface="MS PGothic"/>
              </a:defRPr>
            </a:lvl9pPr>
          </a:lstStyle>
          <a:p>
            <a:pPr>
              <a:buClrTx/>
              <a:defRPr/>
            </a:pPr>
            <a:r>
              <a:rPr lang="en-US" sz="6000" b="1" dirty="0"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1 DIPLOME</a:t>
            </a:r>
            <a:endParaRPr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13608025" y="4913858"/>
            <a:ext cx="5929313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ts val="0"/>
              </a:spcBef>
              <a:buClr>
                <a:srgbClr val="D0D700"/>
              </a:buClr>
              <a:buFont typeface="Arial"/>
              <a:defRPr sz="2000">
                <a:solidFill>
                  <a:schemeClr val="tx1"/>
                </a:solidFill>
                <a:latin typeface="Trebuchet MS"/>
                <a:ea typeface="MS PGothic"/>
                <a:cs typeface="Trebuchet MS"/>
              </a:defRPr>
            </a:lvl1pPr>
            <a:lvl2pPr marL="742950" indent="-285750">
              <a:spcBef>
                <a:spcPts val="1800"/>
              </a:spcBef>
              <a:buClr>
                <a:srgbClr val="D0D700"/>
              </a:buClr>
              <a:buFont typeface="Arial"/>
              <a:buChar char="●"/>
              <a:defRPr sz="2000">
                <a:solidFill>
                  <a:schemeClr val="tx1"/>
                </a:solidFill>
                <a:latin typeface="Trebuchet MS"/>
                <a:ea typeface="MS PGothic"/>
              </a:defRPr>
            </a:lvl2pPr>
            <a:lvl3pPr marL="1143000" indent="-228600">
              <a:spcBef>
                <a:spcPts val="0"/>
              </a:spcBef>
              <a:buClr>
                <a:srgbClr val="7F7F7F"/>
              </a:buClr>
              <a:buFont typeface="Lucida Grande"/>
              <a:buChar char="-"/>
              <a:defRPr>
                <a:solidFill>
                  <a:schemeClr val="tx1"/>
                </a:solidFill>
                <a:latin typeface="Trebuchet MS"/>
                <a:ea typeface="MS PGothic"/>
              </a:defRPr>
            </a:lvl3pPr>
            <a:lvl4pPr marL="1600200" indent="-228600">
              <a:spcBef>
                <a:spcPts val="0"/>
              </a:spcBef>
              <a:buClr>
                <a:srgbClr val="7F7F7F"/>
              </a:buClr>
              <a:buFont typeface="Courier New"/>
              <a:buChar char="o"/>
              <a:defRPr sz="1600">
                <a:solidFill>
                  <a:schemeClr val="tx1"/>
                </a:solidFill>
                <a:latin typeface="Trebuchet MS"/>
                <a:ea typeface="MS PGothic"/>
              </a:defRPr>
            </a:lvl4pPr>
            <a:lvl5pPr marL="2057400" indent="-228600">
              <a:spcBef>
                <a:spcPts val="0"/>
              </a:spcBef>
              <a:buClr>
                <a:srgbClr val="7F7F7F"/>
              </a:buClr>
              <a:buFont typeface="Lucida Grande"/>
              <a:buChar char="-"/>
              <a:defRPr sz="1400">
                <a:solidFill>
                  <a:schemeClr val="tx1"/>
                </a:solidFill>
                <a:latin typeface="Trebuchet MS"/>
                <a:ea typeface="MS PGothic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cida Grande"/>
              <a:buChar char="-"/>
              <a:defRPr sz="1400">
                <a:solidFill>
                  <a:schemeClr val="tx1"/>
                </a:solidFill>
                <a:latin typeface="Trebuchet MS"/>
                <a:ea typeface="MS PGothic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cida Grande"/>
              <a:buChar char="-"/>
              <a:defRPr sz="1400">
                <a:solidFill>
                  <a:schemeClr val="tx1"/>
                </a:solidFill>
                <a:latin typeface="Trebuchet MS"/>
                <a:ea typeface="MS PGothic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cida Grande"/>
              <a:buChar char="-"/>
              <a:defRPr sz="1400">
                <a:solidFill>
                  <a:schemeClr val="tx1"/>
                </a:solidFill>
                <a:latin typeface="Trebuchet MS"/>
                <a:ea typeface="MS PGothic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cida Grande"/>
              <a:buChar char="-"/>
              <a:defRPr sz="1400">
                <a:solidFill>
                  <a:schemeClr val="tx1"/>
                </a:solidFill>
                <a:latin typeface="Trebuchet MS"/>
                <a:ea typeface="MS PGothic"/>
              </a:defRPr>
            </a:lvl9pPr>
          </a:lstStyle>
          <a:p>
            <a:pPr>
              <a:buClrTx/>
              <a:defRPr/>
            </a:pPr>
            <a:r>
              <a:rPr lang="en-US" sz="6000" b="1" dirty="0">
                <a:solidFill>
                  <a:srgbClr val="008EA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1 FORMATION</a:t>
            </a:r>
            <a:endParaRPr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" name="Titre 4"/>
          <p:cNvSpPr txBox="1">
            <a:spLocks/>
          </p:cNvSpPr>
          <p:nvPr/>
        </p:nvSpPr>
        <p:spPr bwMode="auto">
          <a:xfrm>
            <a:off x="862289" y="687420"/>
            <a:ext cx="16522439" cy="6924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425550">
              <a:lnSpc>
                <a:spcPct val="90000"/>
              </a:lnSpc>
              <a:spcBef>
                <a:spcPts val="0"/>
              </a:spcBef>
              <a:buNone/>
              <a:defRPr sz="7000">
                <a:solidFill>
                  <a:srgbClr val="008EA8"/>
                </a:solidFill>
                <a:latin typeface="Source Sans Pro"/>
                <a:ea typeface="Source Sans Pro"/>
                <a:cs typeface="+mj-cs"/>
              </a:defRPr>
            </a:lvl1pPr>
          </a:lstStyle>
          <a:p>
            <a:r>
              <a:rPr lang="fr-FR" sz="6300" dirty="0"/>
              <a:t>Optez pour la formation en alternance !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12023849" y="1443486"/>
            <a:ext cx="1570037" cy="69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D0D700"/>
              </a:buClr>
              <a:buFont typeface="Arial" pitchFamily="34" charset="0"/>
              <a:defRPr sz="20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Trebuchet MS" pitchFamily="34" charset="0"/>
              </a:defRPr>
            </a:lvl1pPr>
            <a:lvl2pPr marL="742950" indent="-285750" eaLnBrk="0" hangingPunct="0">
              <a:spcBef>
                <a:spcPts val="1800"/>
              </a:spcBef>
              <a:buClr>
                <a:srgbClr val="D0D700"/>
              </a:buClr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F7F7F"/>
              </a:buClr>
              <a:buFont typeface="Lucida Grande"/>
              <a:buChar char="-"/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F7F7F"/>
              </a:buClr>
              <a:buFont typeface="Courier New" pitchFamily="49" charset="0"/>
              <a:buChar char="o"/>
              <a:defRPr sz="16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F7F7F"/>
              </a:buClr>
              <a:buFont typeface="Lucida Grande"/>
              <a:buChar char="-"/>
              <a:defRPr sz="1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Lucida Grande"/>
              <a:buChar char="-"/>
              <a:defRPr sz="1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Lucida Grande"/>
              <a:buChar char="-"/>
              <a:defRPr sz="1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Lucida Grande"/>
              <a:buChar char="-"/>
              <a:defRPr sz="1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Lucida Grande"/>
              <a:buChar char="-"/>
              <a:defRPr sz="1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45000" dirty="0">
                <a:solidFill>
                  <a:srgbClr val="008EA8"/>
                </a:solidFill>
                <a:latin typeface="+mn-lt"/>
                <a:ea typeface="ヒラギノ角ゴ Pro W3"/>
                <a:cs typeface="Tahoma" pitchFamily="34" charset="0"/>
              </a:rPr>
              <a:t>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495051-1FA8-4424-86E1-A6A2B46DBE08}"/>
              </a:ext>
            </a:extLst>
          </p:cNvPr>
          <p:cNvSpPr/>
          <p:nvPr/>
        </p:nvSpPr>
        <p:spPr bwMode="auto">
          <a:xfrm>
            <a:off x="6620381" y="5754141"/>
            <a:ext cx="5115435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rgbClr val="008EA8"/>
                </a:solidFill>
                <a:ea typeface="ヒラギノ角ゴ Pro W3"/>
                <a:cs typeface="Arial"/>
              </a:rPr>
              <a:t>Service Formation Continue et Alternance (Focal)</a:t>
            </a:r>
            <a:endParaRPr dirty="0"/>
          </a:p>
          <a:p>
            <a:pPr>
              <a:defRPr/>
            </a:pPr>
            <a:r>
              <a:rPr lang="fr-FR" sz="4000" dirty="0">
                <a:solidFill>
                  <a:srgbClr val="008EA8"/>
                </a:solidFill>
                <a:latin typeface="Arial"/>
                <a:cs typeface="Arial"/>
              </a:rPr>
              <a:t>@</a:t>
            </a:r>
            <a:r>
              <a:rPr lang="fr-FR" sz="2800" dirty="0">
                <a:latin typeface="Arial"/>
                <a:cs typeface="Arial"/>
              </a:rPr>
              <a:t> </a:t>
            </a:r>
            <a:r>
              <a:rPr lang="fr-FR" sz="2800" dirty="0">
                <a:cs typeface="Arial"/>
              </a:rPr>
              <a:t>focal@univ-nantes.fr</a:t>
            </a:r>
            <a:endParaRPr dirty="0"/>
          </a:p>
          <a:p>
            <a:pPr marL="457200" indent="-457200" algn="just">
              <a:buFont typeface="Webdings"/>
              <a:buChar char="ë"/>
              <a:defRPr/>
            </a:pPr>
            <a:r>
              <a:rPr lang="fr-FR" sz="2800" dirty="0">
                <a:cs typeface="Arial"/>
              </a:rPr>
              <a:t>Bureau 136, Bâtiment 1</a:t>
            </a:r>
          </a:p>
          <a:p>
            <a:pPr algn="just">
              <a:defRPr/>
            </a:pPr>
            <a:r>
              <a:rPr lang="fr-FR" sz="3200" b="1" dirty="0">
                <a:solidFill>
                  <a:srgbClr val="008EA8"/>
                </a:solidFill>
                <a:ea typeface="ヒラギノ角ゴ Pro W3"/>
                <a:cs typeface="Arial"/>
              </a:rPr>
              <a:t>www.univ-nantes.fr/focal</a:t>
            </a:r>
            <a:endParaRPr lang="fr-FR" sz="4800" dirty="0">
              <a:cs typeface="Arial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E402148-0322-4741-AC9B-35B9761CD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767265" y="1814946"/>
            <a:ext cx="3818992" cy="381899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5F9B88A-662A-4F49-8742-C33DBDF5DF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3923" y="1840281"/>
            <a:ext cx="5873460" cy="5873460"/>
          </a:xfrm>
          <a:prstGeom prst="rect">
            <a:avLst/>
          </a:prstGeom>
        </p:spPr>
      </p:pic>
      <p:sp>
        <p:nvSpPr>
          <p:cNvPr id="17" name="ZoneTexte 10">
            <a:extLst>
              <a:ext uri="{FF2B5EF4-FFF2-40B4-BE49-F238E27FC236}">
                <a16:creationId xmlns:a16="http://schemas.microsoft.com/office/drawing/2014/main" id="{85A7C6F7-EC10-435E-AC84-43B6274508A5}"/>
              </a:ext>
            </a:extLst>
          </p:cNvPr>
          <p:cNvSpPr txBox="1">
            <a:spLocks noChangeArrowheads="1"/>
          </p:cNvSpPr>
          <p:nvPr/>
        </p:nvSpPr>
        <p:spPr bwMode="auto">
          <a:xfrm rot="21045140">
            <a:off x="1015469" y="4513543"/>
            <a:ext cx="4350701" cy="161582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0"/>
              </a:spcBef>
              <a:buClr>
                <a:srgbClr val="D0D700"/>
              </a:buClr>
              <a:buFont typeface="Arial"/>
              <a:defRPr sz="2000">
                <a:solidFill>
                  <a:schemeClr val="tx1"/>
                </a:solidFill>
                <a:latin typeface="Trebuchet MS"/>
                <a:ea typeface="MS PGothic"/>
                <a:cs typeface="Trebuchet MS"/>
              </a:defRPr>
            </a:lvl1pPr>
            <a:lvl2pPr marL="742950" indent="-285750">
              <a:spcBef>
                <a:spcPts val="1800"/>
              </a:spcBef>
              <a:buClr>
                <a:srgbClr val="D0D700"/>
              </a:buClr>
              <a:buFont typeface="Arial"/>
              <a:buChar char="●"/>
              <a:defRPr sz="2000">
                <a:solidFill>
                  <a:schemeClr val="tx1"/>
                </a:solidFill>
                <a:latin typeface="Trebuchet MS"/>
                <a:ea typeface="MS PGothic"/>
              </a:defRPr>
            </a:lvl2pPr>
            <a:lvl3pPr marL="1143000" indent="-228600">
              <a:spcBef>
                <a:spcPts val="0"/>
              </a:spcBef>
              <a:buClr>
                <a:srgbClr val="7F7F7F"/>
              </a:buClr>
              <a:buFont typeface="Lucida Grande"/>
              <a:buChar char="-"/>
              <a:defRPr>
                <a:solidFill>
                  <a:schemeClr val="tx1"/>
                </a:solidFill>
                <a:latin typeface="Trebuchet MS"/>
                <a:ea typeface="MS PGothic"/>
              </a:defRPr>
            </a:lvl3pPr>
            <a:lvl4pPr marL="1600200" indent="-228600">
              <a:spcBef>
                <a:spcPts val="0"/>
              </a:spcBef>
              <a:buClr>
                <a:srgbClr val="7F7F7F"/>
              </a:buClr>
              <a:buFont typeface="Courier New"/>
              <a:buChar char="o"/>
              <a:defRPr sz="1600">
                <a:solidFill>
                  <a:schemeClr val="tx1"/>
                </a:solidFill>
                <a:latin typeface="Trebuchet MS"/>
                <a:ea typeface="MS PGothic"/>
              </a:defRPr>
            </a:lvl4pPr>
            <a:lvl5pPr marL="2057400" indent="-228600">
              <a:spcBef>
                <a:spcPts val="0"/>
              </a:spcBef>
              <a:buClr>
                <a:srgbClr val="7F7F7F"/>
              </a:buClr>
              <a:buFont typeface="Lucida Grande"/>
              <a:buChar char="-"/>
              <a:defRPr sz="1400">
                <a:solidFill>
                  <a:schemeClr val="tx1"/>
                </a:solidFill>
                <a:latin typeface="Trebuchet MS"/>
                <a:ea typeface="MS PGothic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cida Grande"/>
              <a:buChar char="-"/>
              <a:defRPr sz="1400">
                <a:solidFill>
                  <a:schemeClr val="tx1"/>
                </a:solidFill>
                <a:latin typeface="Trebuchet MS"/>
                <a:ea typeface="MS PGothic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cida Grande"/>
              <a:buChar char="-"/>
              <a:defRPr sz="1400">
                <a:solidFill>
                  <a:schemeClr val="tx1"/>
                </a:solidFill>
                <a:latin typeface="Trebuchet MS"/>
                <a:ea typeface="MS PGothic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cida Grande"/>
              <a:buChar char="-"/>
              <a:defRPr sz="1400">
                <a:solidFill>
                  <a:schemeClr val="tx1"/>
                </a:solidFill>
                <a:latin typeface="Trebuchet MS"/>
                <a:ea typeface="MS PGothic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cida Grande"/>
              <a:buChar char="-"/>
              <a:defRPr sz="1400">
                <a:solidFill>
                  <a:schemeClr val="tx1"/>
                </a:solidFill>
                <a:latin typeface="Trebuchet MS"/>
                <a:ea typeface="MS PGothic"/>
              </a:defRPr>
            </a:lvl9pPr>
          </a:lstStyle>
          <a:p>
            <a:pPr algn="ctr">
              <a:buClrTx/>
              <a:defRPr/>
            </a:pPr>
            <a:r>
              <a:rPr lang="fr-FR" sz="2800" b="1" dirty="0">
                <a:solidFill>
                  <a:srgbClr val="008EA8"/>
                </a:solidFill>
                <a:latin typeface="+mj-lt"/>
                <a:ea typeface="ヒラギノ角ゴ Pro W3"/>
                <a:cs typeface="Arial"/>
              </a:rPr>
              <a:t>En savoir + sur l’alternance?</a:t>
            </a:r>
          </a:p>
          <a:p>
            <a:pPr algn="ctr">
              <a:buClrTx/>
              <a:defRPr/>
            </a:pPr>
            <a:r>
              <a:rPr lang="fr-FR" sz="2800" b="1" dirty="0">
                <a:solidFill>
                  <a:srgbClr val="008EA8"/>
                </a:solidFill>
                <a:latin typeface="+mj-lt"/>
                <a:ea typeface="ヒラギノ角ゴ Pro W3"/>
                <a:cs typeface="Arial"/>
              </a:rPr>
              <a:t>Me contacter au</a:t>
            </a:r>
          </a:p>
          <a:p>
            <a:pPr algn="ctr">
              <a:buClrTx/>
              <a:defRPr/>
            </a:pPr>
            <a:r>
              <a:rPr lang="fr-FR" sz="2800" b="1" dirty="0">
                <a:solidFill>
                  <a:srgbClr val="008EA8"/>
                </a:solidFill>
                <a:latin typeface="+mj-lt"/>
                <a:cs typeface="Arial"/>
              </a:rPr>
              <a:t>02.51.15.53.95</a:t>
            </a:r>
          </a:p>
          <a:p>
            <a:pPr algn="ctr">
              <a:buClrTx/>
              <a:defRPr/>
            </a:pPr>
            <a:endParaRPr lang="fr-FR" sz="1500" b="1" dirty="0">
              <a:solidFill>
                <a:srgbClr val="D0D700"/>
              </a:solidFill>
              <a:latin typeface="+mj-lt"/>
              <a:ea typeface="ヒラギノ角ゴ Pro W3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4423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63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Présentation Equipe Focal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6163F4A-23C8-4693-952A-2C0430AADEB9}"/>
              </a:ext>
            </a:extLst>
          </p:cNvPr>
          <p:cNvSpPr txBox="1"/>
          <p:nvPr/>
        </p:nvSpPr>
        <p:spPr bwMode="auto">
          <a:xfrm>
            <a:off x="7614216" y="2113652"/>
            <a:ext cx="4340695" cy="827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94" b="1" dirty="0"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Delphine VINCE</a:t>
            </a:r>
          </a:p>
          <a:p>
            <a:r>
              <a:rPr lang="fr-FR" sz="2079" dirty="0"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Assistante Formation</a:t>
            </a:r>
            <a:endParaRPr lang="fr-FR" sz="2079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3007871-F483-4E65-BF2E-5198BD376785}"/>
              </a:ext>
            </a:extLst>
          </p:cNvPr>
          <p:cNvSpPr txBox="1"/>
          <p:nvPr/>
        </p:nvSpPr>
        <p:spPr bwMode="auto">
          <a:xfrm>
            <a:off x="1841821" y="2296525"/>
            <a:ext cx="4340695" cy="827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94" b="1" dirty="0"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Sabine DRUBAY</a:t>
            </a:r>
          </a:p>
          <a:p>
            <a:r>
              <a:rPr lang="fr-FR" sz="2079" dirty="0"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Assistante Formation</a:t>
            </a:r>
            <a:endParaRPr lang="fr-FR" sz="2079" dirty="0"/>
          </a:p>
        </p:txBody>
      </p:sp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0A35AC4F-D5F6-4FC9-843E-F679556A20E5}"/>
              </a:ext>
            </a:extLst>
          </p:cNvPr>
          <p:cNvGraphicFramePr>
            <a:graphicFrameLocks noGrp="1"/>
          </p:cNvGraphicFramePr>
          <p:nvPr/>
        </p:nvGraphicFramePr>
        <p:xfrm>
          <a:off x="1916660" y="3169371"/>
          <a:ext cx="4266188" cy="2312064"/>
        </p:xfrm>
        <a:graphic>
          <a:graphicData uri="http://schemas.openxmlformats.org/drawingml/2006/table">
            <a:tbl>
              <a:tblPr bandRow="1">
                <a:tableStyleId>{C083E6E3-FA7D-4D7B-A595-EF9225AFEA82}</a:tableStyleId>
              </a:tblPr>
              <a:tblGrid>
                <a:gridCol w="4266188">
                  <a:extLst>
                    <a:ext uri="{9D8B030D-6E8A-4147-A177-3AD203B41FA5}">
                      <a16:colId xmlns:a16="http://schemas.microsoft.com/office/drawing/2014/main" val="1526810034"/>
                    </a:ext>
                  </a:extLst>
                </a:gridCol>
              </a:tblGrid>
              <a:tr h="38534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900" u="none" strike="noStrike" dirty="0">
                          <a:effectLst/>
                        </a:rPr>
                        <a:t>L3 MIAGE</a:t>
                      </a:r>
                      <a:endParaRPr lang="fr-FR" sz="19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8EA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539698"/>
                  </a:ext>
                </a:extLst>
              </a:tr>
              <a:tr h="38534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900" u="none" strike="noStrike" dirty="0">
                          <a:effectLst/>
                        </a:rPr>
                        <a:t>Master 1 et 2 MIAGE</a:t>
                      </a:r>
                      <a:endParaRPr lang="fr-FR" sz="19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27885137"/>
                  </a:ext>
                </a:extLst>
              </a:tr>
              <a:tr h="38534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900" u="none" strike="noStrike" dirty="0">
                          <a:effectLst/>
                        </a:rPr>
                        <a:t>Master 2 DMN</a:t>
                      </a:r>
                      <a:endParaRPr lang="fr-FR" sz="19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8EA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78659"/>
                  </a:ext>
                </a:extLst>
              </a:tr>
              <a:tr h="38534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900" u="none" strike="noStrike" dirty="0">
                          <a:effectLst/>
                        </a:rPr>
                        <a:t>Master 2 RIA</a:t>
                      </a:r>
                      <a:endParaRPr lang="fr-FR" sz="19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60261215"/>
                  </a:ext>
                </a:extLst>
              </a:tr>
              <a:tr h="38534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900" u="none" strike="noStrike" dirty="0">
                          <a:effectLst/>
                        </a:rPr>
                        <a:t>Master 2 EEA-CISE</a:t>
                      </a:r>
                      <a:endParaRPr lang="fr-FR" sz="19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8EA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445759"/>
                  </a:ext>
                </a:extLst>
              </a:tr>
              <a:tr h="38534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900" b="0" i="0" u="none" strike="noStrike" dirty="0">
                          <a:effectLst/>
                          <a:latin typeface="Calibri" panose="020F0502020204030204" pitchFamily="34" charset="0"/>
                        </a:rPr>
                        <a:t>Master 2 ATAL</a:t>
                      </a:r>
                    </a:p>
                  </a:txBody>
                  <a:tcPr marL="0" marR="0" marT="0" marB="0" anchor="ctr">
                    <a:solidFill>
                      <a:srgbClr val="008EA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429261"/>
                  </a:ext>
                </a:extLst>
              </a:tr>
            </a:tbl>
          </a:graphicData>
        </a:graphic>
      </p:graphicFrame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E627C403-6494-430B-8D8B-E49C3E60DC87}"/>
              </a:ext>
            </a:extLst>
          </p:cNvPr>
          <p:cNvGraphicFramePr>
            <a:graphicFrameLocks noGrp="1"/>
          </p:cNvGraphicFramePr>
          <p:nvPr/>
        </p:nvGraphicFramePr>
        <p:xfrm>
          <a:off x="7614216" y="2945620"/>
          <a:ext cx="4266188" cy="4311140"/>
        </p:xfrm>
        <a:graphic>
          <a:graphicData uri="http://schemas.openxmlformats.org/drawingml/2006/table">
            <a:tbl>
              <a:tblPr bandRow="1">
                <a:tableStyleId>{C083E6E3-FA7D-4D7B-A595-EF9225AFEA82}</a:tableStyleId>
              </a:tblPr>
              <a:tblGrid>
                <a:gridCol w="4266188">
                  <a:extLst>
                    <a:ext uri="{9D8B030D-6E8A-4147-A177-3AD203B41FA5}">
                      <a16:colId xmlns:a16="http://schemas.microsoft.com/office/drawing/2014/main" val="1308467458"/>
                    </a:ext>
                  </a:extLst>
                </a:gridCol>
              </a:tblGrid>
              <a:tr h="37320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900" u="none" strike="noStrike" dirty="0">
                          <a:effectLst/>
                        </a:rPr>
                        <a:t>Licence Pro GEOLOGIE AMENAGEMENT</a:t>
                      </a:r>
                      <a:endParaRPr lang="fr-FR" sz="19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8EA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16972"/>
                  </a:ext>
                </a:extLst>
              </a:tr>
              <a:tr h="37320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900" u="none" strike="noStrike">
                          <a:effectLst/>
                        </a:rPr>
                        <a:t>Licence Pro GTECCD</a:t>
                      </a:r>
                      <a:endParaRPr lang="fr-FR" sz="19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03833949"/>
                  </a:ext>
                </a:extLst>
              </a:tr>
              <a:tr h="37320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900" u="none" strike="noStrike" dirty="0">
                          <a:effectLst/>
                        </a:rPr>
                        <a:t>Licence Pro MCN</a:t>
                      </a:r>
                      <a:endParaRPr lang="fr-FR" sz="19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8EA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805907"/>
                  </a:ext>
                </a:extLst>
              </a:tr>
              <a:tr h="37320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900" u="none" strike="noStrike" dirty="0">
                          <a:effectLst/>
                        </a:rPr>
                        <a:t>Licence Pro PEGC</a:t>
                      </a:r>
                      <a:endParaRPr lang="fr-FR" sz="19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90222967"/>
                  </a:ext>
                </a:extLst>
              </a:tr>
              <a:tr h="37320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900" u="none" strike="noStrike" dirty="0">
                          <a:effectLst/>
                        </a:rPr>
                        <a:t>Licence Pro RADIOPROTECTION</a:t>
                      </a:r>
                      <a:endParaRPr lang="fr-FR" sz="19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8EA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268119"/>
                  </a:ext>
                </a:extLst>
              </a:tr>
              <a:tr h="37320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900" u="none" strike="noStrike" dirty="0">
                          <a:effectLst/>
                        </a:rPr>
                        <a:t>Master 2 A3M</a:t>
                      </a:r>
                      <a:endParaRPr lang="fr-FR" sz="19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71577107"/>
                  </a:ext>
                </a:extLst>
              </a:tr>
              <a:tr h="373202">
                <a:tc>
                  <a:txBody>
                    <a:bodyPr/>
                    <a:lstStyle/>
                    <a:p>
                      <a:pPr marL="0" marR="0" lvl="0" indent="0" algn="l" defTabSz="142555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900" u="none" strike="noStrike" dirty="0">
                          <a:effectLst/>
                        </a:rPr>
                        <a:t>Master 2 BIO-INFORMATIQUE</a:t>
                      </a:r>
                      <a:endParaRPr lang="fr-FR" sz="19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8EA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916244"/>
                  </a:ext>
                </a:extLst>
              </a:tr>
              <a:tr h="373202">
                <a:tc>
                  <a:txBody>
                    <a:bodyPr/>
                    <a:lstStyle/>
                    <a:p>
                      <a:pPr marL="0" marR="0" lvl="0" indent="0" algn="l" defTabSz="142555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9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Master 2 ENR</a:t>
                      </a:r>
                      <a:endParaRPr lang="fr-FR" sz="19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24663580"/>
                  </a:ext>
                </a:extLst>
              </a:tr>
              <a:tr h="37320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900" u="none" strike="noStrike" dirty="0">
                          <a:effectLst/>
                        </a:rPr>
                        <a:t>Master 2 CMT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6352305"/>
                  </a:ext>
                </a:extLst>
              </a:tr>
              <a:tr h="373202">
                <a:tc>
                  <a:txBody>
                    <a:bodyPr/>
                    <a:lstStyle/>
                    <a:p>
                      <a:pPr marL="0" algn="l" defTabSz="1425550" fontAlgn="ctr"/>
                      <a:r>
                        <a:rPr lang="fr-FR" sz="1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Master 2 GENIE CIVIL </a:t>
                      </a:r>
                      <a:endParaRPr lang="fr-FR" sz="190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80271879"/>
                  </a:ext>
                </a:extLst>
              </a:tr>
              <a:tr h="570214">
                <a:tc>
                  <a:txBody>
                    <a:bodyPr/>
                    <a:lstStyle/>
                    <a:p>
                      <a:pPr marL="0" marR="0" lvl="0" indent="0" algn="l" defTabSz="142555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Master 2 TECHNO MARINE</a:t>
                      </a:r>
                      <a:endParaRPr lang="fr-FR" sz="190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1425550" fontAlgn="ctr"/>
                      <a:endParaRPr lang="fr-FR" sz="190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5125369"/>
                  </a:ext>
                </a:extLst>
              </a:tr>
            </a:tbl>
          </a:graphicData>
        </a:graphic>
      </p:graphicFrame>
      <p:sp>
        <p:nvSpPr>
          <p:cNvPr id="15" name="ZoneTexte 14">
            <a:extLst>
              <a:ext uri="{FF2B5EF4-FFF2-40B4-BE49-F238E27FC236}">
                <a16:creationId xmlns:a16="http://schemas.microsoft.com/office/drawing/2014/main" id="{817A9D83-D935-40C8-B31C-F8BC3277B176}"/>
              </a:ext>
            </a:extLst>
          </p:cNvPr>
          <p:cNvSpPr txBox="1"/>
          <p:nvPr/>
        </p:nvSpPr>
        <p:spPr bwMode="auto">
          <a:xfrm>
            <a:off x="1805787" y="6126726"/>
            <a:ext cx="4041336" cy="827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94" b="1" dirty="0"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Anne-Claude SAILLET</a:t>
            </a:r>
          </a:p>
          <a:p>
            <a:r>
              <a:rPr lang="fr-FR" sz="2079" dirty="0"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Assistante Formation</a:t>
            </a:r>
            <a:endParaRPr lang="fr-FR" sz="2079" dirty="0"/>
          </a:p>
        </p:txBody>
      </p:sp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8BD35BE1-505A-4874-B41C-5DA479A12C79}"/>
              </a:ext>
            </a:extLst>
          </p:cNvPr>
          <p:cNvGraphicFramePr>
            <a:graphicFrameLocks noGrp="1"/>
          </p:cNvGraphicFramePr>
          <p:nvPr/>
        </p:nvGraphicFramePr>
        <p:xfrm>
          <a:off x="1805786" y="7247855"/>
          <a:ext cx="4265855" cy="1234854"/>
        </p:xfrm>
        <a:graphic>
          <a:graphicData uri="http://schemas.openxmlformats.org/drawingml/2006/table">
            <a:tbl>
              <a:tblPr bandRow="1">
                <a:tableStyleId>{C083E6E3-FA7D-4D7B-A595-EF9225AFEA82}</a:tableStyleId>
              </a:tblPr>
              <a:tblGrid>
                <a:gridCol w="4265855">
                  <a:extLst>
                    <a:ext uri="{9D8B030D-6E8A-4147-A177-3AD203B41FA5}">
                      <a16:colId xmlns:a16="http://schemas.microsoft.com/office/drawing/2014/main" val="1292902041"/>
                    </a:ext>
                  </a:extLst>
                </a:gridCol>
              </a:tblGrid>
              <a:tr h="41161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900" u="none" strike="noStrike" dirty="0">
                          <a:effectLst/>
                        </a:rPr>
                        <a:t>Licence Pro BOIS ET AMEUBLEMENT</a:t>
                      </a:r>
                      <a:endParaRPr lang="fr-FR" sz="19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8EA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724103"/>
                  </a:ext>
                </a:extLst>
              </a:tr>
              <a:tr h="41161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900" u="none" strike="noStrike" dirty="0">
                          <a:effectLst/>
                        </a:rPr>
                        <a:t>Master 2 MFS</a:t>
                      </a:r>
                      <a:endParaRPr lang="fr-FR" sz="19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48720177"/>
                  </a:ext>
                </a:extLst>
              </a:tr>
              <a:tr h="41161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900" b="0" i="0" u="none" strike="noStrike" dirty="0">
                          <a:effectLst/>
                          <a:latin typeface="Calibri" panose="020F0502020204030204" pitchFamily="34" charset="0"/>
                        </a:rPr>
                        <a:t>Reprise d’Etudes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61185720"/>
                  </a:ext>
                </a:extLst>
              </a:tr>
            </a:tbl>
          </a:graphicData>
        </a:graphic>
      </p:graphicFrame>
      <p:sp>
        <p:nvSpPr>
          <p:cNvPr id="17" name="ZoneTexte 16">
            <a:extLst>
              <a:ext uri="{FF2B5EF4-FFF2-40B4-BE49-F238E27FC236}">
                <a16:creationId xmlns:a16="http://schemas.microsoft.com/office/drawing/2014/main" id="{1BCCCC04-DD7A-4088-B476-F6D42C8D7936}"/>
              </a:ext>
            </a:extLst>
          </p:cNvPr>
          <p:cNvSpPr txBox="1"/>
          <p:nvPr/>
        </p:nvSpPr>
        <p:spPr bwMode="auto">
          <a:xfrm>
            <a:off x="12749783" y="2112093"/>
            <a:ext cx="4340695" cy="1159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94" b="1" dirty="0"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Elodie SIMEONI</a:t>
            </a:r>
          </a:p>
          <a:p>
            <a:r>
              <a:rPr lang="fr-FR" sz="2079" dirty="0"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Assistante Formation &amp; </a:t>
            </a:r>
          </a:p>
          <a:p>
            <a:r>
              <a:rPr lang="fr-FR" sz="2079" dirty="0"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Chargée de développement</a:t>
            </a:r>
            <a:endParaRPr lang="fr-FR" sz="2079" dirty="0"/>
          </a:p>
        </p:txBody>
      </p:sp>
      <p:graphicFrame>
        <p:nvGraphicFramePr>
          <p:cNvPr id="18" name="Tableau 17">
            <a:extLst>
              <a:ext uri="{FF2B5EF4-FFF2-40B4-BE49-F238E27FC236}">
                <a16:creationId xmlns:a16="http://schemas.microsoft.com/office/drawing/2014/main" id="{7D3DAB78-D7AF-43CA-A509-C03CFFA839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405596"/>
              </p:ext>
            </p:extLst>
          </p:nvPr>
        </p:nvGraphicFramePr>
        <p:xfrm>
          <a:off x="12824290" y="3399953"/>
          <a:ext cx="4266188" cy="745210"/>
        </p:xfrm>
        <a:graphic>
          <a:graphicData uri="http://schemas.openxmlformats.org/drawingml/2006/table">
            <a:tbl>
              <a:tblPr bandRow="1">
                <a:tableStyleId>{C083E6E3-FA7D-4D7B-A595-EF9225AFEA82}</a:tableStyleId>
              </a:tblPr>
              <a:tblGrid>
                <a:gridCol w="4266188">
                  <a:extLst>
                    <a:ext uri="{9D8B030D-6E8A-4147-A177-3AD203B41FA5}">
                      <a16:colId xmlns:a16="http://schemas.microsoft.com/office/drawing/2014/main" val="574910201"/>
                    </a:ext>
                  </a:extLst>
                </a:gridCol>
              </a:tblGrid>
              <a:tr h="372605">
                <a:tc>
                  <a:txBody>
                    <a:bodyPr/>
                    <a:lstStyle/>
                    <a:p>
                      <a:pPr marL="0" algn="l" defTabSz="1425550" fontAlgn="ctr"/>
                      <a:r>
                        <a:rPr lang="fr-FR" sz="1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Licence Pro BSA</a:t>
                      </a:r>
                      <a:endParaRPr lang="fr-FR" sz="190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8EA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411057"/>
                  </a:ext>
                </a:extLst>
              </a:tr>
              <a:tr h="372605">
                <a:tc>
                  <a:txBody>
                    <a:bodyPr/>
                    <a:lstStyle/>
                    <a:p>
                      <a:pPr marL="0" algn="l" defTabSz="1425550" fontAlgn="ctr"/>
                      <a:r>
                        <a:rPr lang="fr-FR" sz="19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Master 1 et 2 </a:t>
                      </a:r>
                      <a:r>
                        <a:rPr lang="fr-FR" sz="190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GRiSSE</a:t>
                      </a:r>
                      <a:endParaRPr lang="fr-FR" sz="190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3472606"/>
                  </a:ext>
                </a:extLst>
              </a:tr>
            </a:tbl>
          </a:graphicData>
        </a:graphic>
      </p:graphicFrame>
      <p:sp>
        <p:nvSpPr>
          <p:cNvPr id="19" name="ZoneTexte 18">
            <a:extLst>
              <a:ext uri="{FF2B5EF4-FFF2-40B4-BE49-F238E27FC236}">
                <a16:creationId xmlns:a16="http://schemas.microsoft.com/office/drawing/2014/main" id="{0E32555F-A960-4A0C-B0B3-DFF4B2299E0C}"/>
              </a:ext>
            </a:extLst>
          </p:cNvPr>
          <p:cNvSpPr txBox="1"/>
          <p:nvPr/>
        </p:nvSpPr>
        <p:spPr bwMode="auto">
          <a:xfrm>
            <a:off x="13551744" y="5534547"/>
            <a:ext cx="5297001" cy="827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94" b="1" dirty="0" err="1">
                <a:latin typeface="Source Sans Pro" panose="020B0503030403020204" pitchFamily="34" charset="0"/>
              </a:rPr>
              <a:t>Touatia</a:t>
            </a:r>
            <a:r>
              <a:rPr lang="fr-FR" sz="2494" b="1" dirty="0">
                <a:latin typeface="Source Sans Pro" panose="020B0503030403020204" pitchFamily="34" charset="0"/>
              </a:rPr>
              <a:t> DERGHAM MEDJAHED</a:t>
            </a:r>
          </a:p>
          <a:p>
            <a:r>
              <a:rPr lang="fr-FR" sz="2079" dirty="0">
                <a:latin typeface="Source Sans Pro" panose="020B0503030403020204" pitchFamily="34" charset="0"/>
              </a:rPr>
              <a:t>Responsable du service FOCAL</a:t>
            </a:r>
          </a:p>
        </p:txBody>
      </p:sp>
      <p:sp>
        <p:nvSpPr>
          <p:cNvPr id="20" name="Croix 19">
            <a:extLst>
              <a:ext uri="{FF2B5EF4-FFF2-40B4-BE49-F238E27FC236}">
                <a16:creationId xmlns:a16="http://schemas.microsoft.com/office/drawing/2014/main" id="{9F8BDADF-B552-4F37-8080-60D262BD51F4}"/>
              </a:ext>
            </a:extLst>
          </p:cNvPr>
          <p:cNvSpPr>
            <a:spLocks noChangeAspect="1"/>
          </p:cNvSpPr>
          <p:nvPr/>
        </p:nvSpPr>
        <p:spPr bwMode="auto">
          <a:xfrm>
            <a:off x="13025899" y="5682761"/>
            <a:ext cx="437491" cy="461341"/>
          </a:xfrm>
          <a:prstGeom prst="plus">
            <a:avLst>
              <a:gd name="adj" fmla="val 37883"/>
            </a:avLst>
          </a:prstGeom>
          <a:solidFill>
            <a:srgbClr val="008EA8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55560" tIns="55560" rIns="55560" bIns="55560" numCol="1" spcCol="38100" rtlCol="0" anchor="ctr">
            <a:spAutoFit/>
          </a:bodyPr>
          <a:lstStyle/>
          <a:p>
            <a:pPr defTabSz="555614">
              <a:defRPr/>
            </a:pPr>
            <a:endParaRPr lang="fr-FR" sz="2183" dirty="0">
              <a:solidFill>
                <a:srgbClr val="008EA8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25123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63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Les Missions du service Focal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4D990C2F-3DC5-446A-90BF-B17F09DFBFF1}"/>
              </a:ext>
            </a:extLst>
          </p:cNvPr>
          <p:cNvGrpSpPr/>
          <p:nvPr/>
        </p:nvGrpSpPr>
        <p:grpSpPr>
          <a:xfrm>
            <a:off x="1166975" y="2105546"/>
            <a:ext cx="16400124" cy="1417914"/>
            <a:chOff x="1126134" y="2177546"/>
            <a:chExt cx="15779623" cy="1364267"/>
          </a:xfrm>
        </p:grpSpPr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FDBFD955-7790-4055-9F75-85E97C1A2A5E}"/>
                </a:ext>
              </a:extLst>
            </p:cNvPr>
            <p:cNvGrpSpPr/>
            <p:nvPr/>
          </p:nvGrpSpPr>
          <p:grpSpPr>
            <a:xfrm>
              <a:off x="1126134" y="2182824"/>
              <a:ext cx="5731866" cy="1358989"/>
              <a:chOff x="5172" y="0"/>
              <a:chExt cx="6301740" cy="1323998"/>
            </a:xfrm>
          </p:grpSpPr>
          <p:sp>
            <p:nvSpPr>
              <p:cNvPr id="30" name="Flèche : chevron 29">
                <a:extLst>
                  <a:ext uri="{FF2B5EF4-FFF2-40B4-BE49-F238E27FC236}">
                    <a16:creationId xmlns:a16="http://schemas.microsoft.com/office/drawing/2014/main" id="{856F7BC1-940E-4197-83AB-88EA92C0964D}"/>
                  </a:ext>
                </a:extLst>
              </p:cNvPr>
              <p:cNvSpPr/>
              <p:nvPr/>
            </p:nvSpPr>
            <p:spPr>
              <a:xfrm>
                <a:off x="5172" y="0"/>
                <a:ext cx="6301740" cy="1323998"/>
              </a:xfrm>
              <a:prstGeom prst="chevron">
                <a:avLst/>
              </a:prstGeom>
              <a:solidFill>
                <a:srgbClr val="008EA8"/>
              </a:solidFill>
              <a:ln w="95250">
                <a:solidFill>
                  <a:schemeClr val="bg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Flèche : chevron 4">
                <a:extLst>
                  <a:ext uri="{FF2B5EF4-FFF2-40B4-BE49-F238E27FC236}">
                    <a16:creationId xmlns:a16="http://schemas.microsoft.com/office/drawing/2014/main" id="{5ED49E95-4F78-4F5B-9359-B458AB53CB74}"/>
                  </a:ext>
                </a:extLst>
              </p:cNvPr>
              <p:cNvSpPr txBox="1"/>
              <p:nvPr/>
            </p:nvSpPr>
            <p:spPr>
              <a:xfrm>
                <a:off x="667171" y="0"/>
                <a:ext cx="4977742" cy="132399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0577" tIns="40193" rIns="40193" bIns="40193" numCol="1" spcCol="1270" anchor="ctr" anchorCtr="0">
                <a:noAutofit/>
              </a:bodyPr>
              <a:lstStyle/>
              <a:p>
                <a:pPr algn="ctr" defTabSz="133971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3014" kern="1200" dirty="0"/>
                  <a:t>Accueillir</a:t>
                </a:r>
                <a:br>
                  <a:rPr lang="fr-FR" sz="3014" kern="1200" dirty="0"/>
                </a:br>
                <a:r>
                  <a:rPr lang="fr-FR" sz="3014" kern="1200" dirty="0"/>
                  <a:t>Informer</a:t>
                </a:r>
                <a:br>
                  <a:rPr lang="fr-FR" sz="3014" kern="1200" dirty="0"/>
                </a:br>
                <a:r>
                  <a:rPr lang="fr-FR" sz="3014" kern="1200" dirty="0"/>
                  <a:t>Conseiller</a:t>
                </a:r>
              </a:p>
            </p:txBody>
          </p:sp>
        </p:grpSp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9DE8BB23-CAFF-4013-B07F-2F74A72DE5A7}"/>
                </a:ext>
              </a:extLst>
            </p:cNvPr>
            <p:cNvGrpSpPr/>
            <p:nvPr/>
          </p:nvGrpSpPr>
          <p:grpSpPr>
            <a:xfrm>
              <a:off x="5993130" y="2180185"/>
              <a:ext cx="6039005" cy="1358989"/>
              <a:chOff x="5676739" y="0"/>
              <a:chExt cx="6301740" cy="1323998"/>
            </a:xfrm>
          </p:grpSpPr>
          <p:sp>
            <p:nvSpPr>
              <p:cNvPr id="28" name="Flèche : chevron 27">
                <a:extLst>
                  <a:ext uri="{FF2B5EF4-FFF2-40B4-BE49-F238E27FC236}">
                    <a16:creationId xmlns:a16="http://schemas.microsoft.com/office/drawing/2014/main" id="{8897F628-E43A-44C2-BE6B-1C295C574125}"/>
                  </a:ext>
                </a:extLst>
              </p:cNvPr>
              <p:cNvSpPr/>
              <p:nvPr/>
            </p:nvSpPr>
            <p:spPr>
              <a:xfrm>
                <a:off x="5676739" y="0"/>
                <a:ext cx="6301740" cy="1323998"/>
              </a:xfrm>
              <a:prstGeom prst="chevron">
                <a:avLst/>
              </a:prstGeom>
              <a:solidFill>
                <a:srgbClr val="008EA8"/>
              </a:solidFill>
              <a:ln w="95250">
                <a:solidFill>
                  <a:schemeClr val="bg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Flèche : chevron 4">
                <a:extLst>
                  <a:ext uri="{FF2B5EF4-FFF2-40B4-BE49-F238E27FC236}">
                    <a16:creationId xmlns:a16="http://schemas.microsoft.com/office/drawing/2014/main" id="{103FCD09-89B7-4593-BD66-03671A7BF365}"/>
                  </a:ext>
                </a:extLst>
              </p:cNvPr>
              <p:cNvSpPr txBox="1"/>
              <p:nvPr/>
            </p:nvSpPr>
            <p:spPr>
              <a:xfrm>
                <a:off x="6188268" y="0"/>
                <a:ext cx="4977742" cy="132399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0577" tIns="40193" rIns="40193" bIns="40193" numCol="1" spcCol="1270" anchor="ctr" anchorCtr="0">
                <a:noAutofit/>
              </a:bodyPr>
              <a:lstStyle/>
              <a:p>
                <a:pPr algn="ctr" defTabSz="133971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3014" kern="1200" dirty="0"/>
                  <a:t>Accompagner les publics</a:t>
                </a:r>
                <a:br>
                  <a:rPr lang="fr-FR" sz="3014" kern="1200" dirty="0"/>
                </a:br>
                <a:r>
                  <a:rPr lang="fr-FR" sz="3014" kern="1200" dirty="0"/>
                  <a:t>tout au long</a:t>
                </a:r>
                <a:br>
                  <a:rPr lang="fr-FR" sz="3014" kern="1200" dirty="0"/>
                </a:br>
                <a:r>
                  <a:rPr lang="fr-FR" sz="3014" kern="1200" dirty="0"/>
                  <a:t>de leur parcours</a:t>
                </a:r>
              </a:p>
            </p:txBody>
          </p:sp>
        </p:grp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804C5534-117D-4971-9965-9B8E97180713}"/>
                </a:ext>
              </a:extLst>
            </p:cNvPr>
            <p:cNvGrpSpPr/>
            <p:nvPr/>
          </p:nvGrpSpPr>
          <p:grpSpPr>
            <a:xfrm>
              <a:off x="10608830" y="2177546"/>
              <a:ext cx="6296927" cy="1358989"/>
              <a:chOff x="11348305" y="0"/>
              <a:chExt cx="6301740" cy="1323998"/>
            </a:xfrm>
          </p:grpSpPr>
          <p:sp>
            <p:nvSpPr>
              <p:cNvPr id="26" name="Flèche : chevron 25">
                <a:extLst>
                  <a:ext uri="{FF2B5EF4-FFF2-40B4-BE49-F238E27FC236}">
                    <a16:creationId xmlns:a16="http://schemas.microsoft.com/office/drawing/2014/main" id="{142A11AA-0ABD-47AE-B155-8BE38059B749}"/>
                  </a:ext>
                </a:extLst>
              </p:cNvPr>
              <p:cNvSpPr/>
              <p:nvPr/>
            </p:nvSpPr>
            <p:spPr>
              <a:xfrm>
                <a:off x="11348305" y="0"/>
                <a:ext cx="6301740" cy="1323998"/>
              </a:xfrm>
              <a:prstGeom prst="chevron">
                <a:avLst/>
              </a:prstGeom>
              <a:solidFill>
                <a:srgbClr val="008EA8"/>
              </a:solidFill>
              <a:ln w="95250">
                <a:solidFill>
                  <a:schemeClr val="bg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Flèche : chevron 4">
                <a:extLst>
                  <a:ext uri="{FF2B5EF4-FFF2-40B4-BE49-F238E27FC236}">
                    <a16:creationId xmlns:a16="http://schemas.microsoft.com/office/drawing/2014/main" id="{AEAF2B6C-EE33-4BF3-A777-A832501AE83D}"/>
                  </a:ext>
                </a:extLst>
              </p:cNvPr>
              <p:cNvSpPr txBox="1"/>
              <p:nvPr/>
            </p:nvSpPr>
            <p:spPr>
              <a:xfrm>
                <a:off x="12010304" y="0"/>
                <a:ext cx="4977742" cy="132399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0577" tIns="40193" rIns="40193" bIns="40193" numCol="1" spcCol="1270" anchor="ctr" anchorCtr="0">
                <a:noAutofit/>
              </a:bodyPr>
              <a:lstStyle/>
              <a:p>
                <a:pPr algn="ctr" defTabSz="133971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3014" kern="1200" dirty="0"/>
                  <a:t>Assurer la gestion</a:t>
                </a:r>
                <a:br>
                  <a:rPr lang="fr-FR" sz="3014" kern="1200" dirty="0"/>
                </a:br>
                <a:r>
                  <a:rPr lang="fr-FR" sz="3014" kern="1200" dirty="0"/>
                  <a:t>des parcours</a:t>
                </a:r>
                <a:br>
                  <a:rPr lang="fr-FR" sz="3014" kern="1200" dirty="0"/>
                </a:br>
                <a:r>
                  <a:rPr lang="fr-FR" sz="3014" kern="1200" dirty="0"/>
                  <a:t>de formation</a:t>
                </a:r>
              </a:p>
            </p:txBody>
          </p:sp>
        </p:grpSp>
      </p:grpSp>
      <p:sp>
        <p:nvSpPr>
          <p:cNvPr id="32" name="object 4">
            <a:extLst>
              <a:ext uri="{FF2B5EF4-FFF2-40B4-BE49-F238E27FC236}">
                <a16:creationId xmlns:a16="http://schemas.microsoft.com/office/drawing/2014/main" id="{65102F97-0565-4F21-8F96-E37943E3731B}"/>
              </a:ext>
            </a:extLst>
          </p:cNvPr>
          <p:cNvSpPr/>
          <p:nvPr/>
        </p:nvSpPr>
        <p:spPr bwMode="auto">
          <a:xfrm>
            <a:off x="970096" y="3835689"/>
            <a:ext cx="16793882" cy="4990052"/>
          </a:xfrm>
          <a:custGeom>
            <a:avLst/>
            <a:gdLst/>
            <a:ahLst/>
            <a:cxnLst/>
            <a:rect l="l" t="t" r="r" b="b"/>
            <a:pathLst>
              <a:path w="8992235" h="4528184">
                <a:moveTo>
                  <a:pt x="8991727" y="0"/>
                </a:moveTo>
                <a:lnTo>
                  <a:pt x="0" y="0"/>
                </a:lnTo>
                <a:lnTo>
                  <a:pt x="0" y="4527804"/>
                </a:lnTo>
                <a:lnTo>
                  <a:pt x="8991727" y="4527804"/>
                </a:lnTo>
                <a:lnTo>
                  <a:pt x="8991727" y="0"/>
                </a:lnTo>
                <a:close/>
              </a:path>
            </a:pathLst>
          </a:custGeom>
          <a:solidFill>
            <a:srgbClr val="FFC000"/>
          </a:solidFill>
          <a:effectLst>
            <a:outerShdw blurRad="266700" dist="165100" dir="2700000" algn="tl" rotWithShape="0">
              <a:prstClr val="black">
                <a:alpha val="31000"/>
              </a:prstClr>
            </a:outerShdw>
          </a:effectLst>
        </p:spPr>
        <p:txBody>
          <a:bodyPr wrap="square" lIns="0" tIns="0" rIns="0" bIns="0" rtlCol="0"/>
          <a:lstStyle/>
          <a:p>
            <a:endParaRPr sz="1871" dirty="0"/>
          </a:p>
        </p:txBody>
      </p:sp>
      <p:sp>
        <p:nvSpPr>
          <p:cNvPr id="33" name="object 14">
            <a:extLst>
              <a:ext uri="{FF2B5EF4-FFF2-40B4-BE49-F238E27FC236}">
                <a16:creationId xmlns:a16="http://schemas.microsoft.com/office/drawing/2014/main" id="{304F3933-53E4-47BC-93FB-E4AE0C2F4475}"/>
              </a:ext>
            </a:extLst>
          </p:cNvPr>
          <p:cNvSpPr txBox="1"/>
          <p:nvPr/>
        </p:nvSpPr>
        <p:spPr bwMode="auto">
          <a:xfrm>
            <a:off x="537132" y="4049762"/>
            <a:ext cx="18349475" cy="811293"/>
          </a:xfrm>
          <a:prstGeom prst="rect">
            <a:avLst/>
          </a:prstGeom>
        </p:spPr>
        <p:txBody>
          <a:bodyPr vert="horz" wrap="square" lIns="0" tIns="13199" rIns="0" bIns="0" rtlCol="0">
            <a:spAutoFit/>
          </a:bodyPr>
          <a:lstStyle/>
          <a:p>
            <a:pPr algn="ctr">
              <a:spcBef>
                <a:spcPts val="104"/>
              </a:spcBef>
              <a:tabLst>
                <a:tab pos="1643289" algn="l"/>
              </a:tabLst>
            </a:pPr>
            <a:r>
              <a:rPr sz="4989" dirty="0">
                <a:solidFill>
                  <a:srgbClr val="003667"/>
                </a:solidFill>
                <a:latin typeface="Souce sans"/>
                <a:ea typeface="Source Sans Pro" panose="020B0503030403020204" pitchFamily="34" charset="0"/>
                <a:cs typeface="Ebrima"/>
              </a:rPr>
              <a:t>LES</a:t>
            </a:r>
            <a:r>
              <a:rPr sz="4989" spc="-16" dirty="0">
                <a:solidFill>
                  <a:srgbClr val="003667"/>
                </a:solidFill>
                <a:latin typeface="Souce sans"/>
                <a:ea typeface="Source Sans Pro" panose="020B0503030403020204" pitchFamily="34" charset="0"/>
                <a:cs typeface="Ebrima"/>
              </a:rPr>
              <a:t> </a:t>
            </a:r>
            <a:r>
              <a:rPr sz="4989" spc="-52" dirty="0">
                <a:solidFill>
                  <a:srgbClr val="003667"/>
                </a:solidFill>
                <a:latin typeface="Souce sans"/>
                <a:ea typeface="Source Sans Pro" panose="020B0503030403020204" pitchFamily="34" charset="0"/>
                <a:cs typeface="Ebrima"/>
              </a:rPr>
              <a:t>6</a:t>
            </a:r>
            <a:r>
              <a:rPr lang="fr-FR" sz="4989" spc="-52" dirty="0">
                <a:solidFill>
                  <a:srgbClr val="003667"/>
                </a:solidFill>
                <a:latin typeface="Souce sans"/>
                <a:ea typeface="Source Sans Pro" panose="020B0503030403020204" pitchFamily="34" charset="0"/>
                <a:cs typeface="Ebrima"/>
              </a:rPr>
              <a:t> </a:t>
            </a:r>
            <a:r>
              <a:rPr sz="4989" dirty="0">
                <a:solidFill>
                  <a:srgbClr val="003667"/>
                </a:solidFill>
                <a:latin typeface="Souce sans"/>
                <a:ea typeface="Source Sans Pro" panose="020B0503030403020204" pitchFamily="34" charset="0"/>
                <a:cs typeface="Ebrima"/>
              </a:rPr>
              <a:t>MISSIONS</a:t>
            </a:r>
            <a:r>
              <a:rPr sz="4989" spc="-36" dirty="0">
                <a:solidFill>
                  <a:srgbClr val="003667"/>
                </a:solidFill>
                <a:latin typeface="Souce sans"/>
                <a:ea typeface="Source Sans Pro" panose="020B0503030403020204" pitchFamily="34" charset="0"/>
                <a:cs typeface="Ebrima"/>
              </a:rPr>
              <a:t> </a:t>
            </a:r>
            <a:r>
              <a:rPr sz="4989" dirty="0">
                <a:solidFill>
                  <a:srgbClr val="003667"/>
                </a:solidFill>
                <a:latin typeface="Souce sans"/>
                <a:ea typeface="Source Sans Pro" panose="020B0503030403020204" pitchFamily="34" charset="0"/>
                <a:cs typeface="Ebrima"/>
              </a:rPr>
              <a:t>DU</a:t>
            </a:r>
            <a:r>
              <a:rPr sz="4989" spc="-21" dirty="0">
                <a:solidFill>
                  <a:srgbClr val="003667"/>
                </a:solidFill>
                <a:latin typeface="Souce sans"/>
                <a:ea typeface="Source Sans Pro" panose="020B0503030403020204" pitchFamily="34" charset="0"/>
                <a:cs typeface="Ebrima"/>
              </a:rPr>
              <a:t> </a:t>
            </a:r>
            <a:r>
              <a:rPr sz="4989" spc="-10" dirty="0">
                <a:solidFill>
                  <a:srgbClr val="003667"/>
                </a:solidFill>
                <a:latin typeface="Souce sans"/>
                <a:ea typeface="Source Sans Pro" panose="020B0503030403020204" pitchFamily="34" charset="0"/>
                <a:cs typeface="Ebrima"/>
              </a:rPr>
              <a:t>SERVICE</a:t>
            </a:r>
            <a:endParaRPr sz="4989" dirty="0">
              <a:latin typeface="Souce sans"/>
              <a:ea typeface="Source Sans Pro" panose="020B0503030403020204" pitchFamily="34" charset="0"/>
              <a:cs typeface="Ebrima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23FF257-66BE-43BC-A86E-6D09ABC100DF}"/>
              </a:ext>
            </a:extLst>
          </p:cNvPr>
          <p:cNvSpPr/>
          <p:nvPr/>
        </p:nvSpPr>
        <p:spPr bwMode="auto">
          <a:xfrm>
            <a:off x="1187947" y="6282010"/>
            <a:ext cx="2733998" cy="2169806"/>
          </a:xfrm>
          <a:prstGeom prst="rect">
            <a:avLst/>
          </a:prstGeom>
          <a:gradFill>
            <a:gsLst>
              <a:gs pos="0">
                <a:schemeClr val="bg1">
                  <a:alpha val="66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R="5280" indent="-2640" algn="ctr">
              <a:lnSpc>
                <a:spcPct val="101800"/>
              </a:lnSpc>
              <a:spcBef>
                <a:spcPts val="68"/>
              </a:spcBef>
            </a:pPr>
            <a:r>
              <a:rPr lang="fr-FR" sz="2494" b="1" dirty="0">
                <a:solidFill>
                  <a:srgbClr val="003667"/>
                </a:solidFill>
                <a:latin typeface="Souce sans"/>
                <a:cs typeface="Calibri"/>
              </a:rPr>
              <a:t>Informer</a:t>
            </a:r>
            <a:r>
              <a:rPr lang="fr-FR" sz="2494" b="1" spc="-62" dirty="0">
                <a:solidFill>
                  <a:srgbClr val="003667"/>
                </a:solidFill>
                <a:latin typeface="Souce sans"/>
                <a:cs typeface="Calibri"/>
              </a:rPr>
              <a:t> </a:t>
            </a:r>
            <a:r>
              <a:rPr lang="fr-FR" sz="2494" b="1" dirty="0">
                <a:solidFill>
                  <a:srgbClr val="003667"/>
                </a:solidFill>
                <a:latin typeface="Souce sans"/>
                <a:cs typeface="Calibri"/>
              </a:rPr>
              <a:t>sur</a:t>
            </a:r>
            <a:r>
              <a:rPr lang="fr-FR" sz="2494" b="1" spc="-47" dirty="0">
                <a:solidFill>
                  <a:srgbClr val="003667"/>
                </a:solidFill>
                <a:latin typeface="Souce sans"/>
                <a:cs typeface="Calibri"/>
              </a:rPr>
              <a:t> </a:t>
            </a:r>
            <a:r>
              <a:rPr lang="fr-FR" sz="2494" b="1" spc="-10" dirty="0">
                <a:solidFill>
                  <a:srgbClr val="003667"/>
                </a:solidFill>
                <a:latin typeface="Souce sans"/>
                <a:cs typeface="Calibri"/>
              </a:rPr>
              <a:t>l'offre</a:t>
            </a:r>
            <a:br>
              <a:rPr lang="fr-FR" sz="2494" b="1" spc="-52" dirty="0">
                <a:solidFill>
                  <a:srgbClr val="003667"/>
                </a:solidFill>
                <a:latin typeface="Souce sans"/>
                <a:cs typeface="Calibri"/>
              </a:rPr>
            </a:br>
            <a:r>
              <a:rPr lang="fr-FR" sz="2494" b="1" spc="-26" dirty="0">
                <a:solidFill>
                  <a:srgbClr val="003667"/>
                </a:solidFill>
                <a:latin typeface="Souce sans"/>
                <a:cs typeface="Calibri"/>
              </a:rPr>
              <a:t>de </a:t>
            </a:r>
            <a:r>
              <a:rPr lang="fr-FR" sz="2494" b="1" dirty="0">
                <a:solidFill>
                  <a:srgbClr val="003667"/>
                </a:solidFill>
                <a:latin typeface="Souce sans"/>
                <a:cs typeface="Calibri"/>
              </a:rPr>
              <a:t>formation</a:t>
            </a:r>
            <a:r>
              <a:rPr lang="fr-FR" sz="2494" b="1" spc="-42" dirty="0">
                <a:solidFill>
                  <a:srgbClr val="003667"/>
                </a:solidFill>
                <a:latin typeface="Souce sans"/>
                <a:cs typeface="Calibri"/>
              </a:rPr>
              <a:t> </a:t>
            </a:r>
            <a:r>
              <a:rPr lang="fr-FR" sz="2494" b="1" dirty="0">
                <a:solidFill>
                  <a:srgbClr val="003667"/>
                </a:solidFill>
                <a:latin typeface="Souce sans"/>
                <a:cs typeface="Calibri"/>
              </a:rPr>
              <a:t>et</a:t>
            </a:r>
            <a:r>
              <a:rPr lang="fr-FR" sz="2494" b="1" spc="-36" dirty="0">
                <a:solidFill>
                  <a:srgbClr val="003667"/>
                </a:solidFill>
                <a:latin typeface="Souce sans"/>
                <a:cs typeface="Calibri"/>
              </a:rPr>
              <a:t> </a:t>
            </a:r>
            <a:r>
              <a:rPr lang="fr-FR" sz="2494" b="1" dirty="0">
                <a:solidFill>
                  <a:srgbClr val="003667"/>
                </a:solidFill>
                <a:latin typeface="Souce sans"/>
                <a:cs typeface="Calibri"/>
              </a:rPr>
              <a:t>les</a:t>
            </a:r>
            <a:r>
              <a:rPr lang="fr-FR" sz="2494" b="1" spc="-47" dirty="0">
                <a:solidFill>
                  <a:srgbClr val="003667"/>
                </a:solidFill>
                <a:latin typeface="Souce sans"/>
                <a:cs typeface="Calibri"/>
              </a:rPr>
              <a:t> </a:t>
            </a:r>
            <a:r>
              <a:rPr lang="fr-FR" sz="2494" b="1" spc="-10" dirty="0">
                <a:solidFill>
                  <a:srgbClr val="003667"/>
                </a:solidFill>
                <a:latin typeface="Souce sans"/>
                <a:cs typeface="Calibri"/>
              </a:rPr>
              <a:t>modalités </a:t>
            </a:r>
            <a:r>
              <a:rPr lang="fr-FR" sz="2494" b="1" dirty="0">
                <a:solidFill>
                  <a:srgbClr val="003667"/>
                </a:solidFill>
                <a:latin typeface="Souce sans"/>
                <a:cs typeface="Calibri"/>
              </a:rPr>
              <a:t>d'accès</a:t>
            </a:r>
            <a:br>
              <a:rPr lang="fr-FR" sz="2494" b="1" spc="-21" dirty="0">
                <a:solidFill>
                  <a:srgbClr val="003667"/>
                </a:solidFill>
                <a:latin typeface="Souce sans"/>
                <a:cs typeface="Calibri"/>
              </a:rPr>
            </a:br>
            <a:r>
              <a:rPr lang="fr-FR" sz="2494" b="1" dirty="0">
                <a:solidFill>
                  <a:srgbClr val="003667"/>
                </a:solidFill>
                <a:latin typeface="Souce sans"/>
                <a:cs typeface="Calibri"/>
              </a:rPr>
              <a:t>en</a:t>
            </a:r>
            <a:r>
              <a:rPr lang="fr-FR" sz="2494" b="1" spc="-16" dirty="0">
                <a:solidFill>
                  <a:srgbClr val="003667"/>
                </a:solidFill>
                <a:latin typeface="Souce sans"/>
                <a:cs typeface="Calibri"/>
              </a:rPr>
              <a:t> </a:t>
            </a:r>
            <a:r>
              <a:rPr lang="fr-FR" sz="2494" b="1" spc="-10" dirty="0">
                <a:solidFill>
                  <a:srgbClr val="003667"/>
                </a:solidFill>
                <a:latin typeface="Souce sans"/>
                <a:cs typeface="Calibri"/>
              </a:rPr>
              <a:t>formation</a:t>
            </a:r>
            <a:endParaRPr lang="fr-FR" sz="2494" dirty="0">
              <a:solidFill>
                <a:srgbClr val="003667"/>
              </a:solidFill>
              <a:latin typeface="Souce sans"/>
              <a:cs typeface="Calibri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8D2A222-D5F8-4ADC-BF25-8999C24EAAF2}"/>
              </a:ext>
            </a:extLst>
          </p:cNvPr>
          <p:cNvSpPr/>
          <p:nvPr/>
        </p:nvSpPr>
        <p:spPr bwMode="auto">
          <a:xfrm>
            <a:off x="4039017" y="6282010"/>
            <a:ext cx="2718532" cy="2354925"/>
          </a:xfrm>
          <a:prstGeom prst="rect">
            <a:avLst/>
          </a:prstGeom>
          <a:gradFill>
            <a:gsLst>
              <a:gs pos="0">
                <a:schemeClr val="bg1">
                  <a:alpha val="66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R="5280" algn="ctr">
              <a:lnSpc>
                <a:spcPct val="101800"/>
              </a:lnSpc>
              <a:spcBef>
                <a:spcPts val="68"/>
              </a:spcBef>
            </a:pPr>
            <a:r>
              <a:rPr lang="fr-FR" sz="2494" b="1" spc="-21" dirty="0">
                <a:solidFill>
                  <a:srgbClr val="003667"/>
                </a:solidFill>
                <a:latin typeface="Souce sans"/>
                <a:cs typeface="Calibri"/>
              </a:rPr>
              <a:t>Accompagner,</a:t>
            </a:r>
            <a:br>
              <a:rPr lang="fr-FR" sz="2494" b="1" spc="31" dirty="0">
                <a:solidFill>
                  <a:srgbClr val="003667"/>
                </a:solidFill>
                <a:latin typeface="Souce sans"/>
                <a:cs typeface="Calibri"/>
              </a:rPr>
            </a:br>
            <a:r>
              <a:rPr lang="fr-FR" sz="2494" b="1" spc="-10" dirty="0">
                <a:solidFill>
                  <a:srgbClr val="003667"/>
                </a:solidFill>
                <a:latin typeface="Souce sans"/>
                <a:cs typeface="Calibri"/>
              </a:rPr>
              <a:t>conseiller </a:t>
            </a:r>
            <a:r>
              <a:rPr lang="fr-FR" sz="2494" b="1" dirty="0">
                <a:solidFill>
                  <a:srgbClr val="003667"/>
                </a:solidFill>
                <a:latin typeface="Souce sans"/>
                <a:cs typeface="Calibri"/>
              </a:rPr>
              <a:t>sur</a:t>
            </a:r>
            <a:r>
              <a:rPr lang="fr-FR" sz="2494" b="1" spc="-10" dirty="0">
                <a:solidFill>
                  <a:srgbClr val="003667"/>
                </a:solidFill>
                <a:latin typeface="Souce sans"/>
                <a:cs typeface="Calibri"/>
              </a:rPr>
              <a:t> </a:t>
            </a:r>
            <a:r>
              <a:rPr lang="fr-FR" sz="2494" b="1" dirty="0">
                <a:solidFill>
                  <a:srgbClr val="003667"/>
                </a:solidFill>
                <a:latin typeface="Souce sans"/>
                <a:cs typeface="Calibri"/>
              </a:rPr>
              <a:t>les</a:t>
            </a:r>
            <a:r>
              <a:rPr lang="fr-FR" sz="2494" b="1" spc="-5" dirty="0">
                <a:solidFill>
                  <a:srgbClr val="003667"/>
                </a:solidFill>
                <a:latin typeface="Souce sans"/>
                <a:cs typeface="Calibri"/>
              </a:rPr>
              <a:t> </a:t>
            </a:r>
            <a:r>
              <a:rPr lang="fr-FR" sz="2494" b="1" spc="-10" dirty="0">
                <a:solidFill>
                  <a:srgbClr val="003667"/>
                </a:solidFill>
                <a:latin typeface="Souce sans"/>
                <a:cs typeface="Calibri"/>
              </a:rPr>
              <a:t>démarches </a:t>
            </a:r>
            <a:r>
              <a:rPr lang="fr-FR" sz="2494" b="1" dirty="0">
                <a:solidFill>
                  <a:srgbClr val="003667"/>
                </a:solidFill>
                <a:latin typeface="Souce sans"/>
                <a:cs typeface="Calibri"/>
              </a:rPr>
              <a:t>à</a:t>
            </a:r>
            <a:r>
              <a:rPr lang="fr-FR" sz="2494" b="1" spc="-10" dirty="0">
                <a:solidFill>
                  <a:srgbClr val="003667"/>
                </a:solidFill>
                <a:latin typeface="Souce sans"/>
                <a:cs typeface="Calibri"/>
              </a:rPr>
              <a:t> entreprendre</a:t>
            </a:r>
            <a:endParaRPr lang="fr-FR" sz="2494" dirty="0">
              <a:solidFill>
                <a:srgbClr val="003667"/>
              </a:solidFill>
              <a:latin typeface="Souce sans"/>
              <a:cs typeface="Calibri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9C2F897-D5D7-4DE3-B862-2E2658CEBD6D}"/>
              </a:ext>
            </a:extLst>
          </p:cNvPr>
          <p:cNvSpPr/>
          <p:nvPr/>
        </p:nvSpPr>
        <p:spPr bwMode="auto">
          <a:xfrm>
            <a:off x="6911281" y="6282010"/>
            <a:ext cx="2718532" cy="2354925"/>
          </a:xfrm>
          <a:prstGeom prst="rect">
            <a:avLst/>
          </a:prstGeom>
          <a:gradFill>
            <a:gsLst>
              <a:gs pos="0">
                <a:schemeClr val="bg1">
                  <a:alpha val="66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2494" b="1" dirty="0">
                <a:solidFill>
                  <a:srgbClr val="003667"/>
                </a:solidFill>
                <a:latin typeface="Souce sans"/>
                <a:cs typeface="Calibri"/>
              </a:rPr>
              <a:t>Proposer</a:t>
            </a:r>
            <a:r>
              <a:rPr lang="fr-FR" sz="2494" b="1" spc="-68" dirty="0">
                <a:solidFill>
                  <a:srgbClr val="003667"/>
                </a:solidFill>
                <a:latin typeface="Souce sans"/>
                <a:cs typeface="Calibri"/>
              </a:rPr>
              <a:t> </a:t>
            </a:r>
            <a:r>
              <a:rPr lang="fr-FR" sz="2494" b="1" dirty="0">
                <a:solidFill>
                  <a:srgbClr val="003667"/>
                </a:solidFill>
                <a:latin typeface="Souce sans"/>
                <a:cs typeface="Calibri"/>
              </a:rPr>
              <a:t>des</a:t>
            </a:r>
            <a:r>
              <a:rPr lang="fr-FR" sz="2494" b="1" spc="-57" dirty="0">
                <a:solidFill>
                  <a:srgbClr val="003667"/>
                </a:solidFill>
                <a:latin typeface="Souce sans"/>
                <a:cs typeface="Calibri"/>
              </a:rPr>
              <a:t> </a:t>
            </a:r>
            <a:r>
              <a:rPr lang="fr-FR" sz="2494" b="1" dirty="0">
                <a:solidFill>
                  <a:srgbClr val="003667"/>
                </a:solidFill>
                <a:latin typeface="Souce sans"/>
                <a:cs typeface="Calibri"/>
              </a:rPr>
              <a:t>parcours</a:t>
            </a:r>
            <a:r>
              <a:rPr lang="fr-FR" sz="2494" b="1" spc="-57" dirty="0">
                <a:solidFill>
                  <a:srgbClr val="003667"/>
                </a:solidFill>
                <a:latin typeface="Souce sans"/>
                <a:cs typeface="Calibri"/>
              </a:rPr>
              <a:t> </a:t>
            </a:r>
            <a:r>
              <a:rPr lang="fr-FR" sz="2494" b="1" spc="-26" dirty="0">
                <a:solidFill>
                  <a:srgbClr val="003667"/>
                </a:solidFill>
                <a:latin typeface="Souce sans"/>
                <a:cs typeface="Calibri"/>
              </a:rPr>
              <a:t>de </a:t>
            </a:r>
            <a:r>
              <a:rPr lang="fr-FR" sz="2494" b="1" dirty="0">
                <a:solidFill>
                  <a:srgbClr val="003667"/>
                </a:solidFill>
                <a:latin typeface="Souce sans"/>
                <a:cs typeface="Calibri"/>
              </a:rPr>
              <a:t>formation</a:t>
            </a:r>
            <a:r>
              <a:rPr lang="fr-FR" sz="2494" b="1" spc="-57" dirty="0">
                <a:solidFill>
                  <a:srgbClr val="003667"/>
                </a:solidFill>
                <a:latin typeface="Souce sans"/>
                <a:cs typeface="Calibri"/>
              </a:rPr>
              <a:t> </a:t>
            </a:r>
            <a:r>
              <a:rPr lang="fr-FR" sz="2494" b="1" dirty="0">
                <a:solidFill>
                  <a:srgbClr val="003667"/>
                </a:solidFill>
                <a:latin typeface="Souce sans"/>
                <a:cs typeface="Calibri"/>
              </a:rPr>
              <a:t>adaptés</a:t>
            </a:r>
            <a:r>
              <a:rPr lang="fr-FR" sz="2494" b="1" spc="-52" dirty="0">
                <a:solidFill>
                  <a:srgbClr val="003667"/>
                </a:solidFill>
                <a:latin typeface="Souce sans"/>
                <a:cs typeface="Calibri"/>
              </a:rPr>
              <a:t> </a:t>
            </a:r>
            <a:r>
              <a:rPr lang="fr-FR" sz="2494" b="1" dirty="0">
                <a:solidFill>
                  <a:srgbClr val="003667"/>
                </a:solidFill>
                <a:latin typeface="Souce sans"/>
                <a:cs typeface="Calibri"/>
              </a:rPr>
              <a:t>aux</a:t>
            </a:r>
            <a:r>
              <a:rPr lang="fr-FR" sz="2494" b="1" spc="-52" dirty="0">
                <a:solidFill>
                  <a:srgbClr val="003667"/>
                </a:solidFill>
                <a:latin typeface="Souce sans"/>
                <a:cs typeface="Calibri"/>
              </a:rPr>
              <a:t> </a:t>
            </a:r>
            <a:r>
              <a:rPr lang="fr-FR" sz="2494" b="1" spc="-10" dirty="0">
                <a:solidFill>
                  <a:srgbClr val="003667"/>
                </a:solidFill>
                <a:latin typeface="Souce sans"/>
                <a:cs typeface="Calibri"/>
              </a:rPr>
              <a:t>besoins </a:t>
            </a:r>
            <a:r>
              <a:rPr lang="fr-FR" sz="2494" b="1" dirty="0">
                <a:solidFill>
                  <a:srgbClr val="003667"/>
                </a:solidFill>
                <a:latin typeface="Souce sans"/>
                <a:cs typeface="Calibri"/>
              </a:rPr>
              <a:t>des</a:t>
            </a:r>
            <a:r>
              <a:rPr lang="fr-FR" sz="2494" b="1" spc="-21" dirty="0">
                <a:solidFill>
                  <a:srgbClr val="003667"/>
                </a:solidFill>
                <a:latin typeface="Souce sans"/>
                <a:cs typeface="Calibri"/>
              </a:rPr>
              <a:t> </a:t>
            </a:r>
            <a:r>
              <a:rPr lang="fr-FR" sz="2494" b="1" dirty="0">
                <a:solidFill>
                  <a:srgbClr val="003667"/>
                </a:solidFill>
                <a:latin typeface="Souce sans"/>
                <a:cs typeface="Calibri"/>
              </a:rPr>
              <a:t>publics</a:t>
            </a:r>
            <a:r>
              <a:rPr lang="fr-FR" sz="2494" b="1" spc="-16" dirty="0">
                <a:solidFill>
                  <a:srgbClr val="003667"/>
                </a:solidFill>
                <a:latin typeface="Souce sans"/>
                <a:cs typeface="Calibri"/>
              </a:rPr>
              <a:t> </a:t>
            </a:r>
            <a:r>
              <a:rPr lang="fr-FR" sz="2494" b="1" dirty="0">
                <a:solidFill>
                  <a:srgbClr val="003667"/>
                </a:solidFill>
                <a:latin typeface="Souce sans"/>
                <a:cs typeface="Calibri"/>
              </a:rPr>
              <a:t>et</a:t>
            </a:r>
            <a:r>
              <a:rPr lang="fr-FR" sz="2494" b="1" spc="-16" dirty="0">
                <a:solidFill>
                  <a:srgbClr val="003667"/>
                </a:solidFill>
                <a:latin typeface="Souce sans"/>
                <a:cs typeface="Calibri"/>
              </a:rPr>
              <a:t> </a:t>
            </a:r>
            <a:r>
              <a:rPr lang="fr-FR" sz="2494" b="1" dirty="0">
                <a:solidFill>
                  <a:srgbClr val="003667"/>
                </a:solidFill>
                <a:latin typeface="Souce sans"/>
                <a:cs typeface="Calibri"/>
              </a:rPr>
              <a:t>des</a:t>
            </a:r>
            <a:r>
              <a:rPr lang="fr-FR" sz="2494" b="1" spc="-16" dirty="0">
                <a:solidFill>
                  <a:srgbClr val="003667"/>
                </a:solidFill>
                <a:latin typeface="Souce sans"/>
                <a:cs typeface="Calibri"/>
              </a:rPr>
              <a:t> </a:t>
            </a:r>
            <a:r>
              <a:rPr lang="fr-FR" sz="2494" b="1" spc="-10" dirty="0">
                <a:solidFill>
                  <a:srgbClr val="003667"/>
                </a:solidFill>
                <a:latin typeface="Souce sans"/>
                <a:cs typeface="Calibri"/>
              </a:rPr>
              <a:t>entreprises</a:t>
            </a:r>
            <a:endParaRPr lang="fr-FR" sz="2494" dirty="0">
              <a:solidFill>
                <a:srgbClr val="003667"/>
              </a:solidFill>
              <a:latin typeface="Souce sans"/>
              <a:cs typeface="Calibri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5AA547A-F774-40ED-AEF6-44A922DB5904}"/>
              </a:ext>
            </a:extLst>
          </p:cNvPr>
          <p:cNvSpPr/>
          <p:nvPr/>
        </p:nvSpPr>
        <p:spPr bwMode="auto">
          <a:xfrm>
            <a:off x="9723319" y="6282010"/>
            <a:ext cx="2631321" cy="2277464"/>
          </a:xfrm>
          <a:prstGeom prst="rect">
            <a:avLst/>
          </a:prstGeom>
          <a:gradFill>
            <a:gsLst>
              <a:gs pos="0">
                <a:schemeClr val="bg1">
                  <a:alpha val="66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R="5280" algn="ctr">
              <a:lnSpc>
                <a:spcPct val="101800"/>
              </a:lnSpc>
              <a:spcBef>
                <a:spcPts val="68"/>
              </a:spcBef>
            </a:pPr>
            <a:r>
              <a:rPr lang="fr-FR" sz="2494" b="1" spc="-21" dirty="0">
                <a:solidFill>
                  <a:srgbClr val="003667"/>
                </a:solidFill>
                <a:latin typeface="Souce sans"/>
                <a:cs typeface="Calibri"/>
              </a:rPr>
              <a:t>Orienter,</a:t>
            </a:r>
            <a:r>
              <a:rPr lang="fr-FR" sz="2494" b="1" spc="-31" dirty="0">
                <a:solidFill>
                  <a:srgbClr val="003667"/>
                </a:solidFill>
                <a:latin typeface="Souce sans"/>
                <a:cs typeface="Calibri"/>
              </a:rPr>
              <a:t> </a:t>
            </a:r>
            <a:r>
              <a:rPr lang="fr-FR" sz="2494" b="1" spc="-10" dirty="0">
                <a:solidFill>
                  <a:srgbClr val="003667"/>
                </a:solidFill>
                <a:latin typeface="Souce sans"/>
                <a:cs typeface="Calibri"/>
              </a:rPr>
              <a:t>conseiller</a:t>
            </a:r>
            <a:br>
              <a:rPr lang="fr-FR" sz="2494" b="1" spc="-10" dirty="0">
                <a:solidFill>
                  <a:srgbClr val="003667"/>
                </a:solidFill>
                <a:latin typeface="Souce sans"/>
                <a:cs typeface="Calibri"/>
              </a:rPr>
            </a:br>
            <a:r>
              <a:rPr lang="fr-FR" sz="2494" b="1" dirty="0">
                <a:solidFill>
                  <a:srgbClr val="003667"/>
                </a:solidFill>
                <a:latin typeface="Souce sans"/>
                <a:cs typeface="Calibri"/>
              </a:rPr>
              <a:t>en</a:t>
            </a:r>
            <a:r>
              <a:rPr lang="fr-FR" sz="2494" b="1" spc="-16" dirty="0">
                <a:solidFill>
                  <a:srgbClr val="003667"/>
                </a:solidFill>
                <a:latin typeface="Souce sans"/>
                <a:cs typeface="Calibri"/>
              </a:rPr>
              <a:t> </a:t>
            </a:r>
            <a:r>
              <a:rPr lang="fr-FR" sz="2494" b="1" dirty="0">
                <a:solidFill>
                  <a:srgbClr val="003667"/>
                </a:solidFill>
                <a:latin typeface="Souce sans"/>
                <a:cs typeface="Calibri"/>
              </a:rPr>
              <a:t>cas</a:t>
            </a:r>
            <a:r>
              <a:rPr lang="fr-FR" sz="2494" b="1" spc="-16" dirty="0">
                <a:solidFill>
                  <a:srgbClr val="003667"/>
                </a:solidFill>
                <a:latin typeface="Souce sans"/>
                <a:cs typeface="Calibri"/>
              </a:rPr>
              <a:t> </a:t>
            </a:r>
            <a:r>
              <a:rPr lang="fr-FR" sz="2494" b="1" dirty="0">
                <a:solidFill>
                  <a:srgbClr val="003667"/>
                </a:solidFill>
                <a:latin typeface="Souce sans"/>
                <a:cs typeface="Calibri"/>
              </a:rPr>
              <a:t>de</a:t>
            </a:r>
            <a:r>
              <a:rPr lang="fr-FR" sz="2494" b="1" spc="-21" dirty="0">
                <a:solidFill>
                  <a:srgbClr val="003667"/>
                </a:solidFill>
                <a:latin typeface="Souce sans"/>
                <a:cs typeface="Calibri"/>
              </a:rPr>
              <a:t> </a:t>
            </a:r>
            <a:r>
              <a:rPr lang="fr-FR" sz="2494" b="1" spc="-10" dirty="0">
                <a:solidFill>
                  <a:srgbClr val="003667"/>
                </a:solidFill>
                <a:latin typeface="Souce sans"/>
                <a:cs typeface="Calibri"/>
              </a:rPr>
              <a:t>difficultés</a:t>
            </a:r>
            <a:endParaRPr lang="fr-FR" sz="2494" dirty="0">
              <a:solidFill>
                <a:srgbClr val="003667"/>
              </a:solidFill>
              <a:latin typeface="Souce sans"/>
              <a:cs typeface="Calibri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43763A6-1202-4E84-9347-984E4255FD25}"/>
              </a:ext>
            </a:extLst>
          </p:cNvPr>
          <p:cNvSpPr/>
          <p:nvPr/>
        </p:nvSpPr>
        <p:spPr bwMode="auto">
          <a:xfrm>
            <a:off x="12433837" y="6282010"/>
            <a:ext cx="2631321" cy="2301317"/>
          </a:xfrm>
          <a:prstGeom prst="rect">
            <a:avLst/>
          </a:prstGeom>
          <a:gradFill>
            <a:gsLst>
              <a:gs pos="0">
                <a:schemeClr val="bg1">
                  <a:alpha val="66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R="7260" algn="ctr">
              <a:spcBef>
                <a:spcPts val="109"/>
              </a:spcBef>
            </a:pPr>
            <a:r>
              <a:rPr lang="fr-FR" sz="2494" b="1" dirty="0">
                <a:solidFill>
                  <a:srgbClr val="003667"/>
                </a:solidFill>
                <a:latin typeface="Souce sans"/>
                <a:cs typeface="Calibri"/>
              </a:rPr>
              <a:t>Assurer</a:t>
            </a:r>
            <a:r>
              <a:rPr lang="fr-FR" sz="2494" b="1" spc="-26" dirty="0">
                <a:solidFill>
                  <a:srgbClr val="003667"/>
                </a:solidFill>
                <a:latin typeface="Souce sans"/>
                <a:cs typeface="Calibri"/>
              </a:rPr>
              <a:t> </a:t>
            </a:r>
            <a:r>
              <a:rPr lang="fr-FR" sz="2494" b="1" dirty="0">
                <a:solidFill>
                  <a:srgbClr val="003667"/>
                </a:solidFill>
                <a:latin typeface="Souce sans"/>
                <a:cs typeface="Calibri"/>
              </a:rPr>
              <a:t>le</a:t>
            </a:r>
            <a:r>
              <a:rPr lang="fr-FR" sz="2494" b="1" spc="-16" dirty="0">
                <a:solidFill>
                  <a:srgbClr val="003667"/>
                </a:solidFill>
                <a:latin typeface="Souce sans"/>
                <a:cs typeface="Calibri"/>
              </a:rPr>
              <a:t> </a:t>
            </a:r>
            <a:r>
              <a:rPr lang="fr-FR" sz="2494" b="1" dirty="0">
                <a:solidFill>
                  <a:srgbClr val="003667"/>
                </a:solidFill>
                <a:latin typeface="Souce sans"/>
                <a:cs typeface="Calibri"/>
              </a:rPr>
              <a:t>suivi</a:t>
            </a:r>
            <a:br>
              <a:rPr lang="fr-FR" sz="2494" b="1" spc="-16" dirty="0">
                <a:solidFill>
                  <a:srgbClr val="003667"/>
                </a:solidFill>
                <a:latin typeface="Souce sans"/>
                <a:cs typeface="Calibri"/>
              </a:rPr>
            </a:br>
            <a:r>
              <a:rPr lang="fr-FR" sz="2494" b="1" spc="-26" dirty="0">
                <a:solidFill>
                  <a:srgbClr val="003667"/>
                </a:solidFill>
                <a:latin typeface="Souce sans"/>
                <a:cs typeface="Calibri"/>
              </a:rPr>
              <a:t>des </a:t>
            </a:r>
            <a:r>
              <a:rPr lang="fr-FR" sz="2494" b="1" dirty="0">
                <a:solidFill>
                  <a:srgbClr val="003667"/>
                </a:solidFill>
                <a:latin typeface="Souce sans"/>
                <a:cs typeface="Calibri"/>
              </a:rPr>
              <a:t>apprenants</a:t>
            </a:r>
            <a:r>
              <a:rPr lang="fr-FR" sz="2494" b="1" spc="-36" dirty="0">
                <a:solidFill>
                  <a:srgbClr val="003667"/>
                </a:solidFill>
                <a:latin typeface="Souce sans"/>
                <a:cs typeface="Calibri"/>
              </a:rPr>
              <a:t> </a:t>
            </a:r>
            <a:r>
              <a:rPr lang="fr-FR" sz="2494" b="1" dirty="0">
                <a:solidFill>
                  <a:srgbClr val="003667"/>
                </a:solidFill>
                <a:latin typeface="Souce sans"/>
                <a:cs typeface="Calibri"/>
              </a:rPr>
              <a:t>en</a:t>
            </a:r>
            <a:r>
              <a:rPr lang="fr-FR" sz="2494" b="1" spc="-36" dirty="0">
                <a:solidFill>
                  <a:srgbClr val="003667"/>
                </a:solidFill>
                <a:latin typeface="Souce sans"/>
                <a:cs typeface="Calibri"/>
              </a:rPr>
              <a:t> </a:t>
            </a:r>
            <a:r>
              <a:rPr lang="fr-FR" sz="2494" b="1" dirty="0">
                <a:solidFill>
                  <a:srgbClr val="003667"/>
                </a:solidFill>
                <a:latin typeface="Souce sans"/>
                <a:cs typeface="Calibri"/>
              </a:rPr>
              <a:t>lien avec</a:t>
            </a:r>
            <a:r>
              <a:rPr lang="fr-FR" sz="2494" b="1" spc="-42" dirty="0">
                <a:solidFill>
                  <a:srgbClr val="003667"/>
                </a:solidFill>
                <a:latin typeface="Souce sans"/>
                <a:cs typeface="Calibri"/>
              </a:rPr>
              <a:t> </a:t>
            </a:r>
            <a:r>
              <a:rPr lang="fr-FR" sz="2494" b="1" spc="-26" dirty="0">
                <a:solidFill>
                  <a:srgbClr val="003667"/>
                </a:solidFill>
                <a:latin typeface="Souce sans"/>
                <a:cs typeface="Calibri"/>
              </a:rPr>
              <a:t>les </a:t>
            </a:r>
            <a:r>
              <a:rPr lang="fr-FR" sz="2494" b="1" dirty="0">
                <a:solidFill>
                  <a:srgbClr val="003667"/>
                </a:solidFill>
                <a:latin typeface="Souce sans"/>
                <a:cs typeface="Calibri"/>
              </a:rPr>
              <a:t>équipes</a:t>
            </a:r>
            <a:r>
              <a:rPr lang="fr-FR" sz="2494" b="1" spc="-42" dirty="0">
                <a:solidFill>
                  <a:srgbClr val="003667"/>
                </a:solidFill>
                <a:latin typeface="Souce sans"/>
                <a:cs typeface="Calibri"/>
              </a:rPr>
              <a:t> </a:t>
            </a:r>
            <a:r>
              <a:rPr lang="fr-FR" sz="2494" b="1" spc="-10" dirty="0">
                <a:solidFill>
                  <a:srgbClr val="003667"/>
                </a:solidFill>
                <a:latin typeface="Souce sans"/>
                <a:cs typeface="Calibri"/>
              </a:rPr>
              <a:t>pédagogiques</a:t>
            </a:r>
            <a:endParaRPr lang="fr-FR" sz="2494" dirty="0">
              <a:solidFill>
                <a:srgbClr val="003667"/>
              </a:solidFill>
              <a:latin typeface="Souce sans"/>
              <a:cs typeface="Calibri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A678DB2-C54F-48F9-871A-F9323EE2B9CC}"/>
              </a:ext>
            </a:extLst>
          </p:cNvPr>
          <p:cNvSpPr/>
          <p:nvPr/>
        </p:nvSpPr>
        <p:spPr bwMode="auto">
          <a:xfrm>
            <a:off x="15177095" y="6282010"/>
            <a:ext cx="2483704" cy="2616425"/>
          </a:xfrm>
          <a:prstGeom prst="rect">
            <a:avLst/>
          </a:prstGeom>
          <a:gradFill>
            <a:gsLst>
              <a:gs pos="0">
                <a:schemeClr val="bg1">
                  <a:alpha val="66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R="5940" algn="ctr">
              <a:spcBef>
                <a:spcPts val="109"/>
              </a:spcBef>
            </a:pPr>
            <a:r>
              <a:rPr lang="fr-FR" sz="2494" b="1" spc="-10" dirty="0">
                <a:solidFill>
                  <a:srgbClr val="003667"/>
                </a:solidFill>
                <a:latin typeface="Souce sans"/>
                <a:cs typeface="Calibri"/>
              </a:rPr>
              <a:t>Évaluer</a:t>
            </a:r>
            <a:r>
              <a:rPr lang="fr-FR" sz="2494" b="1" spc="-42" dirty="0">
                <a:solidFill>
                  <a:srgbClr val="003667"/>
                </a:solidFill>
                <a:latin typeface="Souce sans"/>
                <a:cs typeface="Calibri"/>
              </a:rPr>
              <a:t> </a:t>
            </a:r>
            <a:r>
              <a:rPr lang="fr-FR" sz="2494" b="1" dirty="0">
                <a:solidFill>
                  <a:srgbClr val="003667"/>
                </a:solidFill>
                <a:latin typeface="Souce sans"/>
                <a:cs typeface="Calibri"/>
              </a:rPr>
              <a:t>et</a:t>
            </a:r>
            <a:r>
              <a:rPr lang="fr-FR" sz="2494" b="1" spc="-31" dirty="0">
                <a:solidFill>
                  <a:srgbClr val="003667"/>
                </a:solidFill>
                <a:latin typeface="Souce sans"/>
                <a:cs typeface="Calibri"/>
              </a:rPr>
              <a:t> </a:t>
            </a:r>
            <a:r>
              <a:rPr lang="fr-FR" sz="2494" b="1" spc="-10" dirty="0">
                <a:solidFill>
                  <a:srgbClr val="003667"/>
                </a:solidFill>
                <a:latin typeface="Souce sans"/>
                <a:cs typeface="Calibri"/>
              </a:rPr>
              <a:t>améliorer</a:t>
            </a:r>
            <a:endParaRPr lang="fr-FR" sz="2494" dirty="0">
              <a:solidFill>
                <a:srgbClr val="003667"/>
              </a:solidFill>
              <a:latin typeface="Souce sans"/>
              <a:cs typeface="Calibri"/>
            </a:endParaRPr>
          </a:p>
          <a:p>
            <a:pPr marR="5280" algn="ctr">
              <a:spcBef>
                <a:spcPts val="36"/>
              </a:spcBef>
            </a:pPr>
            <a:r>
              <a:rPr lang="fr-FR" sz="2494" b="1" dirty="0">
                <a:solidFill>
                  <a:srgbClr val="003667"/>
                </a:solidFill>
                <a:latin typeface="Souce sans"/>
                <a:cs typeface="Calibri"/>
              </a:rPr>
              <a:t>la</a:t>
            </a:r>
            <a:r>
              <a:rPr lang="fr-FR" sz="2494" b="1" spc="-21" dirty="0">
                <a:solidFill>
                  <a:srgbClr val="003667"/>
                </a:solidFill>
                <a:latin typeface="Souce sans"/>
                <a:cs typeface="Calibri"/>
              </a:rPr>
              <a:t> </a:t>
            </a:r>
            <a:r>
              <a:rPr lang="fr-FR" sz="2494" b="1" dirty="0">
                <a:solidFill>
                  <a:srgbClr val="003667"/>
                </a:solidFill>
                <a:latin typeface="Souce sans"/>
                <a:cs typeface="Calibri"/>
              </a:rPr>
              <a:t>qualité</a:t>
            </a:r>
            <a:r>
              <a:rPr lang="fr-FR" sz="2494" b="1" spc="-26" dirty="0">
                <a:solidFill>
                  <a:srgbClr val="003667"/>
                </a:solidFill>
                <a:latin typeface="Souce sans"/>
                <a:cs typeface="Calibri"/>
              </a:rPr>
              <a:t> </a:t>
            </a:r>
            <a:r>
              <a:rPr lang="fr-FR" sz="2494" b="1" dirty="0">
                <a:solidFill>
                  <a:srgbClr val="003667"/>
                </a:solidFill>
                <a:latin typeface="Souce sans"/>
                <a:cs typeface="Calibri"/>
              </a:rPr>
              <a:t>des</a:t>
            </a:r>
            <a:r>
              <a:rPr lang="fr-FR" sz="2494" b="1" spc="-16" dirty="0">
                <a:solidFill>
                  <a:srgbClr val="003667"/>
                </a:solidFill>
                <a:latin typeface="Souce sans"/>
                <a:cs typeface="Calibri"/>
              </a:rPr>
              <a:t> </a:t>
            </a:r>
            <a:r>
              <a:rPr lang="fr-FR" sz="2494" b="1" spc="-10" dirty="0">
                <a:solidFill>
                  <a:srgbClr val="003667"/>
                </a:solidFill>
                <a:latin typeface="Souce sans"/>
                <a:cs typeface="Calibri"/>
              </a:rPr>
              <a:t>prestations</a:t>
            </a:r>
            <a:endParaRPr lang="fr-FR" sz="2494" dirty="0">
              <a:solidFill>
                <a:srgbClr val="003667"/>
              </a:solidFill>
              <a:latin typeface="Souce sans"/>
              <a:cs typeface="Calibri"/>
            </a:endParaRPr>
          </a:p>
        </p:txBody>
      </p:sp>
      <p:sp>
        <p:nvSpPr>
          <p:cNvPr id="41" name="object 19">
            <a:extLst>
              <a:ext uri="{FF2B5EF4-FFF2-40B4-BE49-F238E27FC236}">
                <a16:creationId xmlns:a16="http://schemas.microsoft.com/office/drawing/2014/main" id="{0F83DF54-9076-407C-B739-E7D18234D723}"/>
              </a:ext>
            </a:extLst>
          </p:cNvPr>
          <p:cNvSpPr/>
          <p:nvPr/>
        </p:nvSpPr>
        <p:spPr bwMode="auto">
          <a:xfrm>
            <a:off x="1954421" y="5000677"/>
            <a:ext cx="1201049" cy="1200102"/>
          </a:xfrm>
          <a:custGeom>
            <a:avLst/>
            <a:gdLst/>
            <a:ahLst/>
            <a:cxnLst/>
            <a:rect l="l" t="t" r="r" b="b"/>
            <a:pathLst>
              <a:path w="805814" h="805179">
                <a:moveTo>
                  <a:pt x="402717" y="0"/>
                </a:moveTo>
                <a:lnTo>
                  <a:pt x="355758" y="2708"/>
                </a:lnTo>
                <a:lnTo>
                  <a:pt x="310389" y="10630"/>
                </a:lnTo>
                <a:lnTo>
                  <a:pt x="266912" y="23466"/>
                </a:lnTo>
                <a:lnTo>
                  <a:pt x="225628" y="40913"/>
                </a:lnTo>
                <a:lnTo>
                  <a:pt x="186841" y="62670"/>
                </a:lnTo>
                <a:lnTo>
                  <a:pt x="150853" y="88434"/>
                </a:lnTo>
                <a:lnTo>
                  <a:pt x="117967" y="117903"/>
                </a:lnTo>
                <a:lnTo>
                  <a:pt x="88484" y="150776"/>
                </a:lnTo>
                <a:lnTo>
                  <a:pt x="62707" y="186751"/>
                </a:lnTo>
                <a:lnTo>
                  <a:pt x="40939" y="225526"/>
                </a:lnTo>
                <a:lnTo>
                  <a:pt x="23481" y="266800"/>
                </a:lnTo>
                <a:lnTo>
                  <a:pt x="10638" y="310269"/>
                </a:lnTo>
                <a:lnTo>
                  <a:pt x="2709" y="355633"/>
                </a:lnTo>
                <a:lnTo>
                  <a:pt x="0" y="402590"/>
                </a:lnTo>
                <a:lnTo>
                  <a:pt x="2709" y="449546"/>
                </a:lnTo>
                <a:lnTo>
                  <a:pt x="10638" y="494910"/>
                </a:lnTo>
                <a:lnTo>
                  <a:pt x="23481" y="538379"/>
                </a:lnTo>
                <a:lnTo>
                  <a:pt x="40939" y="579653"/>
                </a:lnTo>
                <a:lnTo>
                  <a:pt x="62707" y="618428"/>
                </a:lnTo>
                <a:lnTo>
                  <a:pt x="88484" y="654403"/>
                </a:lnTo>
                <a:lnTo>
                  <a:pt x="117967" y="687276"/>
                </a:lnTo>
                <a:lnTo>
                  <a:pt x="150853" y="716745"/>
                </a:lnTo>
                <a:lnTo>
                  <a:pt x="186841" y="742509"/>
                </a:lnTo>
                <a:lnTo>
                  <a:pt x="225628" y="764266"/>
                </a:lnTo>
                <a:lnTo>
                  <a:pt x="266912" y="781713"/>
                </a:lnTo>
                <a:lnTo>
                  <a:pt x="310389" y="794549"/>
                </a:lnTo>
                <a:lnTo>
                  <a:pt x="355758" y="802471"/>
                </a:lnTo>
                <a:lnTo>
                  <a:pt x="402717" y="805180"/>
                </a:lnTo>
                <a:lnTo>
                  <a:pt x="449650" y="802471"/>
                </a:lnTo>
                <a:lnTo>
                  <a:pt x="494997" y="794549"/>
                </a:lnTo>
                <a:lnTo>
                  <a:pt x="538456" y="781713"/>
                </a:lnTo>
                <a:lnTo>
                  <a:pt x="579724" y="764266"/>
                </a:lnTo>
                <a:lnTo>
                  <a:pt x="618498" y="742509"/>
                </a:lnTo>
                <a:lnTo>
                  <a:pt x="654476" y="716745"/>
                </a:lnTo>
                <a:lnTo>
                  <a:pt x="687355" y="687276"/>
                </a:lnTo>
                <a:lnTo>
                  <a:pt x="716832" y="654403"/>
                </a:lnTo>
                <a:lnTo>
                  <a:pt x="742605" y="618428"/>
                </a:lnTo>
                <a:lnTo>
                  <a:pt x="764370" y="579653"/>
                </a:lnTo>
                <a:lnTo>
                  <a:pt x="781826" y="538379"/>
                </a:lnTo>
                <a:lnTo>
                  <a:pt x="794669" y="494910"/>
                </a:lnTo>
                <a:lnTo>
                  <a:pt x="802597" y="449546"/>
                </a:lnTo>
                <a:lnTo>
                  <a:pt x="805307" y="402590"/>
                </a:lnTo>
                <a:lnTo>
                  <a:pt x="802597" y="355633"/>
                </a:lnTo>
                <a:lnTo>
                  <a:pt x="794669" y="310269"/>
                </a:lnTo>
                <a:lnTo>
                  <a:pt x="781826" y="266800"/>
                </a:lnTo>
                <a:lnTo>
                  <a:pt x="764370" y="225526"/>
                </a:lnTo>
                <a:lnTo>
                  <a:pt x="742605" y="186751"/>
                </a:lnTo>
                <a:lnTo>
                  <a:pt x="716832" y="150776"/>
                </a:lnTo>
                <a:lnTo>
                  <a:pt x="687355" y="117903"/>
                </a:lnTo>
                <a:lnTo>
                  <a:pt x="654476" y="88434"/>
                </a:lnTo>
                <a:lnTo>
                  <a:pt x="618498" y="62670"/>
                </a:lnTo>
                <a:lnTo>
                  <a:pt x="579724" y="40913"/>
                </a:lnTo>
                <a:lnTo>
                  <a:pt x="538456" y="23466"/>
                </a:lnTo>
                <a:lnTo>
                  <a:pt x="494997" y="10630"/>
                </a:lnTo>
                <a:lnTo>
                  <a:pt x="449650" y="2708"/>
                </a:lnTo>
                <a:lnTo>
                  <a:pt x="402717" y="0"/>
                </a:lnTo>
                <a:close/>
              </a:path>
            </a:pathLst>
          </a:custGeom>
          <a:solidFill>
            <a:srgbClr val="003667"/>
          </a:solidFill>
        </p:spPr>
        <p:txBody>
          <a:bodyPr wrap="square" lIns="0" tIns="0" rIns="0" bIns="0" rtlCol="0"/>
          <a:lstStyle/>
          <a:p>
            <a:endParaRPr sz="1871">
              <a:latin typeface="Souce sans"/>
            </a:endParaRPr>
          </a:p>
        </p:txBody>
      </p:sp>
      <p:pic>
        <p:nvPicPr>
          <p:cNvPr id="42" name="Graphique 41" descr="Chat contour">
            <a:extLst>
              <a:ext uri="{FF2B5EF4-FFF2-40B4-BE49-F238E27FC236}">
                <a16:creationId xmlns:a16="http://schemas.microsoft.com/office/drawing/2014/main" id="{9602D24D-08B1-45C1-B533-BC57715781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2046004" y="5187637"/>
            <a:ext cx="950357" cy="950357"/>
          </a:xfrm>
          <a:prstGeom prst="rect">
            <a:avLst/>
          </a:prstGeom>
        </p:spPr>
      </p:pic>
      <p:sp>
        <p:nvSpPr>
          <p:cNvPr id="43" name="object 19">
            <a:extLst>
              <a:ext uri="{FF2B5EF4-FFF2-40B4-BE49-F238E27FC236}">
                <a16:creationId xmlns:a16="http://schemas.microsoft.com/office/drawing/2014/main" id="{B2704BA1-9AC1-409B-A3E9-5CB2A5D11D00}"/>
              </a:ext>
            </a:extLst>
          </p:cNvPr>
          <p:cNvSpPr/>
          <p:nvPr/>
        </p:nvSpPr>
        <p:spPr bwMode="auto">
          <a:xfrm>
            <a:off x="4807853" y="5043245"/>
            <a:ext cx="1201049" cy="1200102"/>
          </a:xfrm>
          <a:custGeom>
            <a:avLst/>
            <a:gdLst/>
            <a:ahLst/>
            <a:cxnLst/>
            <a:rect l="l" t="t" r="r" b="b"/>
            <a:pathLst>
              <a:path w="805814" h="805179">
                <a:moveTo>
                  <a:pt x="402717" y="0"/>
                </a:moveTo>
                <a:lnTo>
                  <a:pt x="355758" y="2708"/>
                </a:lnTo>
                <a:lnTo>
                  <a:pt x="310389" y="10630"/>
                </a:lnTo>
                <a:lnTo>
                  <a:pt x="266912" y="23466"/>
                </a:lnTo>
                <a:lnTo>
                  <a:pt x="225628" y="40913"/>
                </a:lnTo>
                <a:lnTo>
                  <a:pt x="186841" y="62670"/>
                </a:lnTo>
                <a:lnTo>
                  <a:pt x="150853" y="88434"/>
                </a:lnTo>
                <a:lnTo>
                  <a:pt x="117967" y="117903"/>
                </a:lnTo>
                <a:lnTo>
                  <a:pt x="88484" y="150776"/>
                </a:lnTo>
                <a:lnTo>
                  <a:pt x="62707" y="186751"/>
                </a:lnTo>
                <a:lnTo>
                  <a:pt x="40939" y="225526"/>
                </a:lnTo>
                <a:lnTo>
                  <a:pt x="23481" y="266800"/>
                </a:lnTo>
                <a:lnTo>
                  <a:pt x="10638" y="310269"/>
                </a:lnTo>
                <a:lnTo>
                  <a:pt x="2709" y="355633"/>
                </a:lnTo>
                <a:lnTo>
                  <a:pt x="0" y="402590"/>
                </a:lnTo>
                <a:lnTo>
                  <a:pt x="2709" y="449546"/>
                </a:lnTo>
                <a:lnTo>
                  <a:pt x="10638" y="494910"/>
                </a:lnTo>
                <a:lnTo>
                  <a:pt x="23481" y="538379"/>
                </a:lnTo>
                <a:lnTo>
                  <a:pt x="40939" y="579653"/>
                </a:lnTo>
                <a:lnTo>
                  <a:pt x="62707" y="618428"/>
                </a:lnTo>
                <a:lnTo>
                  <a:pt x="88484" y="654403"/>
                </a:lnTo>
                <a:lnTo>
                  <a:pt x="117967" y="687276"/>
                </a:lnTo>
                <a:lnTo>
                  <a:pt x="150853" y="716745"/>
                </a:lnTo>
                <a:lnTo>
                  <a:pt x="186841" y="742509"/>
                </a:lnTo>
                <a:lnTo>
                  <a:pt x="225628" y="764266"/>
                </a:lnTo>
                <a:lnTo>
                  <a:pt x="266912" y="781713"/>
                </a:lnTo>
                <a:lnTo>
                  <a:pt x="310389" y="794549"/>
                </a:lnTo>
                <a:lnTo>
                  <a:pt x="355758" y="802471"/>
                </a:lnTo>
                <a:lnTo>
                  <a:pt x="402717" y="805180"/>
                </a:lnTo>
                <a:lnTo>
                  <a:pt x="449650" y="802471"/>
                </a:lnTo>
                <a:lnTo>
                  <a:pt x="494997" y="794549"/>
                </a:lnTo>
                <a:lnTo>
                  <a:pt x="538456" y="781713"/>
                </a:lnTo>
                <a:lnTo>
                  <a:pt x="579724" y="764266"/>
                </a:lnTo>
                <a:lnTo>
                  <a:pt x="618498" y="742509"/>
                </a:lnTo>
                <a:lnTo>
                  <a:pt x="654476" y="716745"/>
                </a:lnTo>
                <a:lnTo>
                  <a:pt x="687355" y="687276"/>
                </a:lnTo>
                <a:lnTo>
                  <a:pt x="716832" y="654403"/>
                </a:lnTo>
                <a:lnTo>
                  <a:pt x="742605" y="618428"/>
                </a:lnTo>
                <a:lnTo>
                  <a:pt x="764370" y="579653"/>
                </a:lnTo>
                <a:lnTo>
                  <a:pt x="781826" y="538379"/>
                </a:lnTo>
                <a:lnTo>
                  <a:pt x="794669" y="494910"/>
                </a:lnTo>
                <a:lnTo>
                  <a:pt x="802597" y="449546"/>
                </a:lnTo>
                <a:lnTo>
                  <a:pt x="805307" y="402590"/>
                </a:lnTo>
                <a:lnTo>
                  <a:pt x="802597" y="355633"/>
                </a:lnTo>
                <a:lnTo>
                  <a:pt x="794669" y="310269"/>
                </a:lnTo>
                <a:lnTo>
                  <a:pt x="781826" y="266800"/>
                </a:lnTo>
                <a:lnTo>
                  <a:pt x="764370" y="225526"/>
                </a:lnTo>
                <a:lnTo>
                  <a:pt x="742605" y="186751"/>
                </a:lnTo>
                <a:lnTo>
                  <a:pt x="716832" y="150776"/>
                </a:lnTo>
                <a:lnTo>
                  <a:pt x="687355" y="117903"/>
                </a:lnTo>
                <a:lnTo>
                  <a:pt x="654476" y="88434"/>
                </a:lnTo>
                <a:lnTo>
                  <a:pt x="618498" y="62670"/>
                </a:lnTo>
                <a:lnTo>
                  <a:pt x="579724" y="40913"/>
                </a:lnTo>
                <a:lnTo>
                  <a:pt x="538456" y="23466"/>
                </a:lnTo>
                <a:lnTo>
                  <a:pt x="494997" y="10630"/>
                </a:lnTo>
                <a:lnTo>
                  <a:pt x="449650" y="2708"/>
                </a:lnTo>
                <a:lnTo>
                  <a:pt x="402717" y="0"/>
                </a:lnTo>
                <a:close/>
              </a:path>
            </a:pathLst>
          </a:custGeom>
          <a:solidFill>
            <a:srgbClr val="003667"/>
          </a:solidFill>
        </p:spPr>
        <p:txBody>
          <a:bodyPr wrap="square" lIns="0" tIns="0" rIns="0" bIns="0" rtlCol="0"/>
          <a:lstStyle/>
          <a:p>
            <a:endParaRPr sz="1871"/>
          </a:p>
        </p:txBody>
      </p:sp>
      <p:sp>
        <p:nvSpPr>
          <p:cNvPr id="44" name="object 19">
            <a:extLst>
              <a:ext uri="{FF2B5EF4-FFF2-40B4-BE49-F238E27FC236}">
                <a16:creationId xmlns:a16="http://schemas.microsoft.com/office/drawing/2014/main" id="{8F0FE11D-D4E7-44B8-9CAF-48FCF3A57F6C}"/>
              </a:ext>
            </a:extLst>
          </p:cNvPr>
          <p:cNvSpPr/>
          <p:nvPr/>
        </p:nvSpPr>
        <p:spPr bwMode="auto">
          <a:xfrm>
            <a:off x="7654448" y="5009214"/>
            <a:ext cx="1201049" cy="1200102"/>
          </a:xfrm>
          <a:custGeom>
            <a:avLst/>
            <a:gdLst/>
            <a:ahLst/>
            <a:cxnLst/>
            <a:rect l="l" t="t" r="r" b="b"/>
            <a:pathLst>
              <a:path w="805814" h="805179">
                <a:moveTo>
                  <a:pt x="402717" y="0"/>
                </a:moveTo>
                <a:lnTo>
                  <a:pt x="355758" y="2708"/>
                </a:lnTo>
                <a:lnTo>
                  <a:pt x="310389" y="10630"/>
                </a:lnTo>
                <a:lnTo>
                  <a:pt x="266912" y="23466"/>
                </a:lnTo>
                <a:lnTo>
                  <a:pt x="225628" y="40913"/>
                </a:lnTo>
                <a:lnTo>
                  <a:pt x="186841" y="62670"/>
                </a:lnTo>
                <a:lnTo>
                  <a:pt x="150853" y="88434"/>
                </a:lnTo>
                <a:lnTo>
                  <a:pt x="117967" y="117903"/>
                </a:lnTo>
                <a:lnTo>
                  <a:pt x="88484" y="150776"/>
                </a:lnTo>
                <a:lnTo>
                  <a:pt x="62707" y="186751"/>
                </a:lnTo>
                <a:lnTo>
                  <a:pt x="40939" y="225526"/>
                </a:lnTo>
                <a:lnTo>
                  <a:pt x="23481" y="266800"/>
                </a:lnTo>
                <a:lnTo>
                  <a:pt x="10638" y="310269"/>
                </a:lnTo>
                <a:lnTo>
                  <a:pt x="2709" y="355633"/>
                </a:lnTo>
                <a:lnTo>
                  <a:pt x="0" y="402590"/>
                </a:lnTo>
                <a:lnTo>
                  <a:pt x="2709" y="449546"/>
                </a:lnTo>
                <a:lnTo>
                  <a:pt x="10638" y="494910"/>
                </a:lnTo>
                <a:lnTo>
                  <a:pt x="23481" y="538379"/>
                </a:lnTo>
                <a:lnTo>
                  <a:pt x="40939" y="579653"/>
                </a:lnTo>
                <a:lnTo>
                  <a:pt x="62707" y="618428"/>
                </a:lnTo>
                <a:lnTo>
                  <a:pt x="88484" y="654403"/>
                </a:lnTo>
                <a:lnTo>
                  <a:pt x="117967" y="687276"/>
                </a:lnTo>
                <a:lnTo>
                  <a:pt x="150853" y="716745"/>
                </a:lnTo>
                <a:lnTo>
                  <a:pt x="186841" y="742509"/>
                </a:lnTo>
                <a:lnTo>
                  <a:pt x="225628" y="764266"/>
                </a:lnTo>
                <a:lnTo>
                  <a:pt x="266912" y="781713"/>
                </a:lnTo>
                <a:lnTo>
                  <a:pt x="310389" y="794549"/>
                </a:lnTo>
                <a:lnTo>
                  <a:pt x="355758" y="802471"/>
                </a:lnTo>
                <a:lnTo>
                  <a:pt x="402717" y="805180"/>
                </a:lnTo>
                <a:lnTo>
                  <a:pt x="449650" y="802471"/>
                </a:lnTo>
                <a:lnTo>
                  <a:pt x="494997" y="794549"/>
                </a:lnTo>
                <a:lnTo>
                  <a:pt x="538456" y="781713"/>
                </a:lnTo>
                <a:lnTo>
                  <a:pt x="579724" y="764266"/>
                </a:lnTo>
                <a:lnTo>
                  <a:pt x="618498" y="742509"/>
                </a:lnTo>
                <a:lnTo>
                  <a:pt x="654476" y="716745"/>
                </a:lnTo>
                <a:lnTo>
                  <a:pt x="687355" y="687276"/>
                </a:lnTo>
                <a:lnTo>
                  <a:pt x="716832" y="654403"/>
                </a:lnTo>
                <a:lnTo>
                  <a:pt x="742605" y="618428"/>
                </a:lnTo>
                <a:lnTo>
                  <a:pt x="764370" y="579653"/>
                </a:lnTo>
                <a:lnTo>
                  <a:pt x="781826" y="538379"/>
                </a:lnTo>
                <a:lnTo>
                  <a:pt x="794669" y="494910"/>
                </a:lnTo>
                <a:lnTo>
                  <a:pt x="802597" y="449546"/>
                </a:lnTo>
                <a:lnTo>
                  <a:pt x="805307" y="402590"/>
                </a:lnTo>
                <a:lnTo>
                  <a:pt x="802597" y="355633"/>
                </a:lnTo>
                <a:lnTo>
                  <a:pt x="794669" y="310269"/>
                </a:lnTo>
                <a:lnTo>
                  <a:pt x="781826" y="266800"/>
                </a:lnTo>
                <a:lnTo>
                  <a:pt x="764370" y="225526"/>
                </a:lnTo>
                <a:lnTo>
                  <a:pt x="742605" y="186751"/>
                </a:lnTo>
                <a:lnTo>
                  <a:pt x="716832" y="150776"/>
                </a:lnTo>
                <a:lnTo>
                  <a:pt x="687355" y="117903"/>
                </a:lnTo>
                <a:lnTo>
                  <a:pt x="654476" y="88434"/>
                </a:lnTo>
                <a:lnTo>
                  <a:pt x="618498" y="62670"/>
                </a:lnTo>
                <a:lnTo>
                  <a:pt x="579724" y="40913"/>
                </a:lnTo>
                <a:lnTo>
                  <a:pt x="538456" y="23466"/>
                </a:lnTo>
                <a:lnTo>
                  <a:pt x="494997" y="10630"/>
                </a:lnTo>
                <a:lnTo>
                  <a:pt x="449650" y="2708"/>
                </a:lnTo>
                <a:lnTo>
                  <a:pt x="402717" y="0"/>
                </a:lnTo>
                <a:close/>
              </a:path>
            </a:pathLst>
          </a:custGeom>
          <a:solidFill>
            <a:srgbClr val="003667"/>
          </a:solidFill>
        </p:spPr>
        <p:txBody>
          <a:bodyPr wrap="square" lIns="0" tIns="0" rIns="0" bIns="0" rtlCol="0"/>
          <a:lstStyle/>
          <a:p>
            <a:endParaRPr sz="1871"/>
          </a:p>
        </p:txBody>
      </p:sp>
      <p:pic>
        <p:nvPicPr>
          <p:cNvPr id="45" name="Graphique 44" descr="Panneau de signalisation contour">
            <a:extLst>
              <a:ext uri="{FF2B5EF4-FFF2-40B4-BE49-F238E27FC236}">
                <a16:creationId xmlns:a16="http://schemas.microsoft.com/office/drawing/2014/main" id="{7623C389-E0C6-4B91-86BA-71FDC0E791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auto">
          <a:xfrm>
            <a:off x="10500076" y="5201890"/>
            <a:ext cx="950357" cy="950357"/>
          </a:xfrm>
          <a:prstGeom prst="rect">
            <a:avLst/>
          </a:prstGeom>
        </p:spPr>
      </p:pic>
      <p:sp>
        <p:nvSpPr>
          <p:cNvPr id="46" name="object 19">
            <a:extLst>
              <a:ext uri="{FF2B5EF4-FFF2-40B4-BE49-F238E27FC236}">
                <a16:creationId xmlns:a16="http://schemas.microsoft.com/office/drawing/2014/main" id="{697622F3-92CF-4235-AA92-FF6820A8592C}"/>
              </a:ext>
            </a:extLst>
          </p:cNvPr>
          <p:cNvSpPr/>
          <p:nvPr/>
        </p:nvSpPr>
        <p:spPr bwMode="auto">
          <a:xfrm>
            <a:off x="10374730" y="4985866"/>
            <a:ext cx="1201049" cy="1200102"/>
          </a:xfrm>
          <a:custGeom>
            <a:avLst/>
            <a:gdLst/>
            <a:ahLst/>
            <a:cxnLst/>
            <a:rect l="l" t="t" r="r" b="b"/>
            <a:pathLst>
              <a:path w="805814" h="805179">
                <a:moveTo>
                  <a:pt x="402717" y="0"/>
                </a:moveTo>
                <a:lnTo>
                  <a:pt x="355758" y="2708"/>
                </a:lnTo>
                <a:lnTo>
                  <a:pt x="310389" y="10630"/>
                </a:lnTo>
                <a:lnTo>
                  <a:pt x="266912" y="23466"/>
                </a:lnTo>
                <a:lnTo>
                  <a:pt x="225628" y="40913"/>
                </a:lnTo>
                <a:lnTo>
                  <a:pt x="186841" y="62670"/>
                </a:lnTo>
                <a:lnTo>
                  <a:pt x="150853" y="88434"/>
                </a:lnTo>
                <a:lnTo>
                  <a:pt x="117967" y="117903"/>
                </a:lnTo>
                <a:lnTo>
                  <a:pt x="88484" y="150776"/>
                </a:lnTo>
                <a:lnTo>
                  <a:pt x="62707" y="186751"/>
                </a:lnTo>
                <a:lnTo>
                  <a:pt x="40939" y="225526"/>
                </a:lnTo>
                <a:lnTo>
                  <a:pt x="23481" y="266800"/>
                </a:lnTo>
                <a:lnTo>
                  <a:pt x="10638" y="310269"/>
                </a:lnTo>
                <a:lnTo>
                  <a:pt x="2709" y="355633"/>
                </a:lnTo>
                <a:lnTo>
                  <a:pt x="0" y="402590"/>
                </a:lnTo>
                <a:lnTo>
                  <a:pt x="2709" y="449546"/>
                </a:lnTo>
                <a:lnTo>
                  <a:pt x="10638" y="494910"/>
                </a:lnTo>
                <a:lnTo>
                  <a:pt x="23481" y="538379"/>
                </a:lnTo>
                <a:lnTo>
                  <a:pt x="40939" y="579653"/>
                </a:lnTo>
                <a:lnTo>
                  <a:pt x="62707" y="618428"/>
                </a:lnTo>
                <a:lnTo>
                  <a:pt x="88484" y="654403"/>
                </a:lnTo>
                <a:lnTo>
                  <a:pt x="117967" y="687276"/>
                </a:lnTo>
                <a:lnTo>
                  <a:pt x="150853" y="716745"/>
                </a:lnTo>
                <a:lnTo>
                  <a:pt x="186841" y="742509"/>
                </a:lnTo>
                <a:lnTo>
                  <a:pt x="225628" y="764266"/>
                </a:lnTo>
                <a:lnTo>
                  <a:pt x="266912" y="781713"/>
                </a:lnTo>
                <a:lnTo>
                  <a:pt x="310389" y="794549"/>
                </a:lnTo>
                <a:lnTo>
                  <a:pt x="355758" y="802471"/>
                </a:lnTo>
                <a:lnTo>
                  <a:pt x="402717" y="805180"/>
                </a:lnTo>
                <a:lnTo>
                  <a:pt x="449650" y="802471"/>
                </a:lnTo>
                <a:lnTo>
                  <a:pt x="494997" y="794549"/>
                </a:lnTo>
                <a:lnTo>
                  <a:pt x="538456" y="781713"/>
                </a:lnTo>
                <a:lnTo>
                  <a:pt x="579724" y="764266"/>
                </a:lnTo>
                <a:lnTo>
                  <a:pt x="618498" y="742509"/>
                </a:lnTo>
                <a:lnTo>
                  <a:pt x="654476" y="716745"/>
                </a:lnTo>
                <a:lnTo>
                  <a:pt x="687355" y="687276"/>
                </a:lnTo>
                <a:lnTo>
                  <a:pt x="716832" y="654403"/>
                </a:lnTo>
                <a:lnTo>
                  <a:pt x="742605" y="618428"/>
                </a:lnTo>
                <a:lnTo>
                  <a:pt x="764370" y="579653"/>
                </a:lnTo>
                <a:lnTo>
                  <a:pt x="781826" y="538379"/>
                </a:lnTo>
                <a:lnTo>
                  <a:pt x="794669" y="494910"/>
                </a:lnTo>
                <a:lnTo>
                  <a:pt x="802597" y="449546"/>
                </a:lnTo>
                <a:lnTo>
                  <a:pt x="805307" y="402590"/>
                </a:lnTo>
                <a:lnTo>
                  <a:pt x="802597" y="355633"/>
                </a:lnTo>
                <a:lnTo>
                  <a:pt x="794669" y="310269"/>
                </a:lnTo>
                <a:lnTo>
                  <a:pt x="781826" y="266800"/>
                </a:lnTo>
                <a:lnTo>
                  <a:pt x="764370" y="225526"/>
                </a:lnTo>
                <a:lnTo>
                  <a:pt x="742605" y="186751"/>
                </a:lnTo>
                <a:lnTo>
                  <a:pt x="716832" y="150776"/>
                </a:lnTo>
                <a:lnTo>
                  <a:pt x="687355" y="117903"/>
                </a:lnTo>
                <a:lnTo>
                  <a:pt x="654476" y="88434"/>
                </a:lnTo>
                <a:lnTo>
                  <a:pt x="618498" y="62670"/>
                </a:lnTo>
                <a:lnTo>
                  <a:pt x="579724" y="40913"/>
                </a:lnTo>
                <a:lnTo>
                  <a:pt x="538456" y="23466"/>
                </a:lnTo>
                <a:lnTo>
                  <a:pt x="494997" y="10630"/>
                </a:lnTo>
                <a:lnTo>
                  <a:pt x="449650" y="2708"/>
                </a:lnTo>
                <a:lnTo>
                  <a:pt x="402717" y="0"/>
                </a:lnTo>
                <a:close/>
              </a:path>
            </a:pathLst>
          </a:custGeom>
          <a:solidFill>
            <a:srgbClr val="003667"/>
          </a:solidFill>
        </p:spPr>
        <p:txBody>
          <a:bodyPr wrap="square" lIns="0" tIns="0" rIns="0" bIns="0" rtlCol="0"/>
          <a:lstStyle/>
          <a:p>
            <a:endParaRPr sz="1871"/>
          </a:p>
        </p:txBody>
      </p:sp>
      <p:pic>
        <p:nvPicPr>
          <p:cNvPr id="47" name="Graphique 46" descr="Notes Post-it contour">
            <a:extLst>
              <a:ext uri="{FF2B5EF4-FFF2-40B4-BE49-F238E27FC236}">
                <a16:creationId xmlns:a16="http://schemas.microsoft.com/office/drawing/2014/main" id="{04543DA1-FDF1-41FA-8FD3-F87053DDBC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 bwMode="auto">
          <a:xfrm>
            <a:off x="4989374" y="5129882"/>
            <a:ext cx="950357" cy="950357"/>
          </a:xfrm>
          <a:prstGeom prst="rect">
            <a:avLst/>
          </a:prstGeom>
        </p:spPr>
      </p:pic>
      <p:pic>
        <p:nvPicPr>
          <p:cNvPr id="48" name="Graphique 47" descr="Presse-papiers vérifié avec un remplissage uni">
            <a:extLst>
              <a:ext uri="{FF2B5EF4-FFF2-40B4-BE49-F238E27FC236}">
                <a16:creationId xmlns:a16="http://schemas.microsoft.com/office/drawing/2014/main" id="{00075127-4042-4FF4-ABBE-7736F3FFC9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 bwMode="auto">
          <a:xfrm>
            <a:off x="7761124" y="5129882"/>
            <a:ext cx="950357" cy="950357"/>
          </a:xfrm>
          <a:prstGeom prst="rect">
            <a:avLst/>
          </a:prstGeom>
        </p:spPr>
      </p:pic>
      <p:pic>
        <p:nvPicPr>
          <p:cNvPr id="49" name="Graphique 48" descr="Panneau de signalisation contour">
            <a:extLst>
              <a:ext uri="{FF2B5EF4-FFF2-40B4-BE49-F238E27FC236}">
                <a16:creationId xmlns:a16="http://schemas.microsoft.com/office/drawing/2014/main" id="{C9EB78CA-DD17-4112-BD26-35853AA70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auto">
          <a:xfrm>
            <a:off x="10500076" y="5129882"/>
            <a:ext cx="950357" cy="950357"/>
          </a:xfrm>
          <a:prstGeom prst="rect">
            <a:avLst/>
          </a:prstGeom>
        </p:spPr>
      </p:pic>
      <p:sp>
        <p:nvSpPr>
          <p:cNvPr id="50" name="object 19">
            <a:extLst>
              <a:ext uri="{FF2B5EF4-FFF2-40B4-BE49-F238E27FC236}">
                <a16:creationId xmlns:a16="http://schemas.microsoft.com/office/drawing/2014/main" id="{2FADFDC7-307A-4C5C-B969-22F5FD96ECF1}"/>
              </a:ext>
            </a:extLst>
          </p:cNvPr>
          <p:cNvSpPr/>
          <p:nvPr/>
        </p:nvSpPr>
        <p:spPr bwMode="auto">
          <a:xfrm>
            <a:off x="13067408" y="5081908"/>
            <a:ext cx="1201049" cy="1200102"/>
          </a:xfrm>
          <a:custGeom>
            <a:avLst/>
            <a:gdLst/>
            <a:ahLst/>
            <a:cxnLst/>
            <a:rect l="l" t="t" r="r" b="b"/>
            <a:pathLst>
              <a:path w="805814" h="805179">
                <a:moveTo>
                  <a:pt x="402717" y="0"/>
                </a:moveTo>
                <a:lnTo>
                  <a:pt x="355758" y="2708"/>
                </a:lnTo>
                <a:lnTo>
                  <a:pt x="310389" y="10630"/>
                </a:lnTo>
                <a:lnTo>
                  <a:pt x="266912" y="23466"/>
                </a:lnTo>
                <a:lnTo>
                  <a:pt x="225628" y="40913"/>
                </a:lnTo>
                <a:lnTo>
                  <a:pt x="186841" y="62670"/>
                </a:lnTo>
                <a:lnTo>
                  <a:pt x="150853" y="88434"/>
                </a:lnTo>
                <a:lnTo>
                  <a:pt x="117967" y="117903"/>
                </a:lnTo>
                <a:lnTo>
                  <a:pt x="88484" y="150776"/>
                </a:lnTo>
                <a:lnTo>
                  <a:pt x="62707" y="186751"/>
                </a:lnTo>
                <a:lnTo>
                  <a:pt x="40939" y="225526"/>
                </a:lnTo>
                <a:lnTo>
                  <a:pt x="23481" y="266800"/>
                </a:lnTo>
                <a:lnTo>
                  <a:pt x="10638" y="310269"/>
                </a:lnTo>
                <a:lnTo>
                  <a:pt x="2709" y="355633"/>
                </a:lnTo>
                <a:lnTo>
                  <a:pt x="0" y="402590"/>
                </a:lnTo>
                <a:lnTo>
                  <a:pt x="2709" y="449546"/>
                </a:lnTo>
                <a:lnTo>
                  <a:pt x="10638" y="494910"/>
                </a:lnTo>
                <a:lnTo>
                  <a:pt x="23481" y="538379"/>
                </a:lnTo>
                <a:lnTo>
                  <a:pt x="40939" y="579653"/>
                </a:lnTo>
                <a:lnTo>
                  <a:pt x="62707" y="618428"/>
                </a:lnTo>
                <a:lnTo>
                  <a:pt x="88484" y="654403"/>
                </a:lnTo>
                <a:lnTo>
                  <a:pt x="117967" y="687276"/>
                </a:lnTo>
                <a:lnTo>
                  <a:pt x="150853" y="716745"/>
                </a:lnTo>
                <a:lnTo>
                  <a:pt x="186841" y="742509"/>
                </a:lnTo>
                <a:lnTo>
                  <a:pt x="225628" y="764266"/>
                </a:lnTo>
                <a:lnTo>
                  <a:pt x="266912" y="781713"/>
                </a:lnTo>
                <a:lnTo>
                  <a:pt x="310389" y="794549"/>
                </a:lnTo>
                <a:lnTo>
                  <a:pt x="355758" y="802471"/>
                </a:lnTo>
                <a:lnTo>
                  <a:pt x="402717" y="805180"/>
                </a:lnTo>
                <a:lnTo>
                  <a:pt x="449650" y="802471"/>
                </a:lnTo>
                <a:lnTo>
                  <a:pt x="494997" y="794549"/>
                </a:lnTo>
                <a:lnTo>
                  <a:pt x="538456" y="781713"/>
                </a:lnTo>
                <a:lnTo>
                  <a:pt x="579724" y="764266"/>
                </a:lnTo>
                <a:lnTo>
                  <a:pt x="618498" y="742509"/>
                </a:lnTo>
                <a:lnTo>
                  <a:pt x="654476" y="716745"/>
                </a:lnTo>
                <a:lnTo>
                  <a:pt x="687355" y="687276"/>
                </a:lnTo>
                <a:lnTo>
                  <a:pt x="716832" y="654403"/>
                </a:lnTo>
                <a:lnTo>
                  <a:pt x="742605" y="618428"/>
                </a:lnTo>
                <a:lnTo>
                  <a:pt x="764370" y="579653"/>
                </a:lnTo>
                <a:lnTo>
                  <a:pt x="781826" y="538379"/>
                </a:lnTo>
                <a:lnTo>
                  <a:pt x="794669" y="494910"/>
                </a:lnTo>
                <a:lnTo>
                  <a:pt x="802597" y="449546"/>
                </a:lnTo>
                <a:lnTo>
                  <a:pt x="805307" y="402590"/>
                </a:lnTo>
                <a:lnTo>
                  <a:pt x="802597" y="355633"/>
                </a:lnTo>
                <a:lnTo>
                  <a:pt x="794669" y="310269"/>
                </a:lnTo>
                <a:lnTo>
                  <a:pt x="781826" y="266800"/>
                </a:lnTo>
                <a:lnTo>
                  <a:pt x="764370" y="225526"/>
                </a:lnTo>
                <a:lnTo>
                  <a:pt x="742605" y="186751"/>
                </a:lnTo>
                <a:lnTo>
                  <a:pt x="716832" y="150776"/>
                </a:lnTo>
                <a:lnTo>
                  <a:pt x="687355" y="117903"/>
                </a:lnTo>
                <a:lnTo>
                  <a:pt x="654476" y="88434"/>
                </a:lnTo>
                <a:lnTo>
                  <a:pt x="618498" y="62670"/>
                </a:lnTo>
                <a:lnTo>
                  <a:pt x="579724" y="40913"/>
                </a:lnTo>
                <a:lnTo>
                  <a:pt x="538456" y="23466"/>
                </a:lnTo>
                <a:lnTo>
                  <a:pt x="494997" y="10630"/>
                </a:lnTo>
                <a:lnTo>
                  <a:pt x="449650" y="2708"/>
                </a:lnTo>
                <a:lnTo>
                  <a:pt x="402717" y="0"/>
                </a:lnTo>
                <a:close/>
              </a:path>
            </a:pathLst>
          </a:custGeom>
          <a:solidFill>
            <a:srgbClr val="003667"/>
          </a:solidFill>
        </p:spPr>
        <p:txBody>
          <a:bodyPr wrap="square" lIns="0" tIns="0" rIns="0" bIns="0" rtlCol="0"/>
          <a:lstStyle/>
          <a:p>
            <a:endParaRPr sz="1871"/>
          </a:p>
        </p:txBody>
      </p:sp>
      <p:sp>
        <p:nvSpPr>
          <p:cNvPr id="51" name="Forme libre : forme 50">
            <a:extLst>
              <a:ext uri="{FF2B5EF4-FFF2-40B4-BE49-F238E27FC236}">
                <a16:creationId xmlns:a16="http://schemas.microsoft.com/office/drawing/2014/main" id="{40D17D97-FD94-4ED0-A297-2EB8C2A82FF8}"/>
              </a:ext>
            </a:extLst>
          </p:cNvPr>
          <p:cNvSpPr/>
          <p:nvPr/>
        </p:nvSpPr>
        <p:spPr bwMode="auto">
          <a:xfrm>
            <a:off x="13221363" y="5273898"/>
            <a:ext cx="862193" cy="798950"/>
          </a:xfrm>
          <a:custGeom>
            <a:avLst/>
            <a:gdLst>
              <a:gd name="csX0" fmla="*/ 757606 w 876358"/>
              <a:gd name="csY0" fmla="*/ 325827 h 812076"/>
              <a:gd name="csX1" fmla="*/ 816579 w 876358"/>
              <a:gd name="csY1" fmla="*/ 266854 h 812076"/>
              <a:gd name="csX2" fmla="*/ 757606 w 876358"/>
              <a:gd name="csY2" fmla="*/ 207881 h 812076"/>
              <a:gd name="csX3" fmla="*/ 698633 w 876358"/>
              <a:gd name="csY3" fmla="*/ 266854 h 812076"/>
              <a:gd name="csX4" fmla="*/ 757606 w 876358"/>
              <a:gd name="csY4" fmla="*/ 325827 h 812076"/>
              <a:gd name="csX5" fmla="*/ 757606 w 876358"/>
              <a:gd name="csY5" fmla="*/ 225739 h 812076"/>
              <a:gd name="csX6" fmla="*/ 798757 w 876358"/>
              <a:gd name="csY6" fmla="*/ 266890 h 812076"/>
              <a:gd name="csX7" fmla="*/ 757606 w 876358"/>
              <a:gd name="csY7" fmla="*/ 308041 h 812076"/>
              <a:gd name="csX8" fmla="*/ 716455 w 876358"/>
              <a:gd name="csY8" fmla="*/ 266890 h 812076"/>
              <a:gd name="csX9" fmla="*/ 757606 w 876358"/>
              <a:gd name="csY9" fmla="*/ 225739 h 812076"/>
              <a:gd name="csX10" fmla="*/ 115707 w 876358"/>
              <a:gd name="csY10" fmla="*/ 325827 h 812076"/>
              <a:gd name="csX11" fmla="*/ 174680 w 876358"/>
              <a:gd name="csY11" fmla="*/ 266854 h 812076"/>
              <a:gd name="csX12" fmla="*/ 115707 w 876358"/>
              <a:gd name="csY12" fmla="*/ 207881 h 812076"/>
              <a:gd name="csX13" fmla="*/ 56734 w 876358"/>
              <a:gd name="csY13" fmla="*/ 266854 h 812076"/>
              <a:gd name="csX14" fmla="*/ 115707 w 876358"/>
              <a:gd name="csY14" fmla="*/ 325827 h 812076"/>
              <a:gd name="csX15" fmla="*/ 115707 w 876358"/>
              <a:gd name="csY15" fmla="*/ 225739 h 812076"/>
              <a:gd name="csX16" fmla="*/ 156858 w 876358"/>
              <a:gd name="csY16" fmla="*/ 266890 h 812076"/>
              <a:gd name="csX17" fmla="*/ 115707 w 876358"/>
              <a:gd name="csY17" fmla="*/ 308041 h 812076"/>
              <a:gd name="csX18" fmla="*/ 74556 w 876358"/>
              <a:gd name="csY18" fmla="*/ 266890 h 812076"/>
              <a:gd name="csX19" fmla="*/ 115707 w 876358"/>
              <a:gd name="csY19" fmla="*/ 225739 h 812076"/>
              <a:gd name="csX20" fmla="*/ 427089 w 876358"/>
              <a:gd name="csY20" fmla="*/ 82302 h 812076"/>
              <a:gd name="csX21" fmla="*/ 427089 w 876358"/>
              <a:gd name="csY21" fmla="*/ 8967 h 812076"/>
              <a:gd name="csX22" fmla="*/ 436056 w 876358"/>
              <a:gd name="csY22" fmla="*/ 0 h 812076"/>
              <a:gd name="csX23" fmla="*/ 445023 w 876358"/>
              <a:gd name="csY23" fmla="*/ 8967 h 812076"/>
              <a:gd name="csX24" fmla="*/ 445023 w 876358"/>
              <a:gd name="csY24" fmla="*/ 82302 h 812076"/>
              <a:gd name="csX25" fmla="*/ 436056 w 876358"/>
              <a:gd name="csY25" fmla="*/ 91269 h 812076"/>
              <a:gd name="csX26" fmla="*/ 427089 w 876358"/>
              <a:gd name="csY26" fmla="*/ 82302 h 812076"/>
              <a:gd name="csX27" fmla="*/ 573983 w 876358"/>
              <a:gd name="csY27" fmla="*/ 114374 h 812076"/>
              <a:gd name="csX28" fmla="*/ 610670 w 876358"/>
              <a:gd name="csY28" fmla="*/ 50825 h 812076"/>
              <a:gd name="csX29" fmla="*/ 622873 w 876358"/>
              <a:gd name="csY29" fmla="*/ 47588 h 812076"/>
              <a:gd name="csX30" fmla="*/ 626110 w 876358"/>
              <a:gd name="csY30" fmla="*/ 59791 h 812076"/>
              <a:gd name="csX31" fmla="*/ 589424 w 876358"/>
              <a:gd name="csY31" fmla="*/ 123341 h 812076"/>
              <a:gd name="csX32" fmla="*/ 581722 w 876358"/>
              <a:gd name="csY32" fmla="*/ 127806 h 812076"/>
              <a:gd name="csX33" fmla="*/ 577257 w 876358"/>
              <a:gd name="csY33" fmla="*/ 126578 h 812076"/>
              <a:gd name="csX34" fmla="*/ 573983 w 876358"/>
              <a:gd name="csY34" fmla="*/ 114374 h 812076"/>
              <a:gd name="csX35" fmla="*/ 247161 w 876358"/>
              <a:gd name="csY35" fmla="*/ 64480 h 812076"/>
              <a:gd name="csX36" fmla="*/ 250398 w 876358"/>
              <a:gd name="csY36" fmla="*/ 52276 h 812076"/>
              <a:gd name="csX37" fmla="*/ 262602 w 876358"/>
              <a:gd name="csY37" fmla="*/ 55513 h 812076"/>
              <a:gd name="csX38" fmla="*/ 299288 w 876358"/>
              <a:gd name="csY38" fmla="*/ 119063 h 812076"/>
              <a:gd name="csX39" fmla="*/ 296051 w 876358"/>
              <a:gd name="csY39" fmla="*/ 131266 h 812076"/>
              <a:gd name="csX40" fmla="*/ 291586 w 876358"/>
              <a:gd name="csY40" fmla="*/ 132494 h 812076"/>
              <a:gd name="csX41" fmla="*/ 283885 w 876358"/>
              <a:gd name="csY41" fmla="*/ 128029 h 812076"/>
              <a:gd name="csX42" fmla="*/ 859333 w 876358"/>
              <a:gd name="csY42" fmla="*/ 712846 h 812076"/>
              <a:gd name="csX43" fmla="*/ 740385 w 876358"/>
              <a:gd name="csY43" fmla="*/ 593860 h 812076"/>
              <a:gd name="csX44" fmla="*/ 722748 w 876358"/>
              <a:gd name="csY44" fmla="*/ 586530 h 812076"/>
              <a:gd name="csX45" fmla="*/ 709689 w 876358"/>
              <a:gd name="csY45" fmla="*/ 590325 h 812076"/>
              <a:gd name="csX46" fmla="*/ 641116 w 876358"/>
              <a:gd name="csY46" fmla="*/ 521753 h 812076"/>
              <a:gd name="csX47" fmla="*/ 665971 w 876358"/>
              <a:gd name="csY47" fmla="*/ 480044 h 812076"/>
              <a:gd name="csX48" fmla="*/ 850184 w 876358"/>
              <a:gd name="csY48" fmla="*/ 480044 h 812076"/>
              <a:gd name="csX49" fmla="*/ 873513 w 876358"/>
              <a:gd name="csY49" fmla="*/ 456715 h 812076"/>
              <a:gd name="csX50" fmla="*/ 873513 w 876358"/>
              <a:gd name="csY50" fmla="*/ 447748 h 812076"/>
              <a:gd name="csX51" fmla="*/ 757689 w 876358"/>
              <a:gd name="csY51" fmla="*/ 331924 h 812076"/>
              <a:gd name="csX52" fmla="*/ 689302 w 876358"/>
              <a:gd name="csY52" fmla="*/ 354509 h 812076"/>
              <a:gd name="csX53" fmla="*/ 436776 w 876358"/>
              <a:gd name="csY53" fmla="*/ 119137 h 812076"/>
              <a:gd name="csX54" fmla="*/ 184249 w 876358"/>
              <a:gd name="csY54" fmla="*/ 354509 h 812076"/>
              <a:gd name="csX55" fmla="*/ 115862 w 876358"/>
              <a:gd name="csY55" fmla="*/ 331924 h 812076"/>
              <a:gd name="csX56" fmla="*/ 0 w 876358"/>
              <a:gd name="csY56" fmla="*/ 447748 h 812076"/>
              <a:gd name="csX57" fmla="*/ 0 w 876358"/>
              <a:gd name="csY57" fmla="*/ 456715 h 812076"/>
              <a:gd name="csX58" fmla="*/ 23329 w 876358"/>
              <a:gd name="csY58" fmla="*/ 480044 h 812076"/>
              <a:gd name="csX59" fmla="*/ 207542 w 876358"/>
              <a:gd name="csY59" fmla="*/ 480044 h 812076"/>
              <a:gd name="csX60" fmla="*/ 436704 w 876358"/>
              <a:gd name="csY60" fmla="*/ 625672 h 812076"/>
              <a:gd name="csX61" fmla="*/ 585980 w 876358"/>
              <a:gd name="csY61" fmla="*/ 576819 h 812076"/>
              <a:gd name="csX62" fmla="*/ 654552 w 876358"/>
              <a:gd name="csY62" fmla="*/ 645391 h 812076"/>
              <a:gd name="csX63" fmla="*/ 650757 w 876358"/>
              <a:gd name="csY63" fmla="*/ 658451 h 812076"/>
              <a:gd name="csX64" fmla="*/ 658087 w 876358"/>
              <a:gd name="csY64" fmla="*/ 676088 h 812076"/>
              <a:gd name="csX65" fmla="*/ 777035 w 876358"/>
              <a:gd name="csY65" fmla="*/ 795036 h 812076"/>
              <a:gd name="csX66" fmla="*/ 818186 w 876358"/>
              <a:gd name="csY66" fmla="*/ 812077 h 812076"/>
              <a:gd name="csX67" fmla="*/ 859337 w 876358"/>
              <a:gd name="csY67" fmla="*/ 795036 h 812076"/>
              <a:gd name="csX68" fmla="*/ 859337 w 876358"/>
              <a:gd name="csY68" fmla="*/ 712845 h 812076"/>
              <a:gd name="csX69" fmla="*/ 855538 w 876358"/>
              <a:gd name="csY69" fmla="*/ 447747 h 812076"/>
              <a:gd name="csX70" fmla="*/ 855538 w 876358"/>
              <a:gd name="csY70" fmla="*/ 456713 h 812076"/>
              <a:gd name="csX71" fmla="*/ 850106 w 876358"/>
              <a:gd name="csY71" fmla="*/ 462146 h 812076"/>
              <a:gd name="csX72" fmla="*/ 673408 w 876358"/>
              <a:gd name="csY72" fmla="*/ 462146 h 812076"/>
              <a:gd name="csX73" fmla="*/ 689704 w 876358"/>
              <a:gd name="csY73" fmla="*/ 377463 h 812076"/>
              <a:gd name="csX74" fmla="*/ 757532 w 876358"/>
              <a:gd name="csY74" fmla="*/ 349855 h 812076"/>
              <a:gd name="csX75" fmla="*/ 855535 w 876358"/>
              <a:gd name="csY75" fmla="*/ 447744 h 812076"/>
              <a:gd name="csX76" fmla="*/ 23329 w 876358"/>
              <a:gd name="csY76" fmla="*/ 462145 h 812076"/>
              <a:gd name="csX77" fmla="*/ 17897 w 876358"/>
              <a:gd name="csY77" fmla="*/ 456713 h 812076"/>
              <a:gd name="csX78" fmla="*/ 17897 w 876358"/>
              <a:gd name="csY78" fmla="*/ 447746 h 812076"/>
              <a:gd name="csX79" fmla="*/ 115824 w 876358"/>
              <a:gd name="csY79" fmla="*/ 349820 h 812076"/>
              <a:gd name="csX80" fmla="*/ 183652 w 876358"/>
              <a:gd name="csY80" fmla="*/ 377427 h 812076"/>
              <a:gd name="csX81" fmla="*/ 199948 w 876358"/>
              <a:gd name="csY81" fmla="*/ 462110 h 812076"/>
              <a:gd name="csX82" fmla="*/ 201361 w 876358"/>
              <a:gd name="csY82" fmla="*/ 372402 h 812076"/>
              <a:gd name="csX83" fmla="*/ 436733 w 876358"/>
              <a:gd name="csY83" fmla="*/ 137030 h 812076"/>
              <a:gd name="csX84" fmla="*/ 672106 w 876358"/>
              <a:gd name="csY84" fmla="*/ 372402 h 812076"/>
              <a:gd name="csX85" fmla="*/ 436733 w 876358"/>
              <a:gd name="csY85" fmla="*/ 607774 h 812076"/>
              <a:gd name="csX86" fmla="*/ 201361 w 876358"/>
              <a:gd name="csY86" fmla="*/ 372402 h 812076"/>
              <a:gd name="csX87" fmla="*/ 629872 w 876358"/>
              <a:gd name="csY87" fmla="*/ 535851 h 812076"/>
              <a:gd name="csX88" fmla="*/ 696435 w 876358"/>
              <a:gd name="csY88" fmla="*/ 602414 h 812076"/>
              <a:gd name="csX89" fmla="*/ 666744 w 876358"/>
              <a:gd name="csY89" fmla="*/ 632143 h 812076"/>
              <a:gd name="csX90" fmla="*/ 600069 w 876358"/>
              <a:gd name="csY90" fmla="*/ 565579 h 812076"/>
              <a:gd name="csX91" fmla="*/ 629872 w 876358"/>
              <a:gd name="csY91" fmla="*/ 535851 h 812076"/>
              <a:gd name="csX92" fmla="*/ 668753 w 876358"/>
              <a:gd name="csY92" fmla="*/ 658447 h 812076"/>
              <a:gd name="csX93" fmla="*/ 670836 w 876358"/>
              <a:gd name="csY93" fmla="*/ 653387 h 812076"/>
              <a:gd name="csX94" fmla="*/ 717792 w 876358"/>
              <a:gd name="csY94" fmla="*/ 606432 h 812076"/>
              <a:gd name="csX95" fmla="*/ 722852 w 876358"/>
              <a:gd name="csY95" fmla="*/ 604348 h 812076"/>
              <a:gd name="csX96" fmla="*/ 727912 w 876358"/>
              <a:gd name="csY96" fmla="*/ 606432 h 812076"/>
              <a:gd name="csX97" fmla="*/ 739521 w 876358"/>
              <a:gd name="csY97" fmla="*/ 618041 h 812076"/>
              <a:gd name="csX98" fmla="*/ 682557 w 876358"/>
              <a:gd name="csY98" fmla="*/ 675005 h 812076"/>
              <a:gd name="csX99" fmla="*/ 670948 w 876358"/>
              <a:gd name="csY99" fmla="*/ 663396 h 812076"/>
              <a:gd name="csX100" fmla="*/ 668753 w 876358"/>
              <a:gd name="csY100" fmla="*/ 658447 h 812076"/>
              <a:gd name="csX101" fmla="*/ 846680 w 876358"/>
              <a:gd name="csY101" fmla="*/ 782386 h 812076"/>
              <a:gd name="csX102" fmla="*/ 789715 w 876358"/>
              <a:gd name="csY102" fmla="*/ 782386 h 812076"/>
              <a:gd name="csX103" fmla="*/ 695024 w 876358"/>
              <a:gd name="csY103" fmla="*/ 687695 h 812076"/>
              <a:gd name="csX104" fmla="*/ 751988 w 876358"/>
              <a:gd name="csY104" fmla="*/ 630730 h 812076"/>
              <a:gd name="csX105" fmla="*/ 846680 w 876358"/>
              <a:gd name="csY105" fmla="*/ 725422 h 812076"/>
              <a:gd name="csX106" fmla="*/ 846680 w 876358"/>
              <a:gd name="csY106" fmla="*/ 782386 h 812076"/>
              <a:gd name="csX107" fmla="*/ 436733 w 876358"/>
              <a:gd name="csY107" fmla="*/ 168881 h 812076"/>
              <a:gd name="csX108" fmla="*/ 233174 w 876358"/>
              <a:gd name="csY108" fmla="*/ 372440 h 812076"/>
              <a:gd name="csX109" fmla="*/ 436733 w 876358"/>
              <a:gd name="csY109" fmla="*/ 575999 h 812076"/>
              <a:gd name="csX110" fmla="*/ 640292 w 876358"/>
              <a:gd name="csY110" fmla="*/ 372440 h 812076"/>
              <a:gd name="csX111" fmla="*/ 436733 w 876358"/>
              <a:gd name="csY111" fmla="*/ 168881 h 812076"/>
              <a:gd name="csX112" fmla="*/ 314699 w 876358"/>
              <a:gd name="csY112" fmla="*/ 512038 h 812076"/>
              <a:gd name="csX113" fmla="*/ 436705 w 876358"/>
              <a:gd name="csY113" fmla="*/ 414598 h 812076"/>
              <a:gd name="csX114" fmla="*/ 558710 w 876358"/>
              <a:gd name="csY114" fmla="*/ 512038 h 812076"/>
              <a:gd name="csX115" fmla="*/ 436705 w 876358"/>
              <a:gd name="csY115" fmla="*/ 558026 h 812076"/>
              <a:gd name="csX116" fmla="*/ 314699 w 876358"/>
              <a:gd name="csY116" fmla="*/ 512038 h 812076"/>
              <a:gd name="csX117" fmla="*/ 573322 w 876358"/>
              <a:gd name="csY117" fmla="*/ 497677 h 812076"/>
              <a:gd name="csX118" fmla="*/ 436619 w 876358"/>
              <a:gd name="csY118" fmla="*/ 396693 h 812076"/>
              <a:gd name="csX119" fmla="*/ 299916 w 876358"/>
              <a:gd name="csY119" fmla="*/ 497677 h 812076"/>
              <a:gd name="csX120" fmla="*/ 250952 w 876358"/>
              <a:gd name="csY120" fmla="*/ 372442 h 812076"/>
              <a:gd name="csX121" fmla="*/ 436575 w 876358"/>
              <a:gd name="csY121" fmla="*/ 186819 h 812076"/>
              <a:gd name="csX122" fmla="*/ 622198 w 876358"/>
              <a:gd name="csY122" fmla="*/ 372442 h 812076"/>
              <a:gd name="csX123" fmla="*/ 573308 w 876358"/>
              <a:gd name="csY123" fmla="*/ 497677 h 812076"/>
              <a:gd name="csX124" fmla="*/ 436733 w 876358"/>
              <a:gd name="csY124" fmla="*/ 240873 h 812076"/>
              <a:gd name="csX125" fmla="*/ 364923 w 876358"/>
              <a:gd name="csY125" fmla="*/ 312683 h 812076"/>
              <a:gd name="csX126" fmla="*/ 436733 w 876358"/>
              <a:gd name="csY126" fmla="*/ 384493 h 812076"/>
              <a:gd name="csX127" fmla="*/ 508543 w 876358"/>
              <a:gd name="csY127" fmla="*/ 312683 h 812076"/>
              <a:gd name="csX128" fmla="*/ 436733 w 876358"/>
              <a:gd name="csY128" fmla="*/ 240873 h 812076"/>
              <a:gd name="csX129" fmla="*/ 436733 w 876358"/>
              <a:gd name="csY129" fmla="*/ 366594 h 812076"/>
              <a:gd name="csX130" fmla="*/ 382820 w 876358"/>
              <a:gd name="csY130" fmla="*/ 312680 h 812076"/>
              <a:gd name="csX131" fmla="*/ 436733 w 876358"/>
              <a:gd name="csY131" fmla="*/ 258767 h 812076"/>
              <a:gd name="csX132" fmla="*/ 490647 w 876358"/>
              <a:gd name="csY132" fmla="*/ 312680 h 812076"/>
              <a:gd name="csX133" fmla="*/ 436733 w 876358"/>
              <a:gd name="csY133" fmla="*/ 366594 h 81207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  <a:cxn ang="0">
                <a:pos x="csX86" y="csY86"/>
              </a:cxn>
              <a:cxn ang="0">
                <a:pos x="csX87" y="csY87"/>
              </a:cxn>
              <a:cxn ang="0">
                <a:pos x="csX88" y="csY88"/>
              </a:cxn>
              <a:cxn ang="0">
                <a:pos x="csX89" y="csY89"/>
              </a:cxn>
              <a:cxn ang="0">
                <a:pos x="csX90" y="csY90"/>
              </a:cxn>
              <a:cxn ang="0">
                <a:pos x="csX91" y="csY91"/>
              </a:cxn>
              <a:cxn ang="0">
                <a:pos x="csX92" y="csY92"/>
              </a:cxn>
              <a:cxn ang="0">
                <a:pos x="csX93" y="csY93"/>
              </a:cxn>
              <a:cxn ang="0">
                <a:pos x="csX94" y="csY94"/>
              </a:cxn>
              <a:cxn ang="0">
                <a:pos x="csX95" y="csY95"/>
              </a:cxn>
              <a:cxn ang="0">
                <a:pos x="csX96" y="csY96"/>
              </a:cxn>
              <a:cxn ang="0">
                <a:pos x="csX97" y="csY97"/>
              </a:cxn>
              <a:cxn ang="0">
                <a:pos x="csX98" y="csY98"/>
              </a:cxn>
              <a:cxn ang="0">
                <a:pos x="csX99" y="csY99"/>
              </a:cxn>
              <a:cxn ang="0">
                <a:pos x="csX100" y="csY100"/>
              </a:cxn>
              <a:cxn ang="0">
                <a:pos x="csX101" y="csY101"/>
              </a:cxn>
              <a:cxn ang="0">
                <a:pos x="csX102" y="csY102"/>
              </a:cxn>
              <a:cxn ang="0">
                <a:pos x="csX103" y="csY103"/>
              </a:cxn>
              <a:cxn ang="0">
                <a:pos x="csX104" y="csY104"/>
              </a:cxn>
              <a:cxn ang="0">
                <a:pos x="csX105" y="csY105"/>
              </a:cxn>
              <a:cxn ang="0">
                <a:pos x="csX106" y="csY106"/>
              </a:cxn>
              <a:cxn ang="0">
                <a:pos x="csX107" y="csY107"/>
              </a:cxn>
              <a:cxn ang="0">
                <a:pos x="csX108" y="csY108"/>
              </a:cxn>
              <a:cxn ang="0">
                <a:pos x="csX109" y="csY109"/>
              </a:cxn>
              <a:cxn ang="0">
                <a:pos x="csX110" y="csY110"/>
              </a:cxn>
              <a:cxn ang="0">
                <a:pos x="csX111" y="csY111"/>
              </a:cxn>
              <a:cxn ang="0">
                <a:pos x="csX112" y="csY112"/>
              </a:cxn>
              <a:cxn ang="0">
                <a:pos x="csX113" y="csY113"/>
              </a:cxn>
              <a:cxn ang="0">
                <a:pos x="csX114" y="csY114"/>
              </a:cxn>
              <a:cxn ang="0">
                <a:pos x="csX115" y="csY115"/>
              </a:cxn>
              <a:cxn ang="0">
                <a:pos x="csX116" y="csY116"/>
              </a:cxn>
              <a:cxn ang="0">
                <a:pos x="csX117" y="csY117"/>
              </a:cxn>
              <a:cxn ang="0">
                <a:pos x="csX118" y="csY118"/>
              </a:cxn>
              <a:cxn ang="0">
                <a:pos x="csX119" y="csY119"/>
              </a:cxn>
              <a:cxn ang="0">
                <a:pos x="csX120" y="csY120"/>
              </a:cxn>
              <a:cxn ang="0">
                <a:pos x="csX121" y="csY121"/>
              </a:cxn>
              <a:cxn ang="0">
                <a:pos x="csX122" y="csY122"/>
              </a:cxn>
              <a:cxn ang="0">
                <a:pos x="csX123" y="csY123"/>
              </a:cxn>
              <a:cxn ang="0">
                <a:pos x="csX124" y="csY124"/>
              </a:cxn>
              <a:cxn ang="0">
                <a:pos x="csX125" y="csY125"/>
              </a:cxn>
              <a:cxn ang="0">
                <a:pos x="csX126" y="csY126"/>
              </a:cxn>
              <a:cxn ang="0">
                <a:pos x="csX127" y="csY127"/>
              </a:cxn>
              <a:cxn ang="0">
                <a:pos x="csX128" y="csY128"/>
              </a:cxn>
              <a:cxn ang="0">
                <a:pos x="csX129" y="csY129"/>
              </a:cxn>
              <a:cxn ang="0">
                <a:pos x="csX130" y="csY130"/>
              </a:cxn>
              <a:cxn ang="0">
                <a:pos x="csX131" y="csY131"/>
              </a:cxn>
              <a:cxn ang="0">
                <a:pos x="csX132" y="csY132"/>
              </a:cxn>
              <a:cxn ang="0">
                <a:pos x="csX133" y="csY133"/>
              </a:cxn>
            </a:cxnLst>
            <a:rect l="l" t="t" r="r" b="b"/>
            <a:pathLst>
              <a:path w="876358" h="812076">
                <a:moveTo>
                  <a:pt x="757606" y="325827"/>
                </a:moveTo>
                <a:cubicBezTo>
                  <a:pt x="790200" y="325827"/>
                  <a:pt x="816579" y="299337"/>
                  <a:pt x="816579" y="266854"/>
                </a:cubicBezTo>
                <a:cubicBezTo>
                  <a:pt x="816579" y="234261"/>
                  <a:pt x="790088" y="207881"/>
                  <a:pt x="757606" y="207881"/>
                </a:cubicBezTo>
                <a:cubicBezTo>
                  <a:pt x="725013" y="207881"/>
                  <a:pt x="698633" y="234372"/>
                  <a:pt x="698633" y="266854"/>
                </a:cubicBezTo>
                <a:cubicBezTo>
                  <a:pt x="698559" y="299448"/>
                  <a:pt x="725050" y="325827"/>
                  <a:pt x="757606" y="325827"/>
                </a:cubicBezTo>
                <a:close/>
                <a:moveTo>
                  <a:pt x="757606" y="225739"/>
                </a:moveTo>
                <a:cubicBezTo>
                  <a:pt x="780265" y="225739"/>
                  <a:pt x="798757" y="244231"/>
                  <a:pt x="798757" y="266890"/>
                </a:cubicBezTo>
                <a:cubicBezTo>
                  <a:pt x="798757" y="289549"/>
                  <a:pt x="780265" y="308041"/>
                  <a:pt x="757606" y="308041"/>
                </a:cubicBezTo>
                <a:cubicBezTo>
                  <a:pt x="734947" y="308041"/>
                  <a:pt x="716455" y="289549"/>
                  <a:pt x="716455" y="266890"/>
                </a:cubicBezTo>
                <a:cubicBezTo>
                  <a:pt x="716455" y="244231"/>
                  <a:pt x="734947" y="225739"/>
                  <a:pt x="757606" y="225739"/>
                </a:cubicBezTo>
                <a:close/>
                <a:moveTo>
                  <a:pt x="115707" y="325827"/>
                </a:moveTo>
                <a:cubicBezTo>
                  <a:pt x="148300" y="325827"/>
                  <a:pt x="174680" y="299337"/>
                  <a:pt x="174680" y="266854"/>
                </a:cubicBezTo>
                <a:cubicBezTo>
                  <a:pt x="174680" y="234261"/>
                  <a:pt x="148189" y="207881"/>
                  <a:pt x="115707" y="207881"/>
                </a:cubicBezTo>
                <a:cubicBezTo>
                  <a:pt x="83113" y="207881"/>
                  <a:pt x="56734" y="234372"/>
                  <a:pt x="56734" y="266854"/>
                </a:cubicBezTo>
                <a:cubicBezTo>
                  <a:pt x="56771" y="299448"/>
                  <a:pt x="83225" y="325827"/>
                  <a:pt x="115707" y="325827"/>
                </a:cubicBezTo>
                <a:close/>
                <a:moveTo>
                  <a:pt x="115707" y="225739"/>
                </a:moveTo>
                <a:cubicBezTo>
                  <a:pt x="138366" y="225739"/>
                  <a:pt x="156858" y="244231"/>
                  <a:pt x="156858" y="266890"/>
                </a:cubicBezTo>
                <a:cubicBezTo>
                  <a:pt x="156858" y="289549"/>
                  <a:pt x="138366" y="308041"/>
                  <a:pt x="115707" y="308041"/>
                </a:cubicBezTo>
                <a:cubicBezTo>
                  <a:pt x="93048" y="308041"/>
                  <a:pt x="74556" y="289549"/>
                  <a:pt x="74556" y="266890"/>
                </a:cubicBezTo>
                <a:cubicBezTo>
                  <a:pt x="74668" y="244231"/>
                  <a:pt x="93048" y="225739"/>
                  <a:pt x="115707" y="225739"/>
                </a:cubicBezTo>
                <a:close/>
                <a:moveTo>
                  <a:pt x="427089" y="82302"/>
                </a:moveTo>
                <a:lnTo>
                  <a:pt x="427089" y="8967"/>
                </a:lnTo>
                <a:cubicBezTo>
                  <a:pt x="427089" y="4018"/>
                  <a:pt x="431107" y="0"/>
                  <a:pt x="436056" y="0"/>
                </a:cubicBezTo>
                <a:cubicBezTo>
                  <a:pt x="441004" y="0"/>
                  <a:pt x="445023" y="4018"/>
                  <a:pt x="445023" y="8967"/>
                </a:cubicBezTo>
                <a:lnTo>
                  <a:pt x="445023" y="82302"/>
                </a:lnTo>
                <a:cubicBezTo>
                  <a:pt x="445023" y="87250"/>
                  <a:pt x="441004" y="91269"/>
                  <a:pt x="436056" y="91269"/>
                </a:cubicBezTo>
                <a:cubicBezTo>
                  <a:pt x="431107" y="91232"/>
                  <a:pt x="427089" y="87250"/>
                  <a:pt x="427089" y="82302"/>
                </a:cubicBezTo>
                <a:close/>
                <a:moveTo>
                  <a:pt x="573983" y="114374"/>
                </a:moveTo>
                <a:lnTo>
                  <a:pt x="610670" y="50825"/>
                </a:lnTo>
                <a:cubicBezTo>
                  <a:pt x="613163" y="46546"/>
                  <a:pt x="618558" y="45095"/>
                  <a:pt x="622873" y="47588"/>
                </a:cubicBezTo>
                <a:cubicBezTo>
                  <a:pt x="627152" y="50080"/>
                  <a:pt x="628603" y="55475"/>
                  <a:pt x="626110" y="59791"/>
                </a:cubicBezTo>
                <a:lnTo>
                  <a:pt x="589424" y="123341"/>
                </a:lnTo>
                <a:cubicBezTo>
                  <a:pt x="587787" y="126206"/>
                  <a:pt x="584773" y="127806"/>
                  <a:pt x="581722" y="127806"/>
                </a:cubicBezTo>
                <a:cubicBezTo>
                  <a:pt x="580196" y="127806"/>
                  <a:pt x="578671" y="127434"/>
                  <a:pt x="577257" y="126578"/>
                </a:cubicBezTo>
                <a:cubicBezTo>
                  <a:pt x="573015" y="124085"/>
                  <a:pt x="571490" y="118653"/>
                  <a:pt x="573983" y="114374"/>
                </a:cubicBezTo>
                <a:close/>
                <a:moveTo>
                  <a:pt x="247161" y="64480"/>
                </a:moveTo>
                <a:cubicBezTo>
                  <a:pt x="244668" y="60201"/>
                  <a:pt x="246120" y="54769"/>
                  <a:pt x="250398" y="52276"/>
                </a:cubicBezTo>
                <a:cubicBezTo>
                  <a:pt x="254677" y="49783"/>
                  <a:pt x="260109" y="51234"/>
                  <a:pt x="262602" y="55513"/>
                </a:cubicBezTo>
                <a:lnTo>
                  <a:pt x="299288" y="119063"/>
                </a:lnTo>
                <a:cubicBezTo>
                  <a:pt x="301781" y="123342"/>
                  <a:pt x="300330" y="128774"/>
                  <a:pt x="296051" y="131266"/>
                </a:cubicBezTo>
                <a:cubicBezTo>
                  <a:pt x="294637" y="132122"/>
                  <a:pt x="293112" y="132494"/>
                  <a:pt x="291586" y="132494"/>
                </a:cubicBezTo>
                <a:cubicBezTo>
                  <a:pt x="288536" y="132494"/>
                  <a:pt x="285485" y="130857"/>
                  <a:pt x="283885" y="128029"/>
                </a:cubicBezTo>
                <a:close/>
                <a:moveTo>
                  <a:pt x="859333" y="712846"/>
                </a:moveTo>
                <a:lnTo>
                  <a:pt x="740385" y="593860"/>
                </a:lnTo>
                <a:cubicBezTo>
                  <a:pt x="735734" y="589209"/>
                  <a:pt x="729446" y="586530"/>
                  <a:pt x="722748" y="586530"/>
                </a:cubicBezTo>
                <a:cubicBezTo>
                  <a:pt x="718098" y="586530"/>
                  <a:pt x="713595" y="587870"/>
                  <a:pt x="709689" y="590325"/>
                </a:cubicBezTo>
                <a:lnTo>
                  <a:pt x="641116" y="521753"/>
                </a:lnTo>
                <a:cubicBezTo>
                  <a:pt x="650641" y="508693"/>
                  <a:pt x="659013" y="494815"/>
                  <a:pt x="665971" y="480044"/>
                </a:cubicBezTo>
                <a:lnTo>
                  <a:pt x="850184" y="480044"/>
                </a:lnTo>
                <a:cubicBezTo>
                  <a:pt x="863058" y="480044"/>
                  <a:pt x="873513" y="469551"/>
                  <a:pt x="873513" y="456715"/>
                </a:cubicBezTo>
                <a:lnTo>
                  <a:pt x="873513" y="447748"/>
                </a:lnTo>
                <a:cubicBezTo>
                  <a:pt x="873513" y="383939"/>
                  <a:pt x="821609" y="331924"/>
                  <a:pt x="757689" y="331924"/>
                </a:cubicBezTo>
                <a:cubicBezTo>
                  <a:pt x="732723" y="331924"/>
                  <a:pt x="709022" y="339924"/>
                  <a:pt x="689302" y="354509"/>
                </a:cubicBezTo>
                <a:cubicBezTo>
                  <a:pt x="680075" y="223169"/>
                  <a:pt x="570430" y="119137"/>
                  <a:pt x="436776" y="119137"/>
                </a:cubicBezTo>
                <a:cubicBezTo>
                  <a:pt x="303121" y="119137"/>
                  <a:pt x="193402" y="223169"/>
                  <a:pt x="184249" y="354509"/>
                </a:cubicBezTo>
                <a:cubicBezTo>
                  <a:pt x="164529" y="339924"/>
                  <a:pt x="140828" y="331924"/>
                  <a:pt x="115862" y="331924"/>
                </a:cubicBezTo>
                <a:cubicBezTo>
                  <a:pt x="51904" y="331924"/>
                  <a:pt x="0" y="383940"/>
                  <a:pt x="0" y="447748"/>
                </a:cubicBezTo>
                <a:lnTo>
                  <a:pt x="0" y="456715"/>
                </a:lnTo>
                <a:cubicBezTo>
                  <a:pt x="0" y="469589"/>
                  <a:pt x="10493" y="480044"/>
                  <a:pt x="23329" y="480044"/>
                </a:cubicBezTo>
                <a:lnTo>
                  <a:pt x="207542" y="480044"/>
                </a:lnTo>
                <a:cubicBezTo>
                  <a:pt x="248023" y="566066"/>
                  <a:pt x="335568" y="625672"/>
                  <a:pt x="436704" y="625672"/>
                </a:cubicBezTo>
                <a:cubicBezTo>
                  <a:pt x="492515" y="625672"/>
                  <a:pt x="544156" y="607477"/>
                  <a:pt x="585980" y="576819"/>
                </a:cubicBezTo>
                <a:lnTo>
                  <a:pt x="654552" y="645391"/>
                </a:lnTo>
                <a:cubicBezTo>
                  <a:pt x="652171" y="649298"/>
                  <a:pt x="650757" y="653763"/>
                  <a:pt x="650757" y="658451"/>
                </a:cubicBezTo>
                <a:cubicBezTo>
                  <a:pt x="650757" y="665111"/>
                  <a:pt x="653324" y="671399"/>
                  <a:pt x="658087" y="676088"/>
                </a:cubicBezTo>
                <a:lnTo>
                  <a:pt x="777035" y="795036"/>
                </a:lnTo>
                <a:cubicBezTo>
                  <a:pt x="788383" y="806384"/>
                  <a:pt x="803229" y="812077"/>
                  <a:pt x="818186" y="812077"/>
                </a:cubicBezTo>
                <a:cubicBezTo>
                  <a:pt x="833032" y="812077"/>
                  <a:pt x="847989" y="806347"/>
                  <a:pt x="859337" y="795036"/>
                </a:cubicBezTo>
                <a:cubicBezTo>
                  <a:pt x="882033" y="772377"/>
                  <a:pt x="882033" y="735505"/>
                  <a:pt x="859337" y="712845"/>
                </a:cubicBezTo>
                <a:close/>
                <a:moveTo>
                  <a:pt x="855538" y="447747"/>
                </a:moveTo>
                <a:lnTo>
                  <a:pt x="855538" y="456713"/>
                </a:lnTo>
                <a:cubicBezTo>
                  <a:pt x="855538" y="459764"/>
                  <a:pt x="853045" y="462146"/>
                  <a:pt x="850106" y="462146"/>
                </a:cubicBezTo>
                <a:lnTo>
                  <a:pt x="673408" y="462146"/>
                </a:lnTo>
                <a:cubicBezTo>
                  <a:pt x="683416" y="435766"/>
                  <a:pt x="689109" y="407265"/>
                  <a:pt x="689704" y="377463"/>
                </a:cubicBezTo>
                <a:cubicBezTo>
                  <a:pt x="708084" y="359640"/>
                  <a:pt x="732008" y="349855"/>
                  <a:pt x="757532" y="349855"/>
                </a:cubicBezTo>
                <a:cubicBezTo>
                  <a:pt x="811520" y="349855"/>
                  <a:pt x="855535" y="393760"/>
                  <a:pt x="855535" y="447744"/>
                </a:cubicBezTo>
                <a:close/>
                <a:moveTo>
                  <a:pt x="23329" y="462145"/>
                </a:moveTo>
                <a:cubicBezTo>
                  <a:pt x="20278" y="462145"/>
                  <a:pt x="17897" y="459653"/>
                  <a:pt x="17897" y="456713"/>
                </a:cubicBezTo>
                <a:lnTo>
                  <a:pt x="17897" y="447746"/>
                </a:lnTo>
                <a:cubicBezTo>
                  <a:pt x="17897" y="393721"/>
                  <a:pt x="61802" y="349820"/>
                  <a:pt x="115824" y="349820"/>
                </a:cubicBezTo>
                <a:cubicBezTo>
                  <a:pt x="141348" y="349820"/>
                  <a:pt x="165272" y="359642"/>
                  <a:pt x="183652" y="377427"/>
                </a:cubicBezTo>
                <a:cubicBezTo>
                  <a:pt x="184210" y="407156"/>
                  <a:pt x="189940" y="435619"/>
                  <a:pt x="199948" y="462110"/>
                </a:cubicBezTo>
                <a:close/>
                <a:moveTo>
                  <a:pt x="201361" y="372402"/>
                </a:moveTo>
                <a:cubicBezTo>
                  <a:pt x="201361" y="242662"/>
                  <a:pt x="306879" y="137030"/>
                  <a:pt x="436733" y="137030"/>
                </a:cubicBezTo>
                <a:cubicBezTo>
                  <a:pt x="566473" y="137030"/>
                  <a:pt x="672106" y="242548"/>
                  <a:pt x="672106" y="372402"/>
                </a:cubicBezTo>
                <a:cubicBezTo>
                  <a:pt x="672106" y="502142"/>
                  <a:pt x="566588" y="607774"/>
                  <a:pt x="436733" y="607774"/>
                </a:cubicBezTo>
                <a:cubicBezTo>
                  <a:pt x="306879" y="607774"/>
                  <a:pt x="201361" y="502142"/>
                  <a:pt x="201361" y="372402"/>
                </a:cubicBezTo>
                <a:close/>
                <a:moveTo>
                  <a:pt x="629872" y="535851"/>
                </a:moveTo>
                <a:lnTo>
                  <a:pt x="696435" y="602414"/>
                </a:lnTo>
                <a:lnTo>
                  <a:pt x="666744" y="632143"/>
                </a:lnTo>
                <a:lnTo>
                  <a:pt x="600069" y="565579"/>
                </a:lnTo>
                <a:cubicBezTo>
                  <a:pt x="610822" y="556538"/>
                  <a:pt x="620756" y="546529"/>
                  <a:pt x="629872" y="535851"/>
                </a:cubicBezTo>
                <a:close/>
                <a:moveTo>
                  <a:pt x="668753" y="658447"/>
                </a:moveTo>
                <a:cubicBezTo>
                  <a:pt x="668753" y="656550"/>
                  <a:pt x="669497" y="654727"/>
                  <a:pt x="670836" y="653387"/>
                </a:cubicBezTo>
                <a:lnTo>
                  <a:pt x="717792" y="606432"/>
                </a:lnTo>
                <a:cubicBezTo>
                  <a:pt x="719131" y="605092"/>
                  <a:pt x="720917" y="604348"/>
                  <a:pt x="722852" y="604348"/>
                </a:cubicBezTo>
                <a:cubicBezTo>
                  <a:pt x="724749" y="604348"/>
                  <a:pt x="726573" y="605092"/>
                  <a:pt x="727912" y="606432"/>
                </a:cubicBezTo>
                <a:lnTo>
                  <a:pt x="739521" y="618041"/>
                </a:lnTo>
                <a:lnTo>
                  <a:pt x="682557" y="675005"/>
                </a:lnTo>
                <a:lnTo>
                  <a:pt x="670948" y="663396"/>
                </a:lnTo>
                <a:cubicBezTo>
                  <a:pt x="669422" y="662168"/>
                  <a:pt x="668753" y="660345"/>
                  <a:pt x="668753" y="658447"/>
                </a:cubicBezTo>
                <a:close/>
                <a:moveTo>
                  <a:pt x="846680" y="782386"/>
                </a:moveTo>
                <a:cubicBezTo>
                  <a:pt x="830979" y="798088"/>
                  <a:pt x="805455" y="798088"/>
                  <a:pt x="789715" y="782386"/>
                </a:cubicBezTo>
                <a:lnTo>
                  <a:pt x="695024" y="687695"/>
                </a:lnTo>
                <a:lnTo>
                  <a:pt x="751988" y="630730"/>
                </a:lnTo>
                <a:lnTo>
                  <a:pt x="846680" y="725422"/>
                </a:lnTo>
                <a:cubicBezTo>
                  <a:pt x="862381" y="741123"/>
                  <a:pt x="862381" y="766647"/>
                  <a:pt x="846680" y="782386"/>
                </a:cubicBezTo>
                <a:close/>
                <a:moveTo>
                  <a:pt x="436733" y="168881"/>
                </a:moveTo>
                <a:cubicBezTo>
                  <a:pt x="324519" y="168881"/>
                  <a:pt x="233174" y="260224"/>
                  <a:pt x="233174" y="372440"/>
                </a:cubicBezTo>
                <a:cubicBezTo>
                  <a:pt x="233174" y="484656"/>
                  <a:pt x="324517" y="575999"/>
                  <a:pt x="436733" y="575999"/>
                </a:cubicBezTo>
                <a:cubicBezTo>
                  <a:pt x="548949" y="575999"/>
                  <a:pt x="640292" y="484656"/>
                  <a:pt x="640292" y="372440"/>
                </a:cubicBezTo>
                <a:cubicBezTo>
                  <a:pt x="640255" y="260226"/>
                  <a:pt x="548911" y="168881"/>
                  <a:pt x="436733" y="168881"/>
                </a:cubicBezTo>
                <a:close/>
                <a:moveTo>
                  <a:pt x="314699" y="512038"/>
                </a:moveTo>
                <a:cubicBezTo>
                  <a:pt x="327647" y="455261"/>
                  <a:pt x="378137" y="414598"/>
                  <a:pt x="436705" y="414598"/>
                </a:cubicBezTo>
                <a:cubicBezTo>
                  <a:pt x="495268" y="414598"/>
                  <a:pt x="545756" y="455265"/>
                  <a:pt x="558710" y="512038"/>
                </a:cubicBezTo>
                <a:cubicBezTo>
                  <a:pt x="526043" y="540613"/>
                  <a:pt x="483478" y="558026"/>
                  <a:pt x="436705" y="558026"/>
                </a:cubicBezTo>
                <a:cubicBezTo>
                  <a:pt x="389973" y="558063"/>
                  <a:pt x="347371" y="540613"/>
                  <a:pt x="314699" y="512038"/>
                </a:cubicBezTo>
                <a:close/>
                <a:moveTo>
                  <a:pt x="573322" y="497677"/>
                </a:moveTo>
                <a:cubicBezTo>
                  <a:pt x="555016" y="438331"/>
                  <a:pt x="499987" y="396693"/>
                  <a:pt x="436619" y="396693"/>
                </a:cubicBezTo>
                <a:cubicBezTo>
                  <a:pt x="373293" y="396693"/>
                  <a:pt x="318299" y="438327"/>
                  <a:pt x="299916" y="497677"/>
                </a:cubicBezTo>
                <a:cubicBezTo>
                  <a:pt x="269630" y="464636"/>
                  <a:pt x="250952" y="420733"/>
                  <a:pt x="250952" y="372442"/>
                </a:cubicBezTo>
                <a:cubicBezTo>
                  <a:pt x="250952" y="270048"/>
                  <a:pt x="334184" y="186819"/>
                  <a:pt x="436575" y="186819"/>
                </a:cubicBezTo>
                <a:cubicBezTo>
                  <a:pt x="538966" y="186819"/>
                  <a:pt x="622198" y="270051"/>
                  <a:pt x="622198" y="372442"/>
                </a:cubicBezTo>
                <a:cubicBezTo>
                  <a:pt x="622347" y="420699"/>
                  <a:pt x="603669" y="464604"/>
                  <a:pt x="573308" y="497677"/>
                </a:cubicBezTo>
                <a:close/>
                <a:moveTo>
                  <a:pt x="436733" y="240873"/>
                </a:moveTo>
                <a:cubicBezTo>
                  <a:pt x="397107" y="240873"/>
                  <a:pt x="364923" y="273057"/>
                  <a:pt x="364923" y="312683"/>
                </a:cubicBezTo>
                <a:cubicBezTo>
                  <a:pt x="364923" y="352309"/>
                  <a:pt x="397107" y="384493"/>
                  <a:pt x="436733" y="384493"/>
                </a:cubicBezTo>
                <a:cubicBezTo>
                  <a:pt x="476359" y="384493"/>
                  <a:pt x="508543" y="352309"/>
                  <a:pt x="508543" y="312683"/>
                </a:cubicBezTo>
                <a:cubicBezTo>
                  <a:pt x="508432" y="273057"/>
                  <a:pt x="476248" y="240873"/>
                  <a:pt x="436733" y="240873"/>
                </a:cubicBezTo>
                <a:close/>
                <a:moveTo>
                  <a:pt x="436733" y="366594"/>
                </a:moveTo>
                <a:cubicBezTo>
                  <a:pt x="407005" y="366594"/>
                  <a:pt x="382820" y="342409"/>
                  <a:pt x="382820" y="312680"/>
                </a:cubicBezTo>
                <a:cubicBezTo>
                  <a:pt x="382820" y="282952"/>
                  <a:pt x="407005" y="258767"/>
                  <a:pt x="436733" y="258767"/>
                </a:cubicBezTo>
                <a:cubicBezTo>
                  <a:pt x="466462" y="258767"/>
                  <a:pt x="490647" y="282952"/>
                  <a:pt x="490647" y="312680"/>
                </a:cubicBezTo>
                <a:cubicBezTo>
                  <a:pt x="490647" y="342409"/>
                  <a:pt x="466425" y="366594"/>
                  <a:pt x="436733" y="366594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chemeClr val="bg1"/>
            </a:solidFill>
            <a:prstDash val="solid"/>
            <a:miter/>
          </a:ln>
        </p:spPr>
        <p:txBody>
          <a:bodyPr/>
          <a:lstStyle/>
          <a:p>
            <a:endParaRPr lang="fr-FR" sz="1871" dirty="0"/>
          </a:p>
        </p:txBody>
      </p:sp>
      <p:sp>
        <p:nvSpPr>
          <p:cNvPr id="52" name="object 19">
            <a:extLst>
              <a:ext uri="{FF2B5EF4-FFF2-40B4-BE49-F238E27FC236}">
                <a16:creationId xmlns:a16="http://schemas.microsoft.com/office/drawing/2014/main" id="{B0E0CF48-900B-412D-8A66-D228E79ADBB3}"/>
              </a:ext>
            </a:extLst>
          </p:cNvPr>
          <p:cNvSpPr/>
          <p:nvPr/>
        </p:nvSpPr>
        <p:spPr bwMode="auto">
          <a:xfrm>
            <a:off x="15760086" y="5057874"/>
            <a:ext cx="1201049" cy="1200102"/>
          </a:xfrm>
          <a:custGeom>
            <a:avLst/>
            <a:gdLst/>
            <a:ahLst/>
            <a:cxnLst/>
            <a:rect l="l" t="t" r="r" b="b"/>
            <a:pathLst>
              <a:path w="805814" h="805179">
                <a:moveTo>
                  <a:pt x="402717" y="0"/>
                </a:moveTo>
                <a:lnTo>
                  <a:pt x="355758" y="2708"/>
                </a:lnTo>
                <a:lnTo>
                  <a:pt x="310389" y="10630"/>
                </a:lnTo>
                <a:lnTo>
                  <a:pt x="266912" y="23466"/>
                </a:lnTo>
                <a:lnTo>
                  <a:pt x="225628" y="40913"/>
                </a:lnTo>
                <a:lnTo>
                  <a:pt x="186841" y="62670"/>
                </a:lnTo>
                <a:lnTo>
                  <a:pt x="150853" y="88434"/>
                </a:lnTo>
                <a:lnTo>
                  <a:pt x="117967" y="117903"/>
                </a:lnTo>
                <a:lnTo>
                  <a:pt x="88484" y="150776"/>
                </a:lnTo>
                <a:lnTo>
                  <a:pt x="62707" y="186751"/>
                </a:lnTo>
                <a:lnTo>
                  <a:pt x="40939" y="225526"/>
                </a:lnTo>
                <a:lnTo>
                  <a:pt x="23481" y="266800"/>
                </a:lnTo>
                <a:lnTo>
                  <a:pt x="10638" y="310269"/>
                </a:lnTo>
                <a:lnTo>
                  <a:pt x="2709" y="355633"/>
                </a:lnTo>
                <a:lnTo>
                  <a:pt x="0" y="402590"/>
                </a:lnTo>
                <a:lnTo>
                  <a:pt x="2709" y="449546"/>
                </a:lnTo>
                <a:lnTo>
                  <a:pt x="10638" y="494910"/>
                </a:lnTo>
                <a:lnTo>
                  <a:pt x="23481" y="538379"/>
                </a:lnTo>
                <a:lnTo>
                  <a:pt x="40939" y="579653"/>
                </a:lnTo>
                <a:lnTo>
                  <a:pt x="62707" y="618428"/>
                </a:lnTo>
                <a:lnTo>
                  <a:pt x="88484" y="654403"/>
                </a:lnTo>
                <a:lnTo>
                  <a:pt x="117967" y="687276"/>
                </a:lnTo>
                <a:lnTo>
                  <a:pt x="150853" y="716745"/>
                </a:lnTo>
                <a:lnTo>
                  <a:pt x="186841" y="742509"/>
                </a:lnTo>
                <a:lnTo>
                  <a:pt x="225628" y="764266"/>
                </a:lnTo>
                <a:lnTo>
                  <a:pt x="266912" y="781713"/>
                </a:lnTo>
                <a:lnTo>
                  <a:pt x="310389" y="794549"/>
                </a:lnTo>
                <a:lnTo>
                  <a:pt x="355758" y="802471"/>
                </a:lnTo>
                <a:lnTo>
                  <a:pt x="402717" y="805180"/>
                </a:lnTo>
                <a:lnTo>
                  <a:pt x="449650" y="802471"/>
                </a:lnTo>
                <a:lnTo>
                  <a:pt x="494997" y="794549"/>
                </a:lnTo>
                <a:lnTo>
                  <a:pt x="538456" y="781713"/>
                </a:lnTo>
                <a:lnTo>
                  <a:pt x="579724" y="764266"/>
                </a:lnTo>
                <a:lnTo>
                  <a:pt x="618498" y="742509"/>
                </a:lnTo>
                <a:lnTo>
                  <a:pt x="654476" y="716745"/>
                </a:lnTo>
                <a:lnTo>
                  <a:pt x="687355" y="687276"/>
                </a:lnTo>
                <a:lnTo>
                  <a:pt x="716832" y="654403"/>
                </a:lnTo>
                <a:lnTo>
                  <a:pt x="742605" y="618428"/>
                </a:lnTo>
                <a:lnTo>
                  <a:pt x="764370" y="579653"/>
                </a:lnTo>
                <a:lnTo>
                  <a:pt x="781826" y="538379"/>
                </a:lnTo>
                <a:lnTo>
                  <a:pt x="794669" y="494910"/>
                </a:lnTo>
                <a:lnTo>
                  <a:pt x="802597" y="449546"/>
                </a:lnTo>
                <a:lnTo>
                  <a:pt x="805307" y="402590"/>
                </a:lnTo>
                <a:lnTo>
                  <a:pt x="802597" y="355633"/>
                </a:lnTo>
                <a:lnTo>
                  <a:pt x="794669" y="310269"/>
                </a:lnTo>
                <a:lnTo>
                  <a:pt x="781826" y="266800"/>
                </a:lnTo>
                <a:lnTo>
                  <a:pt x="764370" y="225526"/>
                </a:lnTo>
                <a:lnTo>
                  <a:pt x="742605" y="186751"/>
                </a:lnTo>
                <a:lnTo>
                  <a:pt x="716832" y="150776"/>
                </a:lnTo>
                <a:lnTo>
                  <a:pt x="687355" y="117903"/>
                </a:lnTo>
                <a:lnTo>
                  <a:pt x="654476" y="88434"/>
                </a:lnTo>
                <a:lnTo>
                  <a:pt x="618498" y="62670"/>
                </a:lnTo>
                <a:lnTo>
                  <a:pt x="579724" y="40913"/>
                </a:lnTo>
                <a:lnTo>
                  <a:pt x="538456" y="23466"/>
                </a:lnTo>
                <a:lnTo>
                  <a:pt x="494997" y="10630"/>
                </a:lnTo>
                <a:lnTo>
                  <a:pt x="449650" y="2708"/>
                </a:lnTo>
                <a:lnTo>
                  <a:pt x="402717" y="0"/>
                </a:lnTo>
                <a:close/>
              </a:path>
            </a:pathLst>
          </a:custGeom>
          <a:solidFill>
            <a:srgbClr val="003667"/>
          </a:solidFill>
        </p:spPr>
        <p:txBody>
          <a:bodyPr wrap="square" lIns="0" tIns="0" rIns="0" bIns="0" rtlCol="0"/>
          <a:lstStyle/>
          <a:p>
            <a:endParaRPr sz="1871"/>
          </a:p>
        </p:txBody>
      </p:sp>
      <p:pic>
        <p:nvPicPr>
          <p:cNvPr id="53" name="Graphique 52" descr="Engrenage contour">
            <a:extLst>
              <a:ext uri="{FF2B5EF4-FFF2-40B4-BE49-F238E27FC236}">
                <a16:creationId xmlns:a16="http://schemas.microsoft.com/office/drawing/2014/main" id="{8016123E-F3B0-42B6-8730-344CA63FB2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 bwMode="auto">
          <a:xfrm>
            <a:off x="15885430" y="5201890"/>
            <a:ext cx="950357" cy="95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02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62609" y="2897634"/>
            <a:ext cx="17108433" cy="3545586"/>
          </a:xfrm>
        </p:spPr>
        <p:txBody>
          <a:bodyPr/>
          <a:lstStyle/>
          <a:p>
            <a:r>
              <a:rPr lang="fr-FR" dirty="0"/>
              <a:t>QUESTION 	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150641" y="4913858"/>
            <a:ext cx="164898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D’après vous, combien y-a-t-il d’alternants cette année à la Faculté des Sciences &amp; des Techniques ? </a:t>
            </a:r>
          </a:p>
        </p:txBody>
      </p:sp>
    </p:spTree>
    <p:extLst>
      <p:ext uri="{BB962C8B-B14F-4D97-AF65-F5344CB8AC3E}">
        <p14:creationId xmlns:p14="http://schemas.microsoft.com/office/powerpoint/2010/main" val="2235462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63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Faculté des sciences &amp; des techniques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575290" y="5943803"/>
            <a:ext cx="15849159" cy="1717276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fr-FR" altLang="fr-FR" sz="4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C’est le nombre d’alternants que le Service FOCAL accompagne dans la phase de contractualisation et tout au long de l’année</a:t>
            </a:r>
            <a:endParaRPr lang="fr-FR" sz="4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 bwMode="auto">
          <a:xfrm>
            <a:off x="7735673" y="2825626"/>
            <a:ext cx="3528392" cy="2459189"/>
          </a:xfrm>
          <a:prstGeom prst="roundRect">
            <a:avLst/>
          </a:prstGeom>
          <a:solidFill>
            <a:srgbClr val="008EA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cs typeface="Arial"/>
              </a:rPr>
              <a:t>207</a:t>
            </a:r>
          </a:p>
        </p:txBody>
      </p:sp>
    </p:spTree>
    <p:extLst>
      <p:ext uri="{BB962C8B-B14F-4D97-AF65-F5344CB8AC3E}">
        <p14:creationId xmlns:p14="http://schemas.microsoft.com/office/powerpoint/2010/main" val="837504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Titre 4"/>
          <p:cNvSpPr txBox="1">
            <a:spLocks/>
          </p:cNvSpPr>
          <p:nvPr/>
        </p:nvSpPr>
        <p:spPr bwMode="auto">
          <a:xfrm>
            <a:off x="862289" y="687420"/>
            <a:ext cx="16522439" cy="6924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425550">
              <a:lnSpc>
                <a:spcPct val="90000"/>
              </a:lnSpc>
              <a:spcBef>
                <a:spcPts val="0"/>
              </a:spcBef>
              <a:buNone/>
              <a:defRPr sz="7000">
                <a:solidFill>
                  <a:srgbClr val="008EA8"/>
                </a:solidFill>
                <a:latin typeface="Source Sans Pro"/>
                <a:ea typeface="Source Sans Pro"/>
                <a:cs typeface="+mj-cs"/>
              </a:defRPr>
            </a:lvl1pPr>
          </a:lstStyle>
          <a:p>
            <a:r>
              <a:rPr lang="fr-FR" sz="6300" dirty="0"/>
              <a:t>Alternance, la formation avec un +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2D4E1F27-EE50-433A-8740-9F9FA29B2AA1}"/>
              </a:ext>
            </a:extLst>
          </p:cNvPr>
          <p:cNvSpPr txBox="1">
            <a:spLocks noChangeShapeType="1"/>
          </p:cNvSpPr>
          <p:nvPr/>
        </p:nvSpPr>
        <p:spPr bwMode="auto">
          <a:xfrm>
            <a:off x="11807825" y="5201890"/>
            <a:ext cx="6526063" cy="2646878"/>
          </a:xfrm>
          <a:prstGeom prst="rect">
            <a:avLst/>
          </a:prstGeom>
          <a:solidFill>
            <a:srgbClr val="008EA8"/>
          </a:solidFill>
        </p:spPr>
        <p:txBody>
          <a:bodyPr vert="horz" wrap="square" lIns="0" tIns="0" rIns="0" bIns="0" rtlCol="0" anchorCtr="1">
            <a:spAutoFit/>
          </a:bodyPr>
          <a:lstStyle>
            <a:lvl1pPr marL="268288" indent="-268288" algn="l" defTabSz="1425550">
              <a:lnSpc>
                <a:spcPct val="90000"/>
              </a:lnSpc>
              <a:spcBef>
                <a:spcPts val="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3275" indent="-266700" algn="l" defTabSz="1425550">
              <a:lnSpc>
                <a:spcPct val="90000"/>
              </a:lnSpc>
              <a:spcBef>
                <a:spcPts val="0"/>
              </a:spcBef>
              <a:buFont typeface="Courier New"/>
              <a:buChar char="o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0975" indent="-457200" algn="l" defTabSz="1425550">
              <a:lnSpc>
                <a:spcPct val="90000"/>
              </a:lnSpc>
              <a:spcBef>
                <a:spcPts val="0"/>
              </a:spcBef>
              <a:buFont typeface="Source Sans Pro"/>
              <a:buChar char="‒"/>
              <a:defRPr sz="20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95525" indent="-457200" algn="l" defTabSz="1425550">
              <a:lnSpc>
                <a:spcPct val="90000"/>
              </a:lnSpc>
              <a:spcBef>
                <a:spcPts val="780"/>
              </a:spcBef>
              <a:buFont typeface="Source Sans Pro"/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>
              <a:lnSpc>
                <a:spcPct val="90000"/>
              </a:lnSpc>
              <a:spcBef>
                <a:spcPts val="78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>
              <a:lnSpc>
                <a:spcPct val="90000"/>
              </a:lnSpc>
              <a:spcBef>
                <a:spcPts val="78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>
              <a:lnSpc>
                <a:spcPct val="90000"/>
              </a:lnSpc>
              <a:spcBef>
                <a:spcPts val="78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>
              <a:lnSpc>
                <a:spcPct val="90000"/>
              </a:lnSpc>
              <a:spcBef>
                <a:spcPts val="78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>
              <a:lnSpc>
                <a:spcPct val="90000"/>
              </a:lnSpc>
              <a:spcBef>
                <a:spcPts val="78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fr-FR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Recrutement de talents adaptés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fr-FR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Dynamisme et innovation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fr-FR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Avantages financiers et fiscaux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fr-FR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Transmission des savoir-faire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A75A358-B779-4B27-BECD-90FE32A6D755}"/>
              </a:ext>
            </a:extLst>
          </p:cNvPr>
          <p:cNvSpPr txBox="1"/>
          <p:nvPr/>
        </p:nvSpPr>
        <p:spPr>
          <a:xfrm>
            <a:off x="6554690" y="1825640"/>
            <a:ext cx="3308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i="1" dirty="0">
                <a:solidFill>
                  <a:srgbClr val="008EA8"/>
                </a:solidFill>
              </a:rPr>
              <a:t>Pour les alternants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54A3B08-CDEE-4575-8EA1-02A4C04F7A77}"/>
              </a:ext>
            </a:extLst>
          </p:cNvPr>
          <p:cNvSpPr txBox="1"/>
          <p:nvPr/>
        </p:nvSpPr>
        <p:spPr>
          <a:xfrm>
            <a:off x="14848180" y="4401091"/>
            <a:ext cx="3440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i="1" dirty="0">
                <a:solidFill>
                  <a:srgbClr val="008EA8"/>
                </a:solidFill>
              </a:rPr>
              <a:t>Pour les entreprises</a:t>
            </a:r>
          </a:p>
        </p:txBody>
      </p:sp>
      <p:sp>
        <p:nvSpPr>
          <p:cNvPr id="7" name="Croix 6">
            <a:extLst>
              <a:ext uri="{FF2B5EF4-FFF2-40B4-BE49-F238E27FC236}">
                <a16:creationId xmlns:a16="http://schemas.microsoft.com/office/drawing/2014/main" id="{841C863A-E737-4B63-8360-0FD4712290DB}"/>
              </a:ext>
            </a:extLst>
          </p:cNvPr>
          <p:cNvSpPr>
            <a:spLocks noChangeAspect="1"/>
          </p:cNvSpPr>
          <p:nvPr/>
        </p:nvSpPr>
        <p:spPr bwMode="auto">
          <a:xfrm>
            <a:off x="428744" y="2085688"/>
            <a:ext cx="420938" cy="431895"/>
          </a:xfrm>
          <a:prstGeom prst="plus">
            <a:avLst>
              <a:gd name="adj" fmla="val 37883"/>
            </a:avLst>
          </a:prstGeom>
          <a:solidFill>
            <a:srgbClr val="008EA8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53458" tIns="53458" rIns="53458" bIns="53458" numCol="1" spcCol="38100" rtlCol="0" anchor="ctr">
            <a:spAutoFit/>
          </a:bodyPr>
          <a:lstStyle/>
          <a:p>
            <a:pPr defTabSz="534604">
              <a:defRPr/>
            </a:pPr>
            <a:endParaRPr lang="fr-FR" sz="210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Croix 7">
            <a:extLst>
              <a:ext uri="{FF2B5EF4-FFF2-40B4-BE49-F238E27FC236}">
                <a16:creationId xmlns:a16="http://schemas.microsoft.com/office/drawing/2014/main" id="{7D941F9B-AA0B-4463-B335-CA45C2B3BBDA}"/>
              </a:ext>
            </a:extLst>
          </p:cNvPr>
          <p:cNvSpPr>
            <a:spLocks noChangeAspect="1"/>
          </p:cNvSpPr>
          <p:nvPr/>
        </p:nvSpPr>
        <p:spPr bwMode="auto">
          <a:xfrm>
            <a:off x="9791601" y="8059037"/>
            <a:ext cx="420938" cy="431895"/>
          </a:xfrm>
          <a:prstGeom prst="plus">
            <a:avLst>
              <a:gd name="adj" fmla="val 37883"/>
            </a:avLst>
          </a:prstGeom>
          <a:solidFill>
            <a:srgbClr val="008EA8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53458" tIns="53458" rIns="53458" bIns="53458" numCol="1" spcCol="38100" rtlCol="0" anchor="ctr">
            <a:spAutoFit/>
          </a:bodyPr>
          <a:lstStyle/>
          <a:p>
            <a:pPr defTabSz="534604">
              <a:defRPr/>
            </a:pPr>
            <a:endParaRPr lang="fr-FR" sz="210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Croix 8">
            <a:extLst>
              <a:ext uri="{FF2B5EF4-FFF2-40B4-BE49-F238E27FC236}">
                <a16:creationId xmlns:a16="http://schemas.microsoft.com/office/drawing/2014/main" id="{4ECBEB26-F5FC-4A6A-9281-6BCA51DEFDAB}"/>
              </a:ext>
            </a:extLst>
          </p:cNvPr>
          <p:cNvSpPr>
            <a:spLocks noChangeAspect="1"/>
          </p:cNvSpPr>
          <p:nvPr/>
        </p:nvSpPr>
        <p:spPr bwMode="auto">
          <a:xfrm>
            <a:off x="11447484" y="4877931"/>
            <a:ext cx="420938" cy="431895"/>
          </a:xfrm>
          <a:prstGeom prst="plus">
            <a:avLst>
              <a:gd name="adj" fmla="val 37883"/>
            </a:avLst>
          </a:prstGeom>
          <a:solidFill>
            <a:srgbClr val="008EA8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53458" tIns="53458" rIns="53458" bIns="53458" numCol="1" spcCol="38100" rtlCol="0" anchor="ctr">
            <a:spAutoFit/>
          </a:bodyPr>
          <a:lstStyle/>
          <a:p>
            <a:pPr defTabSz="534604">
              <a:defRPr/>
            </a:pPr>
            <a:endParaRPr lang="fr-FR" sz="210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Croix 9">
            <a:extLst>
              <a:ext uri="{FF2B5EF4-FFF2-40B4-BE49-F238E27FC236}">
                <a16:creationId xmlns:a16="http://schemas.microsoft.com/office/drawing/2014/main" id="{CA155E94-FC76-42D2-BA1E-7CE83D19F866}"/>
              </a:ext>
            </a:extLst>
          </p:cNvPr>
          <p:cNvSpPr>
            <a:spLocks noChangeAspect="1"/>
          </p:cNvSpPr>
          <p:nvPr/>
        </p:nvSpPr>
        <p:spPr bwMode="auto">
          <a:xfrm>
            <a:off x="18288545" y="7807335"/>
            <a:ext cx="420938" cy="431895"/>
          </a:xfrm>
          <a:prstGeom prst="plus">
            <a:avLst>
              <a:gd name="adj" fmla="val 37883"/>
            </a:avLst>
          </a:prstGeom>
          <a:solidFill>
            <a:srgbClr val="008EA8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53458" tIns="53458" rIns="53458" bIns="53458" numCol="1" spcCol="38100" rtlCol="0" anchor="ctr">
            <a:spAutoFit/>
          </a:bodyPr>
          <a:lstStyle/>
          <a:p>
            <a:pPr defTabSz="534604">
              <a:defRPr/>
            </a:pPr>
            <a:endParaRPr lang="fr-FR" sz="210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21FD8CD0-5790-4A88-99FA-8812AE47556C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2643159" y="1669572"/>
            <a:ext cx="5850915" cy="1944422"/>
          </a:xfrm>
        </p:spPr>
        <p:txBody>
          <a:bodyPr/>
          <a:lstStyle/>
          <a:p>
            <a:pPr>
              <a:spcBef>
                <a:spcPts val="0"/>
              </a:spcBef>
              <a:buClrTx/>
              <a:buFontTx/>
              <a:buNone/>
              <a:defRPr/>
            </a:pPr>
            <a:r>
              <a:rPr lang="fr-FR" sz="40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ヒラギノ角ゴ Pro W3"/>
              </a:rPr>
              <a:t>Envie de </a:t>
            </a:r>
            <a:r>
              <a:rPr lang="fr-FR" sz="4000" b="1" dirty="0">
                <a:solidFill>
                  <a:srgbClr val="008EA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ヒラギノ角ゴ Pro W3"/>
              </a:rPr>
              <a:t>concret?</a:t>
            </a:r>
            <a:endParaRPr sz="4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spcBef>
                <a:spcPts val="0"/>
              </a:spcBef>
              <a:buClrTx/>
              <a:buFontTx/>
              <a:buNone/>
              <a:defRPr/>
            </a:pPr>
            <a:r>
              <a:rPr lang="fr-FR" sz="40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ヒラギノ角ゴ Pro W3"/>
              </a:rPr>
              <a:t>Envie d’</a:t>
            </a:r>
            <a:r>
              <a:rPr lang="fr-FR" sz="4000" b="1" dirty="0">
                <a:solidFill>
                  <a:srgbClr val="008EA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ヒラギノ角ゴ Pro W3"/>
              </a:rPr>
              <a:t>autonomie?</a:t>
            </a:r>
          </a:p>
          <a:p>
            <a:pPr>
              <a:spcBef>
                <a:spcPts val="0"/>
              </a:spcBef>
              <a:buClrTx/>
              <a:buFontTx/>
              <a:buNone/>
              <a:defRPr/>
            </a:pPr>
            <a:r>
              <a:rPr lang="fr-FR" sz="40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ヒラギノ角ゴ Pro W3"/>
              </a:rPr>
              <a:t>Envie d’</a:t>
            </a:r>
            <a:r>
              <a:rPr lang="fr-FR" sz="4000" b="1" dirty="0">
                <a:solidFill>
                  <a:srgbClr val="008EA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ヒラギノ角ゴ Pro W3"/>
              </a:rPr>
              <a:t>expérience pro?</a:t>
            </a:r>
            <a:r>
              <a:rPr lang="fr-FR" sz="4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ヒラギノ角ゴ Pro W3"/>
              </a:rPr>
              <a:t>?</a:t>
            </a:r>
          </a:p>
          <a:p>
            <a:pPr>
              <a:defRPr/>
            </a:pPr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78FFF650-D90E-41C6-A6A1-130B0B232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12209731">
            <a:off x="13124535" y="-202808"/>
            <a:ext cx="2615240" cy="2472952"/>
          </a:xfrm>
          <a:prstGeom prst="rect">
            <a:avLst/>
          </a:prstGeom>
        </p:spPr>
      </p:pic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1AD1F747-FB45-447B-B612-73EE8EF24FBE}"/>
              </a:ext>
            </a:extLst>
          </p:cNvPr>
          <p:cNvSpPr txBox="1">
            <a:spLocks noChangeShapeType="1"/>
          </p:cNvSpPr>
          <p:nvPr/>
        </p:nvSpPr>
        <p:spPr bwMode="auto">
          <a:xfrm>
            <a:off x="790601" y="2951053"/>
            <a:ext cx="10281288" cy="4555093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Ctr="1">
            <a:spAutoFit/>
          </a:bodyPr>
          <a:lstStyle>
            <a:lvl1pPr marL="268288" indent="-268288" algn="l" defTabSz="1425550">
              <a:lnSpc>
                <a:spcPct val="90000"/>
              </a:lnSpc>
              <a:spcBef>
                <a:spcPts val="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3275" indent="-266700" algn="l" defTabSz="1425550">
              <a:lnSpc>
                <a:spcPct val="90000"/>
              </a:lnSpc>
              <a:spcBef>
                <a:spcPts val="0"/>
              </a:spcBef>
              <a:buFont typeface="Courier New"/>
              <a:buChar char="o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0975" indent="-457200" algn="l" defTabSz="1425550">
              <a:lnSpc>
                <a:spcPct val="90000"/>
              </a:lnSpc>
              <a:spcBef>
                <a:spcPts val="0"/>
              </a:spcBef>
              <a:buFont typeface="Source Sans Pro"/>
              <a:buChar char="‒"/>
              <a:defRPr sz="20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95525" indent="-457200" algn="l" defTabSz="1425550">
              <a:lnSpc>
                <a:spcPct val="90000"/>
              </a:lnSpc>
              <a:spcBef>
                <a:spcPts val="780"/>
              </a:spcBef>
              <a:buFont typeface="Source Sans Pro"/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>
              <a:lnSpc>
                <a:spcPct val="90000"/>
              </a:lnSpc>
              <a:spcBef>
                <a:spcPts val="78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>
              <a:lnSpc>
                <a:spcPct val="90000"/>
              </a:lnSpc>
              <a:spcBef>
                <a:spcPts val="78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>
              <a:lnSpc>
                <a:spcPct val="90000"/>
              </a:lnSpc>
              <a:spcBef>
                <a:spcPts val="78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>
              <a:lnSpc>
                <a:spcPct val="90000"/>
              </a:lnSpc>
              <a:spcBef>
                <a:spcPts val="78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>
              <a:lnSpc>
                <a:spcPct val="90000"/>
              </a:lnSpc>
              <a:spcBef>
                <a:spcPts val="78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fr-FR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Donner du sens aux </a:t>
            </a:r>
            <a:r>
              <a:rPr lang="fr-FR" b="1" dirty="0">
                <a:solidFill>
                  <a:srgbClr val="008EA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apprentissages</a:t>
            </a:r>
            <a:r>
              <a:rPr lang="fr-FR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 </a:t>
            </a:r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théoriques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fr-FR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Acquérir une </a:t>
            </a:r>
            <a:r>
              <a:rPr lang="fr-FR" b="1" dirty="0">
                <a:solidFill>
                  <a:srgbClr val="008EA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expérience professionnelle </a:t>
            </a:r>
            <a:r>
              <a:rPr lang="fr-FR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valorisable sur le  marché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fr-FR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Une insertion professionnelle facilitée par le </a:t>
            </a:r>
            <a:r>
              <a:rPr lang="fr-FR" b="1" dirty="0">
                <a:solidFill>
                  <a:srgbClr val="008EA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développement d’un réseau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fr-FR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Bénéficier d’une formation entièrement </a:t>
            </a:r>
            <a:r>
              <a:rPr lang="fr-FR" b="1" dirty="0">
                <a:solidFill>
                  <a:srgbClr val="008EA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financée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fr-FR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Être </a:t>
            </a:r>
            <a:r>
              <a:rPr lang="fr-FR" b="1" dirty="0">
                <a:solidFill>
                  <a:srgbClr val="008EA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rémunéré</a:t>
            </a:r>
            <a:r>
              <a:rPr lang="fr-FR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 tout au long de sa formation</a:t>
            </a:r>
          </a:p>
          <a:p>
            <a:pPr marL="0" lvl="0" indent="0" defTabSz="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fr-FR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Ouvrir des </a:t>
            </a:r>
            <a:r>
              <a:rPr lang="fr-FR" b="1" dirty="0">
                <a:solidFill>
                  <a:srgbClr val="008EA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droits</a:t>
            </a:r>
            <a:r>
              <a:rPr lang="fr-FR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(retraite, chômage, allocations, …)</a:t>
            </a:r>
          </a:p>
        </p:txBody>
      </p:sp>
    </p:spTree>
    <p:extLst>
      <p:ext uri="{BB962C8B-B14F-4D97-AF65-F5344CB8AC3E}">
        <p14:creationId xmlns:p14="http://schemas.microsoft.com/office/powerpoint/2010/main" val="1056156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62609" y="2897634"/>
            <a:ext cx="17108433" cy="3545586"/>
          </a:xfrm>
        </p:spPr>
        <p:txBody>
          <a:bodyPr/>
          <a:lstStyle/>
          <a:p>
            <a:r>
              <a:rPr lang="fr-FR" dirty="0"/>
              <a:t>QUESTION 	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150641" y="4913858"/>
            <a:ext cx="149056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rtl="0"/>
            <a:r>
              <a:rPr lang="fr-FR" sz="4400" kern="1200" dirty="0">
                <a:solidFill>
                  <a:prstClr val="black"/>
                </a:solidFill>
                <a:latin typeface="Source Sans Pro"/>
              </a:rPr>
              <a:t>D’après vous, en pourcentage, combien de diplômés trouvent leur premier emploi grâce à leur alternance ? </a:t>
            </a:r>
          </a:p>
        </p:txBody>
      </p:sp>
    </p:spTree>
    <p:extLst>
      <p:ext uri="{BB962C8B-B14F-4D97-AF65-F5344CB8AC3E}">
        <p14:creationId xmlns:p14="http://schemas.microsoft.com/office/powerpoint/2010/main" val="376593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63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Faculté des sciences &amp; des techniques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078633" y="6004894"/>
            <a:ext cx="15849159" cy="1213220"/>
          </a:xfrm>
        </p:spPr>
        <p:txBody>
          <a:bodyPr>
            <a:noAutofit/>
          </a:bodyPr>
          <a:lstStyle/>
          <a:p>
            <a:pPr marL="0" indent="0" algn="ctr" defTabSz="914400" rtl="0">
              <a:buNone/>
            </a:pPr>
            <a:r>
              <a:rPr lang="fr-FR" altLang="fr-FR" sz="3200" kern="1200" dirty="0"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 réussite aux examens  sur l’année 2024-25</a:t>
            </a:r>
          </a:p>
          <a:p>
            <a:pPr marL="0" indent="0" algn="ctr" defTabSz="914400" rtl="0">
              <a:buNone/>
            </a:pPr>
            <a:r>
              <a:rPr lang="fr-FR" altLang="fr-FR" sz="3200" kern="1200" dirty="0"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Et </a:t>
            </a:r>
            <a:r>
              <a:rPr lang="fr-FR" altLang="fr-FR" sz="3200" b="1" kern="1200" dirty="0"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100 % d’insertion professionnelle </a:t>
            </a:r>
            <a:r>
              <a:rPr lang="fr-FR" altLang="fr-FR" sz="3200" kern="1200" dirty="0"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des jeunes alternants diplômés sur ce Master*</a:t>
            </a:r>
          </a:p>
          <a:p>
            <a:pPr marL="0" indent="0" algn="r" defTabSz="914400" rtl="0">
              <a:lnSpc>
                <a:spcPct val="100000"/>
              </a:lnSpc>
              <a:buNone/>
            </a:pPr>
            <a:endParaRPr lang="fr-FR" altLang="fr-FR" sz="1000" kern="1200" dirty="0">
              <a:solidFill>
                <a:prstClr val="black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 algn="r" defTabSz="914400" rtl="0">
              <a:buNone/>
            </a:pPr>
            <a:endParaRPr lang="fr-FR" sz="2000" kern="1200" dirty="0">
              <a:solidFill>
                <a:srgbClr val="FF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 algn="r" defTabSz="914400" rtl="0">
              <a:buNone/>
            </a:pPr>
            <a:r>
              <a:rPr lang="fr-FR" sz="2000" kern="1200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*Source : enquête SUIO sur la promo 2021-22 (situation au 1</a:t>
            </a:r>
            <a:r>
              <a:rPr lang="fr-FR" sz="2000" kern="1200" baseline="30000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er</a:t>
            </a:r>
            <a:r>
              <a:rPr lang="fr-FR" sz="2000" kern="1200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mars 2023 soit 6 à 8 mois après la validation du diplôme de master)</a:t>
            </a:r>
            <a:endParaRPr lang="fr-FR" altLang="fr-FR" sz="2000" kern="1200" dirty="0">
              <a:solidFill>
                <a:srgbClr val="FF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 bwMode="auto">
          <a:xfrm>
            <a:off x="7559353" y="2886717"/>
            <a:ext cx="4176464" cy="2459189"/>
          </a:xfrm>
          <a:prstGeom prst="roundRect">
            <a:avLst/>
          </a:prstGeom>
          <a:solidFill>
            <a:srgbClr val="008EA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600" b="1" kern="1200" dirty="0">
                <a:solidFill>
                  <a:schemeClr val="bg1"/>
                </a:solidFill>
                <a:latin typeface="Source Sans Pro"/>
                <a:cs typeface="Arial"/>
              </a:rPr>
              <a:t>100</a:t>
            </a:r>
            <a:r>
              <a:rPr kumimoji="0" lang="fr-FR" sz="9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cs typeface="Arial"/>
              </a:rPr>
              <a:t> %</a:t>
            </a:r>
          </a:p>
        </p:txBody>
      </p:sp>
    </p:spTree>
    <p:extLst>
      <p:ext uri="{BB962C8B-B14F-4D97-AF65-F5344CB8AC3E}">
        <p14:creationId xmlns:p14="http://schemas.microsoft.com/office/powerpoint/2010/main" val="2568944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Thème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Thème1</Template>
  <TotalTime>2647</TotalTime>
  <Words>2568</Words>
  <Application>Microsoft Office PowerPoint</Application>
  <DocSecurity>0</DocSecurity>
  <PresentationFormat>Personnalisé</PresentationFormat>
  <Paragraphs>331</Paragraphs>
  <Slides>28</Slides>
  <Notes>24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40" baseType="lpstr">
      <vt:lpstr>Arial</vt:lpstr>
      <vt:lpstr>Calibri</vt:lpstr>
      <vt:lpstr>Calibri Light</vt:lpstr>
      <vt:lpstr>Courier New</vt:lpstr>
      <vt:lpstr>Ink Free</vt:lpstr>
      <vt:lpstr>Police système Courant</vt:lpstr>
      <vt:lpstr>Souce</vt:lpstr>
      <vt:lpstr>Souce sans</vt:lpstr>
      <vt:lpstr>Source Sans Pro</vt:lpstr>
      <vt:lpstr>Webdings</vt:lpstr>
      <vt:lpstr>Wingdings</vt:lpstr>
      <vt:lpstr>Thème Office</vt:lpstr>
      <vt:lpstr>Présentation PowerPoint</vt:lpstr>
      <vt:lpstr>Une offre riche et pluridisciplinaire</vt:lpstr>
      <vt:lpstr>Présentation Equipe Focal</vt:lpstr>
      <vt:lpstr>Les Missions du service Focal</vt:lpstr>
      <vt:lpstr>Présentation PowerPoint</vt:lpstr>
      <vt:lpstr>Faculté des sciences &amp; des techniques</vt:lpstr>
      <vt:lpstr>Présentation PowerPoint</vt:lpstr>
      <vt:lpstr>Présentation PowerPoint</vt:lpstr>
      <vt:lpstr>Faculté des sciences &amp; des techniques</vt:lpstr>
      <vt:lpstr>Présentation PowerPoint</vt:lpstr>
      <vt:lpstr>Présentation PowerPoint</vt:lpstr>
      <vt:lpstr>Présentation PowerPoint</vt:lpstr>
      <vt:lpstr>3 parties prenantes</vt:lpstr>
      <vt:lpstr>Un statut différent : salarié d’entreprise</vt:lpstr>
      <vt:lpstr>Une rémunération en continu</vt:lpstr>
      <vt:lpstr>Un nouveau rythme de formation</vt:lpstr>
      <vt:lpstr>Présentation PowerPoint</vt:lpstr>
      <vt:lpstr>LEA - Livret Electronique de l’Alternant</vt:lpstr>
      <vt:lpstr>LEA - Livret Electronique de l’Alternant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CreativeCorpOmega</dc:creator>
  <cp:keywords/>
  <dc:description/>
  <cp:lastModifiedBy>Delphine VINCE</cp:lastModifiedBy>
  <cp:revision>363</cp:revision>
  <cp:lastPrinted>2024-01-17T11:16:16Z</cp:lastPrinted>
  <dcterms:created xsi:type="dcterms:W3CDTF">2019-11-20T14:44:30Z</dcterms:created>
  <dcterms:modified xsi:type="dcterms:W3CDTF">2026-01-29T08:36:53Z</dcterms:modified>
  <cp:category/>
  <dc:identifier/>
  <cp:contentStatus/>
  <dc:language/>
  <cp:version/>
</cp:coreProperties>
</file>