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5150" r:id="rId1"/>
  </p:sldMasterIdLst>
  <p:notesMasterIdLst>
    <p:notesMasterId r:id="rId35"/>
  </p:notesMasterIdLst>
  <p:handoutMasterIdLst>
    <p:handoutMasterId r:id="rId36"/>
  </p:handoutMasterIdLst>
  <p:sldIdLst>
    <p:sldId id="334" r:id="rId2"/>
    <p:sldId id="374" r:id="rId3"/>
    <p:sldId id="339" r:id="rId4"/>
    <p:sldId id="346" r:id="rId5"/>
    <p:sldId id="345" r:id="rId6"/>
    <p:sldId id="344" r:id="rId7"/>
    <p:sldId id="347" r:id="rId8"/>
    <p:sldId id="375" r:id="rId9"/>
    <p:sldId id="349" r:id="rId10"/>
    <p:sldId id="350" r:id="rId11"/>
    <p:sldId id="351" r:id="rId12"/>
    <p:sldId id="352" r:id="rId13"/>
    <p:sldId id="353" r:id="rId14"/>
    <p:sldId id="354" r:id="rId15"/>
    <p:sldId id="355" r:id="rId16"/>
    <p:sldId id="356" r:id="rId17"/>
    <p:sldId id="357" r:id="rId18"/>
    <p:sldId id="358" r:id="rId19"/>
    <p:sldId id="359" r:id="rId20"/>
    <p:sldId id="360" r:id="rId21"/>
    <p:sldId id="361" r:id="rId22"/>
    <p:sldId id="362" r:id="rId23"/>
    <p:sldId id="363" r:id="rId24"/>
    <p:sldId id="364" r:id="rId25"/>
    <p:sldId id="365" r:id="rId26"/>
    <p:sldId id="366" r:id="rId27"/>
    <p:sldId id="367" r:id="rId28"/>
    <p:sldId id="368" r:id="rId29"/>
    <p:sldId id="369" r:id="rId30"/>
    <p:sldId id="370" r:id="rId31"/>
    <p:sldId id="371" r:id="rId32"/>
    <p:sldId id="372" r:id="rId33"/>
    <p:sldId id="373" r:id="rId34"/>
  </p:sldIdLst>
  <p:sldSz cx="9144000" cy="6858000" type="screen4x3"/>
  <p:notesSz cx="6797675" cy="987425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D228"/>
    <a:srgbClr val="17375E"/>
    <a:srgbClr val="CAD000"/>
    <a:srgbClr val="254061"/>
    <a:srgbClr val="E3004F"/>
    <a:srgbClr val="6D1F82"/>
    <a:srgbClr val="003366"/>
    <a:srgbClr val="00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113" d="100"/>
          <a:sy n="113" d="100"/>
        </p:scale>
        <p:origin x="1590" y="102"/>
      </p:cViewPr>
      <p:guideLst>
        <p:guide orient="horz" pos="2205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033336-FBED-4637-9E5D-E94A60EBE21A}" type="doc">
      <dgm:prSet loTypeId="urn:microsoft.com/office/officeart/2005/8/layout/process1" loCatId="process" qsTypeId="urn:microsoft.com/office/officeart/2005/8/quickstyle/simple2" qsCatId="simple" csTypeId="urn:microsoft.com/office/officeart/2005/8/colors/accent3_2" csCatId="accent3" phldr="1"/>
      <dgm:spPr/>
    </dgm:pt>
    <dgm:pt modelId="{8B9C2E01-4A15-4739-A22A-290522A896C3}">
      <dgm:prSet phldrT="[Texte]"/>
      <dgm:spPr>
        <a:solidFill>
          <a:srgbClr val="BCD228"/>
        </a:solidFill>
      </dgm:spPr>
      <dgm:t>
        <a:bodyPr/>
        <a:lstStyle/>
        <a:p>
          <a:r>
            <a:rPr lang="en-US" dirty="0">
              <a:solidFill>
                <a:srgbClr val="17375E"/>
              </a:solidFill>
              <a:latin typeface="Comic Sans MS" pitchFamily="66" charset="0"/>
            </a:rPr>
            <a:t>Find the cycle of maximum mean weight</a:t>
          </a:r>
          <a:endParaRPr lang="fr-FR" dirty="0">
            <a:solidFill>
              <a:srgbClr val="17375E"/>
            </a:solidFill>
          </a:endParaRPr>
        </a:p>
      </dgm:t>
    </dgm:pt>
    <dgm:pt modelId="{AF7D03EB-3534-45C4-8FE4-4A2D8F42DBEF}" type="parTrans" cxnId="{1F4DF1F1-7EC4-40FB-ACCF-9969DF1B33BE}">
      <dgm:prSet/>
      <dgm:spPr/>
      <dgm:t>
        <a:bodyPr/>
        <a:lstStyle/>
        <a:p>
          <a:endParaRPr lang="fr-FR"/>
        </a:p>
      </dgm:t>
    </dgm:pt>
    <dgm:pt modelId="{9440E9BA-506E-45FE-BDA3-A4D2A5AF3EBE}" type="sibTrans" cxnId="{1F4DF1F1-7EC4-40FB-ACCF-9969DF1B33BE}">
      <dgm:prSet/>
      <dgm:spPr/>
      <dgm:t>
        <a:bodyPr/>
        <a:lstStyle/>
        <a:p>
          <a:endParaRPr lang="fr-FR"/>
        </a:p>
      </dgm:t>
    </dgm:pt>
    <dgm:pt modelId="{C3A6988E-89DF-4258-9EA5-F0AAE7D6B039}">
      <dgm:prSet phldrT="[Texte]"/>
      <dgm:spPr>
        <a:solidFill>
          <a:srgbClr val="BCD228"/>
        </a:solidFill>
      </dgm:spPr>
      <dgm:t>
        <a:bodyPr/>
        <a:lstStyle/>
        <a:p>
          <a:r>
            <a:rPr lang="en-US" dirty="0">
              <a:solidFill>
                <a:srgbClr val="17375E"/>
              </a:solidFill>
              <a:latin typeface="Comic Sans MS" pitchFamily="66" charset="0"/>
            </a:rPr>
            <a:t>Find the best path leading to this cycle of maximum mean weight</a:t>
          </a:r>
          <a:endParaRPr lang="fr-FR" dirty="0">
            <a:solidFill>
              <a:srgbClr val="17375E"/>
            </a:solidFill>
          </a:endParaRPr>
        </a:p>
      </dgm:t>
    </dgm:pt>
    <dgm:pt modelId="{7C56A23B-0F90-486F-A1F9-A0EF322E05BC}" type="parTrans" cxnId="{D5EB7B35-3319-4710-979B-E02412AE7DD5}">
      <dgm:prSet/>
      <dgm:spPr/>
      <dgm:t>
        <a:bodyPr/>
        <a:lstStyle/>
        <a:p>
          <a:endParaRPr lang="fr-FR"/>
        </a:p>
      </dgm:t>
    </dgm:pt>
    <dgm:pt modelId="{F4C2BB74-C5A7-45B6-A44E-8F0C20F958F0}" type="sibTrans" cxnId="{D5EB7B35-3319-4710-979B-E02412AE7DD5}">
      <dgm:prSet/>
      <dgm:spPr/>
      <dgm:t>
        <a:bodyPr/>
        <a:lstStyle/>
        <a:p>
          <a:endParaRPr lang="fr-FR"/>
        </a:p>
      </dgm:t>
    </dgm:pt>
    <dgm:pt modelId="{1B809F6A-A636-4FC0-80E8-C8E218347A06}">
      <dgm:prSet phldrT="[Texte]"/>
      <dgm:spPr>
        <a:solidFill>
          <a:srgbClr val="BCD228"/>
        </a:solidFill>
      </dgm:spPr>
      <dgm:t>
        <a:bodyPr/>
        <a:lstStyle/>
        <a:p>
          <a:r>
            <a:rPr lang="en-US" dirty="0">
              <a:solidFill>
                <a:srgbClr val="17375E"/>
              </a:solidFill>
              <a:latin typeface="Comic Sans MS" pitchFamily="66" charset="0"/>
            </a:rPr>
            <a:t>Follow the path and stay in the cycle</a:t>
          </a:r>
          <a:endParaRPr lang="fr-FR" dirty="0">
            <a:solidFill>
              <a:srgbClr val="17375E"/>
            </a:solidFill>
          </a:endParaRPr>
        </a:p>
      </dgm:t>
    </dgm:pt>
    <dgm:pt modelId="{25FF1F21-64E8-41A7-A612-4F2793778B17}" type="parTrans" cxnId="{49421BFB-F4EC-4530-B07C-FC69AB1038B8}">
      <dgm:prSet/>
      <dgm:spPr/>
      <dgm:t>
        <a:bodyPr/>
        <a:lstStyle/>
        <a:p>
          <a:endParaRPr lang="fr-FR"/>
        </a:p>
      </dgm:t>
    </dgm:pt>
    <dgm:pt modelId="{D9DB0F86-C2FD-451A-856F-39CF37591F58}" type="sibTrans" cxnId="{49421BFB-F4EC-4530-B07C-FC69AB1038B8}">
      <dgm:prSet/>
      <dgm:spPr/>
      <dgm:t>
        <a:bodyPr/>
        <a:lstStyle/>
        <a:p>
          <a:endParaRPr lang="fr-FR"/>
        </a:p>
      </dgm:t>
    </dgm:pt>
    <dgm:pt modelId="{D88B62D0-7953-4FC8-9401-5FE61505010A}" type="pres">
      <dgm:prSet presAssocID="{2A033336-FBED-4637-9E5D-E94A60EBE21A}" presName="Name0" presStyleCnt="0">
        <dgm:presLayoutVars>
          <dgm:dir/>
          <dgm:resizeHandles val="exact"/>
        </dgm:presLayoutVars>
      </dgm:prSet>
      <dgm:spPr/>
    </dgm:pt>
    <dgm:pt modelId="{9ADFB4C7-2174-4D43-8FF6-87AC530926A4}" type="pres">
      <dgm:prSet presAssocID="{8B9C2E01-4A15-4739-A22A-290522A896C3}" presName="node" presStyleLbl="node1" presStyleIdx="0" presStyleCnt="3">
        <dgm:presLayoutVars>
          <dgm:bulletEnabled val="1"/>
        </dgm:presLayoutVars>
      </dgm:prSet>
      <dgm:spPr/>
    </dgm:pt>
    <dgm:pt modelId="{DBDCBA62-3D87-4E9F-92B7-7F131279A271}" type="pres">
      <dgm:prSet presAssocID="{9440E9BA-506E-45FE-BDA3-A4D2A5AF3EBE}" presName="sibTrans" presStyleLbl="sibTrans2D1" presStyleIdx="0" presStyleCnt="2"/>
      <dgm:spPr/>
    </dgm:pt>
    <dgm:pt modelId="{71EA4571-F717-41BE-B82B-BED9839A4B6E}" type="pres">
      <dgm:prSet presAssocID="{9440E9BA-506E-45FE-BDA3-A4D2A5AF3EBE}" presName="connectorText" presStyleLbl="sibTrans2D1" presStyleIdx="0" presStyleCnt="2"/>
      <dgm:spPr/>
    </dgm:pt>
    <dgm:pt modelId="{EEFA2416-C824-43F8-9F70-48AFB24D0348}" type="pres">
      <dgm:prSet presAssocID="{C3A6988E-89DF-4258-9EA5-F0AAE7D6B039}" presName="node" presStyleLbl="node1" presStyleIdx="1" presStyleCnt="3">
        <dgm:presLayoutVars>
          <dgm:bulletEnabled val="1"/>
        </dgm:presLayoutVars>
      </dgm:prSet>
      <dgm:spPr/>
    </dgm:pt>
    <dgm:pt modelId="{69428AF9-A18A-4FB6-85CD-D715010B57AF}" type="pres">
      <dgm:prSet presAssocID="{F4C2BB74-C5A7-45B6-A44E-8F0C20F958F0}" presName="sibTrans" presStyleLbl="sibTrans2D1" presStyleIdx="1" presStyleCnt="2"/>
      <dgm:spPr/>
    </dgm:pt>
    <dgm:pt modelId="{E34E5962-A249-49CB-9ED8-85BB06BF5896}" type="pres">
      <dgm:prSet presAssocID="{F4C2BB74-C5A7-45B6-A44E-8F0C20F958F0}" presName="connectorText" presStyleLbl="sibTrans2D1" presStyleIdx="1" presStyleCnt="2"/>
      <dgm:spPr/>
    </dgm:pt>
    <dgm:pt modelId="{8B4080C0-F8DA-4736-8B1A-559E8C4B6253}" type="pres">
      <dgm:prSet presAssocID="{1B809F6A-A636-4FC0-80E8-C8E218347A06}" presName="node" presStyleLbl="node1" presStyleIdx="2" presStyleCnt="3">
        <dgm:presLayoutVars>
          <dgm:bulletEnabled val="1"/>
        </dgm:presLayoutVars>
      </dgm:prSet>
      <dgm:spPr/>
    </dgm:pt>
  </dgm:ptLst>
  <dgm:cxnLst>
    <dgm:cxn modelId="{D5EB7B35-3319-4710-979B-E02412AE7DD5}" srcId="{2A033336-FBED-4637-9E5D-E94A60EBE21A}" destId="{C3A6988E-89DF-4258-9EA5-F0AAE7D6B039}" srcOrd="1" destOrd="0" parTransId="{7C56A23B-0F90-486F-A1F9-A0EF322E05BC}" sibTransId="{F4C2BB74-C5A7-45B6-A44E-8F0C20F958F0}"/>
    <dgm:cxn modelId="{F0CCEA3D-7265-4129-B3EC-27BC98744B0C}" type="presOf" srcId="{9440E9BA-506E-45FE-BDA3-A4D2A5AF3EBE}" destId="{DBDCBA62-3D87-4E9F-92B7-7F131279A271}" srcOrd="0" destOrd="0" presId="urn:microsoft.com/office/officeart/2005/8/layout/process1"/>
    <dgm:cxn modelId="{CCFEB249-6054-4FCF-9E5D-17C4B0750330}" type="presOf" srcId="{F4C2BB74-C5A7-45B6-A44E-8F0C20F958F0}" destId="{69428AF9-A18A-4FB6-85CD-D715010B57AF}" srcOrd="0" destOrd="0" presId="urn:microsoft.com/office/officeart/2005/8/layout/process1"/>
    <dgm:cxn modelId="{FA3B3D80-097A-4F28-AC9B-83BF79CD6BEC}" type="presOf" srcId="{8B9C2E01-4A15-4739-A22A-290522A896C3}" destId="{9ADFB4C7-2174-4D43-8FF6-87AC530926A4}" srcOrd="0" destOrd="0" presId="urn:microsoft.com/office/officeart/2005/8/layout/process1"/>
    <dgm:cxn modelId="{7D952CB8-ADBC-499B-B679-641E51DDE077}" type="presOf" srcId="{F4C2BB74-C5A7-45B6-A44E-8F0C20F958F0}" destId="{E34E5962-A249-49CB-9ED8-85BB06BF5896}" srcOrd="1" destOrd="0" presId="urn:microsoft.com/office/officeart/2005/8/layout/process1"/>
    <dgm:cxn modelId="{B9616ECB-1950-47EF-B24F-2BD6D445950E}" type="presOf" srcId="{1B809F6A-A636-4FC0-80E8-C8E218347A06}" destId="{8B4080C0-F8DA-4736-8B1A-559E8C4B6253}" srcOrd="0" destOrd="0" presId="urn:microsoft.com/office/officeart/2005/8/layout/process1"/>
    <dgm:cxn modelId="{A124EFD9-9472-412D-97DE-2E24C9EB3FA8}" type="presOf" srcId="{9440E9BA-506E-45FE-BDA3-A4D2A5AF3EBE}" destId="{71EA4571-F717-41BE-B82B-BED9839A4B6E}" srcOrd="1" destOrd="0" presId="urn:microsoft.com/office/officeart/2005/8/layout/process1"/>
    <dgm:cxn modelId="{4A5512DC-ACEA-4FDB-80E8-4CDE589E6DDF}" type="presOf" srcId="{2A033336-FBED-4637-9E5D-E94A60EBE21A}" destId="{D88B62D0-7953-4FC8-9401-5FE61505010A}" srcOrd="0" destOrd="0" presId="urn:microsoft.com/office/officeart/2005/8/layout/process1"/>
    <dgm:cxn modelId="{1F4DF1F1-7EC4-40FB-ACCF-9969DF1B33BE}" srcId="{2A033336-FBED-4637-9E5D-E94A60EBE21A}" destId="{8B9C2E01-4A15-4739-A22A-290522A896C3}" srcOrd="0" destOrd="0" parTransId="{AF7D03EB-3534-45C4-8FE4-4A2D8F42DBEF}" sibTransId="{9440E9BA-506E-45FE-BDA3-A4D2A5AF3EBE}"/>
    <dgm:cxn modelId="{49421BFB-F4EC-4530-B07C-FC69AB1038B8}" srcId="{2A033336-FBED-4637-9E5D-E94A60EBE21A}" destId="{1B809F6A-A636-4FC0-80E8-C8E218347A06}" srcOrd="2" destOrd="0" parTransId="{25FF1F21-64E8-41A7-A612-4F2793778B17}" sibTransId="{D9DB0F86-C2FD-451A-856F-39CF37591F58}"/>
    <dgm:cxn modelId="{750DB2FE-6C34-4B9D-BBC8-EF91BCCB9D0F}" type="presOf" srcId="{C3A6988E-89DF-4258-9EA5-F0AAE7D6B039}" destId="{EEFA2416-C824-43F8-9F70-48AFB24D0348}" srcOrd="0" destOrd="0" presId="urn:microsoft.com/office/officeart/2005/8/layout/process1"/>
    <dgm:cxn modelId="{77681480-A3CC-4D68-BA07-97AC29B98FD1}" type="presParOf" srcId="{D88B62D0-7953-4FC8-9401-5FE61505010A}" destId="{9ADFB4C7-2174-4D43-8FF6-87AC530926A4}" srcOrd="0" destOrd="0" presId="urn:microsoft.com/office/officeart/2005/8/layout/process1"/>
    <dgm:cxn modelId="{12FD303C-2173-4E5C-AE4D-E873067AB1A3}" type="presParOf" srcId="{D88B62D0-7953-4FC8-9401-5FE61505010A}" destId="{DBDCBA62-3D87-4E9F-92B7-7F131279A271}" srcOrd="1" destOrd="0" presId="urn:microsoft.com/office/officeart/2005/8/layout/process1"/>
    <dgm:cxn modelId="{206E9097-E4C9-4CFE-BAAA-5ED88BFBDE03}" type="presParOf" srcId="{DBDCBA62-3D87-4E9F-92B7-7F131279A271}" destId="{71EA4571-F717-41BE-B82B-BED9839A4B6E}" srcOrd="0" destOrd="0" presId="urn:microsoft.com/office/officeart/2005/8/layout/process1"/>
    <dgm:cxn modelId="{D7EE7DC2-FB46-412E-B101-6586F757A062}" type="presParOf" srcId="{D88B62D0-7953-4FC8-9401-5FE61505010A}" destId="{EEFA2416-C824-43F8-9F70-48AFB24D0348}" srcOrd="2" destOrd="0" presId="urn:microsoft.com/office/officeart/2005/8/layout/process1"/>
    <dgm:cxn modelId="{4FE34220-717D-4071-8D2A-95DD1E4260BA}" type="presParOf" srcId="{D88B62D0-7953-4FC8-9401-5FE61505010A}" destId="{69428AF9-A18A-4FB6-85CD-D715010B57AF}" srcOrd="3" destOrd="0" presId="urn:microsoft.com/office/officeart/2005/8/layout/process1"/>
    <dgm:cxn modelId="{0F2C5EA1-12FA-4F38-B6ED-8854031E9E01}" type="presParOf" srcId="{69428AF9-A18A-4FB6-85CD-D715010B57AF}" destId="{E34E5962-A249-49CB-9ED8-85BB06BF5896}" srcOrd="0" destOrd="0" presId="urn:microsoft.com/office/officeart/2005/8/layout/process1"/>
    <dgm:cxn modelId="{C87FB69B-1248-4240-BB91-47FB1E012002}" type="presParOf" srcId="{D88B62D0-7953-4FC8-9401-5FE61505010A}" destId="{8B4080C0-F8DA-4736-8B1A-559E8C4B625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033336-FBED-4637-9E5D-E94A60EBE21A}" type="doc">
      <dgm:prSet loTypeId="urn:microsoft.com/office/officeart/2005/8/layout/process1" loCatId="process" qsTypeId="urn:microsoft.com/office/officeart/2005/8/quickstyle/simple2" qsCatId="simple" csTypeId="urn:microsoft.com/office/officeart/2005/8/colors/accent3_2" csCatId="accent3" phldr="1"/>
      <dgm:spPr/>
    </dgm:pt>
    <dgm:pt modelId="{8B9C2E01-4A15-4739-A22A-290522A896C3}">
      <dgm:prSet phldrT="[Texte]"/>
      <dgm:spPr>
        <a:solidFill>
          <a:srgbClr val="BCD228"/>
        </a:solidFill>
      </dgm:spPr>
      <dgm:t>
        <a:bodyPr/>
        <a:lstStyle/>
        <a:p>
          <a:r>
            <a:rPr lang="en-US" dirty="0">
              <a:solidFill>
                <a:srgbClr val="17375E"/>
              </a:solidFill>
              <a:latin typeface="Comic Sans MS" pitchFamily="66" charset="0"/>
            </a:rPr>
            <a:t>Find the cycle of maximum mean weight</a:t>
          </a:r>
          <a:endParaRPr lang="fr-FR" dirty="0">
            <a:solidFill>
              <a:srgbClr val="17375E"/>
            </a:solidFill>
          </a:endParaRPr>
        </a:p>
      </dgm:t>
    </dgm:pt>
    <dgm:pt modelId="{AF7D03EB-3534-45C4-8FE4-4A2D8F42DBEF}" type="parTrans" cxnId="{1F4DF1F1-7EC4-40FB-ACCF-9969DF1B33BE}">
      <dgm:prSet/>
      <dgm:spPr/>
      <dgm:t>
        <a:bodyPr/>
        <a:lstStyle/>
        <a:p>
          <a:endParaRPr lang="fr-FR"/>
        </a:p>
      </dgm:t>
    </dgm:pt>
    <dgm:pt modelId="{9440E9BA-506E-45FE-BDA3-A4D2A5AF3EBE}" type="sibTrans" cxnId="{1F4DF1F1-7EC4-40FB-ACCF-9969DF1B33BE}">
      <dgm:prSet/>
      <dgm:spPr/>
      <dgm:t>
        <a:bodyPr/>
        <a:lstStyle/>
        <a:p>
          <a:endParaRPr lang="fr-FR"/>
        </a:p>
      </dgm:t>
    </dgm:pt>
    <dgm:pt modelId="{C3A6988E-89DF-4258-9EA5-F0AAE7D6B039}">
      <dgm:prSet phldrT="[Texte]"/>
      <dgm:spPr>
        <a:solidFill>
          <a:srgbClr val="BCD228"/>
        </a:solidFill>
      </dgm:spPr>
      <dgm:t>
        <a:bodyPr/>
        <a:lstStyle/>
        <a:p>
          <a:r>
            <a:rPr lang="en-US" dirty="0">
              <a:solidFill>
                <a:srgbClr val="17375E"/>
              </a:solidFill>
              <a:latin typeface="Comic Sans MS" pitchFamily="66" charset="0"/>
            </a:rPr>
            <a:t>Find the best path leading to this cycle of maximum mean weight</a:t>
          </a:r>
          <a:endParaRPr lang="fr-FR" dirty="0">
            <a:solidFill>
              <a:srgbClr val="17375E"/>
            </a:solidFill>
          </a:endParaRPr>
        </a:p>
      </dgm:t>
    </dgm:pt>
    <dgm:pt modelId="{7C56A23B-0F90-486F-A1F9-A0EF322E05BC}" type="parTrans" cxnId="{D5EB7B35-3319-4710-979B-E02412AE7DD5}">
      <dgm:prSet/>
      <dgm:spPr/>
      <dgm:t>
        <a:bodyPr/>
        <a:lstStyle/>
        <a:p>
          <a:endParaRPr lang="fr-FR"/>
        </a:p>
      </dgm:t>
    </dgm:pt>
    <dgm:pt modelId="{F4C2BB74-C5A7-45B6-A44E-8F0C20F958F0}" type="sibTrans" cxnId="{D5EB7B35-3319-4710-979B-E02412AE7DD5}">
      <dgm:prSet/>
      <dgm:spPr/>
      <dgm:t>
        <a:bodyPr/>
        <a:lstStyle/>
        <a:p>
          <a:endParaRPr lang="fr-FR"/>
        </a:p>
      </dgm:t>
    </dgm:pt>
    <dgm:pt modelId="{1B809F6A-A636-4FC0-80E8-C8E218347A06}">
      <dgm:prSet phldrT="[Texte]"/>
      <dgm:spPr>
        <a:solidFill>
          <a:srgbClr val="BCD228"/>
        </a:solidFill>
      </dgm:spPr>
      <dgm:t>
        <a:bodyPr/>
        <a:lstStyle/>
        <a:p>
          <a:r>
            <a:rPr lang="en-US" dirty="0">
              <a:solidFill>
                <a:srgbClr val="17375E"/>
              </a:solidFill>
              <a:latin typeface="Comic Sans MS" pitchFamily="66" charset="0"/>
            </a:rPr>
            <a:t>Follow the path and stay in the cycle</a:t>
          </a:r>
          <a:endParaRPr lang="fr-FR" dirty="0">
            <a:solidFill>
              <a:srgbClr val="17375E"/>
            </a:solidFill>
          </a:endParaRPr>
        </a:p>
      </dgm:t>
    </dgm:pt>
    <dgm:pt modelId="{25FF1F21-64E8-41A7-A612-4F2793778B17}" type="parTrans" cxnId="{49421BFB-F4EC-4530-B07C-FC69AB1038B8}">
      <dgm:prSet/>
      <dgm:spPr/>
      <dgm:t>
        <a:bodyPr/>
        <a:lstStyle/>
        <a:p>
          <a:endParaRPr lang="fr-FR"/>
        </a:p>
      </dgm:t>
    </dgm:pt>
    <dgm:pt modelId="{D9DB0F86-C2FD-451A-856F-39CF37591F58}" type="sibTrans" cxnId="{49421BFB-F4EC-4530-B07C-FC69AB1038B8}">
      <dgm:prSet/>
      <dgm:spPr/>
      <dgm:t>
        <a:bodyPr/>
        <a:lstStyle/>
        <a:p>
          <a:endParaRPr lang="fr-FR"/>
        </a:p>
      </dgm:t>
    </dgm:pt>
    <dgm:pt modelId="{D88B62D0-7953-4FC8-9401-5FE61505010A}" type="pres">
      <dgm:prSet presAssocID="{2A033336-FBED-4637-9E5D-E94A60EBE21A}" presName="Name0" presStyleCnt="0">
        <dgm:presLayoutVars>
          <dgm:dir/>
          <dgm:resizeHandles val="exact"/>
        </dgm:presLayoutVars>
      </dgm:prSet>
      <dgm:spPr/>
    </dgm:pt>
    <dgm:pt modelId="{9ADFB4C7-2174-4D43-8FF6-87AC530926A4}" type="pres">
      <dgm:prSet presAssocID="{8B9C2E01-4A15-4739-A22A-290522A896C3}" presName="node" presStyleLbl="node1" presStyleIdx="0" presStyleCnt="3">
        <dgm:presLayoutVars>
          <dgm:bulletEnabled val="1"/>
        </dgm:presLayoutVars>
      </dgm:prSet>
      <dgm:spPr/>
    </dgm:pt>
    <dgm:pt modelId="{DBDCBA62-3D87-4E9F-92B7-7F131279A271}" type="pres">
      <dgm:prSet presAssocID="{9440E9BA-506E-45FE-BDA3-A4D2A5AF3EBE}" presName="sibTrans" presStyleLbl="sibTrans2D1" presStyleIdx="0" presStyleCnt="2"/>
      <dgm:spPr/>
    </dgm:pt>
    <dgm:pt modelId="{71EA4571-F717-41BE-B82B-BED9839A4B6E}" type="pres">
      <dgm:prSet presAssocID="{9440E9BA-506E-45FE-BDA3-A4D2A5AF3EBE}" presName="connectorText" presStyleLbl="sibTrans2D1" presStyleIdx="0" presStyleCnt="2"/>
      <dgm:spPr/>
    </dgm:pt>
    <dgm:pt modelId="{EEFA2416-C824-43F8-9F70-48AFB24D0348}" type="pres">
      <dgm:prSet presAssocID="{C3A6988E-89DF-4258-9EA5-F0AAE7D6B039}" presName="node" presStyleLbl="node1" presStyleIdx="1" presStyleCnt="3">
        <dgm:presLayoutVars>
          <dgm:bulletEnabled val="1"/>
        </dgm:presLayoutVars>
      </dgm:prSet>
      <dgm:spPr/>
    </dgm:pt>
    <dgm:pt modelId="{69428AF9-A18A-4FB6-85CD-D715010B57AF}" type="pres">
      <dgm:prSet presAssocID="{F4C2BB74-C5A7-45B6-A44E-8F0C20F958F0}" presName="sibTrans" presStyleLbl="sibTrans2D1" presStyleIdx="1" presStyleCnt="2"/>
      <dgm:spPr/>
    </dgm:pt>
    <dgm:pt modelId="{E34E5962-A249-49CB-9ED8-85BB06BF5896}" type="pres">
      <dgm:prSet presAssocID="{F4C2BB74-C5A7-45B6-A44E-8F0C20F958F0}" presName="connectorText" presStyleLbl="sibTrans2D1" presStyleIdx="1" presStyleCnt="2"/>
      <dgm:spPr/>
    </dgm:pt>
    <dgm:pt modelId="{8B4080C0-F8DA-4736-8B1A-559E8C4B6253}" type="pres">
      <dgm:prSet presAssocID="{1B809F6A-A636-4FC0-80E8-C8E218347A06}" presName="node" presStyleLbl="node1" presStyleIdx="2" presStyleCnt="3">
        <dgm:presLayoutVars>
          <dgm:bulletEnabled val="1"/>
        </dgm:presLayoutVars>
      </dgm:prSet>
      <dgm:spPr/>
    </dgm:pt>
  </dgm:ptLst>
  <dgm:cxnLst>
    <dgm:cxn modelId="{D5EB7B35-3319-4710-979B-E02412AE7DD5}" srcId="{2A033336-FBED-4637-9E5D-E94A60EBE21A}" destId="{C3A6988E-89DF-4258-9EA5-F0AAE7D6B039}" srcOrd="1" destOrd="0" parTransId="{7C56A23B-0F90-486F-A1F9-A0EF322E05BC}" sibTransId="{F4C2BB74-C5A7-45B6-A44E-8F0C20F958F0}"/>
    <dgm:cxn modelId="{53286A62-6C2F-4A5B-93AD-811B2D42726E}" type="presOf" srcId="{F4C2BB74-C5A7-45B6-A44E-8F0C20F958F0}" destId="{E34E5962-A249-49CB-9ED8-85BB06BF5896}" srcOrd="1" destOrd="0" presId="urn:microsoft.com/office/officeart/2005/8/layout/process1"/>
    <dgm:cxn modelId="{457C2163-5691-447B-8F49-5B1E38BB20DD}" type="presOf" srcId="{F4C2BB74-C5A7-45B6-A44E-8F0C20F958F0}" destId="{69428AF9-A18A-4FB6-85CD-D715010B57AF}" srcOrd="0" destOrd="0" presId="urn:microsoft.com/office/officeart/2005/8/layout/process1"/>
    <dgm:cxn modelId="{44C77A8B-2ABC-4F41-B079-C916DB961D78}" type="presOf" srcId="{2A033336-FBED-4637-9E5D-E94A60EBE21A}" destId="{D88B62D0-7953-4FC8-9401-5FE61505010A}" srcOrd="0" destOrd="0" presId="urn:microsoft.com/office/officeart/2005/8/layout/process1"/>
    <dgm:cxn modelId="{E4A9B19A-1592-4E9E-A249-CB6153BF28B1}" type="presOf" srcId="{C3A6988E-89DF-4258-9EA5-F0AAE7D6B039}" destId="{EEFA2416-C824-43F8-9F70-48AFB24D0348}" srcOrd="0" destOrd="0" presId="urn:microsoft.com/office/officeart/2005/8/layout/process1"/>
    <dgm:cxn modelId="{27D8C7A6-1723-48AE-9953-4F1DA088DDF1}" type="presOf" srcId="{8B9C2E01-4A15-4739-A22A-290522A896C3}" destId="{9ADFB4C7-2174-4D43-8FF6-87AC530926A4}" srcOrd="0" destOrd="0" presId="urn:microsoft.com/office/officeart/2005/8/layout/process1"/>
    <dgm:cxn modelId="{EC3D3FB9-A4AD-4DEB-B212-5C0D238D74E3}" type="presOf" srcId="{9440E9BA-506E-45FE-BDA3-A4D2A5AF3EBE}" destId="{DBDCBA62-3D87-4E9F-92B7-7F131279A271}" srcOrd="0" destOrd="0" presId="urn:microsoft.com/office/officeart/2005/8/layout/process1"/>
    <dgm:cxn modelId="{6D17EBC1-B369-4E8D-AEAA-FDE5BEB46250}" type="presOf" srcId="{9440E9BA-506E-45FE-BDA3-A4D2A5AF3EBE}" destId="{71EA4571-F717-41BE-B82B-BED9839A4B6E}" srcOrd="1" destOrd="0" presId="urn:microsoft.com/office/officeart/2005/8/layout/process1"/>
    <dgm:cxn modelId="{B68878DD-20F2-4DE8-9916-D9B749C7F391}" type="presOf" srcId="{1B809F6A-A636-4FC0-80E8-C8E218347A06}" destId="{8B4080C0-F8DA-4736-8B1A-559E8C4B6253}" srcOrd="0" destOrd="0" presId="urn:microsoft.com/office/officeart/2005/8/layout/process1"/>
    <dgm:cxn modelId="{1F4DF1F1-7EC4-40FB-ACCF-9969DF1B33BE}" srcId="{2A033336-FBED-4637-9E5D-E94A60EBE21A}" destId="{8B9C2E01-4A15-4739-A22A-290522A896C3}" srcOrd="0" destOrd="0" parTransId="{AF7D03EB-3534-45C4-8FE4-4A2D8F42DBEF}" sibTransId="{9440E9BA-506E-45FE-BDA3-A4D2A5AF3EBE}"/>
    <dgm:cxn modelId="{49421BFB-F4EC-4530-B07C-FC69AB1038B8}" srcId="{2A033336-FBED-4637-9E5D-E94A60EBE21A}" destId="{1B809F6A-A636-4FC0-80E8-C8E218347A06}" srcOrd="2" destOrd="0" parTransId="{25FF1F21-64E8-41A7-A612-4F2793778B17}" sibTransId="{D9DB0F86-C2FD-451A-856F-39CF37591F58}"/>
    <dgm:cxn modelId="{6B7235D3-A8DC-4333-AA6A-D6503B865E36}" type="presParOf" srcId="{D88B62D0-7953-4FC8-9401-5FE61505010A}" destId="{9ADFB4C7-2174-4D43-8FF6-87AC530926A4}" srcOrd="0" destOrd="0" presId="urn:microsoft.com/office/officeart/2005/8/layout/process1"/>
    <dgm:cxn modelId="{FF61EEFA-8583-4B1B-8308-6205F79C49D2}" type="presParOf" srcId="{D88B62D0-7953-4FC8-9401-5FE61505010A}" destId="{DBDCBA62-3D87-4E9F-92B7-7F131279A271}" srcOrd="1" destOrd="0" presId="urn:microsoft.com/office/officeart/2005/8/layout/process1"/>
    <dgm:cxn modelId="{FA5A788D-F447-4A81-BBC0-AE566FE30843}" type="presParOf" srcId="{DBDCBA62-3D87-4E9F-92B7-7F131279A271}" destId="{71EA4571-F717-41BE-B82B-BED9839A4B6E}" srcOrd="0" destOrd="0" presId="urn:microsoft.com/office/officeart/2005/8/layout/process1"/>
    <dgm:cxn modelId="{865EB59C-E805-48B7-A509-DE357261EF59}" type="presParOf" srcId="{D88B62D0-7953-4FC8-9401-5FE61505010A}" destId="{EEFA2416-C824-43F8-9F70-48AFB24D0348}" srcOrd="2" destOrd="0" presId="urn:microsoft.com/office/officeart/2005/8/layout/process1"/>
    <dgm:cxn modelId="{3C30EBA4-3ACD-44AC-AB3D-4C5C118107E9}" type="presParOf" srcId="{D88B62D0-7953-4FC8-9401-5FE61505010A}" destId="{69428AF9-A18A-4FB6-85CD-D715010B57AF}" srcOrd="3" destOrd="0" presId="urn:microsoft.com/office/officeart/2005/8/layout/process1"/>
    <dgm:cxn modelId="{71797209-BCC9-4133-829A-70D40BE74184}" type="presParOf" srcId="{69428AF9-A18A-4FB6-85CD-D715010B57AF}" destId="{E34E5962-A249-49CB-9ED8-85BB06BF5896}" srcOrd="0" destOrd="0" presId="urn:microsoft.com/office/officeart/2005/8/layout/process1"/>
    <dgm:cxn modelId="{289F4AF7-084B-4FCD-BC47-4347C0ED8F78}" type="presParOf" srcId="{D88B62D0-7953-4FC8-9401-5FE61505010A}" destId="{8B4080C0-F8DA-4736-8B1A-559E8C4B625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DFB4C7-2174-4D43-8FF6-87AC530926A4}">
      <dsp:nvSpPr>
        <dsp:cNvPr id="0" name=""/>
        <dsp:cNvSpPr/>
      </dsp:nvSpPr>
      <dsp:spPr>
        <a:xfrm>
          <a:off x="6476" y="1603257"/>
          <a:ext cx="1935665" cy="1705804"/>
        </a:xfrm>
        <a:prstGeom prst="roundRect">
          <a:avLst>
            <a:gd name="adj" fmla="val 10000"/>
          </a:avLst>
        </a:prstGeom>
        <a:solidFill>
          <a:srgbClr val="BCD228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17375E"/>
              </a:solidFill>
              <a:latin typeface="Comic Sans MS" pitchFamily="66" charset="0"/>
            </a:rPr>
            <a:t>Find the cycle of maximum mean weight</a:t>
          </a:r>
          <a:endParaRPr lang="fr-FR" sz="1800" kern="1200" dirty="0">
            <a:solidFill>
              <a:srgbClr val="17375E"/>
            </a:solidFill>
          </a:endParaRPr>
        </a:p>
      </dsp:txBody>
      <dsp:txXfrm>
        <a:off x="56437" y="1653218"/>
        <a:ext cx="1835743" cy="1605882"/>
      </dsp:txXfrm>
    </dsp:sp>
    <dsp:sp modelId="{DBDCBA62-3D87-4E9F-92B7-7F131279A271}">
      <dsp:nvSpPr>
        <dsp:cNvPr id="0" name=""/>
        <dsp:cNvSpPr/>
      </dsp:nvSpPr>
      <dsp:spPr>
        <a:xfrm>
          <a:off x="2135707" y="2216137"/>
          <a:ext cx="410361" cy="480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/>
        </a:p>
      </dsp:txBody>
      <dsp:txXfrm>
        <a:off x="2135707" y="2312146"/>
        <a:ext cx="287253" cy="288026"/>
      </dsp:txXfrm>
    </dsp:sp>
    <dsp:sp modelId="{EEFA2416-C824-43F8-9F70-48AFB24D0348}">
      <dsp:nvSpPr>
        <dsp:cNvPr id="0" name=""/>
        <dsp:cNvSpPr/>
      </dsp:nvSpPr>
      <dsp:spPr>
        <a:xfrm>
          <a:off x="2716407" y="1603257"/>
          <a:ext cx="1935665" cy="1705804"/>
        </a:xfrm>
        <a:prstGeom prst="roundRect">
          <a:avLst>
            <a:gd name="adj" fmla="val 10000"/>
          </a:avLst>
        </a:prstGeom>
        <a:solidFill>
          <a:srgbClr val="BCD228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17375E"/>
              </a:solidFill>
              <a:latin typeface="Comic Sans MS" pitchFamily="66" charset="0"/>
            </a:rPr>
            <a:t>Find the best path leading to this cycle of maximum mean weight</a:t>
          </a:r>
          <a:endParaRPr lang="fr-FR" sz="1800" kern="1200" dirty="0">
            <a:solidFill>
              <a:srgbClr val="17375E"/>
            </a:solidFill>
          </a:endParaRPr>
        </a:p>
      </dsp:txBody>
      <dsp:txXfrm>
        <a:off x="2766368" y="1653218"/>
        <a:ext cx="1835743" cy="1605882"/>
      </dsp:txXfrm>
    </dsp:sp>
    <dsp:sp modelId="{69428AF9-A18A-4FB6-85CD-D715010B57AF}">
      <dsp:nvSpPr>
        <dsp:cNvPr id="0" name=""/>
        <dsp:cNvSpPr/>
      </dsp:nvSpPr>
      <dsp:spPr>
        <a:xfrm>
          <a:off x="4845639" y="2216137"/>
          <a:ext cx="410361" cy="480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/>
        </a:p>
      </dsp:txBody>
      <dsp:txXfrm>
        <a:off x="4845639" y="2312146"/>
        <a:ext cx="287253" cy="288026"/>
      </dsp:txXfrm>
    </dsp:sp>
    <dsp:sp modelId="{8B4080C0-F8DA-4736-8B1A-559E8C4B6253}">
      <dsp:nvSpPr>
        <dsp:cNvPr id="0" name=""/>
        <dsp:cNvSpPr/>
      </dsp:nvSpPr>
      <dsp:spPr>
        <a:xfrm>
          <a:off x="5426338" y="1603257"/>
          <a:ext cx="1935665" cy="1705804"/>
        </a:xfrm>
        <a:prstGeom prst="roundRect">
          <a:avLst>
            <a:gd name="adj" fmla="val 10000"/>
          </a:avLst>
        </a:prstGeom>
        <a:solidFill>
          <a:srgbClr val="BCD228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17375E"/>
              </a:solidFill>
              <a:latin typeface="Comic Sans MS" pitchFamily="66" charset="0"/>
            </a:rPr>
            <a:t>Follow the path and stay in the cycle</a:t>
          </a:r>
          <a:endParaRPr lang="fr-FR" sz="1800" kern="1200" dirty="0">
            <a:solidFill>
              <a:srgbClr val="17375E"/>
            </a:solidFill>
          </a:endParaRPr>
        </a:p>
      </dsp:txBody>
      <dsp:txXfrm>
        <a:off x="5476299" y="1653218"/>
        <a:ext cx="1835743" cy="16058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DFB4C7-2174-4D43-8FF6-87AC530926A4}">
      <dsp:nvSpPr>
        <dsp:cNvPr id="0" name=""/>
        <dsp:cNvSpPr/>
      </dsp:nvSpPr>
      <dsp:spPr>
        <a:xfrm>
          <a:off x="3554" y="689941"/>
          <a:ext cx="1062413" cy="1306021"/>
        </a:xfrm>
        <a:prstGeom prst="roundRect">
          <a:avLst>
            <a:gd name="adj" fmla="val 10000"/>
          </a:avLst>
        </a:prstGeom>
        <a:solidFill>
          <a:srgbClr val="BCD228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17375E"/>
              </a:solidFill>
              <a:latin typeface="Comic Sans MS" pitchFamily="66" charset="0"/>
            </a:rPr>
            <a:t>Find the cycle of maximum mean weight</a:t>
          </a:r>
          <a:endParaRPr lang="fr-FR" sz="1200" kern="1200" dirty="0">
            <a:solidFill>
              <a:srgbClr val="17375E"/>
            </a:solidFill>
          </a:endParaRPr>
        </a:p>
      </dsp:txBody>
      <dsp:txXfrm>
        <a:off x="34671" y="721058"/>
        <a:ext cx="1000179" cy="1243787"/>
      </dsp:txXfrm>
    </dsp:sp>
    <dsp:sp modelId="{DBDCBA62-3D87-4E9F-92B7-7F131279A271}">
      <dsp:nvSpPr>
        <dsp:cNvPr id="0" name=""/>
        <dsp:cNvSpPr/>
      </dsp:nvSpPr>
      <dsp:spPr>
        <a:xfrm>
          <a:off x="1172209" y="1211213"/>
          <a:ext cx="225231" cy="2634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000" kern="1200"/>
        </a:p>
      </dsp:txBody>
      <dsp:txXfrm>
        <a:off x="1172209" y="1263909"/>
        <a:ext cx="157662" cy="158086"/>
      </dsp:txXfrm>
    </dsp:sp>
    <dsp:sp modelId="{EEFA2416-C824-43F8-9F70-48AFB24D0348}">
      <dsp:nvSpPr>
        <dsp:cNvPr id="0" name=""/>
        <dsp:cNvSpPr/>
      </dsp:nvSpPr>
      <dsp:spPr>
        <a:xfrm>
          <a:off x="1490933" y="689941"/>
          <a:ext cx="1062413" cy="1306021"/>
        </a:xfrm>
        <a:prstGeom prst="roundRect">
          <a:avLst>
            <a:gd name="adj" fmla="val 10000"/>
          </a:avLst>
        </a:prstGeom>
        <a:solidFill>
          <a:srgbClr val="BCD228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17375E"/>
              </a:solidFill>
              <a:latin typeface="Comic Sans MS" pitchFamily="66" charset="0"/>
            </a:rPr>
            <a:t>Find the best path leading to this cycle of maximum mean weight</a:t>
          </a:r>
          <a:endParaRPr lang="fr-FR" sz="1200" kern="1200" dirty="0">
            <a:solidFill>
              <a:srgbClr val="17375E"/>
            </a:solidFill>
          </a:endParaRPr>
        </a:p>
      </dsp:txBody>
      <dsp:txXfrm>
        <a:off x="1522050" y="721058"/>
        <a:ext cx="1000179" cy="1243787"/>
      </dsp:txXfrm>
    </dsp:sp>
    <dsp:sp modelId="{69428AF9-A18A-4FB6-85CD-D715010B57AF}">
      <dsp:nvSpPr>
        <dsp:cNvPr id="0" name=""/>
        <dsp:cNvSpPr/>
      </dsp:nvSpPr>
      <dsp:spPr>
        <a:xfrm>
          <a:off x="2659588" y="1211213"/>
          <a:ext cx="225231" cy="2634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000" kern="1200"/>
        </a:p>
      </dsp:txBody>
      <dsp:txXfrm>
        <a:off x="2659588" y="1263909"/>
        <a:ext cx="157662" cy="158086"/>
      </dsp:txXfrm>
    </dsp:sp>
    <dsp:sp modelId="{8B4080C0-F8DA-4736-8B1A-559E8C4B6253}">
      <dsp:nvSpPr>
        <dsp:cNvPr id="0" name=""/>
        <dsp:cNvSpPr/>
      </dsp:nvSpPr>
      <dsp:spPr>
        <a:xfrm>
          <a:off x="2978312" y="689941"/>
          <a:ext cx="1062413" cy="1306021"/>
        </a:xfrm>
        <a:prstGeom prst="roundRect">
          <a:avLst>
            <a:gd name="adj" fmla="val 10000"/>
          </a:avLst>
        </a:prstGeom>
        <a:solidFill>
          <a:srgbClr val="BCD228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17375E"/>
              </a:solidFill>
              <a:latin typeface="Comic Sans MS" pitchFamily="66" charset="0"/>
            </a:rPr>
            <a:t>Follow the path and stay in the cycle</a:t>
          </a:r>
          <a:endParaRPr lang="fr-FR" sz="1200" kern="1200" dirty="0">
            <a:solidFill>
              <a:srgbClr val="17375E"/>
            </a:solidFill>
          </a:endParaRPr>
        </a:p>
      </dsp:txBody>
      <dsp:txXfrm>
        <a:off x="3009429" y="721058"/>
        <a:ext cx="1000179" cy="1243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2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FD6C37CA-07D7-4122-953A-9E7BE49EE03D}" type="datetime1">
              <a:rPr lang="fr-FR" altLang="fr-FR"/>
              <a:pPr>
                <a:defRPr/>
              </a:pPr>
              <a:t>04/01/2023</a:t>
            </a:fld>
            <a:endParaRPr lang="fr-FR" alt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2125"/>
            <a:ext cx="2946400" cy="492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82125"/>
            <a:ext cx="2946400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smtClean="0"/>
            </a:lvl1pPr>
          </a:lstStyle>
          <a:p>
            <a:pPr>
              <a:defRPr/>
            </a:pPr>
            <a:fld id="{012F6563-1631-4868-A42E-6DF3475C4E2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1882385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2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EDF4A910-2001-4AAF-9B23-51F2AC86FA45}" type="datetime1">
              <a:rPr lang="fr-FR" altLang="fr-FR"/>
              <a:pPr>
                <a:defRPr/>
              </a:pPr>
              <a:t>04/01/2023</a:t>
            </a:fld>
            <a:endParaRPr lang="fr-FR" altLang="fr-FR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89475"/>
            <a:ext cx="4984750" cy="44434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2125"/>
            <a:ext cx="2946400" cy="492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2125"/>
            <a:ext cx="2946400" cy="492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smtClean="0"/>
            </a:lvl1pPr>
          </a:lstStyle>
          <a:p>
            <a:pPr>
              <a:defRPr/>
            </a:pPr>
            <a:fld id="{184752BE-8EFD-4276-962C-973049D03E7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74149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2744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9907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3639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hyperlink" Target="http://creativecommons.org/licenses/by/4.0/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0" y="5229225"/>
            <a:ext cx="9144000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1933575" y="4938713"/>
            <a:ext cx="719931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2411413" y="4916488"/>
            <a:ext cx="2952750" cy="338137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spcBef>
                <a:spcPts val="700"/>
              </a:spcBef>
              <a:defRPr/>
            </a:pPr>
            <a:r>
              <a:rPr lang="fr-FR" sz="1600" dirty="0" err="1">
                <a:solidFill>
                  <a:srgbClr val="003366"/>
                </a:solidFill>
                <a:latin typeface="DINPro-Medium" charset="0"/>
                <a:cs typeface="DINPro-Medium" charset="0"/>
              </a:rPr>
              <a:t>www.univ-nantes.fr</a:t>
            </a:r>
            <a:endParaRPr lang="fr-FR" sz="1600" dirty="0">
              <a:solidFill>
                <a:srgbClr val="003366"/>
              </a:solidFill>
              <a:latin typeface="DINPro-Medium" charset="0"/>
              <a:cs typeface="DINPro-Medium" charset="0"/>
            </a:endParaRPr>
          </a:p>
        </p:txBody>
      </p:sp>
      <p:pic>
        <p:nvPicPr>
          <p:cNvPr id="7" name="Image 17" descr="gros-carres-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18" descr="logo un2011blanc_larg10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0" y="5229225"/>
            <a:ext cx="9161463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1" name="Text Box 22"/>
          <p:cNvSpPr txBox="1">
            <a:spLocks noChangeArrowheads="1"/>
          </p:cNvSpPr>
          <p:nvPr userDrawn="1"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12" name="AutoShape 11"/>
          <p:cNvSpPr>
            <a:spLocks noChangeArrowheads="1"/>
          </p:cNvSpPr>
          <p:nvPr userDrawn="1"/>
        </p:nvSpPr>
        <p:spPr bwMode="auto">
          <a:xfrm>
            <a:off x="1933575" y="4938713"/>
            <a:ext cx="721836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3" name="Image 17" descr="gros-carres-ppt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8" descr="logo un2011blanc_larg1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484438" y="1340768"/>
            <a:ext cx="6202362" cy="2088232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>
            <a:lvl1pPr>
              <a:lnSpc>
                <a:spcPct val="100000"/>
              </a:lnSpc>
              <a:defRPr sz="4000" b="1">
                <a:solidFill>
                  <a:srgbClr val="003366"/>
                </a:solidFill>
              </a:defRPr>
            </a:lvl1pPr>
          </a:lstStyle>
          <a:p>
            <a:pPr lvl="0"/>
            <a:r>
              <a:rPr lang="fr-FR" noProof="0"/>
              <a:t>Modifiez le style du titre</a:t>
            </a:r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084" y="6305337"/>
            <a:ext cx="583059" cy="552663"/>
          </a:xfrm>
          <a:prstGeom prst="rect">
            <a:avLst/>
          </a:prstGeom>
        </p:spPr>
      </p:pic>
      <p:pic>
        <p:nvPicPr>
          <p:cNvPr id="16" name="Picture 2" descr="Afficher l'image d'origine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188" y="6323046"/>
            <a:ext cx="1006623" cy="505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2825392" y="547108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Statistical and symbolic language modeling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854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4" name="Connecteur droit 3"/>
          <p:cNvCxnSpPr/>
          <p:nvPr/>
        </p:nvCxnSpPr>
        <p:spPr>
          <a:xfrm>
            <a:off x="179388" y="6381750"/>
            <a:ext cx="8783637" cy="0"/>
          </a:xfrm>
          <a:prstGeom prst="line">
            <a:avLst/>
          </a:prstGeom>
          <a:ln w="12700" cmpd="sng">
            <a:solidFill>
              <a:srgbClr val="0033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 18" descr="carrevide5-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179388" y="6381750"/>
            <a:ext cx="8783637" cy="0"/>
          </a:xfrm>
          <a:prstGeom prst="line">
            <a:avLst/>
          </a:prstGeom>
          <a:ln w="6350" cmpd="sng">
            <a:solidFill>
              <a:srgbClr val="0040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 21" descr="carrevide5-ppt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21" descr="Logo-UN2011bleu-larg1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418263"/>
            <a:ext cx="719137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21">
            <a:hlinkClick r:id="rId4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" y="6586512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ous-titre 2"/>
          <p:cNvSpPr>
            <a:spLocks noGrp="1"/>
          </p:cNvSpPr>
          <p:nvPr>
            <p:ph type="subTitle" idx="1"/>
          </p:nvPr>
        </p:nvSpPr>
        <p:spPr>
          <a:xfrm>
            <a:off x="1330549" y="2312996"/>
            <a:ext cx="6479999" cy="1800280"/>
          </a:xfrm>
        </p:spPr>
        <p:txBody>
          <a:bodyPr tIns="108000" bIns="108000" anchor="ctr">
            <a:normAutofit/>
          </a:bodyPr>
          <a:lstStyle>
            <a:lvl1pPr marL="514350" indent="-514350" algn="l">
              <a:buFont typeface="+mj-lt"/>
              <a:buAutoNum type="arabicPeriod"/>
              <a:defRPr sz="2800" b="1">
                <a:solidFill>
                  <a:srgbClr val="003366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err="1"/>
              <a:t>Cliquez</a:t>
            </a:r>
            <a:r>
              <a:rPr lang="en-US" noProof="0" dirty="0"/>
              <a:t> pour modifier le style des sous-</a:t>
            </a:r>
            <a:r>
              <a:rPr lang="en-US" noProof="0" dirty="0" err="1"/>
              <a:t>titres</a:t>
            </a:r>
            <a:r>
              <a:rPr lang="en-US" noProof="0" dirty="0"/>
              <a:t> du masque</a:t>
            </a:r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04080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rgbClr val="003366"/>
                </a:solidFill>
              </a:defRPr>
            </a:lvl1pPr>
          </a:lstStyle>
          <a:p>
            <a:fld id="{FB7898BF-8D8E-4202-AA21-597F0A41981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03494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14"/>
          <p:cNvSpPr>
            <a:spLocks noChangeArrowheads="1"/>
          </p:cNvSpPr>
          <p:nvPr userDrawn="1"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0" name="AutoShape 4"/>
          <p:cNvSpPr>
            <a:spLocks noChangeArrowheads="1"/>
          </p:cNvSpPr>
          <p:nvPr userDrawn="1"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1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>
              <a:defRPr>
                <a:solidFill>
                  <a:srgbClr val="254061"/>
                </a:solidFill>
              </a:defRPr>
            </a:lvl1pPr>
          </a:lstStyle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331640" y="4509120"/>
            <a:ext cx="6912768" cy="1656184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04080"/>
                </a:solidFill>
              </a:defRPr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755650" y="1268413"/>
            <a:ext cx="7920038" cy="2808287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72F69C31-4969-4D67-A89D-28651B30270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14510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755576" y="1268760"/>
            <a:ext cx="7920038" cy="4752975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6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2FC4E09-3FC3-4C6B-B400-1FC02119D840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pic>
        <p:nvPicPr>
          <p:cNvPr id="10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800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14"/>
          <p:cNvSpPr>
            <a:spLocks noChangeArrowheads="1"/>
          </p:cNvSpPr>
          <p:nvPr userDrawn="1"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0" name="AutoShape 4"/>
          <p:cNvSpPr>
            <a:spLocks noChangeArrowheads="1"/>
          </p:cNvSpPr>
          <p:nvPr userDrawn="1"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1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440488"/>
            <a:ext cx="1055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>
              <a:defRPr>
                <a:solidFill>
                  <a:srgbClr val="254061"/>
                </a:solidFill>
              </a:defRPr>
            </a:lvl1pPr>
          </a:lstStyle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331640" y="4509120"/>
            <a:ext cx="6912768" cy="1656184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04080"/>
                </a:solidFill>
              </a:defRPr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755650" y="1268413"/>
            <a:ext cx="7920038" cy="2808287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Espace réservé du pied de page 7"/>
          <p:cNvSpPr>
            <a:spLocks noGrp="1"/>
          </p:cNvSpPr>
          <p:nvPr>
            <p:ph type="ftr" sz="quarter" idx="15"/>
          </p:nvPr>
        </p:nvSpPr>
        <p:spPr>
          <a:xfrm>
            <a:off x="1579563" y="6453188"/>
            <a:ext cx="4537075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r>
              <a:rPr lang="fr-FR" dirty="0"/>
              <a:t>Colin de la </a:t>
            </a:r>
            <a:r>
              <a:rPr lang="fr-FR" dirty="0" err="1"/>
              <a:t>Higuera</a:t>
            </a:r>
            <a:r>
              <a:rPr lang="fr-FR" dirty="0"/>
              <a:t>, Nantes, 2017</a:t>
            </a:r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F58024-152D-44B6-93FB-4B313A46AC5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7338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14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440488"/>
            <a:ext cx="1055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755576" y="1268760"/>
            <a:ext cx="7920038" cy="4752975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6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pied de page 7"/>
          <p:cNvSpPr>
            <a:spLocks noGrp="1"/>
          </p:cNvSpPr>
          <p:nvPr>
            <p:ph type="ftr" sz="quarter" idx="15"/>
          </p:nvPr>
        </p:nvSpPr>
        <p:spPr>
          <a:xfrm>
            <a:off x="1579563" y="6453188"/>
            <a:ext cx="4537075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r>
              <a:rPr lang="fr-FR" dirty="0"/>
              <a:t>Colin de la </a:t>
            </a:r>
            <a:r>
              <a:rPr lang="fr-FR" dirty="0" err="1"/>
              <a:t>Higuera</a:t>
            </a:r>
            <a:r>
              <a:rPr lang="fr-FR" dirty="0"/>
              <a:t>, Nantes, 2017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FBFB538-0E12-4E8B-956B-77075E08EB4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8715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hyperlink" Target="http://creativecommons.org/licenses/by/4.0/" TargetMode="Externa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Image 1" descr="logo un2011blanc_larg100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6392863"/>
            <a:ext cx="71913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Image 2" descr="gros-carres-ppt.p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 de la diapositive</a:t>
            </a:r>
          </a:p>
        </p:txBody>
      </p:sp>
      <p:sp>
        <p:nvSpPr>
          <p:cNvPr id="1030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55650" y="1268413"/>
            <a:ext cx="793115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 texte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</p:txBody>
      </p:sp>
      <p:sp>
        <p:nvSpPr>
          <p:cNvPr id="1031" name="Line 12"/>
          <p:cNvSpPr>
            <a:spLocks noChangeShapeType="1"/>
          </p:cNvSpPr>
          <p:nvPr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4"/>
          </p:nvPr>
        </p:nvSpPr>
        <p:spPr>
          <a:xfrm>
            <a:off x="0" y="6418263"/>
            <a:ext cx="611188" cy="431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FFFFFF"/>
                </a:solidFill>
                <a:latin typeface="Trebuchet MS" panose="020B0603020202020204" pitchFamily="34" charset="0"/>
              </a:defRPr>
            </a:lvl1pPr>
          </a:lstStyle>
          <a:p>
            <a:fld id="{A05FEAC1-D4D6-42AF-82AD-A14CA1677C41}" type="slidenum">
              <a:rPr lang="fr-FR" altLang="fr-FR"/>
              <a:pPr/>
              <a:t>‹N°›</a:t>
            </a:fld>
            <a:endParaRPr lang="fr-FR" altLang="fr-FR"/>
          </a:p>
        </p:txBody>
      </p:sp>
      <p:pic>
        <p:nvPicPr>
          <p:cNvPr id="1035" name="Image 11" descr="carrevide4-ppt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Image 2" descr="gros-carres-ppt.png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Line 12"/>
          <p:cNvSpPr>
            <a:spLocks noChangeShapeType="1"/>
          </p:cNvSpPr>
          <p:nvPr userDrawn="1"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1038" name="Image 15" descr="carrevide4-ppt.png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8">
            <a:hlinkClick r:id="rId11"/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611188" y="650003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cdlh 2023</a:t>
            </a:r>
            <a:r>
              <a:rPr lang="en-US" sz="1200" dirty="0"/>
              <a:t>, Statistical and symbolic language modeling </a:t>
            </a:r>
            <a:r>
              <a:rPr lang="fr-FR" sz="1200" dirty="0"/>
              <a:t>X3IT040</a:t>
            </a:r>
            <a:r>
              <a:rPr lang="en-US" sz="1200" dirty="0"/>
              <a:t>               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0758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51" r:id="rId1"/>
    <p:sldLayoutId id="2147485152" r:id="rId2"/>
    <p:sldLayoutId id="2147485153" r:id="rId3"/>
    <p:sldLayoutId id="2147485154" r:id="rId4"/>
    <p:sldLayoutId id="2147485148" r:id="rId5"/>
    <p:sldLayoutId id="2147485149" r:id="rId6"/>
  </p:sldLayoutIdLst>
  <p:hf hdr="0" dt="0"/>
  <p:txStyles>
    <p:titleStyle>
      <a:lvl1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kern="1200">
          <a:solidFill>
            <a:srgbClr val="003366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2pPr>
      <a:lvl3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3pPr>
      <a:lvl4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4pPr>
      <a:lvl5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9pPr>
    </p:titleStyle>
    <p:bodyStyle>
      <a:lvl1pPr marL="457200" indent="-4572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4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/>
              <a:t>Grammatical inference: an introductory example</a:t>
            </a:r>
            <a:endParaRPr lang="en-US" altLang="fr-FR" sz="1800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381169" y="4448175"/>
            <a:ext cx="5654881" cy="369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>
              <a:defRPr/>
            </a:pPr>
            <a:r>
              <a:rPr lang="en-US" altLang="fr-FR" sz="1800" b="1" dirty="0">
                <a:solidFill>
                  <a:srgbClr val="17375E"/>
                </a:solidFill>
                <a:latin typeface="+mn-lt"/>
              </a:rPr>
              <a:t>Module </a:t>
            </a:r>
            <a:r>
              <a:rPr lang="fr-FR" sz="1800" dirty="0"/>
              <a:t>X3IT040</a:t>
            </a:r>
            <a:r>
              <a:rPr lang="fr-FR" altLang="fr-FR" sz="1800" b="1" dirty="0">
                <a:solidFill>
                  <a:srgbClr val="17375E"/>
                </a:solidFill>
                <a:latin typeface="+mn-lt"/>
              </a:rPr>
              <a:t>, </a:t>
            </a:r>
            <a:r>
              <a:rPr lang="fr-FR" sz="1800" b="1" dirty="0">
                <a:solidFill>
                  <a:srgbClr val="17375E"/>
                </a:solidFill>
                <a:latin typeface="+mn-lt"/>
              </a:rPr>
              <a:t>Colin de la </a:t>
            </a:r>
            <a:r>
              <a:rPr lang="fr-FR" sz="1800" b="1" dirty="0" err="1">
                <a:solidFill>
                  <a:srgbClr val="17375E"/>
                </a:solidFill>
                <a:latin typeface="+mn-lt"/>
              </a:rPr>
              <a:t>Higuera</a:t>
            </a:r>
            <a:r>
              <a:rPr lang="fr-FR" sz="1800" b="1" dirty="0">
                <a:solidFill>
                  <a:srgbClr val="17375E"/>
                </a:solidFill>
                <a:latin typeface="+mn-lt"/>
              </a:rPr>
              <a:t>, Nantes 2023</a:t>
            </a:r>
          </a:p>
        </p:txBody>
      </p:sp>
      <p:pic>
        <p:nvPicPr>
          <p:cNvPr id="8199" name="Image 1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63" y="4941888"/>
            <a:ext cx="735012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084" y="6305337"/>
            <a:ext cx="583059" cy="552663"/>
          </a:xfrm>
          <a:prstGeom prst="rect">
            <a:avLst/>
          </a:prstGeom>
        </p:spPr>
      </p:pic>
      <p:pic>
        <p:nvPicPr>
          <p:cNvPr id="9" name="Picture 2" descr="Afficher l'image d'origin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188" y="6323046"/>
            <a:ext cx="1006623" cy="505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733E0A8-BE5C-4440-81BD-9CAFC12E88B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26689" y="86749"/>
            <a:ext cx="2100592" cy="82197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Running example</a:t>
            </a:r>
            <a:endParaRPr lang="fr-FR" altLang="fr-FR"/>
          </a:p>
        </p:txBody>
      </p:sp>
      <p:sp>
        <p:nvSpPr>
          <p:cNvPr id="19460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BB90B7-6C40-44FC-824C-D9F8B0782BE4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19461" name="Oval 3"/>
          <p:cNvSpPr>
            <a:spLocks noChangeArrowheads="1"/>
          </p:cNvSpPr>
          <p:nvPr/>
        </p:nvSpPr>
        <p:spPr bwMode="auto">
          <a:xfrm>
            <a:off x="1830388" y="309403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19462" name="Oval 4"/>
          <p:cNvSpPr>
            <a:spLocks noChangeArrowheads="1"/>
          </p:cNvSpPr>
          <p:nvPr/>
        </p:nvSpPr>
        <p:spPr bwMode="auto">
          <a:xfrm>
            <a:off x="4116388" y="309403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19463" name="Oval 5"/>
          <p:cNvSpPr>
            <a:spLocks noChangeArrowheads="1"/>
          </p:cNvSpPr>
          <p:nvPr/>
        </p:nvSpPr>
        <p:spPr bwMode="auto">
          <a:xfrm>
            <a:off x="6554788" y="309403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19464" name="Line 6"/>
          <p:cNvSpPr>
            <a:spLocks noChangeShapeType="1"/>
          </p:cNvSpPr>
          <p:nvPr/>
        </p:nvSpPr>
        <p:spPr bwMode="auto">
          <a:xfrm>
            <a:off x="2681288" y="3506788"/>
            <a:ext cx="142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465" name="Line 7"/>
          <p:cNvSpPr>
            <a:spLocks noChangeShapeType="1"/>
          </p:cNvSpPr>
          <p:nvPr/>
        </p:nvSpPr>
        <p:spPr bwMode="auto">
          <a:xfrm>
            <a:off x="4964113" y="3506788"/>
            <a:ext cx="157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466" name="Rectangle 8"/>
          <p:cNvSpPr>
            <a:spLocks noChangeArrowheads="1"/>
          </p:cNvSpPr>
          <p:nvPr/>
        </p:nvSpPr>
        <p:spPr bwMode="auto">
          <a:xfrm>
            <a:off x="3208338" y="3527425"/>
            <a:ext cx="3683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19467" name="Rectangle 9"/>
          <p:cNvSpPr>
            <a:spLocks noChangeArrowheads="1"/>
          </p:cNvSpPr>
          <p:nvPr/>
        </p:nvSpPr>
        <p:spPr bwMode="auto">
          <a:xfrm>
            <a:off x="5565775" y="3527425"/>
            <a:ext cx="3698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19468" name="Rectangle 10"/>
          <p:cNvSpPr>
            <a:spLocks noChangeArrowheads="1"/>
          </p:cNvSpPr>
          <p:nvPr/>
        </p:nvSpPr>
        <p:spPr bwMode="auto">
          <a:xfrm>
            <a:off x="5565775" y="2349500"/>
            <a:ext cx="369888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19469" name="Rectangle 11"/>
          <p:cNvSpPr>
            <a:spLocks noChangeArrowheads="1"/>
          </p:cNvSpPr>
          <p:nvPr/>
        </p:nvSpPr>
        <p:spPr bwMode="auto">
          <a:xfrm>
            <a:off x="3208338" y="2349500"/>
            <a:ext cx="3683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19470" name="Rectangle 12"/>
          <p:cNvSpPr>
            <a:spLocks noChangeArrowheads="1"/>
          </p:cNvSpPr>
          <p:nvPr/>
        </p:nvSpPr>
        <p:spPr bwMode="auto">
          <a:xfrm>
            <a:off x="2028825" y="3214688"/>
            <a:ext cx="42862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E3004F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2058988" y="4205288"/>
            <a:ext cx="3683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6783388" y="4205288"/>
            <a:ext cx="3683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19473" name="AutoShape 20"/>
          <p:cNvCxnSpPr>
            <a:cxnSpLocks noChangeShapeType="1"/>
          </p:cNvCxnSpPr>
          <p:nvPr/>
        </p:nvCxnSpPr>
        <p:spPr bwMode="auto">
          <a:xfrm rot="16200000" flipV="1">
            <a:off x="3386138" y="2335213"/>
            <a:ext cx="12700" cy="1701800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4" name="AutoShape 22"/>
          <p:cNvCxnSpPr>
            <a:cxnSpLocks noChangeShapeType="1"/>
          </p:cNvCxnSpPr>
          <p:nvPr/>
        </p:nvCxnSpPr>
        <p:spPr bwMode="auto">
          <a:xfrm rot="16200000" flipH="1">
            <a:off x="2236788" y="3573463"/>
            <a:ext cx="12700" cy="584200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5" name="AutoShape 23"/>
          <p:cNvCxnSpPr>
            <a:cxnSpLocks noChangeShapeType="1"/>
          </p:cNvCxnSpPr>
          <p:nvPr/>
        </p:nvCxnSpPr>
        <p:spPr bwMode="auto">
          <a:xfrm rot="16200000" flipH="1">
            <a:off x="6961188" y="3573463"/>
            <a:ext cx="12700" cy="584200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6" name="AutoShape 20"/>
          <p:cNvCxnSpPr>
            <a:cxnSpLocks noChangeShapeType="1"/>
          </p:cNvCxnSpPr>
          <p:nvPr/>
        </p:nvCxnSpPr>
        <p:spPr bwMode="auto">
          <a:xfrm rot="16200000" flipV="1">
            <a:off x="5744369" y="2334419"/>
            <a:ext cx="12700" cy="1703388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7" name="Rectangle 12"/>
          <p:cNvSpPr>
            <a:spLocks noChangeArrowheads="1"/>
          </p:cNvSpPr>
          <p:nvPr/>
        </p:nvSpPr>
        <p:spPr bwMode="auto">
          <a:xfrm>
            <a:off x="4314825" y="3214688"/>
            <a:ext cx="42862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sz="3200">
                <a:solidFill>
                  <a:srgbClr val="E3004F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  <a:endParaRPr lang="fr-FR" altLang="fr-FR" sz="3200">
              <a:solidFill>
                <a:srgbClr val="E3004F"/>
              </a:solidFill>
              <a:latin typeface="Lucida Console" panose="020B0609040504020204" pitchFamily="49" charset="0"/>
              <a:ea typeface="ヒラギノ角ゴ Pro W3" charset="-128"/>
            </a:endParaRPr>
          </a:p>
        </p:txBody>
      </p:sp>
      <p:sp>
        <p:nvSpPr>
          <p:cNvPr id="19478" name="Rectangle 12"/>
          <p:cNvSpPr>
            <a:spLocks noChangeArrowheads="1"/>
          </p:cNvSpPr>
          <p:nvPr/>
        </p:nvSpPr>
        <p:spPr bwMode="auto">
          <a:xfrm>
            <a:off x="6753225" y="3214688"/>
            <a:ext cx="42862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sz="3200">
                <a:solidFill>
                  <a:srgbClr val="E3004F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  <a:endParaRPr lang="fr-FR" altLang="fr-FR" sz="3200">
              <a:solidFill>
                <a:srgbClr val="E3004F"/>
              </a:solidFill>
              <a:latin typeface="Lucida Console" panose="020B0609040504020204" pitchFamily="49" charset="0"/>
              <a:ea typeface="ヒラギノ角ゴ Pro W3" charset="-128"/>
            </a:endParaRPr>
          </a:p>
        </p:txBody>
      </p:sp>
      <p:sp>
        <p:nvSpPr>
          <p:cNvPr id="19479" name="Line 18"/>
          <p:cNvSpPr>
            <a:spLocks noChangeShapeType="1"/>
          </p:cNvSpPr>
          <p:nvPr/>
        </p:nvSpPr>
        <p:spPr bwMode="auto">
          <a:xfrm flipV="1">
            <a:off x="1304925" y="3505200"/>
            <a:ext cx="360363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Running example</a:t>
            </a:r>
            <a:endParaRPr lang="fr-FR" altLang="fr-FR"/>
          </a:p>
        </p:txBody>
      </p:sp>
      <p:sp>
        <p:nvSpPr>
          <p:cNvPr id="2048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400" dirty="0"/>
              <a:t>Then (game theory):</a:t>
            </a:r>
          </a:p>
          <a:p>
            <a:endParaRPr lang="en-US" altLang="fr-FR" sz="2400" dirty="0"/>
          </a:p>
          <a:p>
            <a:pPr lvl="1"/>
            <a:endParaRPr lang="en-US" altLang="fr-FR" sz="1800" dirty="0"/>
          </a:p>
          <a:p>
            <a:pPr lvl="1"/>
            <a:r>
              <a:rPr lang="en-US" altLang="fr-FR" sz="1800" dirty="0"/>
              <a:t>Consider the opponent’s graph in which we value the edges by </a:t>
            </a:r>
            <a:r>
              <a:rPr lang="en-US" altLang="fr-FR" sz="1800" i="1" dirty="0"/>
              <a:t>our own gain </a:t>
            </a:r>
            <a:r>
              <a:rPr lang="en-US" altLang="fr-FR" sz="1800" dirty="0"/>
              <a:t>and find the best (infinite) path in the graph</a:t>
            </a:r>
          </a:p>
        </p:txBody>
      </p:sp>
      <p:sp>
        <p:nvSpPr>
          <p:cNvPr id="20485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87896BF-502F-49BD-9A36-B40CCE964768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38995" y="1772816"/>
            <a:ext cx="6553200" cy="461963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254061"/>
                </a:solidFill>
              </a:rPr>
              <a:t>Suppose we know the opponent’s strategy</a:t>
            </a:r>
            <a:endParaRPr lang="fr-FR" sz="2000" dirty="0">
              <a:solidFill>
                <a:srgbClr val="25406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Running example</a:t>
            </a:r>
            <a:endParaRPr lang="fr-FR" altLang="fr-FR"/>
          </a:p>
        </p:txBody>
      </p:sp>
      <p:sp>
        <p:nvSpPr>
          <p:cNvPr id="21508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4D2CBF-EAA3-4F51-82E1-B28910573FEF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graphicFrame>
        <p:nvGraphicFramePr>
          <p:cNvPr id="8" name="Diagramme 7"/>
          <p:cNvGraphicFramePr/>
          <p:nvPr/>
        </p:nvGraphicFramePr>
        <p:xfrm>
          <a:off x="887760" y="1124744"/>
          <a:ext cx="7368480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Running example</a:t>
            </a:r>
            <a:endParaRPr lang="fr-FR" altLang="fr-FR"/>
          </a:p>
        </p:txBody>
      </p:sp>
      <p:sp>
        <p:nvSpPr>
          <p:cNvPr id="22532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F69AA2-74C6-4F7D-A6E3-F357B90B5B7F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graphicFrame>
        <p:nvGraphicFramePr>
          <p:cNvPr id="8" name="Diagramme 7"/>
          <p:cNvGraphicFramePr/>
          <p:nvPr/>
        </p:nvGraphicFramePr>
        <p:xfrm>
          <a:off x="855389" y="658486"/>
          <a:ext cx="4044280" cy="2685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2534" name="Group 2"/>
          <p:cNvGrpSpPr>
            <a:grpSpLocks/>
          </p:cNvGrpSpPr>
          <p:nvPr/>
        </p:nvGrpSpPr>
        <p:grpSpPr bwMode="auto">
          <a:xfrm>
            <a:off x="5565775" y="1149350"/>
            <a:ext cx="2693988" cy="1466850"/>
            <a:chOff x="3399" y="156"/>
            <a:chExt cx="1697" cy="924"/>
          </a:xfrm>
        </p:grpSpPr>
        <p:sp>
          <p:nvSpPr>
            <p:cNvPr id="22564" name="Rectangle 3"/>
            <p:cNvSpPr>
              <a:spLocks noChangeArrowheads="1"/>
            </p:cNvSpPr>
            <p:nvPr/>
          </p:nvSpPr>
          <p:spPr bwMode="auto">
            <a:xfrm>
              <a:off x="3631" y="388"/>
              <a:ext cx="1465" cy="6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fr-FR" altLang="fr-FR">
                <a:latin typeface="Arial" panose="020B0604020202020204" pitchFamily="34" charset="0"/>
                <a:ea typeface="ヒラギノ角ゴ Pro W3" charset="-128"/>
              </a:endParaRPr>
            </a:p>
          </p:txBody>
        </p:sp>
        <p:sp>
          <p:nvSpPr>
            <p:cNvPr id="22565" name="Line 4"/>
            <p:cNvSpPr>
              <a:spLocks noChangeShapeType="1"/>
            </p:cNvSpPr>
            <p:nvPr/>
          </p:nvSpPr>
          <p:spPr bwMode="auto">
            <a:xfrm>
              <a:off x="4368" y="393"/>
              <a:ext cx="0" cy="6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566" name="Line 5"/>
            <p:cNvSpPr>
              <a:spLocks noChangeShapeType="1"/>
            </p:cNvSpPr>
            <p:nvPr/>
          </p:nvSpPr>
          <p:spPr bwMode="auto">
            <a:xfrm flipV="1">
              <a:off x="3631" y="765"/>
              <a:ext cx="146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567" name="Rectangle 6"/>
            <p:cNvSpPr>
              <a:spLocks noChangeArrowheads="1"/>
            </p:cNvSpPr>
            <p:nvPr/>
          </p:nvSpPr>
          <p:spPr bwMode="auto">
            <a:xfrm>
              <a:off x="3887" y="156"/>
              <a:ext cx="2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fr-FR" altLang="fr-FR" sz="2000" i="1">
                  <a:solidFill>
                    <a:srgbClr val="FFC000"/>
                  </a:solidFill>
                  <a:latin typeface="Lucida Console" panose="020B0609040504020204" pitchFamily="49" charset="0"/>
                  <a:ea typeface="ヒラギノ角ゴ Pro W3" charset="-128"/>
                </a:rPr>
                <a:t>a</a:t>
              </a:r>
            </a:p>
          </p:txBody>
        </p:sp>
        <p:sp>
          <p:nvSpPr>
            <p:cNvPr id="22568" name="Rectangle 7"/>
            <p:cNvSpPr>
              <a:spLocks noChangeArrowheads="1"/>
            </p:cNvSpPr>
            <p:nvPr/>
          </p:nvSpPr>
          <p:spPr bwMode="auto">
            <a:xfrm>
              <a:off x="4619" y="156"/>
              <a:ext cx="2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fr-FR" altLang="fr-FR" sz="2000" i="1">
                  <a:solidFill>
                    <a:srgbClr val="17375E"/>
                  </a:solidFill>
                  <a:latin typeface="Lucida Console" panose="020B0609040504020204" pitchFamily="49" charset="0"/>
                  <a:ea typeface="ヒラギノ角ゴ Pro W3" charset="-128"/>
                </a:rPr>
                <a:t>s</a:t>
              </a:r>
            </a:p>
          </p:txBody>
        </p:sp>
        <p:sp>
          <p:nvSpPr>
            <p:cNvPr id="22569" name="Rectangle 8"/>
            <p:cNvSpPr>
              <a:spLocks noChangeArrowheads="1"/>
            </p:cNvSpPr>
            <p:nvPr/>
          </p:nvSpPr>
          <p:spPr bwMode="auto">
            <a:xfrm>
              <a:off x="3399" y="450"/>
              <a:ext cx="2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fr-FR" altLang="fr-FR" sz="2000" i="1">
                  <a:solidFill>
                    <a:srgbClr val="FFC000"/>
                  </a:solidFill>
                  <a:latin typeface="Lucida Console" panose="020B0609040504020204" pitchFamily="49" charset="0"/>
                  <a:ea typeface="ヒラギノ角ゴ Pro W3" charset="-128"/>
                </a:rPr>
                <a:t>a</a:t>
              </a:r>
            </a:p>
          </p:txBody>
        </p:sp>
        <p:sp>
          <p:nvSpPr>
            <p:cNvPr id="22570" name="Rectangle 9"/>
            <p:cNvSpPr>
              <a:spLocks noChangeArrowheads="1"/>
            </p:cNvSpPr>
            <p:nvPr/>
          </p:nvSpPr>
          <p:spPr bwMode="auto">
            <a:xfrm>
              <a:off x="3399" y="797"/>
              <a:ext cx="2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fr-FR" altLang="fr-FR" sz="2000" i="1">
                  <a:solidFill>
                    <a:srgbClr val="17375E"/>
                  </a:solidFill>
                  <a:latin typeface="Lucida Console" panose="020B0609040504020204" pitchFamily="49" charset="0"/>
                  <a:ea typeface="ヒラギノ角ゴ Pro W3" charset="-128"/>
                </a:rPr>
                <a:t>s</a:t>
              </a:r>
            </a:p>
          </p:txBody>
        </p:sp>
        <p:sp>
          <p:nvSpPr>
            <p:cNvPr id="22571" name="Rectangle 10"/>
            <p:cNvSpPr>
              <a:spLocks noChangeArrowheads="1"/>
            </p:cNvSpPr>
            <p:nvPr/>
          </p:nvSpPr>
          <p:spPr bwMode="auto">
            <a:xfrm>
              <a:off x="3838" y="450"/>
              <a:ext cx="30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fr-FR" altLang="fr-FR" sz="2000">
                  <a:latin typeface="Lucida Console" panose="020B0609040504020204" pitchFamily="49" charset="0"/>
                  <a:ea typeface="ヒラギノ角ゴ Pro W3" charset="-128"/>
                </a:rPr>
                <a:t>-3</a:t>
              </a:r>
            </a:p>
          </p:txBody>
        </p:sp>
        <p:sp>
          <p:nvSpPr>
            <p:cNvPr id="22572" name="Rectangle 11"/>
            <p:cNvSpPr>
              <a:spLocks noChangeArrowheads="1"/>
            </p:cNvSpPr>
            <p:nvPr/>
          </p:nvSpPr>
          <p:spPr bwMode="auto">
            <a:xfrm>
              <a:off x="4619" y="450"/>
              <a:ext cx="2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fr-FR" altLang="fr-FR" sz="2000">
                  <a:latin typeface="Lucida Console" panose="020B0609040504020204" pitchFamily="49" charset="0"/>
                  <a:ea typeface="ヒラギノ角ゴ Pro W3" charset="-128"/>
                </a:rPr>
                <a:t>0</a:t>
              </a:r>
            </a:p>
          </p:txBody>
        </p:sp>
        <p:sp>
          <p:nvSpPr>
            <p:cNvPr id="22573" name="Rectangle 12"/>
            <p:cNvSpPr>
              <a:spLocks noChangeArrowheads="1"/>
            </p:cNvSpPr>
            <p:nvPr/>
          </p:nvSpPr>
          <p:spPr bwMode="auto">
            <a:xfrm>
              <a:off x="3838" y="797"/>
              <a:ext cx="30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fr-FR" altLang="fr-FR" sz="2000">
                  <a:latin typeface="Lucida Console" panose="020B0609040504020204" pitchFamily="49" charset="0"/>
                  <a:ea typeface="ヒラギノ角ゴ Pro W3" charset="-128"/>
                </a:rPr>
                <a:t>-5</a:t>
              </a:r>
            </a:p>
          </p:txBody>
        </p:sp>
        <p:sp>
          <p:nvSpPr>
            <p:cNvPr id="22574" name="Rectangle 13"/>
            <p:cNvSpPr>
              <a:spLocks noChangeArrowheads="1"/>
            </p:cNvSpPr>
            <p:nvPr/>
          </p:nvSpPr>
          <p:spPr bwMode="auto">
            <a:xfrm>
              <a:off x="4570" y="797"/>
              <a:ext cx="30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fr-FR" altLang="fr-FR" sz="2000">
                  <a:latin typeface="Lucida Console" panose="020B0609040504020204" pitchFamily="49" charset="0"/>
                  <a:ea typeface="ヒラギノ角ゴ Pro W3" charset="-128"/>
                </a:rPr>
                <a:t>-1</a:t>
              </a:r>
            </a:p>
          </p:txBody>
        </p:sp>
      </p:grpSp>
      <p:sp>
        <p:nvSpPr>
          <p:cNvPr id="22535" name="Oval 3"/>
          <p:cNvSpPr>
            <a:spLocks noChangeArrowheads="1"/>
          </p:cNvSpPr>
          <p:nvPr/>
        </p:nvSpPr>
        <p:spPr bwMode="auto">
          <a:xfrm>
            <a:off x="1830388" y="417353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22536" name="Oval 4"/>
          <p:cNvSpPr>
            <a:spLocks noChangeArrowheads="1"/>
          </p:cNvSpPr>
          <p:nvPr/>
        </p:nvSpPr>
        <p:spPr bwMode="auto">
          <a:xfrm>
            <a:off x="4116388" y="417353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22537" name="Oval 5"/>
          <p:cNvSpPr>
            <a:spLocks noChangeArrowheads="1"/>
          </p:cNvSpPr>
          <p:nvPr/>
        </p:nvSpPr>
        <p:spPr bwMode="auto">
          <a:xfrm>
            <a:off x="6554788" y="417353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22538" name="Line 6"/>
          <p:cNvSpPr>
            <a:spLocks noChangeShapeType="1"/>
          </p:cNvSpPr>
          <p:nvPr/>
        </p:nvSpPr>
        <p:spPr bwMode="auto">
          <a:xfrm>
            <a:off x="2681288" y="4586288"/>
            <a:ext cx="142240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39" name="Line 7"/>
          <p:cNvSpPr>
            <a:spLocks noChangeShapeType="1"/>
          </p:cNvSpPr>
          <p:nvPr/>
        </p:nvSpPr>
        <p:spPr bwMode="auto">
          <a:xfrm>
            <a:off x="4964113" y="4586288"/>
            <a:ext cx="157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40" name="Rectangle 8"/>
          <p:cNvSpPr>
            <a:spLocks noChangeArrowheads="1"/>
          </p:cNvSpPr>
          <p:nvPr/>
        </p:nvSpPr>
        <p:spPr bwMode="auto">
          <a:xfrm>
            <a:off x="2916238" y="4508500"/>
            <a:ext cx="3683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22541" name="Rectangle 9"/>
          <p:cNvSpPr>
            <a:spLocks noChangeArrowheads="1"/>
          </p:cNvSpPr>
          <p:nvPr/>
        </p:nvSpPr>
        <p:spPr bwMode="auto">
          <a:xfrm>
            <a:off x="5273675" y="4508500"/>
            <a:ext cx="3698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22542" name="Rectangle 10"/>
          <p:cNvSpPr>
            <a:spLocks noChangeArrowheads="1"/>
          </p:cNvSpPr>
          <p:nvPr/>
        </p:nvSpPr>
        <p:spPr bwMode="auto">
          <a:xfrm>
            <a:off x="5565775" y="3429000"/>
            <a:ext cx="369888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2543" name="Rectangle 11"/>
          <p:cNvSpPr>
            <a:spLocks noChangeArrowheads="1"/>
          </p:cNvSpPr>
          <p:nvPr/>
        </p:nvSpPr>
        <p:spPr bwMode="auto">
          <a:xfrm>
            <a:off x="3208338" y="3429000"/>
            <a:ext cx="3683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2544" name="Rectangle 12"/>
          <p:cNvSpPr>
            <a:spLocks noChangeArrowheads="1"/>
          </p:cNvSpPr>
          <p:nvPr/>
        </p:nvSpPr>
        <p:spPr bwMode="auto">
          <a:xfrm>
            <a:off x="2028825" y="4295775"/>
            <a:ext cx="4286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E3004F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2545" name="Rectangle 15"/>
          <p:cNvSpPr>
            <a:spLocks noChangeArrowheads="1"/>
          </p:cNvSpPr>
          <p:nvPr/>
        </p:nvSpPr>
        <p:spPr bwMode="auto">
          <a:xfrm>
            <a:off x="1781175" y="5178425"/>
            <a:ext cx="3683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2546" name="Rectangle 16"/>
          <p:cNvSpPr>
            <a:spLocks noChangeArrowheads="1"/>
          </p:cNvSpPr>
          <p:nvPr/>
        </p:nvSpPr>
        <p:spPr bwMode="auto">
          <a:xfrm>
            <a:off x="6492875" y="5243513"/>
            <a:ext cx="3683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22547" name="AutoShape 20"/>
          <p:cNvCxnSpPr>
            <a:cxnSpLocks noChangeShapeType="1"/>
          </p:cNvCxnSpPr>
          <p:nvPr/>
        </p:nvCxnSpPr>
        <p:spPr bwMode="auto">
          <a:xfrm rot="16200000" flipV="1">
            <a:off x="3386138" y="3416300"/>
            <a:ext cx="12700" cy="1701800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8" name="AutoShape 22"/>
          <p:cNvCxnSpPr>
            <a:cxnSpLocks noChangeShapeType="1"/>
          </p:cNvCxnSpPr>
          <p:nvPr/>
        </p:nvCxnSpPr>
        <p:spPr bwMode="auto">
          <a:xfrm rot="16200000" flipH="1">
            <a:off x="2236788" y="4654550"/>
            <a:ext cx="12700" cy="584200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9" name="AutoShape 23"/>
          <p:cNvCxnSpPr>
            <a:cxnSpLocks noChangeShapeType="1"/>
          </p:cNvCxnSpPr>
          <p:nvPr/>
        </p:nvCxnSpPr>
        <p:spPr bwMode="auto">
          <a:xfrm rot="16200000" flipH="1">
            <a:off x="6961188" y="4654550"/>
            <a:ext cx="12700" cy="584200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50" name="AutoShape 20"/>
          <p:cNvCxnSpPr>
            <a:cxnSpLocks noChangeShapeType="1"/>
          </p:cNvCxnSpPr>
          <p:nvPr/>
        </p:nvCxnSpPr>
        <p:spPr bwMode="auto">
          <a:xfrm rot="16200000" flipV="1">
            <a:off x="5744369" y="3415506"/>
            <a:ext cx="12700" cy="1703388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51" name="Rectangle 12"/>
          <p:cNvSpPr>
            <a:spLocks noChangeArrowheads="1"/>
          </p:cNvSpPr>
          <p:nvPr/>
        </p:nvSpPr>
        <p:spPr bwMode="auto">
          <a:xfrm>
            <a:off x="4314825" y="4295775"/>
            <a:ext cx="4286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sz="3200">
                <a:solidFill>
                  <a:srgbClr val="E3004F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  <a:endParaRPr lang="fr-FR" altLang="fr-FR" sz="3200">
              <a:solidFill>
                <a:srgbClr val="E3004F"/>
              </a:solidFill>
              <a:latin typeface="Lucida Console" panose="020B0609040504020204" pitchFamily="49" charset="0"/>
              <a:ea typeface="ヒラギノ角ゴ Pro W3" charset="-128"/>
            </a:endParaRPr>
          </a:p>
        </p:txBody>
      </p:sp>
      <p:sp>
        <p:nvSpPr>
          <p:cNvPr id="22552" name="Rectangle 12"/>
          <p:cNvSpPr>
            <a:spLocks noChangeArrowheads="1"/>
          </p:cNvSpPr>
          <p:nvPr/>
        </p:nvSpPr>
        <p:spPr bwMode="auto">
          <a:xfrm>
            <a:off x="6753225" y="4295775"/>
            <a:ext cx="4286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sz="3200">
                <a:solidFill>
                  <a:srgbClr val="E3004F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  <a:endParaRPr lang="fr-FR" altLang="fr-FR" sz="3200">
              <a:solidFill>
                <a:srgbClr val="E3004F"/>
              </a:solidFill>
              <a:latin typeface="Lucida Console" panose="020B0609040504020204" pitchFamily="49" charset="0"/>
              <a:ea typeface="ヒラギノ角ゴ Pro W3" charset="-128"/>
            </a:endParaRPr>
          </a:p>
        </p:txBody>
      </p:sp>
      <p:sp>
        <p:nvSpPr>
          <p:cNvPr id="22553" name="Line 18"/>
          <p:cNvSpPr>
            <a:spLocks noChangeShapeType="1"/>
          </p:cNvSpPr>
          <p:nvPr/>
        </p:nvSpPr>
        <p:spPr bwMode="auto">
          <a:xfrm flipV="1">
            <a:off x="1304925" y="4584700"/>
            <a:ext cx="360363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54" name="Text Box 32"/>
          <p:cNvSpPr>
            <a:spLocks noChangeArrowheads="1"/>
          </p:cNvSpPr>
          <p:nvPr/>
        </p:nvSpPr>
        <p:spPr bwMode="auto">
          <a:xfrm>
            <a:off x="3341688" y="4667250"/>
            <a:ext cx="798512" cy="561975"/>
          </a:xfrm>
          <a:prstGeom prst="ellipse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sz="2000">
                <a:latin typeface="Lucida Console" panose="020B0609040504020204" pitchFamily="49" charset="0"/>
                <a:ea typeface="ヒラギノ角ゴ Pro W3" charset="-128"/>
              </a:rPr>
              <a:t>-5</a:t>
            </a:r>
          </a:p>
        </p:txBody>
      </p:sp>
      <p:sp>
        <p:nvSpPr>
          <p:cNvPr id="22555" name="Rectangle 36"/>
          <p:cNvSpPr>
            <a:spLocks noChangeArrowheads="1"/>
          </p:cNvSpPr>
          <p:nvPr/>
        </p:nvSpPr>
        <p:spPr bwMode="auto">
          <a:xfrm>
            <a:off x="2493963" y="3560763"/>
            <a:ext cx="374650" cy="43497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>
                <a:latin typeface="Lucida Console" panose="020B0609040504020204" pitchFamily="49" charset="0"/>
                <a:ea typeface="ヒラギノ角ゴ Pro W3" charset="-128"/>
              </a:rPr>
              <a:t>0</a:t>
            </a:r>
          </a:p>
        </p:txBody>
      </p:sp>
      <p:sp>
        <p:nvSpPr>
          <p:cNvPr id="22556" name="Rectangle 36"/>
          <p:cNvSpPr>
            <a:spLocks noChangeArrowheads="1"/>
          </p:cNvSpPr>
          <p:nvPr/>
        </p:nvSpPr>
        <p:spPr bwMode="auto">
          <a:xfrm>
            <a:off x="4724400" y="3560763"/>
            <a:ext cx="374650" cy="43497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>
                <a:latin typeface="Lucida Console" panose="020B0609040504020204" pitchFamily="49" charset="0"/>
                <a:ea typeface="ヒラギノ角ゴ Pro W3" charset="-128"/>
              </a:rPr>
              <a:t>0</a:t>
            </a:r>
          </a:p>
        </p:txBody>
      </p:sp>
      <p:sp>
        <p:nvSpPr>
          <p:cNvPr id="22557" name="Text Box 32"/>
          <p:cNvSpPr>
            <a:spLocks noChangeArrowheads="1"/>
          </p:cNvSpPr>
          <p:nvPr/>
        </p:nvSpPr>
        <p:spPr bwMode="auto">
          <a:xfrm>
            <a:off x="5819775" y="4667250"/>
            <a:ext cx="782638" cy="561975"/>
          </a:xfrm>
          <a:prstGeom prst="ellipse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sz="2000">
                <a:latin typeface="Lucida Console" panose="020B0609040504020204" pitchFamily="49" charset="0"/>
                <a:ea typeface="ヒラギノ角ゴ Pro W3" charset="-128"/>
              </a:rPr>
              <a:t>-1</a:t>
            </a:r>
          </a:p>
        </p:txBody>
      </p:sp>
      <p:sp>
        <p:nvSpPr>
          <p:cNvPr id="22558" name="Text Box 32"/>
          <p:cNvSpPr>
            <a:spLocks noChangeArrowheads="1"/>
          </p:cNvSpPr>
          <p:nvPr/>
        </p:nvSpPr>
        <p:spPr bwMode="auto">
          <a:xfrm>
            <a:off x="2322513" y="5135563"/>
            <a:ext cx="798512" cy="563562"/>
          </a:xfrm>
          <a:prstGeom prst="ellipse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sz="2000">
                <a:latin typeface="Lucida Console" panose="020B0609040504020204" pitchFamily="49" charset="0"/>
                <a:ea typeface="ヒラギノ角ゴ Pro W3" charset="-128"/>
              </a:rPr>
              <a:t>-3</a:t>
            </a:r>
          </a:p>
        </p:txBody>
      </p:sp>
      <p:sp>
        <p:nvSpPr>
          <p:cNvPr id="22559" name="Text Box 32"/>
          <p:cNvSpPr>
            <a:spLocks noChangeArrowheads="1"/>
          </p:cNvSpPr>
          <p:nvPr/>
        </p:nvSpPr>
        <p:spPr bwMode="auto">
          <a:xfrm>
            <a:off x="7092950" y="5135563"/>
            <a:ext cx="781050" cy="563562"/>
          </a:xfrm>
          <a:prstGeom prst="ellipse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sz="2000">
                <a:latin typeface="Lucida Console" panose="020B0609040504020204" pitchFamily="49" charset="0"/>
                <a:ea typeface="ヒラギノ角ゴ Pro W3" charset="-128"/>
              </a:rPr>
              <a:t>-1</a:t>
            </a:r>
          </a:p>
        </p:txBody>
      </p:sp>
      <p:sp>
        <p:nvSpPr>
          <p:cNvPr id="3" name="Flèche droite 2"/>
          <p:cNvSpPr/>
          <p:nvPr/>
        </p:nvSpPr>
        <p:spPr>
          <a:xfrm rot="20399948">
            <a:off x="6323013" y="3506788"/>
            <a:ext cx="704850" cy="22860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7032625" y="3314700"/>
            <a:ext cx="15049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accent1"/>
                </a:solidFill>
                <a:latin typeface="+mn-lt"/>
              </a:rPr>
              <a:t>Mean = -0.5</a:t>
            </a:r>
            <a:endParaRPr lang="fr-FR" sz="18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49" name="Flèche droite 48"/>
          <p:cNvSpPr/>
          <p:nvPr/>
        </p:nvSpPr>
        <p:spPr>
          <a:xfrm rot="3215824">
            <a:off x="3706019" y="5503069"/>
            <a:ext cx="704850" cy="230188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0" name="ZoneTexte 49"/>
          <p:cNvSpPr txBox="1"/>
          <p:nvPr/>
        </p:nvSpPr>
        <p:spPr>
          <a:xfrm>
            <a:off x="4137025" y="5921375"/>
            <a:ext cx="15049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Best path</a:t>
            </a:r>
            <a:endParaRPr lang="fr-FR" sz="1800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Question</a:t>
            </a:r>
            <a:endParaRPr lang="fr-FR" altLang="fr-FR"/>
          </a:p>
        </p:txBody>
      </p:sp>
      <p:sp>
        <p:nvSpPr>
          <p:cNvPr id="23555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altLang="fr-FR" sz="2400"/>
              <a:t>Can we play a game against this opponent and…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fr-FR" sz="240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fr-FR" sz="240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fr-FR" sz="2400"/>
              <a:t>can we then </a:t>
            </a:r>
            <a:r>
              <a:rPr lang="en-US" altLang="fr-FR" sz="2400" b="1"/>
              <a:t>reconstruct</a:t>
            </a:r>
            <a:r>
              <a:rPr lang="en-US" altLang="fr-FR" sz="2400"/>
              <a:t> his strategy ?</a:t>
            </a:r>
          </a:p>
        </p:txBody>
      </p:sp>
      <p:sp>
        <p:nvSpPr>
          <p:cNvPr id="23557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4091CD-FA31-4B6A-B755-8672B945A5F7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data (him, me)</a:t>
            </a:r>
            <a:endParaRPr lang="fr-FR" altLang="fr-FR"/>
          </a:p>
        </p:txBody>
      </p:sp>
      <p:sp>
        <p:nvSpPr>
          <p:cNvPr id="24580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CF0C31-5327-46E8-8106-833513B424F4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graphicFrame>
        <p:nvGraphicFramePr>
          <p:cNvPr id="24581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323850" y="2112963"/>
          <a:ext cx="3648075" cy="484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Document" r:id="rId3" imgW="7748749" imgH="10281481" progId="Word.Document.8">
                  <p:embed/>
                </p:oleObj>
              </mc:Choice>
              <mc:Fallback>
                <p:oleObj name="Document" r:id="rId3" imgW="7748749" imgH="10281481" progId="Word.Documen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112963"/>
                        <a:ext cx="3648075" cy="484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Line 5"/>
          <p:cNvSpPr>
            <a:spLocks noChangeShapeType="1"/>
          </p:cNvSpPr>
          <p:nvPr/>
        </p:nvSpPr>
        <p:spPr bwMode="auto">
          <a:xfrm flipV="1">
            <a:off x="2124075" y="1782763"/>
            <a:ext cx="0" cy="3230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583" name="Line 6"/>
          <p:cNvSpPr>
            <a:spLocks noChangeShapeType="1"/>
          </p:cNvSpPr>
          <p:nvPr/>
        </p:nvSpPr>
        <p:spPr bwMode="auto">
          <a:xfrm>
            <a:off x="682625" y="2143125"/>
            <a:ext cx="28051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584" name="Rectangle 7"/>
          <p:cNvSpPr>
            <a:spLocks noChangeArrowheads="1"/>
          </p:cNvSpPr>
          <p:nvPr/>
        </p:nvSpPr>
        <p:spPr bwMode="auto">
          <a:xfrm>
            <a:off x="5475288" y="2289175"/>
            <a:ext cx="2159000" cy="288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fr-FR" sz="2200">
                <a:latin typeface="Symbol" panose="05050102010706020507" pitchFamily="18" charset="2"/>
                <a:ea typeface="ヒラギノ角ゴ Pro W3" charset="-128"/>
              </a:rPr>
              <a:t> </a:t>
            </a:r>
            <a:r>
              <a:rPr lang="en-US" altLang="fr-FR" sz="2200">
                <a:latin typeface="Lucida Console" panose="020B0609040504020204" pitchFamily="49" charset="0"/>
                <a:ea typeface="ヒラギノ角ゴ Pro W3" charset="-128"/>
                <a:sym typeface="Symbol" panose="05050102010706020507" pitchFamily="18" charset="2"/>
              </a:rPr>
              <a:t></a:t>
            </a: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 a</a:t>
            </a:r>
          </a:p>
          <a:p>
            <a:pPr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a </a:t>
            </a:r>
            <a:r>
              <a:rPr lang="en-US" altLang="fr-FR" sz="2200">
                <a:latin typeface="Lucida Console" panose="020B0609040504020204" pitchFamily="49" charset="0"/>
                <a:ea typeface="ヒラギノ角ゴ Pro W3" charset="-128"/>
                <a:sym typeface="Symbol" panose="05050102010706020507" pitchFamily="18" charset="2"/>
              </a:rPr>
              <a:t> </a:t>
            </a: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a</a:t>
            </a:r>
            <a:endParaRPr lang="en-US" altLang="fr-FR" sz="2200" i="1">
              <a:solidFill>
                <a:schemeClr val="accent2"/>
              </a:solidFill>
              <a:latin typeface="Lucida Console" panose="020B0609040504020204" pitchFamily="49" charset="0"/>
              <a:ea typeface="ヒラギノ角ゴ Pro W3" charset="-128"/>
            </a:endParaRPr>
          </a:p>
          <a:p>
            <a:pPr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as </a:t>
            </a:r>
            <a:r>
              <a:rPr lang="en-US" altLang="fr-FR" sz="2200">
                <a:latin typeface="Lucida Console" panose="020B0609040504020204" pitchFamily="49" charset="0"/>
                <a:ea typeface="ヒラギノ角ゴ Pro W3" charset="-128"/>
                <a:sym typeface="Symbol" panose="05050102010706020507" pitchFamily="18" charset="2"/>
              </a:rPr>
              <a:t></a:t>
            </a:r>
            <a:r>
              <a:rPr lang="en-US" altLang="fr-FR" sz="2200" i="1">
                <a:solidFill>
                  <a:srgbClr val="00E800"/>
                </a:solidFill>
                <a:latin typeface="Lucida Console" panose="020B0609040504020204" pitchFamily="49" charset="0"/>
                <a:ea typeface="ヒラギノ角ゴ Pro W3" charset="-128"/>
                <a:sym typeface="Symbol" panose="05050102010706020507" pitchFamily="18" charset="2"/>
              </a:rPr>
              <a:t> </a:t>
            </a: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  <a:p>
            <a:pPr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fr-FR" sz="2200" i="1">
                <a:solidFill>
                  <a:schemeClr val="accent1"/>
                </a:solidFill>
                <a:latin typeface="Lucida Console" panose="020B0609040504020204" pitchFamily="49" charset="0"/>
                <a:ea typeface="ヒラギノ角ゴ Pro W3" charset="-128"/>
              </a:rPr>
              <a:t>asa</a:t>
            </a:r>
            <a:r>
              <a:rPr lang="en-US" altLang="fr-FR" sz="2200" i="1">
                <a:solidFill>
                  <a:srgbClr val="00CCFF"/>
                </a:solidFill>
                <a:latin typeface="Lucida Console" panose="020B0609040504020204" pitchFamily="49" charset="0"/>
                <a:ea typeface="ヒラギノ角ゴ Pro W3" charset="-128"/>
              </a:rPr>
              <a:t> </a:t>
            </a:r>
            <a:r>
              <a:rPr lang="en-US" altLang="fr-FR" sz="2200">
                <a:latin typeface="Lucida Console" panose="020B0609040504020204" pitchFamily="49" charset="0"/>
                <a:ea typeface="ヒラギノ角ゴ Pro W3" charset="-128"/>
                <a:sym typeface="Symbol" panose="05050102010706020507" pitchFamily="18" charset="2"/>
              </a:rPr>
              <a:t></a:t>
            </a: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 </a:t>
            </a:r>
            <a:r>
              <a:rPr lang="en-US" altLang="fr-FR" sz="2200" i="1">
                <a:solidFill>
                  <a:srgbClr val="C00000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  <a:p>
            <a:pPr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asaa </a:t>
            </a:r>
            <a:r>
              <a:rPr lang="en-US" altLang="fr-FR" sz="2200">
                <a:latin typeface="Lucida Console" panose="020B0609040504020204" pitchFamily="49" charset="0"/>
                <a:ea typeface="ヒラギノ角ゴ Pro W3" charset="-128"/>
                <a:sym typeface="Symbol" panose="05050102010706020507" pitchFamily="18" charset="2"/>
              </a:rPr>
              <a:t></a:t>
            </a: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 a</a:t>
            </a:r>
          </a:p>
          <a:p>
            <a:pPr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asaas </a:t>
            </a:r>
            <a:r>
              <a:rPr lang="en-US" altLang="fr-FR" sz="2200">
                <a:latin typeface="Lucida Console" panose="020B0609040504020204" pitchFamily="49" charset="0"/>
                <a:ea typeface="ヒラギノ角ゴ Pro W3" charset="-128"/>
                <a:sym typeface="Symbol" panose="05050102010706020507" pitchFamily="18" charset="2"/>
              </a:rPr>
              <a:t></a:t>
            </a: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 s</a:t>
            </a:r>
          </a:p>
          <a:p>
            <a:pPr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asaass </a:t>
            </a:r>
            <a:r>
              <a:rPr lang="en-US" altLang="fr-FR" sz="2200">
                <a:latin typeface="Lucida Console" panose="020B0609040504020204" pitchFamily="49" charset="0"/>
                <a:ea typeface="ヒラギノ角ゴ Pro W3" charset="-128"/>
                <a:sym typeface="Symbol" panose="05050102010706020507" pitchFamily="18" charset="2"/>
              </a:rPr>
              <a:t></a:t>
            </a:r>
            <a:r>
              <a:rPr lang="en-US" altLang="fr-FR" sz="2200" i="1">
                <a:latin typeface="Lucida Console" panose="020B0609040504020204" pitchFamily="49" charset="0"/>
                <a:ea typeface="ヒラギノ角ゴ Pro W3" charset="-128"/>
              </a:rPr>
              <a:t> s</a:t>
            </a:r>
          </a:p>
        </p:txBody>
      </p:sp>
      <p:sp>
        <p:nvSpPr>
          <p:cNvPr id="24585" name="ZoneTexte 11"/>
          <p:cNvSpPr txBox="1">
            <a:spLocks noChangeArrowheads="1"/>
          </p:cNvSpPr>
          <p:nvPr/>
        </p:nvSpPr>
        <p:spPr bwMode="auto">
          <a:xfrm>
            <a:off x="900113" y="1681163"/>
            <a:ext cx="792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Arial" panose="020B0604020202020204" pitchFamily="34" charset="0"/>
                <a:ea typeface="ヒラギノ角ゴ Pro W3" charset="-128"/>
              </a:rPr>
              <a:t>HIM</a:t>
            </a: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24586" name="ZoneTexte 12"/>
          <p:cNvSpPr txBox="1">
            <a:spLocks noChangeArrowheads="1"/>
          </p:cNvSpPr>
          <p:nvPr/>
        </p:nvSpPr>
        <p:spPr bwMode="auto">
          <a:xfrm>
            <a:off x="2555875" y="1668463"/>
            <a:ext cx="792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Arial" panose="020B0604020202020204" pitchFamily="34" charset="0"/>
                <a:ea typeface="ヒラギノ角ゴ Pro W3" charset="-128"/>
              </a:rPr>
              <a:t>ME</a:t>
            </a: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06913" y="1628775"/>
            <a:ext cx="4097337" cy="461963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If I play </a:t>
            </a:r>
            <a:r>
              <a:rPr lang="en-US" b="1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asa</a:t>
            </a:r>
            <a:r>
              <a:rPr lang="en-US" dirty="0"/>
              <a:t>, his move is </a:t>
            </a:r>
            <a:r>
              <a:rPr lang="en-US" b="1" dirty="0">
                <a:solidFill>
                  <a:srgbClr val="C00000"/>
                </a:solidFill>
                <a:latin typeface="Lucida Console" panose="020B0609040504020204" pitchFamily="49" charset="0"/>
              </a:rPr>
              <a:t>a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logic of the algorithm</a:t>
            </a:r>
            <a:endParaRPr lang="fr-FR" altLang="fr-FR"/>
          </a:p>
        </p:txBody>
      </p:sp>
      <p:sp>
        <p:nvSpPr>
          <p:cNvPr id="2560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altLang="fr-FR" sz="2000"/>
              <a:t>The goal is to be able to parse and to have a partial solution consistent with the data</a:t>
            </a:r>
          </a:p>
          <a:p>
            <a:endParaRPr lang="en-GB" altLang="fr-FR" sz="2000"/>
          </a:p>
          <a:p>
            <a:r>
              <a:rPr lang="en-GB" altLang="fr-FR" sz="2000"/>
              <a:t>The algorithm is loosely inspired by a number of grammatical inference algorithms </a:t>
            </a:r>
          </a:p>
          <a:p>
            <a:endParaRPr lang="en-GB" altLang="fr-FR" sz="2000"/>
          </a:p>
          <a:p>
            <a:r>
              <a:rPr lang="en-GB" altLang="fr-FR" sz="2000"/>
              <a:t>It is greedy</a:t>
            </a:r>
            <a:endParaRPr lang="en-US" altLang="fr-FR" sz="2000"/>
          </a:p>
        </p:txBody>
      </p:sp>
      <p:sp>
        <p:nvSpPr>
          <p:cNvPr id="25605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2CDA1F-FDD4-4425-B072-AC199680A25B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26628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C818D89-C11F-47B2-A92B-25AA80A014E7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93750" y="3243263"/>
            <a:ext cx="1371600" cy="755650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57200" indent="-4572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b="1" spc="-300" dirty="0">
                <a:solidFill>
                  <a:schemeClr val="accent1"/>
                </a:solidFill>
                <a:latin typeface="Symbol" pitchFamily="18" charset="2"/>
              </a:rPr>
              <a:t> </a:t>
            </a:r>
            <a:r>
              <a:rPr lang="en-US" b="1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b="1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a</a:t>
            </a:r>
          </a:p>
          <a:p>
            <a:pPr marL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Lucida Console" panose="020B0609040504020204" pitchFamily="49" charset="0"/>
              </a:rPr>
              <a:t>a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 </a:t>
            </a:r>
            <a:r>
              <a:rPr lang="en-US" spc="-300" dirty="0">
                <a:latin typeface="Lucida Console" panose="020B0609040504020204" pitchFamily="49" charset="0"/>
              </a:rPr>
              <a:t>?</a:t>
            </a:r>
            <a:endParaRPr lang="en-US" spc="-300" dirty="0">
              <a:solidFill>
                <a:schemeClr val="accent2"/>
              </a:solidFill>
              <a:latin typeface="Lucida Console" panose="020B0609040504020204" pitchFamily="49" charset="0"/>
            </a:endParaRPr>
          </a:p>
        </p:txBody>
      </p:sp>
      <p:sp>
        <p:nvSpPr>
          <p:cNvPr id="26630" name="Oval 3"/>
          <p:cNvSpPr>
            <a:spLocks noChangeArrowheads="1"/>
          </p:cNvSpPr>
          <p:nvPr/>
        </p:nvSpPr>
        <p:spPr bwMode="auto">
          <a:xfrm>
            <a:off x="3514725" y="319722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 b="1">
                <a:solidFill>
                  <a:schemeClr val="accent1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6631" name="Oval 6"/>
          <p:cNvSpPr>
            <a:spLocks noChangeArrowheads="1"/>
          </p:cNvSpPr>
          <p:nvPr/>
        </p:nvSpPr>
        <p:spPr bwMode="auto">
          <a:xfrm>
            <a:off x="6346825" y="319722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7137400" y="4941888"/>
            <a:ext cx="3714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cxnSp>
        <p:nvCxnSpPr>
          <p:cNvPr id="26633" name="AutoShape 8"/>
          <p:cNvCxnSpPr>
            <a:cxnSpLocks noChangeShapeType="1"/>
          </p:cNvCxnSpPr>
          <p:nvPr/>
        </p:nvCxnSpPr>
        <p:spPr bwMode="auto">
          <a:xfrm>
            <a:off x="7077075" y="3881438"/>
            <a:ext cx="247650" cy="1184275"/>
          </a:xfrm>
          <a:prstGeom prst="curvedConnector3">
            <a:avLst>
              <a:gd name="adj1" fmla="val 93588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634" name="Line 15"/>
          <p:cNvSpPr>
            <a:spLocks noChangeShapeType="1"/>
          </p:cNvSpPr>
          <p:nvPr/>
        </p:nvSpPr>
        <p:spPr bwMode="auto">
          <a:xfrm flipV="1">
            <a:off x="3062288" y="3609975"/>
            <a:ext cx="360362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6635" name="Line 16"/>
          <p:cNvSpPr>
            <a:spLocks noChangeShapeType="1"/>
          </p:cNvSpPr>
          <p:nvPr/>
        </p:nvSpPr>
        <p:spPr bwMode="auto">
          <a:xfrm flipV="1">
            <a:off x="5924550" y="3609975"/>
            <a:ext cx="360363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3460750" y="2682875"/>
            <a:ext cx="966788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200" dirty="0">
                <a:latin typeface="+mn-lt"/>
              </a:rPr>
              <a:t>Sure:</a:t>
            </a:r>
            <a:endParaRPr lang="fr-FR" sz="2200" dirty="0">
              <a:latin typeface="+mn-l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418138" y="2682875"/>
            <a:ext cx="282575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200" dirty="0">
                <a:latin typeface="+mn-lt"/>
              </a:rPr>
              <a:t>Have to deal with:</a:t>
            </a:r>
            <a:endParaRPr lang="fr-FR" sz="2200" dirty="0"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22538" y="1306513"/>
            <a:ext cx="4098925" cy="461962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first decision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27652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59B669-A737-4106-A1AA-C0A1E97D1DA9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27653" name="Oval 3"/>
          <p:cNvSpPr>
            <a:spLocks noChangeArrowheads="1"/>
          </p:cNvSpPr>
          <p:nvPr/>
        </p:nvSpPr>
        <p:spPr bwMode="auto">
          <a:xfrm>
            <a:off x="1423988" y="270827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7654" name="Oval 6"/>
          <p:cNvSpPr>
            <a:spLocks noChangeArrowheads="1"/>
          </p:cNvSpPr>
          <p:nvPr/>
        </p:nvSpPr>
        <p:spPr bwMode="auto">
          <a:xfrm>
            <a:off x="4984750" y="272097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7655" name="Line 15"/>
          <p:cNvSpPr>
            <a:spLocks noChangeShapeType="1"/>
          </p:cNvSpPr>
          <p:nvPr/>
        </p:nvSpPr>
        <p:spPr bwMode="auto">
          <a:xfrm flipV="1">
            <a:off x="1042988" y="3121025"/>
            <a:ext cx="360362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7656" name="Line 16"/>
          <p:cNvSpPr>
            <a:spLocks noChangeShapeType="1"/>
          </p:cNvSpPr>
          <p:nvPr/>
        </p:nvSpPr>
        <p:spPr bwMode="auto">
          <a:xfrm flipV="1">
            <a:off x="4562475" y="3132138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22538" y="1306513"/>
            <a:ext cx="4098925" cy="461962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candidates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27658" name="AutoShape 5"/>
          <p:cNvCxnSpPr>
            <a:cxnSpLocks noChangeShapeType="1"/>
          </p:cNvCxnSpPr>
          <p:nvPr/>
        </p:nvCxnSpPr>
        <p:spPr bwMode="auto">
          <a:xfrm rot="16200000" flipH="1">
            <a:off x="1835944" y="3209132"/>
            <a:ext cx="1587" cy="584200"/>
          </a:xfrm>
          <a:prstGeom prst="curvedConnector3">
            <a:avLst>
              <a:gd name="adj1" fmla="val 435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59" name="Text Box 6"/>
          <p:cNvSpPr txBox="1">
            <a:spLocks noChangeArrowheads="1"/>
          </p:cNvSpPr>
          <p:nvPr/>
        </p:nvSpPr>
        <p:spPr bwMode="auto">
          <a:xfrm>
            <a:off x="1652588" y="4149725"/>
            <a:ext cx="3698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cxnSp>
        <p:nvCxnSpPr>
          <p:cNvPr id="27660" name="AutoShape 14"/>
          <p:cNvCxnSpPr>
            <a:cxnSpLocks noChangeShapeType="1"/>
          </p:cNvCxnSpPr>
          <p:nvPr/>
        </p:nvCxnSpPr>
        <p:spPr bwMode="auto">
          <a:xfrm>
            <a:off x="5938838" y="3133725"/>
            <a:ext cx="10477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61" name="Text Box 15"/>
          <p:cNvSpPr txBox="1">
            <a:spLocks noChangeArrowheads="1"/>
          </p:cNvSpPr>
          <p:nvPr/>
        </p:nvSpPr>
        <p:spPr bwMode="auto">
          <a:xfrm>
            <a:off x="6275388" y="3111500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7662" name="Oval 6"/>
          <p:cNvSpPr>
            <a:spLocks noChangeArrowheads="1"/>
          </p:cNvSpPr>
          <p:nvPr/>
        </p:nvSpPr>
        <p:spPr bwMode="auto">
          <a:xfrm>
            <a:off x="7131050" y="272097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fr-FR">
              <a:latin typeface="Lucida Console" panose="020B0609040504020204" pitchFamily="49" charset="0"/>
              <a:ea typeface="ヒラギノ角ゴ Pro W3" charset="-128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4213" y="5043488"/>
            <a:ext cx="7775575" cy="1014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000" b="1" dirty="0">
                <a:latin typeface="+mn-lt"/>
              </a:rPr>
              <a:t>Occam’s razor</a:t>
            </a:r>
          </a:p>
          <a:p>
            <a:pPr algn="ctr">
              <a:defRPr/>
            </a:pPr>
            <a:r>
              <a:rPr lang="en-GB" sz="2000" i="1" dirty="0" err="1">
                <a:latin typeface="+mn-lt"/>
              </a:rPr>
              <a:t>Entia</a:t>
            </a:r>
            <a:r>
              <a:rPr lang="en-GB" sz="2000" i="1" dirty="0">
                <a:latin typeface="+mn-lt"/>
              </a:rPr>
              <a:t> non </a:t>
            </a:r>
            <a:r>
              <a:rPr lang="en-GB" sz="2000" i="1" dirty="0" err="1">
                <a:latin typeface="+mn-lt"/>
              </a:rPr>
              <a:t>sunt</a:t>
            </a:r>
            <a:r>
              <a:rPr lang="en-GB" sz="2000" i="1" dirty="0">
                <a:latin typeface="+mn-lt"/>
              </a:rPr>
              <a:t> </a:t>
            </a:r>
            <a:r>
              <a:rPr lang="en-GB" sz="2000" i="1" dirty="0" err="1">
                <a:latin typeface="+mn-lt"/>
              </a:rPr>
              <a:t>multiplicanda</a:t>
            </a:r>
            <a:r>
              <a:rPr lang="en-GB" sz="2000" i="1" dirty="0">
                <a:latin typeface="+mn-lt"/>
              </a:rPr>
              <a:t> </a:t>
            </a:r>
            <a:r>
              <a:rPr lang="en-GB" sz="2000" i="1" dirty="0" err="1">
                <a:latin typeface="+mn-lt"/>
              </a:rPr>
              <a:t>praeter</a:t>
            </a:r>
            <a:r>
              <a:rPr lang="en-GB" sz="2000" i="1" dirty="0">
                <a:latin typeface="+mn-lt"/>
              </a:rPr>
              <a:t> </a:t>
            </a:r>
            <a:r>
              <a:rPr lang="en-GB" sz="2000" i="1" dirty="0" err="1">
                <a:latin typeface="+mn-lt"/>
              </a:rPr>
              <a:t>necessitatem</a:t>
            </a:r>
            <a:r>
              <a:rPr lang="en-GB" sz="2000" dirty="0">
                <a:latin typeface="+mn-lt"/>
              </a:rPr>
              <a:t>  </a:t>
            </a:r>
          </a:p>
          <a:p>
            <a:pPr algn="ctr">
              <a:defRPr/>
            </a:pPr>
            <a:r>
              <a:rPr lang="en-GB" sz="2000" dirty="0">
                <a:latin typeface="+mn-lt"/>
              </a:rPr>
              <a:t>"Entities should not be multiplied unnecessarily"</a:t>
            </a:r>
            <a:endParaRPr lang="fr-FR" sz="2000" dirty="0">
              <a:latin typeface="+mn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28676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A2F3E7-DC30-445D-B51D-8CCE0368A4B6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28677" name="Oval 3"/>
          <p:cNvSpPr>
            <a:spLocks noChangeArrowheads="1"/>
          </p:cNvSpPr>
          <p:nvPr/>
        </p:nvSpPr>
        <p:spPr bwMode="auto">
          <a:xfrm>
            <a:off x="3459163" y="325120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6707188" y="325120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8679" name="Line 15"/>
          <p:cNvSpPr>
            <a:spLocks noChangeShapeType="1"/>
          </p:cNvSpPr>
          <p:nvPr/>
        </p:nvSpPr>
        <p:spPr bwMode="auto">
          <a:xfrm flipV="1">
            <a:off x="3006725" y="3662363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8680" name="Line 16"/>
          <p:cNvSpPr>
            <a:spLocks noChangeShapeType="1"/>
          </p:cNvSpPr>
          <p:nvPr/>
        </p:nvSpPr>
        <p:spPr bwMode="auto">
          <a:xfrm flipV="1">
            <a:off x="6276975" y="3662363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22538" y="1306513"/>
            <a:ext cx="4098925" cy="461962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second decision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28682" name="AutoShape 5"/>
          <p:cNvCxnSpPr>
            <a:cxnSpLocks noChangeShapeType="1"/>
          </p:cNvCxnSpPr>
          <p:nvPr/>
        </p:nvCxnSpPr>
        <p:spPr bwMode="auto">
          <a:xfrm rot="16200000" flipH="1">
            <a:off x="3871119" y="3752057"/>
            <a:ext cx="1587" cy="584200"/>
          </a:xfrm>
          <a:prstGeom prst="curvedConnector3">
            <a:avLst>
              <a:gd name="adj1" fmla="val 43500000"/>
            </a:avLst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83" name="Text Box 6"/>
          <p:cNvSpPr txBox="1">
            <a:spLocks noChangeArrowheads="1"/>
          </p:cNvSpPr>
          <p:nvPr/>
        </p:nvSpPr>
        <p:spPr bwMode="auto">
          <a:xfrm>
            <a:off x="3686175" y="4622800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solidFill>
                  <a:schemeClr val="accent1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cxnSp>
        <p:nvCxnSpPr>
          <p:cNvPr id="28684" name="AutoShape 8"/>
          <p:cNvCxnSpPr>
            <a:cxnSpLocks noChangeShapeType="1"/>
          </p:cNvCxnSpPr>
          <p:nvPr/>
        </p:nvCxnSpPr>
        <p:spPr bwMode="auto">
          <a:xfrm>
            <a:off x="7526338" y="3756025"/>
            <a:ext cx="592137" cy="434975"/>
          </a:xfrm>
          <a:prstGeom prst="curvedConnector4">
            <a:avLst>
              <a:gd name="adj1" fmla="val 39681"/>
              <a:gd name="adj2" fmla="val 180292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5" name="AutoShape 14"/>
          <p:cNvCxnSpPr>
            <a:cxnSpLocks noChangeShapeType="1"/>
          </p:cNvCxnSpPr>
          <p:nvPr/>
        </p:nvCxnSpPr>
        <p:spPr bwMode="auto">
          <a:xfrm rot="16200000" flipH="1">
            <a:off x="7119144" y="3782219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86" name="Text Box 6"/>
          <p:cNvSpPr txBox="1">
            <a:spLocks noChangeArrowheads="1"/>
          </p:cNvSpPr>
          <p:nvPr/>
        </p:nvSpPr>
        <p:spPr bwMode="auto">
          <a:xfrm>
            <a:off x="6934200" y="4551363"/>
            <a:ext cx="3698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28687" name="Text Box 6"/>
          <p:cNvSpPr txBox="1">
            <a:spLocks noChangeArrowheads="1"/>
          </p:cNvSpPr>
          <p:nvPr/>
        </p:nvSpPr>
        <p:spPr bwMode="auto">
          <a:xfrm>
            <a:off x="7753350" y="446563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3387725" y="2628900"/>
            <a:ext cx="968375" cy="431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200" dirty="0">
                <a:latin typeface="+mn-lt"/>
              </a:rPr>
              <a:t>Sure:</a:t>
            </a:r>
            <a:endParaRPr lang="fr-FR" sz="2200" dirty="0">
              <a:latin typeface="+mn-lt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5705475" y="2628900"/>
            <a:ext cx="2827338" cy="431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200" dirty="0">
                <a:latin typeface="+mn-lt"/>
              </a:rPr>
              <a:t>Have to deal with:</a:t>
            </a:r>
            <a:endParaRPr lang="fr-FR" sz="2200" dirty="0">
              <a:latin typeface="+mn-lt"/>
            </a:endParaRP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>
          <a:xfrm>
            <a:off x="538163" y="3106738"/>
            <a:ext cx="1296987" cy="1112837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57200" indent="-4572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kern="100" spc="-300" dirty="0">
                <a:latin typeface="Symbol" pitchFamily="18" charset="2"/>
              </a:rPr>
              <a:t> </a:t>
            </a:r>
            <a:r>
              <a:rPr lang="en-US" kern="100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kern="100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kern="100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a </a:t>
            </a:r>
            <a:r>
              <a:rPr lang="en-US" kern="100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kern="100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kern="100" spc="-300" dirty="0">
                <a:latin typeface="Lucida Console" panose="020B0609040504020204" pitchFamily="49" charset="0"/>
              </a:rPr>
              <a:t>as </a:t>
            </a:r>
            <a:r>
              <a:rPr lang="en-US" kern="100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kern="100" spc="-300" dirty="0">
                <a:latin typeface="Lucida Console" panose="020B0609040504020204" pitchFamily="49" charset="0"/>
              </a:rPr>
              <a:t> </a:t>
            </a:r>
            <a:r>
              <a:rPr lang="en-US" kern="100" spc="-300" dirty="0">
                <a:latin typeface="Lucida Console" panose="020B0609040504020204" pitchFamily="49" charset="0"/>
              </a:rPr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A synopsis</a:t>
            </a:r>
          </a:p>
        </p:txBody>
      </p:sp>
      <p:sp>
        <p:nvSpPr>
          <p:cNvPr id="10243" name="Espace réservé du contenu 2"/>
          <p:cNvSpPr>
            <a:spLocks noGrp="1"/>
          </p:cNvSpPr>
          <p:nvPr>
            <p:ph type="body" sz="quarter" idx="13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r>
              <a:rPr lang="en-GB" altLang="fr-FR" sz="2400" dirty="0"/>
              <a:t>There are many runs of algorithms one can take as first examples of what a grammatical inference algorithm is about.</a:t>
            </a:r>
          </a:p>
          <a:p>
            <a:r>
              <a:rPr lang="en-GB" altLang="fr-FR" sz="2400" dirty="0"/>
              <a:t>The following one is « fun » and contains many key ideas.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30723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B0D225-D79C-4989-9FA7-CEB392A195DE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30724" name="Oval 3"/>
          <p:cNvSpPr>
            <a:spLocks noChangeArrowheads="1"/>
          </p:cNvSpPr>
          <p:nvPr/>
        </p:nvSpPr>
        <p:spPr bwMode="auto">
          <a:xfrm>
            <a:off x="3417888" y="232251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solidFill>
                  <a:srgbClr val="C00000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0725" name="Oval 6"/>
          <p:cNvSpPr>
            <a:spLocks noChangeArrowheads="1"/>
          </p:cNvSpPr>
          <p:nvPr/>
        </p:nvSpPr>
        <p:spPr bwMode="auto">
          <a:xfrm>
            <a:off x="5915025" y="232251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0726" name="Line 15"/>
          <p:cNvSpPr>
            <a:spLocks noChangeShapeType="1"/>
          </p:cNvSpPr>
          <p:nvPr/>
        </p:nvSpPr>
        <p:spPr bwMode="auto">
          <a:xfrm flipV="1">
            <a:off x="2919413" y="2735263"/>
            <a:ext cx="360362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727" name="Line 16"/>
          <p:cNvSpPr>
            <a:spLocks noChangeShapeType="1"/>
          </p:cNvSpPr>
          <p:nvPr/>
        </p:nvSpPr>
        <p:spPr bwMode="auto">
          <a:xfrm flipV="1">
            <a:off x="5484813" y="2735263"/>
            <a:ext cx="360362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22538" y="1052513"/>
            <a:ext cx="4098925" cy="461962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third decision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30729" name="Text Box 6"/>
          <p:cNvSpPr txBox="1">
            <a:spLocks noChangeArrowheads="1"/>
          </p:cNvSpPr>
          <p:nvPr/>
        </p:nvSpPr>
        <p:spPr bwMode="auto">
          <a:xfrm>
            <a:off x="3459163" y="3536950"/>
            <a:ext cx="7413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solidFill>
                  <a:srgbClr val="C00000"/>
                </a:solidFill>
                <a:latin typeface="Lucida Console" panose="020B0609040504020204" pitchFamily="49" charset="0"/>
                <a:ea typeface="ヒラギノ角ゴ Pro W3" charset="-128"/>
              </a:rPr>
              <a:t>a,s</a:t>
            </a:r>
          </a:p>
        </p:txBody>
      </p:sp>
      <p:cxnSp>
        <p:nvCxnSpPr>
          <p:cNvPr id="30730" name="AutoShape 14"/>
          <p:cNvCxnSpPr>
            <a:cxnSpLocks noChangeShapeType="1"/>
          </p:cNvCxnSpPr>
          <p:nvPr/>
        </p:nvCxnSpPr>
        <p:spPr bwMode="auto">
          <a:xfrm rot="16200000" flipH="1">
            <a:off x="6326981" y="2777332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31" name="Text Box 6"/>
          <p:cNvSpPr txBox="1">
            <a:spLocks noChangeArrowheads="1"/>
          </p:cNvSpPr>
          <p:nvPr/>
        </p:nvSpPr>
        <p:spPr bwMode="auto">
          <a:xfrm>
            <a:off x="6142038" y="3536950"/>
            <a:ext cx="3698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0732" name="Text Box 6"/>
          <p:cNvSpPr txBox="1">
            <a:spLocks noChangeArrowheads="1"/>
          </p:cNvSpPr>
          <p:nvPr/>
        </p:nvSpPr>
        <p:spPr bwMode="auto">
          <a:xfrm>
            <a:off x="7092950" y="270192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2727325" y="1814513"/>
            <a:ext cx="220503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Inconsistent:</a:t>
            </a:r>
            <a:endParaRPr lang="fr-FR" dirty="0">
              <a:latin typeface="+mn-lt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6305550" y="1814513"/>
            <a:ext cx="205898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Consistent:</a:t>
            </a:r>
            <a:endParaRPr lang="fr-FR" dirty="0">
              <a:latin typeface="+mn-lt"/>
            </a:endParaRP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>
          <a:xfrm>
            <a:off x="379413" y="2798763"/>
            <a:ext cx="1366837" cy="16351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57200" indent="-4572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Symbol" pitchFamily="18" charset="2"/>
              </a:rPr>
              <a:t>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Lucida Console" panose="020B0609040504020204" pitchFamily="49" charset="0"/>
              </a:rPr>
              <a:t>a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Lucida Console" panose="020B0609040504020204" pitchFamily="49" charset="0"/>
              </a:rPr>
              <a:t>as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</a:rPr>
              <a:t>?</a:t>
            </a:r>
          </a:p>
        </p:txBody>
      </p:sp>
      <p:cxnSp>
        <p:nvCxnSpPr>
          <p:cNvPr id="30736" name="AutoShape 17"/>
          <p:cNvCxnSpPr>
            <a:cxnSpLocks noChangeShapeType="1"/>
          </p:cNvCxnSpPr>
          <p:nvPr/>
        </p:nvCxnSpPr>
        <p:spPr bwMode="auto">
          <a:xfrm>
            <a:off x="6772275" y="2735263"/>
            <a:ext cx="1047750" cy="0"/>
          </a:xfrm>
          <a:prstGeom prst="straightConnector1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37" name="Oval 6"/>
          <p:cNvSpPr>
            <a:spLocks noChangeArrowheads="1"/>
          </p:cNvSpPr>
          <p:nvPr/>
        </p:nvSpPr>
        <p:spPr bwMode="auto">
          <a:xfrm>
            <a:off x="7850188" y="232251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30738" name="Oval 6"/>
          <p:cNvSpPr>
            <a:spLocks noChangeArrowheads="1"/>
          </p:cNvSpPr>
          <p:nvPr/>
        </p:nvSpPr>
        <p:spPr bwMode="auto">
          <a:xfrm>
            <a:off x="3421063" y="469106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0739" name="Line 16"/>
          <p:cNvSpPr>
            <a:spLocks noChangeShapeType="1"/>
          </p:cNvSpPr>
          <p:nvPr/>
        </p:nvSpPr>
        <p:spPr bwMode="auto">
          <a:xfrm flipV="1">
            <a:off x="2990850" y="5102225"/>
            <a:ext cx="360363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30740" name="AutoShape 14"/>
          <p:cNvCxnSpPr>
            <a:cxnSpLocks noChangeShapeType="1"/>
          </p:cNvCxnSpPr>
          <p:nvPr/>
        </p:nvCxnSpPr>
        <p:spPr bwMode="auto">
          <a:xfrm rot="16200000" flipH="1">
            <a:off x="3833019" y="5153819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41" name="Text Box 6"/>
          <p:cNvSpPr txBox="1">
            <a:spLocks noChangeArrowheads="1"/>
          </p:cNvSpPr>
          <p:nvPr/>
        </p:nvSpPr>
        <p:spPr bwMode="auto">
          <a:xfrm>
            <a:off x="3648075" y="5949950"/>
            <a:ext cx="3714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0742" name="Text Box 6"/>
          <p:cNvSpPr txBox="1">
            <a:spLocks noChangeArrowheads="1"/>
          </p:cNvSpPr>
          <p:nvPr/>
        </p:nvSpPr>
        <p:spPr bwMode="auto">
          <a:xfrm>
            <a:off x="4598988" y="507047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57" name="ZoneTexte 56"/>
          <p:cNvSpPr txBox="1"/>
          <p:nvPr/>
        </p:nvSpPr>
        <p:spPr>
          <a:xfrm>
            <a:off x="3351213" y="4254500"/>
            <a:ext cx="312737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Have to deal with:</a:t>
            </a:r>
            <a:endParaRPr lang="fr-FR" dirty="0">
              <a:latin typeface="+mn-lt"/>
            </a:endParaRPr>
          </a:p>
        </p:txBody>
      </p:sp>
      <p:cxnSp>
        <p:nvCxnSpPr>
          <p:cNvPr id="30744" name="AutoShape 17"/>
          <p:cNvCxnSpPr>
            <a:cxnSpLocks noChangeShapeType="1"/>
          </p:cNvCxnSpPr>
          <p:nvPr/>
        </p:nvCxnSpPr>
        <p:spPr bwMode="auto">
          <a:xfrm>
            <a:off x="4278313" y="5102225"/>
            <a:ext cx="10477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45" name="Oval 6"/>
          <p:cNvSpPr>
            <a:spLocks noChangeArrowheads="1"/>
          </p:cNvSpPr>
          <p:nvPr/>
        </p:nvSpPr>
        <p:spPr bwMode="auto">
          <a:xfrm>
            <a:off x="5357813" y="469106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0746" name="AutoShape 6"/>
          <p:cNvCxnSpPr>
            <a:cxnSpLocks noChangeShapeType="1"/>
          </p:cNvCxnSpPr>
          <p:nvPr/>
        </p:nvCxnSpPr>
        <p:spPr bwMode="auto">
          <a:xfrm>
            <a:off x="6227763" y="5122863"/>
            <a:ext cx="773112" cy="454025"/>
          </a:xfrm>
          <a:prstGeom prst="curvedConnector3">
            <a:avLst>
              <a:gd name="adj1" fmla="val 49898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47" name="Text Box 6"/>
          <p:cNvSpPr txBox="1">
            <a:spLocks noChangeArrowheads="1"/>
          </p:cNvSpPr>
          <p:nvPr/>
        </p:nvSpPr>
        <p:spPr bwMode="auto">
          <a:xfrm>
            <a:off x="6937375" y="537368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cxnSp>
        <p:nvCxnSpPr>
          <p:cNvPr id="30748" name="AutoShape 14"/>
          <p:cNvCxnSpPr>
            <a:cxnSpLocks noChangeShapeType="1"/>
          </p:cNvCxnSpPr>
          <p:nvPr/>
        </p:nvCxnSpPr>
        <p:spPr bwMode="auto">
          <a:xfrm rot="16200000" flipH="1">
            <a:off x="3829844" y="2823369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31748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6177249-8074-4B26-B3E8-F4C04263A4A9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22538" y="1125538"/>
            <a:ext cx="4098925" cy="460375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three candidates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965200" y="242093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1751" name="Line 16"/>
          <p:cNvSpPr>
            <a:spLocks noChangeShapeType="1"/>
          </p:cNvSpPr>
          <p:nvPr/>
        </p:nvSpPr>
        <p:spPr bwMode="auto">
          <a:xfrm flipV="1">
            <a:off x="560388" y="2832100"/>
            <a:ext cx="360362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31752" name="AutoShape 14"/>
          <p:cNvCxnSpPr>
            <a:cxnSpLocks noChangeShapeType="1"/>
          </p:cNvCxnSpPr>
          <p:nvPr/>
        </p:nvCxnSpPr>
        <p:spPr bwMode="auto">
          <a:xfrm rot="16200000" flipH="1">
            <a:off x="1402556" y="2875757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53" name="Text Box 6"/>
          <p:cNvSpPr txBox="1">
            <a:spLocks noChangeArrowheads="1"/>
          </p:cNvSpPr>
          <p:nvPr/>
        </p:nvSpPr>
        <p:spPr bwMode="auto">
          <a:xfrm>
            <a:off x="1217613" y="3635375"/>
            <a:ext cx="3698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1754" name="Text Box 6"/>
          <p:cNvSpPr txBox="1">
            <a:spLocks noChangeArrowheads="1"/>
          </p:cNvSpPr>
          <p:nvPr/>
        </p:nvSpPr>
        <p:spPr bwMode="auto">
          <a:xfrm>
            <a:off x="2154238" y="2800350"/>
            <a:ext cx="3698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1755" name="AutoShape 17"/>
          <p:cNvCxnSpPr>
            <a:cxnSpLocks noChangeShapeType="1"/>
          </p:cNvCxnSpPr>
          <p:nvPr/>
        </p:nvCxnSpPr>
        <p:spPr bwMode="auto">
          <a:xfrm>
            <a:off x="1835150" y="2833688"/>
            <a:ext cx="10477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56" name="Oval 6"/>
          <p:cNvSpPr>
            <a:spLocks noChangeArrowheads="1"/>
          </p:cNvSpPr>
          <p:nvPr/>
        </p:nvSpPr>
        <p:spPr bwMode="auto">
          <a:xfrm>
            <a:off x="2927350" y="242093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31757" name="Oval 6"/>
          <p:cNvSpPr>
            <a:spLocks noChangeArrowheads="1"/>
          </p:cNvSpPr>
          <p:nvPr/>
        </p:nvSpPr>
        <p:spPr bwMode="auto">
          <a:xfrm>
            <a:off x="5600700" y="242093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1758" name="Line 16"/>
          <p:cNvSpPr>
            <a:spLocks noChangeShapeType="1"/>
          </p:cNvSpPr>
          <p:nvPr/>
        </p:nvSpPr>
        <p:spPr bwMode="auto">
          <a:xfrm flipV="1">
            <a:off x="5195888" y="2832100"/>
            <a:ext cx="360362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31759" name="AutoShape 14"/>
          <p:cNvCxnSpPr>
            <a:cxnSpLocks noChangeShapeType="1"/>
          </p:cNvCxnSpPr>
          <p:nvPr/>
        </p:nvCxnSpPr>
        <p:spPr bwMode="auto">
          <a:xfrm rot="16200000" flipH="1">
            <a:off x="6038056" y="2875757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60" name="Text Box 6"/>
          <p:cNvSpPr txBox="1">
            <a:spLocks noChangeArrowheads="1"/>
          </p:cNvSpPr>
          <p:nvPr/>
        </p:nvSpPr>
        <p:spPr bwMode="auto">
          <a:xfrm>
            <a:off x="5853113" y="363537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1761" name="Text Box 6"/>
          <p:cNvSpPr txBox="1">
            <a:spLocks noChangeArrowheads="1"/>
          </p:cNvSpPr>
          <p:nvPr/>
        </p:nvSpPr>
        <p:spPr bwMode="auto">
          <a:xfrm>
            <a:off x="6808788" y="2800350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1762" name="AutoShape 17"/>
          <p:cNvCxnSpPr>
            <a:cxnSpLocks noChangeShapeType="1"/>
          </p:cNvCxnSpPr>
          <p:nvPr/>
        </p:nvCxnSpPr>
        <p:spPr bwMode="auto">
          <a:xfrm>
            <a:off x="6470650" y="2832100"/>
            <a:ext cx="10477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63" name="Oval 6"/>
          <p:cNvSpPr>
            <a:spLocks noChangeArrowheads="1"/>
          </p:cNvSpPr>
          <p:nvPr/>
        </p:nvSpPr>
        <p:spPr bwMode="auto">
          <a:xfrm>
            <a:off x="7562850" y="242093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31764" name="Oval 6"/>
          <p:cNvSpPr>
            <a:spLocks noChangeArrowheads="1"/>
          </p:cNvSpPr>
          <p:nvPr/>
        </p:nvSpPr>
        <p:spPr bwMode="auto">
          <a:xfrm>
            <a:off x="2400300" y="44005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1765" name="Line 16"/>
          <p:cNvSpPr>
            <a:spLocks noChangeShapeType="1"/>
          </p:cNvSpPr>
          <p:nvPr/>
        </p:nvSpPr>
        <p:spPr bwMode="auto">
          <a:xfrm flipV="1">
            <a:off x="1979613" y="4813300"/>
            <a:ext cx="360362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31766" name="AutoShape 14"/>
          <p:cNvCxnSpPr>
            <a:cxnSpLocks noChangeShapeType="1"/>
          </p:cNvCxnSpPr>
          <p:nvPr/>
        </p:nvCxnSpPr>
        <p:spPr bwMode="auto">
          <a:xfrm rot="16200000" flipH="1">
            <a:off x="2821781" y="4864894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67" name="Text Box 6"/>
          <p:cNvSpPr txBox="1">
            <a:spLocks noChangeArrowheads="1"/>
          </p:cNvSpPr>
          <p:nvPr/>
        </p:nvSpPr>
        <p:spPr bwMode="auto">
          <a:xfrm>
            <a:off x="2636838" y="56435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1768" name="Text Box 6"/>
          <p:cNvSpPr txBox="1">
            <a:spLocks noChangeArrowheads="1"/>
          </p:cNvSpPr>
          <p:nvPr/>
        </p:nvSpPr>
        <p:spPr bwMode="auto">
          <a:xfrm>
            <a:off x="3605213" y="4741863"/>
            <a:ext cx="3714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1769" name="AutoShape 17"/>
          <p:cNvCxnSpPr>
            <a:cxnSpLocks noChangeShapeType="1"/>
          </p:cNvCxnSpPr>
          <p:nvPr/>
        </p:nvCxnSpPr>
        <p:spPr bwMode="auto">
          <a:xfrm>
            <a:off x="3284538" y="4813300"/>
            <a:ext cx="10477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70" name="Oval 6"/>
          <p:cNvSpPr>
            <a:spLocks noChangeArrowheads="1"/>
          </p:cNvSpPr>
          <p:nvPr/>
        </p:nvSpPr>
        <p:spPr bwMode="auto">
          <a:xfrm>
            <a:off x="4392613" y="44005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1771" name="AutoShape 33"/>
          <p:cNvCxnSpPr>
            <a:cxnSpLocks noChangeShapeType="1"/>
          </p:cNvCxnSpPr>
          <p:nvPr/>
        </p:nvCxnSpPr>
        <p:spPr bwMode="auto">
          <a:xfrm rot="-5400000" flipH="1" flipV="1">
            <a:off x="2339181" y="1451769"/>
            <a:ext cx="1588" cy="1873250"/>
          </a:xfrm>
          <a:prstGeom prst="curvedConnector3">
            <a:avLst>
              <a:gd name="adj1" fmla="val -14400000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72" name="Text Box 6"/>
          <p:cNvSpPr txBox="1">
            <a:spLocks noChangeArrowheads="1"/>
          </p:cNvSpPr>
          <p:nvPr/>
        </p:nvSpPr>
        <p:spPr bwMode="auto">
          <a:xfrm>
            <a:off x="2141538" y="212248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cxnSp>
        <p:nvCxnSpPr>
          <p:cNvPr id="31773" name="AutoShape 34"/>
          <p:cNvCxnSpPr>
            <a:cxnSpLocks noChangeShapeType="1"/>
          </p:cNvCxnSpPr>
          <p:nvPr/>
        </p:nvCxnSpPr>
        <p:spPr bwMode="auto">
          <a:xfrm flipH="1" flipV="1">
            <a:off x="8120063" y="2387600"/>
            <a:ext cx="412750" cy="412750"/>
          </a:xfrm>
          <a:prstGeom prst="curvedConnector4">
            <a:avLst>
              <a:gd name="adj1" fmla="val -55384"/>
              <a:gd name="adj2" fmla="val 155384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74" name="Text Box 6"/>
          <p:cNvSpPr txBox="1">
            <a:spLocks noChangeArrowheads="1"/>
          </p:cNvSpPr>
          <p:nvPr/>
        </p:nvSpPr>
        <p:spPr bwMode="auto">
          <a:xfrm>
            <a:off x="8347075" y="217328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cxnSp>
        <p:nvCxnSpPr>
          <p:cNvPr id="31775" name="AutoShape 17"/>
          <p:cNvCxnSpPr>
            <a:cxnSpLocks noChangeShapeType="1"/>
          </p:cNvCxnSpPr>
          <p:nvPr/>
        </p:nvCxnSpPr>
        <p:spPr bwMode="auto">
          <a:xfrm>
            <a:off x="5276850" y="4813300"/>
            <a:ext cx="10477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76" name="Oval 6"/>
          <p:cNvSpPr>
            <a:spLocks noChangeArrowheads="1"/>
          </p:cNvSpPr>
          <p:nvPr/>
        </p:nvSpPr>
        <p:spPr bwMode="auto">
          <a:xfrm>
            <a:off x="6384925" y="44005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fr-FR">
              <a:latin typeface="Lucida Console" panose="020B0609040504020204" pitchFamily="49" charset="0"/>
              <a:ea typeface="ヒラギノ角ゴ Pro W3" charset="-128"/>
            </a:endParaRPr>
          </a:p>
        </p:txBody>
      </p:sp>
      <p:sp>
        <p:nvSpPr>
          <p:cNvPr id="31777" name="Text Box 6"/>
          <p:cNvSpPr txBox="1">
            <a:spLocks noChangeArrowheads="1"/>
          </p:cNvSpPr>
          <p:nvPr/>
        </p:nvSpPr>
        <p:spPr bwMode="auto">
          <a:xfrm>
            <a:off x="5616575" y="4724400"/>
            <a:ext cx="36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32771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4D74AF-AED1-4950-A754-A07F72FED0F3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32772" name="Oval 6"/>
          <p:cNvSpPr>
            <a:spLocks noChangeArrowheads="1"/>
          </p:cNvSpPr>
          <p:nvPr/>
        </p:nvSpPr>
        <p:spPr bwMode="auto">
          <a:xfrm>
            <a:off x="5049838" y="22113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2773" name="Line 16"/>
          <p:cNvSpPr>
            <a:spLocks noChangeShapeType="1"/>
          </p:cNvSpPr>
          <p:nvPr/>
        </p:nvSpPr>
        <p:spPr bwMode="auto">
          <a:xfrm flipV="1">
            <a:off x="4619625" y="2624138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22538" y="981075"/>
            <a:ext cx="4098925" cy="461963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fourth decision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32775" name="AutoShape 14"/>
          <p:cNvCxnSpPr>
            <a:cxnSpLocks noChangeShapeType="1"/>
          </p:cNvCxnSpPr>
          <p:nvPr/>
        </p:nvCxnSpPr>
        <p:spPr bwMode="auto">
          <a:xfrm rot="16200000" flipH="1">
            <a:off x="5461794" y="2666207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76" name="Text Box 6"/>
          <p:cNvSpPr txBox="1">
            <a:spLocks noChangeArrowheads="1"/>
          </p:cNvSpPr>
          <p:nvPr/>
        </p:nvSpPr>
        <p:spPr bwMode="auto">
          <a:xfrm>
            <a:off x="5278438" y="3425825"/>
            <a:ext cx="3698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2777" name="Text Box 6"/>
          <p:cNvSpPr txBox="1">
            <a:spLocks noChangeArrowheads="1"/>
          </p:cNvSpPr>
          <p:nvPr/>
        </p:nvSpPr>
        <p:spPr bwMode="auto">
          <a:xfrm>
            <a:off x="6229350" y="2592388"/>
            <a:ext cx="3698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2605088" y="1717675"/>
            <a:ext cx="2057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Consistent:</a:t>
            </a:r>
            <a:endParaRPr lang="fr-FR" dirty="0">
              <a:latin typeface="+mn-lt"/>
            </a:endParaRP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>
          <a:xfrm>
            <a:off x="250825" y="2435225"/>
            <a:ext cx="1827213" cy="2794000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57200" indent="-4572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Symbol" pitchFamily="18" charset="2"/>
              </a:rPr>
              <a:t> </a:t>
            </a:r>
            <a:r>
              <a:rPr lang="en-US" spc="-300" dirty="0">
                <a:sym typeface="Symbol" pitchFamily="18" charset="2"/>
              </a:rPr>
              <a:t></a:t>
            </a:r>
            <a:r>
              <a:rPr lang="en-US" i="1" spc="-300" dirty="0"/>
              <a:t> </a:t>
            </a:r>
            <a:r>
              <a:rPr lang="en-US" i="1" spc="-300" dirty="0">
                <a:latin typeface="Lucida Console" panose="020B0609040504020204" pitchFamily="49" charset="0"/>
              </a:rPr>
              <a:t>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solidFill>
                  <a:srgbClr val="FFC000"/>
                </a:solidFill>
                <a:latin typeface="Lucida Console" panose="020B0609040504020204" pitchFamily="49" charset="0"/>
              </a:rPr>
              <a:t>a </a:t>
            </a:r>
            <a:r>
              <a:rPr lang="en-US" spc="-300" dirty="0">
                <a:solidFill>
                  <a:srgbClr val="FFC000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rgbClr val="FFC000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Lucida Console" panose="020B0609040504020204" pitchFamily="49" charset="0"/>
              </a:rPr>
              <a:t>as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asa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asaa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asaas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</a:rPr>
              <a:t>?</a:t>
            </a:r>
            <a:endParaRPr lang="fr-FR" spc="-300" dirty="0">
              <a:latin typeface="Lucida Console" panose="020B0609040504020204" pitchFamily="49" charset="0"/>
            </a:endParaRPr>
          </a:p>
        </p:txBody>
      </p:sp>
      <p:cxnSp>
        <p:nvCxnSpPr>
          <p:cNvPr id="32780" name="AutoShape 17"/>
          <p:cNvCxnSpPr>
            <a:cxnSpLocks noChangeShapeType="1"/>
            <a:endCxn id="32781" idx="2"/>
          </p:cNvCxnSpPr>
          <p:nvPr/>
        </p:nvCxnSpPr>
        <p:spPr bwMode="auto">
          <a:xfrm>
            <a:off x="5907088" y="2624138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81" name="Oval 6"/>
          <p:cNvSpPr>
            <a:spLocks noChangeArrowheads="1"/>
          </p:cNvSpPr>
          <p:nvPr/>
        </p:nvSpPr>
        <p:spPr bwMode="auto">
          <a:xfrm>
            <a:off x="6986588" y="22113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32782" name="Oval 6"/>
          <p:cNvSpPr>
            <a:spLocks noChangeArrowheads="1"/>
          </p:cNvSpPr>
          <p:nvPr/>
        </p:nvSpPr>
        <p:spPr bwMode="auto">
          <a:xfrm>
            <a:off x="5005388" y="461962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2783" name="Line 16"/>
          <p:cNvSpPr>
            <a:spLocks noChangeShapeType="1"/>
          </p:cNvSpPr>
          <p:nvPr/>
        </p:nvSpPr>
        <p:spPr bwMode="auto">
          <a:xfrm flipV="1">
            <a:off x="4575175" y="5030788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32784" name="AutoShape 14"/>
          <p:cNvCxnSpPr>
            <a:cxnSpLocks noChangeShapeType="1"/>
          </p:cNvCxnSpPr>
          <p:nvPr/>
        </p:nvCxnSpPr>
        <p:spPr bwMode="auto">
          <a:xfrm rot="16200000" flipH="1">
            <a:off x="5417344" y="5082382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85" name="Text Box 6"/>
          <p:cNvSpPr txBox="1">
            <a:spLocks noChangeArrowheads="1"/>
          </p:cNvSpPr>
          <p:nvPr/>
        </p:nvSpPr>
        <p:spPr bwMode="auto">
          <a:xfrm>
            <a:off x="5232400" y="587692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2786" name="Text Box 6"/>
          <p:cNvSpPr txBox="1">
            <a:spLocks noChangeArrowheads="1"/>
          </p:cNvSpPr>
          <p:nvPr/>
        </p:nvSpPr>
        <p:spPr bwMode="auto">
          <a:xfrm>
            <a:off x="6183313" y="499903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57" name="ZoneTexte 56"/>
          <p:cNvSpPr txBox="1"/>
          <p:nvPr/>
        </p:nvSpPr>
        <p:spPr>
          <a:xfrm>
            <a:off x="2605088" y="4219575"/>
            <a:ext cx="3127375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Have to deal with:</a:t>
            </a:r>
            <a:endParaRPr lang="fr-FR" dirty="0">
              <a:latin typeface="+mn-lt"/>
            </a:endParaRPr>
          </a:p>
        </p:txBody>
      </p:sp>
      <p:cxnSp>
        <p:nvCxnSpPr>
          <p:cNvPr id="32788" name="AutoShape 17"/>
          <p:cNvCxnSpPr>
            <a:cxnSpLocks noChangeShapeType="1"/>
          </p:cNvCxnSpPr>
          <p:nvPr/>
        </p:nvCxnSpPr>
        <p:spPr bwMode="auto">
          <a:xfrm>
            <a:off x="5862638" y="5030788"/>
            <a:ext cx="10477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89" name="Oval 6"/>
          <p:cNvSpPr>
            <a:spLocks noChangeArrowheads="1"/>
          </p:cNvSpPr>
          <p:nvPr/>
        </p:nvSpPr>
        <p:spPr bwMode="auto">
          <a:xfrm>
            <a:off x="6942138" y="461962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2790" name="AutoShape 6"/>
          <p:cNvCxnSpPr>
            <a:cxnSpLocks noChangeShapeType="1"/>
          </p:cNvCxnSpPr>
          <p:nvPr/>
        </p:nvCxnSpPr>
        <p:spPr bwMode="auto">
          <a:xfrm>
            <a:off x="7812088" y="5049838"/>
            <a:ext cx="773112" cy="454025"/>
          </a:xfrm>
          <a:prstGeom prst="curvedConnector3">
            <a:avLst>
              <a:gd name="adj1" fmla="val 49898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91" name="Text Box 6"/>
          <p:cNvSpPr txBox="1">
            <a:spLocks noChangeArrowheads="1"/>
          </p:cNvSpPr>
          <p:nvPr/>
        </p:nvSpPr>
        <p:spPr bwMode="auto">
          <a:xfrm>
            <a:off x="8521700" y="53006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2792" name="AutoShape 10"/>
          <p:cNvCxnSpPr>
            <a:cxnSpLocks noChangeShapeType="1"/>
          </p:cNvCxnSpPr>
          <p:nvPr/>
        </p:nvCxnSpPr>
        <p:spPr bwMode="auto">
          <a:xfrm rot="5400000" flipH="1">
            <a:off x="6227763" y="1420813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93" name="Text Box 6"/>
          <p:cNvSpPr txBox="1">
            <a:spLocks noChangeArrowheads="1"/>
          </p:cNvSpPr>
          <p:nvPr/>
        </p:nvSpPr>
        <p:spPr bwMode="auto">
          <a:xfrm>
            <a:off x="6161088" y="1887538"/>
            <a:ext cx="3698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cxnSp>
        <p:nvCxnSpPr>
          <p:cNvPr id="32794" name="AutoShape 10"/>
          <p:cNvCxnSpPr>
            <a:cxnSpLocks noChangeShapeType="1"/>
          </p:cNvCxnSpPr>
          <p:nvPr/>
        </p:nvCxnSpPr>
        <p:spPr bwMode="auto">
          <a:xfrm rot="5400000" flipH="1">
            <a:off x="6354763" y="3765550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95" name="Text Box 6"/>
          <p:cNvSpPr txBox="1">
            <a:spLocks noChangeArrowheads="1"/>
          </p:cNvSpPr>
          <p:nvPr/>
        </p:nvSpPr>
        <p:spPr bwMode="auto">
          <a:xfrm>
            <a:off x="6286500" y="42211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33795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1EE332-4F04-4973-AE8E-0BA1840E5EBE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33796" name="Oval 6"/>
          <p:cNvSpPr>
            <a:spLocks noChangeArrowheads="1"/>
          </p:cNvSpPr>
          <p:nvPr/>
        </p:nvSpPr>
        <p:spPr bwMode="auto">
          <a:xfrm>
            <a:off x="4929188" y="22113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 b="1">
                <a:solidFill>
                  <a:srgbClr val="FFC000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3797" name="Line 16"/>
          <p:cNvSpPr>
            <a:spLocks noChangeShapeType="1"/>
          </p:cNvSpPr>
          <p:nvPr/>
        </p:nvSpPr>
        <p:spPr bwMode="auto">
          <a:xfrm flipV="1">
            <a:off x="4498975" y="2624138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22538" y="981075"/>
            <a:ext cx="4098925" cy="461963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fifth decision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33799" name="AutoShape 14"/>
          <p:cNvCxnSpPr>
            <a:cxnSpLocks noChangeShapeType="1"/>
          </p:cNvCxnSpPr>
          <p:nvPr/>
        </p:nvCxnSpPr>
        <p:spPr bwMode="auto">
          <a:xfrm rot="16200000" flipH="1">
            <a:off x="5341144" y="2666207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00" name="Text Box 6"/>
          <p:cNvSpPr txBox="1">
            <a:spLocks noChangeArrowheads="1"/>
          </p:cNvSpPr>
          <p:nvPr/>
        </p:nvSpPr>
        <p:spPr bwMode="auto">
          <a:xfrm>
            <a:off x="5156200" y="342582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3801" name="Text Box 6"/>
          <p:cNvSpPr txBox="1">
            <a:spLocks noChangeArrowheads="1"/>
          </p:cNvSpPr>
          <p:nvPr/>
        </p:nvSpPr>
        <p:spPr bwMode="auto">
          <a:xfrm>
            <a:off x="6108700" y="2592388"/>
            <a:ext cx="3698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2484438" y="1717675"/>
            <a:ext cx="2159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Inconsistent:</a:t>
            </a:r>
            <a:endParaRPr lang="fr-FR" dirty="0">
              <a:latin typeface="+mn-lt"/>
            </a:endParaRP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>
          <a:xfrm>
            <a:off x="225425" y="2162175"/>
            <a:ext cx="2173288" cy="34512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57200" indent="-4572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Symbol" pitchFamily="18" charset="2"/>
              </a:rPr>
              <a:t>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a </a:t>
            </a:r>
            <a:r>
              <a:rPr lang="en-US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Lucida Console" panose="020B0609040504020204" pitchFamily="49" charset="0"/>
              </a:rPr>
              <a:t>as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asa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asaa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asaas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solidFill>
                  <a:srgbClr val="FFC000"/>
                </a:solidFill>
                <a:latin typeface="Lucida Console" panose="020B0609040504020204" pitchFamily="49" charset="0"/>
              </a:rPr>
              <a:t>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asaasssa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solidFill>
                  <a:srgbClr val="C00000"/>
                </a:solidFill>
                <a:latin typeface="Lucida Console" panose="020B0609040504020204" pitchFamily="49" charset="0"/>
              </a:rPr>
              <a:t>s</a:t>
            </a:r>
            <a:endParaRPr lang="fr-FR" i="1" spc="-300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33804" name="AutoShape 17"/>
          <p:cNvCxnSpPr>
            <a:cxnSpLocks noChangeShapeType="1"/>
            <a:endCxn id="33805" idx="2"/>
          </p:cNvCxnSpPr>
          <p:nvPr/>
        </p:nvCxnSpPr>
        <p:spPr bwMode="auto">
          <a:xfrm>
            <a:off x="5786438" y="2624138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05" name="Oval 6"/>
          <p:cNvSpPr>
            <a:spLocks noChangeArrowheads="1"/>
          </p:cNvSpPr>
          <p:nvPr/>
        </p:nvSpPr>
        <p:spPr bwMode="auto">
          <a:xfrm>
            <a:off x="6865938" y="22113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3806" name="AutoShape 10"/>
          <p:cNvCxnSpPr>
            <a:cxnSpLocks noChangeShapeType="1"/>
          </p:cNvCxnSpPr>
          <p:nvPr/>
        </p:nvCxnSpPr>
        <p:spPr bwMode="auto">
          <a:xfrm rot="5400000" flipH="1">
            <a:off x="6107113" y="1420813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07" name="Text Box 6"/>
          <p:cNvSpPr txBox="1">
            <a:spLocks noChangeArrowheads="1"/>
          </p:cNvSpPr>
          <p:nvPr/>
        </p:nvSpPr>
        <p:spPr bwMode="auto">
          <a:xfrm>
            <a:off x="5894388" y="1887538"/>
            <a:ext cx="7413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a,s</a:t>
            </a:r>
          </a:p>
        </p:txBody>
      </p:sp>
      <p:sp>
        <p:nvSpPr>
          <p:cNvPr id="33808" name="Oval 6"/>
          <p:cNvSpPr>
            <a:spLocks noChangeArrowheads="1"/>
          </p:cNvSpPr>
          <p:nvPr/>
        </p:nvSpPr>
        <p:spPr bwMode="auto">
          <a:xfrm>
            <a:off x="5002213" y="458311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 b="1">
                <a:solidFill>
                  <a:srgbClr val="C00000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3809" name="Line 16"/>
          <p:cNvSpPr>
            <a:spLocks noChangeShapeType="1"/>
          </p:cNvSpPr>
          <p:nvPr/>
        </p:nvSpPr>
        <p:spPr bwMode="auto">
          <a:xfrm flipV="1">
            <a:off x="4572000" y="4994275"/>
            <a:ext cx="360363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33810" name="AutoShape 14"/>
          <p:cNvCxnSpPr>
            <a:cxnSpLocks noChangeShapeType="1"/>
          </p:cNvCxnSpPr>
          <p:nvPr/>
        </p:nvCxnSpPr>
        <p:spPr bwMode="auto">
          <a:xfrm rot="16200000" flipH="1">
            <a:off x="5414169" y="5037932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11" name="Text Box 6"/>
          <p:cNvSpPr txBox="1">
            <a:spLocks noChangeArrowheads="1"/>
          </p:cNvSpPr>
          <p:nvPr/>
        </p:nvSpPr>
        <p:spPr bwMode="auto">
          <a:xfrm>
            <a:off x="5229225" y="5848350"/>
            <a:ext cx="3698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3812" name="Text Box 6"/>
          <p:cNvSpPr txBox="1">
            <a:spLocks noChangeArrowheads="1"/>
          </p:cNvSpPr>
          <p:nvPr/>
        </p:nvSpPr>
        <p:spPr bwMode="auto">
          <a:xfrm>
            <a:off x="6180138" y="4962525"/>
            <a:ext cx="3698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3813" name="AutoShape 17"/>
          <p:cNvCxnSpPr>
            <a:cxnSpLocks noChangeShapeType="1"/>
            <a:endCxn id="33814" idx="2"/>
          </p:cNvCxnSpPr>
          <p:nvPr/>
        </p:nvCxnSpPr>
        <p:spPr bwMode="auto">
          <a:xfrm>
            <a:off x="5857875" y="4994275"/>
            <a:ext cx="1079500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14" name="Oval 6"/>
          <p:cNvSpPr>
            <a:spLocks noChangeArrowheads="1"/>
          </p:cNvSpPr>
          <p:nvPr/>
        </p:nvSpPr>
        <p:spPr bwMode="auto">
          <a:xfrm>
            <a:off x="6937375" y="458311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3815" name="AutoShape 10"/>
          <p:cNvCxnSpPr>
            <a:cxnSpLocks noChangeShapeType="1"/>
          </p:cNvCxnSpPr>
          <p:nvPr/>
        </p:nvCxnSpPr>
        <p:spPr bwMode="auto">
          <a:xfrm rot="5400000" flipH="1">
            <a:off x="6180138" y="3790950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16" name="Text Box 6"/>
          <p:cNvSpPr txBox="1">
            <a:spLocks noChangeArrowheads="1"/>
          </p:cNvSpPr>
          <p:nvPr/>
        </p:nvSpPr>
        <p:spPr bwMode="auto">
          <a:xfrm>
            <a:off x="6076950" y="4264025"/>
            <a:ext cx="3698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cxnSp>
        <p:nvCxnSpPr>
          <p:cNvPr id="33817" name="AutoShape 14"/>
          <p:cNvCxnSpPr>
            <a:cxnSpLocks noChangeShapeType="1"/>
          </p:cNvCxnSpPr>
          <p:nvPr/>
        </p:nvCxnSpPr>
        <p:spPr bwMode="auto">
          <a:xfrm rot="16200000" flipH="1">
            <a:off x="7349331" y="5068094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18" name="Text Box 6"/>
          <p:cNvSpPr txBox="1">
            <a:spLocks noChangeArrowheads="1"/>
          </p:cNvSpPr>
          <p:nvPr/>
        </p:nvSpPr>
        <p:spPr bwMode="auto">
          <a:xfrm>
            <a:off x="7165975" y="5878513"/>
            <a:ext cx="3698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34819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E96430-872A-4243-AC5B-0D821D4D203F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34820" name="Oval 6"/>
          <p:cNvSpPr>
            <a:spLocks noChangeArrowheads="1"/>
          </p:cNvSpPr>
          <p:nvPr/>
        </p:nvSpPr>
        <p:spPr bwMode="auto">
          <a:xfrm>
            <a:off x="3417888" y="205581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4821" name="Line 16"/>
          <p:cNvSpPr>
            <a:spLocks noChangeShapeType="1"/>
          </p:cNvSpPr>
          <p:nvPr/>
        </p:nvSpPr>
        <p:spPr bwMode="auto">
          <a:xfrm flipV="1">
            <a:off x="2987675" y="2466975"/>
            <a:ext cx="360363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22538" y="908050"/>
            <a:ext cx="4098925" cy="461963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fifth decision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34823" name="AutoShape 14"/>
          <p:cNvCxnSpPr>
            <a:cxnSpLocks noChangeShapeType="1"/>
          </p:cNvCxnSpPr>
          <p:nvPr/>
        </p:nvCxnSpPr>
        <p:spPr bwMode="auto">
          <a:xfrm rot="16200000" flipH="1">
            <a:off x="3829844" y="2523332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24" name="Text Box 6"/>
          <p:cNvSpPr txBox="1">
            <a:spLocks noChangeArrowheads="1"/>
          </p:cNvSpPr>
          <p:nvPr/>
        </p:nvSpPr>
        <p:spPr bwMode="auto">
          <a:xfrm>
            <a:off x="3644900" y="3282950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4825" name="Text Box 6"/>
          <p:cNvSpPr txBox="1">
            <a:spLocks noChangeArrowheads="1"/>
          </p:cNvSpPr>
          <p:nvPr/>
        </p:nvSpPr>
        <p:spPr bwMode="auto">
          <a:xfrm>
            <a:off x="4595813" y="244792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>
          <a:xfrm>
            <a:off x="104775" y="2347913"/>
            <a:ext cx="1916113" cy="3175000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57200" indent="-4572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Symbol" pitchFamily="18" charset="2"/>
              </a:rPr>
              <a:t>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a </a:t>
            </a:r>
            <a:r>
              <a:rPr lang="en-US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Lucida Console" panose="020B0609040504020204" pitchFamily="49" charset="0"/>
              </a:rPr>
              <a:t>as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asa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asaa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asaas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accent1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accent1"/>
                </a:solidFill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</a:rPr>
              <a:t>?</a:t>
            </a:r>
            <a:r>
              <a:rPr lang="en-US" i="1" dirty="0">
                <a:latin typeface="Lucida Console" panose="020B0609040504020204" pitchFamily="49" charset="0"/>
              </a:rPr>
              <a:t> </a:t>
            </a:r>
          </a:p>
        </p:txBody>
      </p:sp>
      <p:cxnSp>
        <p:nvCxnSpPr>
          <p:cNvPr id="34827" name="AutoShape 17"/>
          <p:cNvCxnSpPr>
            <a:cxnSpLocks noChangeShapeType="1"/>
          </p:cNvCxnSpPr>
          <p:nvPr/>
        </p:nvCxnSpPr>
        <p:spPr bwMode="auto">
          <a:xfrm>
            <a:off x="4275138" y="2468563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28" name="Oval 6"/>
          <p:cNvSpPr>
            <a:spLocks noChangeArrowheads="1"/>
          </p:cNvSpPr>
          <p:nvPr/>
        </p:nvSpPr>
        <p:spPr bwMode="auto">
          <a:xfrm>
            <a:off x="5354638" y="205581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4829" name="AutoShape 10"/>
          <p:cNvCxnSpPr>
            <a:cxnSpLocks noChangeShapeType="1"/>
          </p:cNvCxnSpPr>
          <p:nvPr/>
        </p:nvCxnSpPr>
        <p:spPr bwMode="auto">
          <a:xfrm rot="5400000" flipH="1">
            <a:off x="4595813" y="1277938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30" name="Text Box 6"/>
          <p:cNvSpPr txBox="1">
            <a:spLocks noChangeArrowheads="1"/>
          </p:cNvSpPr>
          <p:nvPr/>
        </p:nvSpPr>
        <p:spPr bwMode="auto">
          <a:xfrm>
            <a:off x="4565650" y="1743075"/>
            <a:ext cx="36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4831" name="Text Box 6"/>
          <p:cNvSpPr txBox="1">
            <a:spLocks noChangeArrowheads="1"/>
          </p:cNvSpPr>
          <p:nvPr/>
        </p:nvSpPr>
        <p:spPr bwMode="auto">
          <a:xfrm>
            <a:off x="6532563" y="242252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4832" name="AutoShape 17"/>
          <p:cNvCxnSpPr>
            <a:cxnSpLocks noChangeShapeType="1"/>
          </p:cNvCxnSpPr>
          <p:nvPr/>
        </p:nvCxnSpPr>
        <p:spPr bwMode="auto">
          <a:xfrm>
            <a:off x="6211888" y="2468563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33" name="Oval 6"/>
          <p:cNvSpPr>
            <a:spLocks noChangeArrowheads="1"/>
          </p:cNvSpPr>
          <p:nvPr/>
        </p:nvSpPr>
        <p:spPr bwMode="auto">
          <a:xfrm>
            <a:off x="7291388" y="205581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34834" name="Oval 6"/>
          <p:cNvSpPr>
            <a:spLocks noChangeArrowheads="1"/>
          </p:cNvSpPr>
          <p:nvPr/>
        </p:nvSpPr>
        <p:spPr bwMode="auto">
          <a:xfrm>
            <a:off x="3402013" y="47640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4835" name="Line 16"/>
          <p:cNvSpPr>
            <a:spLocks noChangeShapeType="1"/>
          </p:cNvSpPr>
          <p:nvPr/>
        </p:nvSpPr>
        <p:spPr bwMode="auto">
          <a:xfrm flipV="1">
            <a:off x="2971800" y="5176838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34836" name="AutoShape 14"/>
          <p:cNvCxnSpPr>
            <a:cxnSpLocks noChangeShapeType="1"/>
          </p:cNvCxnSpPr>
          <p:nvPr/>
        </p:nvCxnSpPr>
        <p:spPr bwMode="auto">
          <a:xfrm rot="16200000" flipH="1">
            <a:off x="3813969" y="5231607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37" name="Text Box 6"/>
          <p:cNvSpPr txBox="1">
            <a:spLocks noChangeArrowheads="1"/>
          </p:cNvSpPr>
          <p:nvPr/>
        </p:nvSpPr>
        <p:spPr bwMode="auto">
          <a:xfrm>
            <a:off x="3629025" y="599122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4838" name="Text Box 6"/>
          <p:cNvSpPr txBox="1">
            <a:spLocks noChangeArrowheads="1"/>
          </p:cNvSpPr>
          <p:nvPr/>
        </p:nvSpPr>
        <p:spPr bwMode="auto">
          <a:xfrm>
            <a:off x="4579938" y="5157788"/>
            <a:ext cx="3714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4839" name="AutoShape 17"/>
          <p:cNvCxnSpPr>
            <a:cxnSpLocks noChangeShapeType="1"/>
          </p:cNvCxnSpPr>
          <p:nvPr/>
        </p:nvCxnSpPr>
        <p:spPr bwMode="auto">
          <a:xfrm>
            <a:off x="4259263" y="5176838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40" name="Oval 6"/>
          <p:cNvSpPr>
            <a:spLocks noChangeArrowheads="1"/>
          </p:cNvSpPr>
          <p:nvPr/>
        </p:nvSpPr>
        <p:spPr bwMode="auto">
          <a:xfrm>
            <a:off x="5338763" y="47640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4841" name="AutoShape 10"/>
          <p:cNvCxnSpPr>
            <a:cxnSpLocks noChangeShapeType="1"/>
          </p:cNvCxnSpPr>
          <p:nvPr/>
        </p:nvCxnSpPr>
        <p:spPr bwMode="auto">
          <a:xfrm rot="5400000" flipH="1">
            <a:off x="4579938" y="3986213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42" name="Text Box 6"/>
          <p:cNvSpPr txBox="1">
            <a:spLocks noChangeArrowheads="1"/>
          </p:cNvSpPr>
          <p:nvPr/>
        </p:nvSpPr>
        <p:spPr bwMode="auto">
          <a:xfrm>
            <a:off x="4548188" y="44370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4843" name="Text Box 6"/>
          <p:cNvSpPr txBox="1">
            <a:spLocks noChangeArrowheads="1"/>
          </p:cNvSpPr>
          <p:nvPr/>
        </p:nvSpPr>
        <p:spPr bwMode="auto">
          <a:xfrm>
            <a:off x="6516688" y="5130800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4844" name="AutoShape 17"/>
          <p:cNvCxnSpPr>
            <a:cxnSpLocks noChangeShapeType="1"/>
          </p:cNvCxnSpPr>
          <p:nvPr/>
        </p:nvCxnSpPr>
        <p:spPr bwMode="auto">
          <a:xfrm>
            <a:off x="6196013" y="5176838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45" name="Oval 6"/>
          <p:cNvSpPr>
            <a:spLocks noChangeArrowheads="1"/>
          </p:cNvSpPr>
          <p:nvPr/>
        </p:nvSpPr>
        <p:spPr bwMode="auto">
          <a:xfrm>
            <a:off x="7275513" y="47640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4846" name="AutoShape 6"/>
          <p:cNvCxnSpPr>
            <a:cxnSpLocks noChangeShapeType="1"/>
          </p:cNvCxnSpPr>
          <p:nvPr/>
        </p:nvCxnSpPr>
        <p:spPr bwMode="auto">
          <a:xfrm>
            <a:off x="8118475" y="5202238"/>
            <a:ext cx="773113" cy="454025"/>
          </a:xfrm>
          <a:prstGeom prst="curvedConnector3">
            <a:avLst>
              <a:gd name="adj1" fmla="val 49898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47" name="Text Box 6"/>
          <p:cNvSpPr txBox="1">
            <a:spLocks noChangeArrowheads="1"/>
          </p:cNvSpPr>
          <p:nvPr/>
        </p:nvSpPr>
        <p:spPr bwMode="auto">
          <a:xfrm>
            <a:off x="8828088" y="5395913"/>
            <a:ext cx="3698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2436813" y="1341438"/>
            <a:ext cx="20574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Consistent:</a:t>
            </a:r>
            <a:endParaRPr lang="fr-FR" dirty="0">
              <a:latin typeface="+mn-lt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2436813" y="3830638"/>
            <a:ext cx="312737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Have to deal with:</a:t>
            </a:r>
            <a:endParaRPr lang="fr-FR" dirty="0">
              <a:latin typeface="+mn-l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35844" name="Oval 6"/>
          <p:cNvSpPr>
            <a:spLocks noChangeArrowheads="1"/>
          </p:cNvSpPr>
          <p:nvPr/>
        </p:nvSpPr>
        <p:spPr bwMode="auto">
          <a:xfrm>
            <a:off x="3417888" y="246062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 b="1">
                <a:solidFill>
                  <a:srgbClr val="FFC000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5845" name="Line 16"/>
          <p:cNvSpPr>
            <a:spLocks noChangeShapeType="1"/>
          </p:cNvSpPr>
          <p:nvPr/>
        </p:nvSpPr>
        <p:spPr bwMode="auto">
          <a:xfrm flipV="1">
            <a:off x="2987675" y="2871788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22538" y="908050"/>
            <a:ext cx="4098925" cy="461963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sixth decision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35847" name="AutoShape 14"/>
          <p:cNvCxnSpPr>
            <a:cxnSpLocks noChangeShapeType="1"/>
          </p:cNvCxnSpPr>
          <p:nvPr/>
        </p:nvCxnSpPr>
        <p:spPr bwMode="auto">
          <a:xfrm rot="16200000" flipH="1">
            <a:off x="3829844" y="2928144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48" name="Text Box 6"/>
          <p:cNvSpPr txBox="1">
            <a:spLocks noChangeArrowheads="1"/>
          </p:cNvSpPr>
          <p:nvPr/>
        </p:nvSpPr>
        <p:spPr bwMode="auto">
          <a:xfrm>
            <a:off x="3644900" y="36877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5849" name="Text Box 6"/>
          <p:cNvSpPr txBox="1">
            <a:spLocks noChangeArrowheads="1"/>
          </p:cNvSpPr>
          <p:nvPr/>
        </p:nvSpPr>
        <p:spPr bwMode="auto">
          <a:xfrm>
            <a:off x="4595813" y="285273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>
          <a:xfrm>
            <a:off x="106363" y="2252663"/>
            <a:ext cx="2082800" cy="3403600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57200" indent="-4572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Symbol" pitchFamily="18" charset="2"/>
              </a:rPr>
              <a:t>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a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Lucida Console" panose="020B0609040504020204" pitchFamily="49" charset="0"/>
              </a:rPr>
              <a:t>as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asa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asaa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asaas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solidFill>
                  <a:srgbClr val="FFC000"/>
                </a:solidFill>
                <a:latin typeface="Lucida Console" panose="020B0609040504020204" pitchFamily="49" charset="0"/>
              </a:rPr>
              <a:t>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asaasssa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solidFill>
                  <a:srgbClr val="C00000"/>
                </a:solidFill>
                <a:latin typeface="Lucida Console" panose="020B0609040504020204" pitchFamily="49" charset="0"/>
              </a:rPr>
              <a:t>s</a:t>
            </a:r>
            <a:endParaRPr lang="fr-FR" i="1" spc="-300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35851" name="AutoShape 17"/>
          <p:cNvCxnSpPr>
            <a:cxnSpLocks noChangeShapeType="1"/>
          </p:cNvCxnSpPr>
          <p:nvPr/>
        </p:nvCxnSpPr>
        <p:spPr bwMode="auto">
          <a:xfrm>
            <a:off x="4275138" y="2871788"/>
            <a:ext cx="1079500" cy="15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52" name="Oval 6"/>
          <p:cNvSpPr>
            <a:spLocks noChangeArrowheads="1"/>
          </p:cNvSpPr>
          <p:nvPr/>
        </p:nvSpPr>
        <p:spPr bwMode="auto">
          <a:xfrm>
            <a:off x="5354638" y="246062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5853" name="AutoShape 10"/>
          <p:cNvCxnSpPr>
            <a:cxnSpLocks noChangeShapeType="1"/>
          </p:cNvCxnSpPr>
          <p:nvPr/>
        </p:nvCxnSpPr>
        <p:spPr bwMode="auto">
          <a:xfrm rot="5400000" flipH="1">
            <a:off x="4595813" y="1679575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54" name="Text Box 6"/>
          <p:cNvSpPr txBox="1">
            <a:spLocks noChangeArrowheads="1"/>
          </p:cNvSpPr>
          <p:nvPr/>
        </p:nvSpPr>
        <p:spPr bwMode="auto">
          <a:xfrm>
            <a:off x="4494213" y="214312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5855" name="Text Box 6"/>
          <p:cNvSpPr txBox="1">
            <a:spLocks noChangeArrowheads="1"/>
          </p:cNvSpPr>
          <p:nvPr/>
        </p:nvSpPr>
        <p:spPr bwMode="auto">
          <a:xfrm>
            <a:off x="6532563" y="282733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5856" name="AutoShape 17"/>
          <p:cNvCxnSpPr>
            <a:cxnSpLocks noChangeShapeType="1"/>
          </p:cNvCxnSpPr>
          <p:nvPr/>
        </p:nvCxnSpPr>
        <p:spPr bwMode="auto">
          <a:xfrm>
            <a:off x="6211888" y="2871788"/>
            <a:ext cx="1079500" cy="15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57" name="Oval 6"/>
          <p:cNvSpPr>
            <a:spLocks noChangeArrowheads="1"/>
          </p:cNvSpPr>
          <p:nvPr/>
        </p:nvSpPr>
        <p:spPr bwMode="auto">
          <a:xfrm>
            <a:off x="7291388" y="246062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35858" name="Oval 6"/>
          <p:cNvSpPr>
            <a:spLocks noChangeArrowheads="1"/>
          </p:cNvSpPr>
          <p:nvPr/>
        </p:nvSpPr>
        <p:spPr bwMode="auto">
          <a:xfrm>
            <a:off x="3402013" y="47640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 b="1">
                <a:solidFill>
                  <a:srgbClr val="C00000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5859" name="Line 16"/>
          <p:cNvSpPr>
            <a:spLocks noChangeShapeType="1"/>
          </p:cNvSpPr>
          <p:nvPr/>
        </p:nvSpPr>
        <p:spPr bwMode="auto">
          <a:xfrm flipV="1">
            <a:off x="2971800" y="5176838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35860" name="AutoShape 14"/>
          <p:cNvCxnSpPr>
            <a:cxnSpLocks noChangeShapeType="1"/>
          </p:cNvCxnSpPr>
          <p:nvPr/>
        </p:nvCxnSpPr>
        <p:spPr bwMode="auto">
          <a:xfrm rot="16200000" flipH="1">
            <a:off x="3813969" y="5231607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62" name="Text Box 6"/>
          <p:cNvSpPr txBox="1">
            <a:spLocks noChangeArrowheads="1"/>
          </p:cNvSpPr>
          <p:nvPr/>
        </p:nvSpPr>
        <p:spPr bwMode="auto">
          <a:xfrm>
            <a:off x="4579938" y="5157788"/>
            <a:ext cx="3714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5863" name="AutoShape 17"/>
          <p:cNvCxnSpPr>
            <a:cxnSpLocks noChangeShapeType="1"/>
          </p:cNvCxnSpPr>
          <p:nvPr/>
        </p:nvCxnSpPr>
        <p:spPr bwMode="auto">
          <a:xfrm>
            <a:off x="4259263" y="5176838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64" name="Oval 6"/>
          <p:cNvSpPr>
            <a:spLocks noChangeArrowheads="1"/>
          </p:cNvSpPr>
          <p:nvPr/>
        </p:nvSpPr>
        <p:spPr bwMode="auto">
          <a:xfrm>
            <a:off x="5338763" y="47640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5865" name="AutoShape 10"/>
          <p:cNvCxnSpPr>
            <a:cxnSpLocks noChangeShapeType="1"/>
          </p:cNvCxnSpPr>
          <p:nvPr/>
        </p:nvCxnSpPr>
        <p:spPr bwMode="auto">
          <a:xfrm rot="5400000" flipH="1">
            <a:off x="4579938" y="3986213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66" name="Text Box 6"/>
          <p:cNvSpPr txBox="1">
            <a:spLocks noChangeArrowheads="1"/>
          </p:cNvSpPr>
          <p:nvPr/>
        </p:nvSpPr>
        <p:spPr bwMode="auto">
          <a:xfrm>
            <a:off x="4548188" y="44370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5867" name="Text Box 6"/>
          <p:cNvSpPr txBox="1">
            <a:spLocks noChangeArrowheads="1"/>
          </p:cNvSpPr>
          <p:nvPr/>
        </p:nvSpPr>
        <p:spPr bwMode="auto">
          <a:xfrm>
            <a:off x="6516688" y="5130800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5868" name="AutoShape 17"/>
          <p:cNvCxnSpPr>
            <a:cxnSpLocks noChangeShapeType="1"/>
          </p:cNvCxnSpPr>
          <p:nvPr/>
        </p:nvCxnSpPr>
        <p:spPr bwMode="auto">
          <a:xfrm>
            <a:off x="6196013" y="5176838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69" name="Oval 6"/>
          <p:cNvSpPr>
            <a:spLocks noChangeArrowheads="1"/>
          </p:cNvSpPr>
          <p:nvPr/>
        </p:nvSpPr>
        <p:spPr bwMode="auto">
          <a:xfrm>
            <a:off x="7275513" y="47640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35870" name="Text Box 6"/>
          <p:cNvSpPr txBox="1">
            <a:spLocks noChangeArrowheads="1"/>
          </p:cNvSpPr>
          <p:nvPr/>
        </p:nvSpPr>
        <p:spPr bwMode="auto">
          <a:xfrm>
            <a:off x="5851525" y="165258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2436813" y="1341438"/>
            <a:ext cx="20574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Inconsistent:</a:t>
            </a:r>
            <a:endParaRPr lang="fr-FR" dirty="0">
              <a:latin typeface="+mn-lt"/>
            </a:endParaRPr>
          </a:p>
        </p:txBody>
      </p:sp>
      <p:cxnSp>
        <p:nvCxnSpPr>
          <p:cNvPr id="35872" name="AutoShape 36"/>
          <p:cNvCxnSpPr>
            <a:cxnSpLocks noChangeShapeType="1"/>
          </p:cNvCxnSpPr>
          <p:nvPr/>
        </p:nvCxnSpPr>
        <p:spPr bwMode="auto">
          <a:xfrm rot="-5400000" flipH="1" flipV="1">
            <a:off x="5734051" y="319087"/>
            <a:ext cx="120650" cy="4181475"/>
          </a:xfrm>
          <a:prstGeom prst="curvedConnector3">
            <a:avLst>
              <a:gd name="adj1" fmla="val -494778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873" name="AutoShape 10"/>
          <p:cNvCxnSpPr>
            <a:cxnSpLocks noChangeShapeType="1"/>
          </p:cNvCxnSpPr>
          <p:nvPr/>
        </p:nvCxnSpPr>
        <p:spPr bwMode="auto">
          <a:xfrm rot="5400000" flipH="1">
            <a:off x="6561138" y="3959225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74" name="Text Box 6"/>
          <p:cNvSpPr txBox="1">
            <a:spLocks noChangeArrowheads="1"/>
          </p:cNvSpPr>
          <p:nvPr/>
        </p:nvSpPr>
        <p:spPr bwMode="auto">
          <a:xfrm>
            <a:off x="6607175" y="44370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36868" name="Oval 6"/>
          <p:cNvSpPr>
            <a:spLocks noChangeArrowheads="1"/>
          </p:cNvSpPr>
          <p:nvPr/>
        </p:nvSpPr>
        <p:spPr bwMode="auto">
          <a:xfrm>
            <a:off x="3417888" y="216217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6869" name="Line 16"/>
          <p:cNvSpPr>
            <a:spLocks noChangeShapeType="1"/>
          </p:cNvSpPr>
          <p:nvPr/>
        </p:nvSpPr>
        <p:spPr bwMode="auto">
          <a:xfrm flipV="1">
            <a:off x="2987675" y="2573338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22538" y="908050"/>
            <a:ext cx="4098925" cy="461963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sixth decision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36871" name="AutoShape 14"/>
          <p:cNvCxnSpPr>
            <a:cxnSpLocks noChangeShapeType="1"/>
          </p:cNvCxnSpPr>
          <p:nvPr/>
        </p:nvCxnSpPr>
        <p:spPr bwMode="auto">
          <a:xfrm rot="16200000" flipH="1">
            <a:off x="3829844" y="2629694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72" name="Text Box 6"/>
          <p:cNvSpPr txBox="1">
            <a:spLocks noChangeArrowheads="1"/>
          </p:cNvSpPr>
          <p:nvPr/>
        </p:nvSpPr>
        <p:spPr bwMode="auto">
          <a:xfrm>
            <a:off x="3644900" y="338931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6873" name="Text Box 6"/>
          <p:cNvSpPr txBox="1">
            <a:spLocks noChangeArrowheads="1"/>
          </p:cNvSpPr>
          <p:nvPr/>
        </p:nvSpPr>
        <p:spPr bwMode="auto">
          <a:xfrm>
            <a:off x="4595813" y="255428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>
          <a:xfrm>
            <a:off x="161925" y="1851025"/>
            <a:ext cx="2081213" cy="3738563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57200" indent="-4572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Symbol" pitchFamily="18" charset="2"/>
              </a:rPr>
              <a:t>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Lucida Console" panose="020B0609040504020204" pitchFamily="49" charset="0"/>
              </a:rPr>
              <a:t>a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Lucida Console" panose="020B0609040504020204" pitchFamily="49" charset="0"/>
              </a:rPr>
              <a:t>as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asaasssa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asaasssa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?</a:t>
            </a:r>
            <a:endParaRPr lang="fr-FR" i="1" spc="-300" dirty="0">
              <a:latin typeface="Lucida Console" panose="020B0609040504020204" pitchFamily="49" charset="0"/>
            </a:endParaRPr>
          </a:p>
        </p:txBody>
      </p:sp>
      <p:cxnSp>
        <p:nvCxnSpPr>
          <p:cNvPr id="36875" name="AutoShape 17"/>
          <p:cNvCxnSpPr>
            <a:cxnSpLocks noChangeShapeType="1"/>
          </p:cNvCxnSpPr>
          <p:nvPr/>
        </p:nvCxnSpPr>
        <p:spPr bwMode="auto">
          <a:xfrm>
            <a:off x="4275138" y="2574925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76" name="Oval 6"/>
          <p:cNvSpPr>
            <a:spLocks noChangeArrowheads="1"/>
          </p:cNvSpPr>
          <p:nvPr/>
        </p:nvSpPr>
        <p:spPr bwMode="auto">
          <a:xfrm>
            <a:off x="5354638" y="216217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6877" name="AutoShape 10"/>
          <p:cNvCxnSpPr>
            <a:cxnSpLocks noChangeShapeType="1"/>
          </p:cNvCxnSpPr>
          <p:nvPr/>
        </p:nvCxnSpPr>
        <p:spPr bwMode="auto">
          <a:xfrm rot="5400000" flipH="1">
            <a:off x="4595813" y="1381125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78" name="Text Box 6"/>
          <p:cNvSpPr txBox="1">
            <a:spLocks noChangeArrowheads="1"/>
          </p:cNvSpPr>
          <p:nvPr/>
        </p:nvSpPr>
        <p:spPr bwMode="auto">
          <a:xfrm>
            <a:off x="4494213" y="184467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6879" name="Text Box 6"/>
          <p:cNvSpPr txBox="1">
            <a:spLocks noChangeArrowheads="1"/>
          </p:cNvSpPr>
          <p:nvPr/>
        </p:nvSpPr>
        <p:spPr bwMode="auto">
          <a:xfrm>
            <a:off x="6532563" y="252888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6880" name="AutoShape 17"/>
          <p:cNvCxnSpPr>
            <a:cxnSpLocks noChangeShapeType="1"/>
          </p:cNvCxnSpPr>
          <p:nvPr/>
        </p:nvCxnSpPr>
        <p:spPr bwMode="auto">
          <a:xfrm>
            <a:off x="6211888" y="2574925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81" name="Oval 6"/>
          <p:cNvSpPr>
            <a:spLocks noChangeArrowheads="1"/>
          </p:cNvSpPr>
          <p:nvPr/>
        </p:nvSpPr>
        <p:spPr bwMode="auto">
          <a:xfrm>
            <a:off x="7291388" y="216217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36882" name="Oval 6"/>
          <p:cNvSpPr>
            <a:spLocks noChangeArrowheads="1"/>
          </p:cNvSpPr>
          <p:nvPr/>
        </p:nvSpPr>
        <p:spPr bwMode="auto">
          <a:xfrm>
            <a:off x="3402013" y="47640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6883" name="Line 16"/>
          <p:cNvSpPr>
            <a:spLocks noChangeShapeType="1"/>
          </p:cNvSpPr>
          <p:nvPr/>
        </p:nvSpPr>
        <p:spPr bwMode="auto">
          <a:xfrm flipV="1">
            <a:off x="2971800" y="5176838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36884" name="AutoShape 14"/>
          <p:cNvCxnSpPr>
            <a:cxnSpLocks noChangeShapeType="1"/>
          </p:cNvCxnSpPr>
          <p:nvPr/>
        </p:nvCxnSpPr>
        <p:spPr bwMode="auto">
          <a:xfrm rot="16200000" flipH="1">
            <a:off x="3813969" y="5231607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85" name="Text Box 6"/>
          <p:cNvSpPr txBox="1">
            <a:spLocks noChangeArrowheads="1"/>
          </p:cNvSpPr>
          <p:nvPr/>
        </p:nvSpPr>
        <p:spPr bwMode="auto">
          <a:xfrm>
            <a:off x="3629025" y="599122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6886" name="Text Box 6"/>
          <p:cNvSpPr txBox="1">
            <a:spLocks noChangeArrowheads="1"/>
          </p:cNvSpPr>
          <p:nvPr/>
        </p:nvSpPr>
        <p:spPr bwMode="auto">
          <a:xfrm>
            <a:off x="4579938" y="5157788"/>
            <a:ext cx="3714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6887" name="AutoShape 17"/>
          <p:cNvCxnSpPr>
            <a:cxnSpLocks noChangeShapeType="1"/>
          </p:cNvCxnSpPr>
          <p:nvPr/>
        </p:nvCxnSpPr>
        <p:spPr bwMode="auto">
          <a:xfrm>
            <a:off x="4259263" y="5176838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88" name="Oval 6"/>
          <p:cNvSpPr>
            <a:spLocks noChangeArrowheads="1"/>
          </p:cNvSpPr>
          <p:nvPr/>
        </p:nvSpPr>
        <p:spPr bwMode="auto">
          <a:xfrm>
            <a:off x="5338763" y="47640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6889" name="AutoShape 10"/>
          <p:cNvCxnSpPr>
            <a:cxnSpLocks noChangeShapeType="1"/>
          </p:cNvCxnSpPr>
          <p:nvPr/>
        </p:nvCxnSpPr>
        <p:spPr bwMode="auto">
          <a:xfrm rot="5400000" flipH="1">
            <a:off x="4579938" y="3986213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90" name="Text Box 6"/>
          <p:cNvSpPr txBox="1">
            <a:spLocks noChangeArrowheads="1"/>
          </p:cNvSpPr>
          <p:nvPr/>
        </p:nvSpPr>
        <p:spPr bwMode="auto">
          <a:xfrm>
            <a:off x="4548188" y="44370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6891" name="Text Box 6"/>
          <p:cNvSpPr txBox="1">
            <a:spLocks noChangeArrowheads="1"/>
          </p:cNvSpPr>
          <p:nvPr/>
        </p:nvSpPr>
        <p:spPr bwMode="auto">
          <a:xfrm>
            <a:off x="6516688" y="5130800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6892" name="AutoShape 17"/>
          <p:cNvCxnSpPr>
            <a:cxnSpLocks noChangeShapeType="1"/>
          </p:cNvCxnSpPr>
          <p:nvPr/>
        </p:nvCxnSpPr>
        <p:spPr bwMode="auto">
          <a:xfrm>
            <a:off x="6196013" y="5176838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93" name="Oval 6"/>
          <p:cNvSpPr>
            <a:spLocks noChangeArrowheads="1"/>
          </p:cNvSpPr>
          <p:nvPr/>
        </p:nvSpPr>
        <p:spPr bwMode="auto">
          <a:xfrm>
            <a:off x="7275513" y="4764088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2436813" y="1341438"/>
            <a:ext cx="20574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Consistent:</a:t>
            </a:r>
            <a:endParaRPr lang="fr-FR" dirty="0">
              <a:latin typeface="+mn-lt"/>
            </a:endParaRPr>
          </a:p>
        </p:txBody>
      </p:sp>
      <p:cxnSp>
        <p:nvCxnSpPr>
          <p:cNvPr id="36895" name="AutoShape 14"/>
          <p:cNvCxnSpPr>
            <a:cxnSpLocks noChangeShapeType="1"/>
          </p:cNvCxnSpPr>
          <p:nvPr/>
        </p:nvCxnSpPr>
        <p:spPr bwMode="auto">
          <a:xfrm rot="16200000" flipH="1">
            <a:off x="7704931" y="5225257"/>
            <a:ext cx="1587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96" name="Text Box 6"/>
          <p:cNvSpPr txBox="1">
            <a:spLocks noChangeArrowheads="1"/>
          </p:cNvSpPr>
          <p:nvPr/>
        </p:nvSpPr>
        <p:spPr bwMode="auto">
          <a:xfrm>
            <a:off x="7521575" y="5984875"/>
            <a:ext cx="36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6897" name="AutoShape 14"/>
          <p:cNvCxnSpPr>
            <a:cxnSpLocks noChangeShapeType="1"/>
          </p:cNvCxnSpPr>
          <p:nvPr/>
        </p:nvCxnSpPr>
        <p:spPr bwMode="auto">
          <a:xfrm rot="16200000" flipH="1">
            <a:off x="7735094" y="2632869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98" name="Text Box 6"/>
          <p:cNvSpPr txBox="1">
            <a:spLocks noChangeArrowheads="1"/>
          </p:cNvSpPr>
          <p:nvPr/>
        </p:nvSpPr>
        <p:spPr bwMode="auto">
          <a:xfrm>
            <a:off x="7550150" y="3392488"/>
            <a:ext cx="3698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2441575" y="4005263"/>
            <a:ext cx="30575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Have to deal with:</a:t>
            </a:r>
            <a:endParaRPr lang="fr-FR" dirty="0">
              <a:latin typeface="+mn-lt"/>
            </a:endParaRPr>
          </a:p>
        </p:txBody>
      </p:sp>
      <p:cxnSp>
        <p:nvCxnSpPr>
          <p:cNvPr id="36900" name="AutoShape 6"/>
          <p:cNvCxnSpPr>
            <a:cxnSpLocks noChangeShapeType="1"/>
          </p:cNvCxnSpPr>
          <p:nvPr/>
        </p:nvCxnSpPr>
        <p:spPr bwMode="auto">
          <a:xfrm>
            <a:off x="8118475" y="5202238"/>
            <a:ext cx="773113" cy="454025"/>
          </a:xfrm>
          <a:prstGeom prst="curvedConnector3">
            <a:avLst>
              <a:gd name="adj1" fmla="val 49898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901" name="Text Box 6"/>
          <p:cNvSpPr txBox="1">
            <a:spLocks noChangeArrowheads="1"/>
          </p:cNvSpPr>
          <p:nvPr/>
        </p:nvSpPr>
        <p:spPr bwMode="auto">
          <a:xfrm>
            <a:off x="8828088" y="5395913"/>
            <a:ext cx="3698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37892" name="Oval 6"/>
          <p:cNvSpPr>
            <a:spLocks noChangeArrowheads="1"/>
          </p:cNvSpPr>
          <p:nvPr/>
        </p:nvSpPr>
        <p:spPr bwMode="auto">
          <a:xfrm>
            <a:off x="3417888" y="35369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 b="1">
                <a:solidFill>
                  <a:srgbClr val="C00000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7893" name="Line 16"/>
          <p:cNvSpPr>
            <a:spLocks noChangeShapeType="1"/>
          </p:cNvSpPr>
          <p:nvPr/>
        </p:nvSpPr>
        <p:spPr bwMode="auto">
          <a:xfrm flipV="1">
            <a:off x="2987675" y="3948113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22538" y="1341438"/>
            <a:ext cx="4098925" cy="460375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seventh decision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37895" name="AutoShape 14"/>
          <p:cNvCxnSpPr>
            <a:cxnSpLocks noChangeShapeType="1"/>
          </p:cNvCxnSpPr>
          <p:nvPr/>
        </p:nvCxnSpPr>
        <p:spPr bwMode="auto">
          <a:xfrm rot="16200000" flipH="1">
            <a:off x="3829844" y="4004469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896" name="Text Box 6"/>
          <p:cNvSpPr txBox="1">
            <a:spLocks noChangeArrowheads="1"/>
          </p:cNvSpPr>
          <p:nvPr/>
        </p:nvSpPr>
        <p:spPr bwMode="auto">
          <a:xfrm>
            <a:off x="3644900" y="476408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7897" name="Text Box 6"/>
          <p:cNvSpPr txBox="1">
            <a:spLocks noChangeArrowheads="1"/>
          </p:cNvSpPr>
          <p:nvPr/>
        </p:nvSpPr>
        <p:spPr bwMode="auto">
          <a:xfrm>
            <a:off x="4595813" y="39290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>
          <a:xfrm>
            <a:off x="160338" y="1711325"/>
            <a:ext cx="2082800" cy="3738563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57200" indent="-4572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Symbol" pitchFamily="18" charset="2"/>
              </a:rPr>
              <a:t>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a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Lucida Console" panose="020B0609040504020204" pitchFamily="49" charset="0"/>
              </a:rPr>
              <a:t>as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asa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asaa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asaas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asaasssa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i="1" spc="-300" dirty="0" err="1">
                <a:solidFill>
                  <a:srgbClr val="C00000"/>
                </a:solidFill>
                <a:latin typeface="Lucida Console" panose="020B0609040504020204" pitchFamily="49" charset="0"/>
              </a:rPr>
              <a:t>asaasssa</a:t>
            </a:r>
            <a:r>
              <a:rPr lang="en-US" i="1" spc="-300" dirty="0">
                <a:solidFill>
                  <a:srgbClr val="C00000"/>
                </a:solidFill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solidFill>
                  <a:srgbClr val="C00000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rgbClr val="C00000"/>
                </a:solidFill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fr-FR" i="1" spc="-300" dirty="0">
              <a:latin typeface="Lucida Console" panose="020B0609040504020204" pitchFamily="49" charset="0"/>
            </a:endParaRPr>
          </a:p>
        </p:txBody>
      </p:sp>
      <p:cxnSp>
        <p:nvCxnSpPr>
          <p:cNvPr id="37899" name="AutoShape 17"/>
          <p:cNvCxnSpPr>
            <a:cxnSpLocks noChangeShapeType="1"/>
          </p:cNvCxnSpPr>
          <p:nvPr/>
        </p:nvCxnSpPr>
        <p:spPr bwMode="auto">
          <a:xfrm>
            <a:off x="4275138" y="3949700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00" name="Oval 6"/>
          <p:cNvSpPr>
            <a:spLocks noChangeArrowheads="1"/>
          </p:cNvSpPr>
          <p:nvPr/>
        </p:nvSpPr>
        <p:spPr bwMode="auto">
          <a:xfrm>
            <a:off x="5354638" y="35369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7901" name="AutoShape 10"/>
          <p:cNvCxnSpPr>
            <a:cxnSpLocks noChangeShapeType="1"/>
          </p:cNvCxnSpPr>
          <p:nvPr/>
        </p:nvCxnSpPr>
        <p:spPr bwMode="auto">
          <a:xfrm rot="5400000" flipH="1">
            <a:off x="4595813" y="2755900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02" name="Text Box 6"/>
          <p:cNvSpPr txBox="1">
            <a:spLocks noChangeArrowheads="1"/>
          </p:cNvSpPr>
          <p:nvPr/>
        </p:nvSpPr>
        <p:spPr bwMode="auto">
          <a:xfrm>
            <a:off x="4494213" y="3219450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7903" name="Text Box 6"/>
          <p:cNvSpPr txBox="1">
            <a:spLocks noChangeArrowheads="1"/>
          </p:cNvSpPr>
          <p:nvPr/>
        </p:nvSpPr>
        <p:spPr bwMode="auto">
          <a:xfrm>
            <a:off x="6532563" y="39036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7904" name="AutoShape 17"/>
          <p:cNvCxnSpPr>
            <a:cxnSpLocks noChangeShapeType="1"/>
          </p:cNvCxnSpPr>
          <p:nvPr/>
        </p:nvCxnSpPr>
        <p:spPr bwMode="auto">
          <a:xfrm>
            <a:off x="6211888" y="3949700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05" name="Oval 6"/>
          <p:cNvSpPr>
            <a:spLocks noChangeArrowheads="1"/>
          </p:cNvSpPr>
          <p:nvPr/>
        </p:nvSpPr>
        <p:spPr bwMode="auto">
          <a:xfrm>
            <a:off x="7291388" y="35369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2436813" y="2282825"/>
            <a:ext cx="2057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Inconsistent:</a:t>
            </a:r>
            <a:endParaRPr lang="fr-FR" dirty="0">
              <a:latin typeface="+mn-lt"/>
            </a:endParaRPr>
          </a:p>
        </p:txBody>
      </p:sp>
      <p:cxnSp>
        <p:nvCxnSpPr>
          <p:cNvPr id="37907" name="AutoShape 14"/>
          <p:cNvCxnSpPr>
            <a:cxnSpLocks noChangeShapeType="1"/>
          </p:cNvCxnSpPr>
          <p:nvPr/>
        </p:nvCxnSpPr>
        <p:spPr bwMode="auto">
          <a:xfrm rot="16200000" flipH="1">
            <a:off x="7735094" y="4007644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08" name="Text Box 6"/>
          <p:cNvSpPr txBox="1">
            <a:spLocks noChangeArrowheads="1"/>
          </p:cNvSpPr>
          <p:nvPr/>
        </p:nvSpPr>
        <p:spPr bwMode="auto">
          <a:xfrm>
            <a:off x="7550150" y="4767263"/>
            <a:ext cx="3698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37909" name="Text Box 6"/>
          <p:cNvSpPr txBox="1">
            <a:spLocks noChangeArrowheads="1"/>
          </p:cNvSpPr>
          <p:nvPr/>
        </p:nvSpPr>
        <p:spPr bwMode="auto">
          <a:xfrm>
            <a:off x="5794375" y="271621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cxnSp>
        <p:nvCxnSpPr>
          <p:cNvPr id="37910" name="AutoShape 36"/>
          <p:cNvCxnSpPr>
            <a:cxnSpLocks noChangeShapeType="1"/>
          </p:cNvCxnSpPr>
          <p:nvPr/>
        </p:nvCxnSpPr>
        <p:spPr bwMode="auto">
          <a:xfrm rot="-5400000" flipH="1" flipV="1">
            <a:off x="5675313" y="1381125"/>
            <a:ext cx="120650" cy="4181475"/>
          </a:xfrm>
          <a:prstGeom prst="curvedConnector3">
            <a:avLst>
              <a:gd name="adj1" fmla="val -494778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38917" name="Oval 6"/>
          <p:cNvSpPr>
            <a:spLocks noChangeArrowheads="1"/>
          </p:cNvSpPr>
          <p:nvPr/>
        </p:nvSpPr>
        <p:spPr bwMode="auto">
          <a:xfrm>
            <a:off x="3417888" y="35369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8918" name="Line 16"/>
          <p:cNvSpPr>
            <a:spLocks noChangeShapeType="1"/>
          </p:cNvSpPr>
          <p:nvPr/>
        </p:nvSpPr>
        <p:spPr bwMode="auto">
          <a:xfrm flipV="1">
            <a:off x="2987675" y="3948113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22538" y="1341438"/>
            <a:ext cx="4098925" cy="460375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seventh decision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38920" name="AutoShape 14"/>
          <p:cNvCxnSpPr>
            <a:cxnSpLocks noChangeShapeType="1"/>
          </p:cNvCxnSpPr>
          <p:nvPr/>
        </p:nvCxnSpPr>
        <p:spPr bwMode="auto">
          <a:xfrm rot="16200000" flipH="1">
            <a:off x="3829844" y="4004469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21" name="Text Box 6"/>
          <p:cNvSpPr txBox="1">
            <a:spLocks noChangeArrowheads="1"/>
          </p:cNvSpPr>
          <p:nvPr/>
        </p:nvSpPr>
        <p:spPr bwMode="auto">
          <a:xfrm>
            <a:off x="3644900" y="476408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8922" name="Text Box 6"/>
          <p:cNvSpPr txBox="1">
            <a:spLocks noChangeArrowheads="1"/>
          </p:cNvSpPr>
          <p:nvPr/>
        </p:nvSpPr>
        <p:spPr bwMode="auto">
          <a:xfrm>
            <a:off x="4595813" y="39290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>
          <a:xfrm>
            <a:off x="160338" y="1711325"/>
            <a:ext cx="2082800" cy="3738563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57200" indent="-4572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Symbol" pitchFamily="18" charset="2"/>
              </a:rPr>
              <a:t>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a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>
                <a:latin typeface="Lucida Console" panose="020B0609040504020204" pitchFamily="49" charset="0"/>
              </a:rPr>
              <a:t>as </a:t>
            </a:r>
            <a:r>
              <a:rPr lang="en-US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asa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asaa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a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asaas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</a:t>
            </a:r>
            <a:r>
              <a:rPr lang="en-US" spc="-300" dirty="0">
                <a:solidFill>
                  <a:schemeClr val="tx2"/>
                </a:solidFill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solidFill>
                  <a:schemeClr val="tx2"/>
                </a:solidFill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asaasssa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i="1" spc="-300" dirty="0" err="1">
                <a:latin typeface="Lucida Console" panose="020B0609040504020204" pitchFamily="49" charset="0"/>
              </a:rPr>
              <a:t>asaasssa</a:t>
            </a:r>
            <a:r>
              <a:rPr lang="en-US" i="1" spc="-300" dirty="0">
                <a:latin typeface="Lucida Console" panose="020B0609040504020204" pitchFamily="49" charset="0"/>
              </a:rPr>
              <a:t> </a:t>
            </a:r>
            <a:r>
              <a:rPr lang="en-US" i="1" spc="-300" dirty="0">
                <a:latin typeface="Lucida Console" panose="020B0609040504020204" pitchFamily="49" charset="0"/>
                <a:sym typeface="Symbol" pitchFamily="18" charset="2"/>
              </a:rPr>
              <a:t></a:t>
            </a:r>
            <a:r>
              <a:rPr lang="en-US" i="1" spc="-300" dirty="0">
                <a:latin typeface="Lucida Console" panose="020B0609040504020204" pitchFamily="49" charset="0"/>
              </a:rPr>
              <a:t> 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fr-FR" i="1" spc="-300" dirty="0">
              <a:latin typeface="Lucida Console" panose="020B0609040504020204" pitchFamily="49" charset="0"/>
            </a:endParaRPr>
          </a:p>
        </p:txBody>
      </p:sp>
      <p:cxnSp>
        <p:nvCxnSpPr>
          <p:cNvPr id="38924" name="AutoShape 17"/>
          <p:cNvCxnSpPr>
            <a:cxnSpLocks noChangeShapeType="1"/>
          </p:cNvCxnSpPr>
          <p:nvPr/>
        </p:nvCxnSpPr>
        <p:spPr bwMode="auto">
          <a:xfrm>
            <a:off x="4275138" y="3949700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25" name="Oval 6"/>
          <p:cNvSpPr>
            <a:spLocks noChangeArrowheads="1"/>
          </p:cNvSpPr>
          <p:nvPr/>
        </p:nvSpPr>
        <p:spPr bwMode="auto">
          <a:xfrm>
            <a:off x="5354638" y="35369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8926" name="AutoShape 10"/>
          <p:cNvCxnSpPr>
            <a:cxnSpLocks noChangeShapeType="1"/>
          </p:cNvCxnSpPr>
          <p:nvPr/>
        </p:nvCxnSpPr>
        <p:spPr bwMode="auto">
          <a:xfrm rot="5400000" flipH="1">
            <a:off x="4595813" y="2755900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27" name="Text Box 6"/>
          <p:cNvSpPr txBox="1">
            <a:spLocks noChangeArrowheads="1"/>
          </p:cNvSpPr>
          <p:nvPr/>
        </p:nvSpPr>
        <p:spPr bwMode="auto">
          <a:xfrm>
            <a:off x="4494213" y="3219450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8928" name="Text Box 6"/>
          <p:cNvSpPr txBox="1">
            <a:spLocks noChangeArrowheads="1"/>
          </p:cNvSpPr>
          <p:nvPr/>
        </p:nvSpPr>
        <p:spPr bwMode="auto">
          <a:xfrm>
            <a:off x="6532563" y="39036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8929" name="AutoShape 17"/>
          <p:cNvCxnSpPr>
            <a:cxnSpLocks noChangeShapeType="1"/>
          </p:cNvCxnSpPr>
          <p:nvPr/>
        </p:nvCxnSpPr>
        <p:spPr bwMode="auto">
          <a:xfrm>
            <a:off x="6211888" y="3949700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30" name="Oval 6"/>
          <p:cNvSpPr>
            <a:spLocks noChangeArrowheads="1"/>
          </p:cNvSpPr>
          <p:nvPr/>
        </p:nvSpPr>
        <p:spPr bwMode="auto">
          <a:xfrm>
            <a:off x="7291388" y="35369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2436813" y="2282825"/>
            <a:ext cx="2057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Consistent:</a:t>
            </a:r>
            <a:endParaRPr lang="fr-FR" dirty="0">
              <a:latin typeface="+mn-lt"/>
            </a:endParaRPr>
          </a:p>
        </p:txBody>
      </p:sp>
      <p:cxnSp>
        <p:nvCxnSpPr>
          <p:cNvPr id="38932" name="AutoShape 14"/>
          <p:cNvCxnSpPr>
            <a:cxnSpLocks noChangeShapeType="1"/>
          </p:cNvCxnSpPr>
          <p:nvPr/>
        </p:nvCxnSpPr>
        <p:spPr bwMode="auto">
          <a:xfrm rot="16200000" flipH="1">
            <a:off x="7735094" y="4007644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33" name="Text Box 6"/>
          <p:cNvSpPr txBox="1">
            <a:spLocks noChangeArrowheads="1"/>
          </p:cNvSpPr>
          <p:nvPr/>
        </p:nvSpPr>
        <p:spPr bwMode="auto">
          <a:xfrm>
            <a:off x="7550150" y="4767263"/>
            <a:ext cx="3698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8934" name="AutoShape 10"/>
          <p:cNvCxnSpPr>
            <a:cxnSpLocks noChangeShapeType="1"/>
          </p:cNvCxnSpPr>
          <p:nvPr/>
        </p:nvCxnSpPr>
        <p:spPr bwMode="auto">
          <a:xfrm rot="5400000" flipH="1">
            <a:off x="6634163" y="2716213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35" name="Text Box 6"/>
          <p:cNvSpPr txBox="1">
            <a:spLocks noChangeArrowheads="1"/>
          </p:cNvSpPr>
          <p:nvPr/>
        </p:nvSpPr>
        <p:spPr bwMode="auto">
          <a:xfrm>
            <a:off x="6532563" y="31797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algorithm</a:t>
            </a:r>
            <a:endParaRPr lang="fr-FR" altLang="fr-FR"/>
          </a:p>
        </p:txBody>
      </p:sp>
      <p:sp>
        <p:nvSpPr>
          <p:cNvPr id="39940" name="Oval 6"/>
          <p:cNvSpPr>
            <a:spLocks noChangeArrowheads="1"/>
          </p:cNvSpPr>
          <p:nvPr/>
        </p:nvSpPr>
        <p:spPr bwMode="auto">
          <a:xfrm>
            <a:off x="2322513" y="35369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9941" name="Line 16"/>
          <p:cNvSpPr>
            <a:spLocks noChangeShapeType="1"/>
          </p:cNvSpPr>
          <p:nvPr/>
        </p:nvSpPr>
        <p:spPr bwMode="auto">
          <a:xfrm flipV="1">
            <a:off x="1892300" y="3948113"/>
            <a:ext cx="3603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22538" y="1814513"/>
            <a:ext cx="4098925" cy="461962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result</a:t>
            </a:r>
            <a:endParaRPr lang="fr-FR" sz="2000" b="1" dirty="0">
              <a:solidFill>
                <a:srgbClr val="C00000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39943" name="AutoShape 14"/>
          <p:cNvCxnSpPr>
            <a:cxnSpLocks noChangeShapeType="1"/>
          </p:cNvCxnSpPr>
          <p:nvPr/>
        </p:nvCxnSpPr>
        <p:spPr bwMode="auto">
          <a:xfrm rot="16200000" flipH="1">
            <a:off x="2734469" y="4004469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44" name="Text Box 6"/>
          <p:cNvSpPr txBox="1">
            <a:spLocks noChangeArrowheads="1"/>
          </p:cNvSpPr>
          <p:nvPr/>
        </p:nvSpPr>
        <p:spPr bwMode="auto">
          <a:xfrm>
            <a:off x="2549525" y="4764088"/>
            <a:ext cx="3698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9945" name="Text Box 6"/>
          <p:cNvSpPr txBox="1">
            <a:spLocks noChangeArrowheads="1"/>
          </p:cNvSpPr>
          <p:nvPr/>
        </p:nvSpPr>
        <p:spPr bwMode="auto">
          <a:xfrm>
            <a:off x="3500438" y="3929063"/>
            <a:ext cx="3698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9946" name="AutoShape 17"/>
          <p:cNvCxnSpPr>
            <a:cxnSpLocks noChangeShapeType="1"/>
          </p:cNvCxnSpPr>
          <p:nvPr/>
        </p:nvCxnSpPr>
        <p:spPr bwMode="auto">
          <a:xfrm>
            <a:off x="3178175" y="3949700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47" name="Oval 6"/>
          <p:cNvSpPr>
            <a:spLocks noChangeArrowheads="1"/>
          </p:cNvSpPr>
          <p:nvPr/>
        </p:nvSpPr>
        <p:spPr bwMode="auto">
          <a:xfrm>
            <a:off x="4257675" y="35369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9948" name="AutoShape 10"/>
          <p:cNvCxnSpPr>
            <a:cxnSpLocks noChangeShapeType="1"/>
          </p:cNvCxnSpPr>
          <p:nvPr/>
        </p:nvCxnSpPr>
        <p:spPr bwMode="auto">
          <a:xfrm rot="5400000" flipH="1">
            <a:off x="3500438" y="2755900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49" name="Text Box 6"/>
          <p:cNvSpPr txBox="1">
            <a:spLocks noChangeArrowheads="1"/>
          </p:cNvSpPr>
          <p:nvPr/>
        </p:nvSpPr>
        <p:spPr bwMode="auto">
          <a:xfrm>
            <a:off x="3398838" y="3219450"/>
            <a:ext cx="3698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39950" name="Text Box 6"/>
          <p:cNvSpPr txBox="1">
            <a:spLocks noChangeArrowheads="1"/>
          </p:cNvSpPr>
          <p:nvPr/>
        </p:nvSpPr>
        <p:spPr bwMode="auto">
          <a:xfrm>
            <a:off x="5437188" y="3903663"/>
            <a:ext cx="3698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9951" name="AutoShape 17"/>
          <p:cNvCxnSpPr>
            <a:cxnSpLocks noChangeShapeType="1"/>
          </p:cNvCxnSpPr>
          <p:nvPr/>
        </p:nvCxnSpPr>
        <p:spPr bwMode="auto">
          <a:xfrm>
            <a:off x="5114925" y="3949700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52" name="Oval 6"/>
          <p:cNvSpPr>
            <a:spLocks noChangeArrowheads="1"/>
          </p:cNvSpPr>
          <p:nvPr/>
        </p:nvSpPr>
        <p:spPr bwMode="auto">
          <a:xfrm>
            <a:off x="6194425" y="3536950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9953" name="AutoShape 14"/>
          <p:cNvCxnSpPr>
            <a:cxnSpLocks noChangeShapeType="1"/>
          </p:cNvCxnSpPr>
          <p:nvPr/>
        </p:nvCxnSpPr>
        <p:spPr bwMode="auto">
          <a:xfrm rot="16200000" flipH="1">
            <a:off x="6638131" y="4007644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54" name="Text Box 6"/>
          <p:cNvSpPr txBox="1">
            <a:spLocks noChangeArrowheads="1"/>
          </p:cNvSpPr>
          <p:nvPr/>
        </p:nvSpPr>
        <p:spPr bwMode="auto">
          <a:xfrm>
            <a:off x="6453188" y="476726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39955" name="AutoShape 10"/>
          <p:cNvCxnSpPr>
            <a:cxnSpLocks noChangeShapeType="1"/>
          </p:cNvCxnSpPr>
          <p:nvPr/>
        </p:nvCxnSpPr>
        <p:spPr bwMode="auto">
          <a:xfrm rot="5400000" flipH="1">
            <a:off x="5538788" y="2716213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56" name="Text Box 6"/>
          <p:cNvSpPr txBox="1">
            <a:spLocks noChangeArrowheads="1"/>
          </p:cNvSpPr>
          <p:nvPr/>
        </p:nvSpPr>
        <p:spPr bwMode="auto">
          <a:xfrm>
            <a:off x="5437188" y="3179763"/>
            <a:ext cx="3698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0" lvl="1" algn="l">
              <a:spcBef>
                <a:spcPts val="0"/>
              </a:spcBef>
              <a:defRPr/>
            </a:pPr>
            <a:r>
              <a:rPr lang="en-US" dirty="0">
                <a:solidFill>
                  <a:srgbClr val="003366"/>
                </a:solidFill>
              </a:rPr>
              <a:t>D. Carmel and S. </a:t>
            </a:r>
            <a:r>
              <a:rPr lang="en-US" dirty="0" err="1">
                <a:solidFill>
                  <a:srgbClr val="003366"/>
                </a:solidFill>
              </a:rPr>
              <a:t>Markovitch</a:t>
            </a:r>
            <a:r>
              <a:rPr lang="en-US" dirty="0">
                <a:solidFill>
                  <a:srgbClr val="003366"/>
                </a:solidFill>
              </a:rPr>
              <a:t>. Model-based learning of interaction strategies in multi-agent systems. </a:t>
            </a:r>
            <a:r>
              <a:rPr lang="en-US" i="1" dirty="0">
                <a:solidFill>
                  <a:srgbClr val="003366"/>
                </a:solidFill>
              </a:rPr>
              <a:t>Journal of Experimental and Theoretical Artificial Intelligence</a:t>
            </a:r>
            <a:r>
              <a:rPr lang="en-US" dirty="0">
                <a:solidFill>
                  <a:srgbClr val="003366"/>
                </a:solidFill>
              </a:rPr>
              <a:t>, 10(3):309–332, 1998</a:t>
            </a:r>
          </a:p>
          <a:p>
            <a:pPr marL="0" lvl="1" algn="l">
              <a:spcBef>
                <a:spcPts val="0"/>
              </a:spcBef>
              <a:defRPr/>
            </a:pPr>
            <a:endParaRPr lang="en-US" dirty="0">
              <a:solidFill>
                <a:srgbClr val="003366"/>
              </a:solidFill>
            </a:endParaRPr>
          </a:p>
          <a:p>
            <a:pPr marL="0" lvl="1" algn="l">
              <a:spcBef>
                <a:spcPts val="0"/>
              </a:spcBef>
              <a:defRPr/>
            </a:pPr>
            <a:r>
              <a:rPr lang="en-US" dirty="0">
                <a:solidFill>
                  <a:srgbClr val="003366"/>
                </a:solidFill>
              </a:rPr>
              <a:t>D. Carmel and S. </a:t>
            </a:r>
            <a:r>
              <a:rPr lang="en-US" dirty="0" err="1">
                <a:solidFill>
                  <a:srgbClr val="003366"/>
                </a:solidFill>
              </a:rPr>
              <a:t>Markovitch</a:t>
            </a:r>
            <a:r>
              <a:rPr lang="en-US" dirty="0">
                <a:solidFill>
                  <a:srgbClr val="003366"/>
                </a:solidFill>
              </a:rPr>
              <a:t>. Exploration strategies for model-based learning in </a:t>
            </a:r>
            <a:r>
              <a:rPr lang="en-US" dirty="0" err="1">
                <a:solidFill>
                  <a:srgbClr val="003366"/>
                </a:solidFill>
              </a:rPr>
              <a:t>multiagent</a:t>
            </a:r>
            <a:r>
              <a:rPr lang="en-US" dirty="0">
                <a:solidFill>
                  <a:srgbClr val="003366"/>
                </a:solidFill>
              </a:rPr>
              <a:t> systems. </a:t>
            </a:r>
            <a:r>
              <a:rPr lang="en-US" i="1" dirty="0">
                <a:solidFill>
                  <a:srgbClr val="003366"/>
                </a:solidFill>
              </a:rPr>
              <a:t>Autonomous Agents and Multi-agent Systems</a:t>
            </a:r>
            <a:r>
              <a:rPr lang="en-US" dirty="0">
                <a:solidFill>
                  <a:srgbClr val="003366"/>
                </a:solidFill>
              </a:rPr>
              <a:t>, 2(2):141–172, 1999</a:t>
            </a:r>
            <a:endParaRPr lang="fr-FR" dirty="0">
              <a:ea typeface="ＭＳ Ｐゴシック" charset="0"/>
            </a:endParaRPr>
          </a:p>
        </p:txBody>
      </p:sp>
      <p:sp>
        <p:nvSpPr>
          <p:cNvPr id="11269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87A38F-BFAF-463A-BA76-5DB4E2CEFA2F}" type="slidenum">
              <a:rPr lang="fr-FR" altLang="fr-FR">
                <a:solidFill>
                  <a:srgbClr val="003366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fr-FR" altLang="fr-FR">
              <a:solidFill>
                <a:srgbClr val="003366"/>
              </a:solidFill>
              <a:ea typeface="ヒラギノ角ゴ Pro W3" charset="-128"/>
            </a:endParaRPr>
          </a:p>
        </p:txBody>
      </p:sp>
      <p:sp>
        <p:nvSpPr>
          <p:cNvPr id="11267" name="Titre 1"/>
          <p:cNvSpPr txBox="1">
            <a:spLocks/>
          </p:cNvSpPr>
          <p:nvPr/>
        </p:nvSpPr>
        <p:spPr bwMode="auto">
          <a:xfrm>
            <a:off x="900113" y="1341438"/>
            <a:ext cx="33115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ts val="2800"/>
              </a:lnSpc>
              <a:spcBef>
                <a:spcPct val="0"/>
              </a:spcBef>
              <a:buFontTx/>
              <a:buNone/>
            </a:pPr>
            <a:r>
              <a:rPr lang="en-US" altLang="fr-FR" sz="2800">
                <a:solidFill>
                  <a:srgbClr val="003366"/>
                </a:solidFill>
              </a:rPr>
              <a:t>Bibliography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How do we get hold of the learning data?</a:t>
            </a:r>
            <a:endParaRPr lang="fr-FR" altLang="fr-FR"/>
          </a:p>
        </p:txBody>
      </p:sp>
      <p:sp>
        <p:nvSpPr>
          <p:cNvPr id="4096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AutoNum type="alphaLcParenR"/>
            </a:pPr>
            <a:r>
              <a:rPr lang="en-US" altLang="fr-FR" sz="2400"/>
              <a:t>through observation</a:t>
            </a:r>
          </a:p>
          <a:p>
            <a:pPr>
              <a:buFont typeface="Wingdings" panose="05000000000000000000" pitchFamily="2" charset="2"/>
              <a:buAutoNum type="alphaLcParenR"/>
            </a:pPr>
            <a:endParaRPr lang="en-US" altLang="fr-FR" sz="2400"/>
          </a:p>
          <a:p>
            <a:pPr>
              <a:buFont typeface="Wingdings" panose="05000000000000000000" pitchFamily="2" charset="2"/>
              <a:buNone/>
            </a:pPr>
            <a:r>
              <a:rPr lang="en-US" altLang="fr-FR" sz="2400"/>
              <a:t>b) through exploration (like here)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An open problem</a:t>
            </a:r>
            <a:endParaRPr lang="fr-FR" altLang="fr-FR"/>
          </a:p>
        </p:txBody>
      </p:sp>
      <p:sp>
        <p:nvSpPr>
          <p:cNvPr id="41988" name="Oval 6"/>
          <p:cNvSpPr>
            <a:spLocks noChangeArrowheads="1"/>
          </p:cNvSpPr>
          <p:nvPr/>
        </p:nvSpPr>
        <p:spPr bwMode="auto">
          <a:xfrm>
            <a:off x="1344613" y="3068638"/>
            <a:ext cx="1349375" cy="1349375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 i="1">
                <a:latin typeface="Comic Sans MS" panose="030F0702030302020204" pitchFamily="66" charset="0"/>
                <a:ea typeface="ヒラギノ角ゴ Pro W3" charset="-128"/>
              </a:rPr>
              <a:t>a </a:t>
            </a:r>
            <a:r>
              <a:rPr lang="en-US" altLang="fr-FR">
                <a:latin typeface="Comic Sans MS" panose="030F0702030302020204" pitchFamily="66" charset="0"/>
                <a:ea typeface="ヒラギノ角ゴ Pro W3" charset="-128"/>
              </a:rPr>
              <a:t>:20%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fr-FR" i="1">
                <a:latin typeface="Comic Sans MS" panose="030F0702030302020204" pitchFamily="66" charset="0"/>
                <a:ea typeface="ヒラギノ角ゴ Pro W3" charset="-128"/>
              </a:rPr>
              <a:t>s </a:t>
            </a:r>
            <a:r>
              <a:rPr lang="en-US" altLang="fr-FR">
                <a:latin typeface="Comic Sans MS" panose="030F0702030302020204" pitchFamily="66" charset="0"/>
                <a:ea typeface="ヒラギノ角ゴ Pro W3" charset="-128"/>
              </a:rPr>
              <a:t>:80%</a:t>
            </a:r>
          </a:p>
        </p:txBody>
      </p:sp>
      <p:sp>
        <p:nvSpPr>
          <p:cNvPr id="41989" name="Line 16"/>
          <p:cNvSpPr>
            <a:spLocks noChangeShapeType="1"/>
          </p:cNvSpPr>
          <p:nvPr/>
        </p:nvSpPr>
        <p:spPr bwMode="auto">
          <a:xfrm flipV="1">
            <a:off x="919163" y="3743325"/>
            <a:ext cx="360362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286000" y="1412875"/>
            <a:ext cx="4667250" cy="460375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en-US" dirty="0"/>
              <a:t>The strategy is probabilistic:</a:t>
            </a:r>
          </a:p>
        </p:txBody>
      </p:sp>
      <p:cxnSp>
        <p:nvCxnSpPr>
          <p:cNvPr id="41991" name="AutoShape 14"/>
          <p:cNvCxnSpPr>
            <a:cxnSpLocks noChangeShapeType="1"/>
          </p:cNvCxnSpPr>
          <p:nvPr/>
        </p:nvCxnSpPr>
        <p:spPr bwMode="auto">
          <a:xfrm rot="16200000" flipH="1">
            <a:off x="2018506" y="4163219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992" name="Text Box 6"/>
          <p:cNvSpPr txBox="1">
            <a:spLocks noChangeArrowheads="1"/>
          </p:cNvSpPr>
          <p:nvPr/>
        </p:nvSpPr>
        <p:spPr bwMode="auto">
          <a:xfrm>
            <a:off x="1833563" y="492283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41993" name="Text Box 6"/>
          <p:cNvSpPr txBox="1">
            <a:spLocks noChangeArrowheads="1"/>
          </p:cNvSpPr>
          <p:nvPr/>
        </p:nvSpPr>
        <p:spPr bwMode="auto">
          <a:xfrm>
            <a:off x="3113088" y="3698875"/>
            <a:ext cx="371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41994" name="AutoShape 17"/>
          <p:cNvCxnSpPr>
            <a:cxnSpLocks noChangeShapeType="1"/>
          </p:cNvCxnSpPr>
          <p:nvPr/>
        </p:nvCxnSpPr>
        <p:spPr bwMode="auto">
          <a:xfrm>
            <a:off x="2759075" y="3743325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95" name="AutoShape 10"/>
          <p:cNvCxnSpPr>
            <a:cxnSpLocks noChangeShapeType="1"/>
          </p:cNvCxnSpPr>
          <p:nvPr/>
        </p:nvCxnSpPr>
        <p:spPr bwMode="auto">
          <a:xfrm rot="5400000" flipH="1">
            <a:off x="3121025" y="2266950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996" name="Text Box 6"/>
          <p:cNvSpPr txBox="1">
            <a:spLocks noChangeArrowheads="1"/>
          </p:cNvSpPr>
          <p:nvPr/>
        </p:nvSpPr>
        <p:spPr bwMode="auto">
          <a:xfrm>
            <a:off x="2997200" y="2711450"/>
            <a:ext cx="36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41997" name="Text Box 6"/>
          <p:cNvSpPr txBox="1">
            <a:spLocks noChangeArrowheads="1"/>
          </p:cNvSpPr>
          <p:nvPr/>
        </p:nvSpPr>
        <p:spPr bwMode="auto">
          <a:xfrm>
            <a:off x="5673725" y="3698875"/>
            <a:ext cx="36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41998" name="AutoShape 17"/>
          <p:cNvCxnSpPr>
            <a:cxnSpLocks noChangeShapeType="1"/>
          </p:cNvCxnSpPr>
          <p:nvPr/>
        </p:nvCxnSpPr>
        <p:spPr bwMode="auto">
          <a:xfrm>
            <a:off x="5318125" y="3743325"/>
            <a:ext cx="10795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99" name="AutoShape 14"/>
          <p:cNvCxnSpPr>
            <a:cxnSpLocks noChangeShapeType="1"/>
          </p:cNvCxnSpPr>
          <p:nvPr/>
        </p:nvCxnSpPr>
        <p:spPr bwMode="auto">
          <a:xfrm rot="16200000" flipH="1">
            <a:off x="7136606" y="4163219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000" name="Text Box 6"/>
          <p:cNvSpPr txBox="1">
            <a:spLocks noChangeArrowheads="1"/>
          </p:cNvSpPr>
          <p:nvPr/>
        </p:nvSpPr>
        <p:spPr bwMode="auto">
          <a:xfrm>
            <a:off x="6953250" y="4922838"/>
            <a:ext cx="3698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42001" name="AutoShape 10"/>
          <p:cNvCxnSpPr>
            <a:cxnSpLocks noChangeShapeType="1"/>
          </p:cNvCxnSpPr>
          <p:nvPr/>
        </p:nvCxnSpPr>
        <p:spPr bwMode="auto">
          <a:xfrm rot="5400000" flipH="1">
            <a:off x="5815013" y="2241550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002" name="Text Box 6"/>
          <p:cNvSpPr txBox="1">
            <a:spLocks noChangeArrowheads="1"/>
          </p:cNvSpPr>
          <p:nvPr/>
        </p:nvSpPr>
        <p:spPr bwMode="auto">
          <a:xfrm>
            <a:off x="5697538" y="2690813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42003" name="Oval 6"/>
          <p:cNvSpPr>
            <a:spLocks noChangeArrowheads="1"/>
          </p:cNvSpPr>
          <p:nvPr/>
        </p:nvSpPr>
        <p:spPr bwMode="auto">
          <a:xfrm>
            <a:off x="3903663" y="3068638"/>
            <a:ext cx="1349375" cy="1349375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 i="1">
                <a:latin typeface="Comic Sans MS" panose="030F0702030302020204" pitchFamily="66" charset="0"/>
                <a:ea typeface="ヒラギノ角ゴ Pro W3" charset="-128"/>
              </a:rPr>
              <a:t>a </a:t>
            </a:r>
            <a:r>
              <a:rPr lang="en-US" altLang="fr-FR">
                <a:latin typeface="Comic Sans MS" panose="030F0702030302020204" pitchFamily="66" charset="0"/>
                <a:ea typeface="ヒラギノ角ゴ Pro W3" charset="-128"/>
              </a:rPr>
              <a:t>:50%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fr-FR" i="1">
                <a:latin typeface="Comic Sans MS" panose="030F0702030302020204" pitchFamily="66" charset="0"/>
                <a:ea typeface="ヒラギノ角ゴ Pro W3" charset="-128"/>
              </a:rPr>
              <a:t>s </a:t>
            </a:r>
            <a:r>
              <a:rPr lang="en-US" altLang="fr-FR">
                <a:latin typeface="Comic Sans MS" panose="030F0702030302020204" pitchFamily="66" charset="0"/>
                <a:ea typeface="ヒラギノ角ゴ Pro W3" charset="-128"/>
              </a:rPr>
              <a:t>:50%</a:t>
            </a:r>
          </a:p>
        </p:txBody>
      </p:sp>
      <p:sp>
        <p:nvSpPr>
          <p:cNvPr id="42004" name="Oval 6"/>
          <p:cNvSpPr>
            <a:spLocks noChangeArrowheads="1"/>
          </p:cNvSpPr>
          <p:nvPr/>
        </p:nvSpPr>
        <p:spPr bwMode="auto">
          <a:xfrm>
            <a:off x="6462713" y="3068638"/>
            <a:ext cx="1349375" cy="1349375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 i="1">
                <a:latin typeface="Comic Sans MS" panose="030F0702030302020204" pitchFamily="66" charset="0"/>
                <a:ea typeface="ヒラギノ角ゴ Pro W3" charset="-128"/>
              </a:rPr>
              <a:t>a </a:t>
            </a:r>
            <a:r>
              <a:rPr lang="en-US" altLang="fr-FR">
                <a:latin typeface="Comic Sans MS" panose="030F0702030302020204" pitchFamily="66" charset="0"/>
                <a:ea typeface="ヒラギノ角ゴ Pro W3" charset="-128"/>
              </a:rPr>
              <a:t>:70%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fr-FR" i="1">
                <a:latin typeface="Comic Sans MS" panose="030F0702030302020204" pitchFamily="66" charset="0"/>
                <a:ea typeface="ヒラギノ角ゴ Pro W3" charset="-128"/>
              </a:rPr>
              <a:t>s </a:t>
            </a:r>
            <a:r>
              <a:rPr lang="en-US" altLang="fr-FR">
                <a:latin typeface="Comic Sans MS" panose="030F0702030302020204" pitchFamily="66" charset="0"/>
                <a:ea typeface="ヒラギノ角ゴ Pro W3" charset="-128"/>
              </a:rPr>
              <a:t>:30%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Tit for tat</a:t>
            </a:r>
            <a:endParaRPr lang="fr-FR" altLang="fr-FR"/>
          </a:p>
        </p:txBody>
      </p:sp>
      <p:sp>
        <p:nvSpPr>
          <p:cNvPr id="43012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8F19C96-8920-40DC-A161-9EF7A9CA9A40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43013" name="Oval 6"/>
          <p:cNvSpPr>
            <a:spLocks noChangeArrowheads="1"/>
          </p:cNvSpPr>
          <p:nvPr/>
        </p:nvSpPr>
        <p:spPr bwMode="auto">
          <a:xfrm>
            <a:off x="3295650" y="279717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43014" name="Line 16"/>
          <p:cNvSpPr>
            <a:spLocks noChangeShapeType="1"/>
          </p:cNvSpPr>
          <p:nvPr/>
        </p:nvSpPr>
        <p:spPr bwMode="auto">
          <a:xfrm flipV="1">
            <a:off x="2865438" y="3208338"/>
            <a:ext cx="360362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43015" name="AutoShape 14"/>
          <p:cNvCxnSpPr>
            <a:cxnSpLocks noChangeShapeType="1"/>
          </p:cNvCxnSpPr>
          <p:nvPr/>
        </p:nvCxnSpPr>
        <p:spPr bwMode="auto">
          <a:xfrm rot="16200000" flipH="1">
            <a:off x="3707606" y="3264694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16" name="Text Box 6"/>
          <p:cNvSpPr txBox="1">
            <a:spLocks noChangeArrowheads="1"/>
          </p:cNvSpPr>
          <p:nvPr/>
        </p:nvSpPr>
        <p:spPr bwMode="auto">
          <a:xfrm>
            <a:off x="3522663" y="4024313"/>
            <a:ext cx="3698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43017" name="Text Box 6"/>
          <p:cNvSpPr txBox="1">
            <a:spLocks noChangeArrowheads="1"/>
          </p:cNvSpPr>
          <p:nvPr/>
        </p:nvSpPr>
        <p:spPr bwMode="auto">
          <a:xfrm>
            <a:off x="4473575" y="3189288"/>
            <a:ext cx="37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43018" name="AutoShape 17"/>
          <p:cNvCxnSpPr>
            <a:cxnSpLocks noChangeShapeType="1"/>
          </p:cNvCxnSpPr>
          <p:nvPr/>
        </p:nvCxnSpPr>
        <p:spPr bwMode="auto">
          <a:xfrm>
            <a:off x="4152900" y="3208338"/>
            <a:ext cx="1079500" cy="15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19" name="Oval 6"/>
          <p:cNvSpPr>
            <a:spLocks noChangeArrowheads="1"/>
          </p:cNvSpPr>
          <p:nvPr/>
        </p:nvSpPr>
        <p:spPr bwMode="auto">
          <a:xfrm>
            <a:off x="5232400" y="2797175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  <p:cxnSp>
        <p:nvCxnSpPr>
          <p:cNvPr id="43020" name="AutoShape 10"/>
          <p:cNvCxnSpPr>
            <a:cxnSpLocks noChangeShapeType="1"/>
          </p:cNvCxnSpPr>
          <p:nvPr/>
        </p:nvCxnSpPr>
        <p:spPr bwMode="auto">
          <a:xfrm rot="5400000" flipH="1">
            <a:off x="4473575" y="2016125"/>
            <a:ext cx="120650" cy="1651000"/>
          </a:xfrm>
          <a:prstGeom prst="curvedConnector3">
            <a:avLst>
              <a:gd name="adj1" fmla="val 28346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21" name="Text Box 6"/>
          <p:cNvSpPr txBox="1">
            <a:spLocks noChangeArrowheads="1"/>
          </p:cNvSpPr>
          <p:nvPr/>
        </p:nvSpPr>
        <p:spPr bwMode="auto">
          <a:xfrm>
            <a:off x="4371975" y="2479675"/>
            <a:ext cx="36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cxnSp>
        <p:nvCxnSpPr>
          <p:cNvPr id="43022" name="AutoShape 14"/>
          <p:cNvCxnSpPr>
            <a:cxnSpLocks noChangeShapeType="1"/>
          </p:cNvCxnSpPr>
          <p:nvPr/>
        </p:nvCxnSpPr>
        <p:spPr bwMode="auto">
          <a:xfrm rot="16200000" flipH="1">
            <a:off x="5650706" y="3261519"/>
            <a:ext cx="1588" cy="584200"/>
          </a:xfrm>
          <a:prstGeom prst="curvedConnector3">
            <a:avLst>
              <a:gd name="adj1" fmla="val 3730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23" name="Text Box 6"/>
          <p:cNvSpPr txBox="1">
            <a:spLocks noChangeArrowheads="1"/>
          </p:cNvSpPr>
          <p:nvPr/>
        </p:nvSpPr>
        <p:spPr bwMode="auto">
          <a:xfrm>
            <a:off x="5465763" y="4021138"/>
            <a:ext cx="3698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fr-FR" i="1">
                <a:latin typeface="Lucida Console" panose="020B0609040504020204" pitchFamily="49" charset="0"/>
                <a:ea typeface="ヒラギノ角ゴ Pro W3" charset="-128"/>
              </a:rPr>
              <a:t>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339812-CE48-4B5E-964B-ED6B1570FFFB}" type="slidenum">
              <a:rPr lang="fr-FR" altLang="fr-FR">
                <a:solidFill>
                  <a:srgbClr val="003366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fr-FR" altLang="fr-FR">
              <a:solidFill>
                <a:srgbClr val="003366"/>
              </a:solidFill>
              <a:ea typeface="ヒラギノ角ゴ Pro W3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CD22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44037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2103438"/>
            <a:ext cx="5286375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problem:</a:t>
            </a:r>
            <a:endParaRPr lang="fr-FR" altLang="fr-FR"/>
          </a:p>
        </p:txBody>
      </p:sp>
      <p:sp>
        <p:nvSpPr>
          <p:cNvPr id="13315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400"/>
              <a:t>An agent must take cooperative decisions in a multi-agent world</a:t>
            </a:r>
          </a:p>
          <a:p>
            <a:endParaRPr lang="en-US" altLang="fr-FR" sz="2400"/>
          </a:p>
          <a:p>
            <a:r>
              <a:rPr lang="en-US" altLang="fr-FR" sz="2400"/>
              <a:t>His decisions will depend:</a:t>
            </a:r>
          </a:p>
          <a:p>
            <a:pPr lvl="1"/>
            <a:r>
              <a:rPr lang="en-US" altLang="fr-FR" sz="2400"/>
              <a:t>on what he hopes to win or lose</a:t>
            </a:r>
          </a:p>
          <a:p>
            <a:pPr lvl="1"/>
            <a:r>
              <a:rPr lang="en-US" altLang="fr-FR" sz="2400"/>
              <a:t>on the actions of other agents</a:t>
            </a:r>
          </a:p>
        </p:txBody>
      </p:sp>
      <p:sp>
        <p:nvSpPr>
          <p:cNvPr id="13317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019BE87-96AA-4E5A-924C-9404125D4899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Hypothesis:</a:t>
            </a:r>
            <a:endParaRPr lang="fr-FR" altLang="fr-FR"/>
          </a:p>
        </p:txBody>
      </p:sp>
      <p:sp>
        <p:nvSpPr>
          <p:cNvPr id="14340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44BF566-287A-444F-9447-6D4D34BC2BD4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14341" name="Oval 3"/>
          <p:cNvSpPr>
            <a:spLocks noChangeArrowheads="1"/>
          </p:cNvSpPr>
          <p:nvPr/>
        </p:nvSpPr>
        <p:spPr bwMode="auto">
          <a:xfrm>
            <a:off x="3054350" y="315436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14342" name="Oval 4"/>
          <p:cNvSpPr>
            <a:spLocks noChangeArrowheads="1"/>
          </p:cNvSpPr>
          <p:nvPr/>
        </p:nvSpPr>
        <p:spPr bwMode="auto">
          <a:xfrm>
            <a:off x="5340350" y="315436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14343" name="Oval 5"/>
          <p:cNvSpPr>
            <a:spLocks noChangeArrowheads="1"/>
          </p:cNvSpPr>
          <p:nvPr/>
        </p:nvSpPr>
        <p:spPr bwMode="auto">
          <a:xfrm>
            <a:off x="7778750" y="3154363"/>
            <a:ext cx="825500" cy="825500"/>
          </a:xfrm>
          <a:prstGeom prst="ellipse">
            <a:avLst/>
          </a:prstGeom>
          <a:solidFill>
            <a:srgbClr val="BCD22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14344" name="Line 6"/>
          <p:cNvSpPr>
            <a:spLocks noChangeShapeType="1"/>
          </p:cNvSpPr>
          <p:nvPr/>
        </p:nvSpPr>
        <p:spPr bwMode="auto">
          <a:xfrm>
            <a:off x="3905250" y="3567113"/>
            <a:ext cx="142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345" name="Line 7"/>
          <p:cNvSpPr>
            <a:spLocks noChangeShapeType="1"/>
          </p:cNvSpPr>
          <p:nvPr/>
        </p:nvSpPr>
        <p:spPr bwMode="auto">
          <a:xfrm>
            <a:off x="6188075" y="3567113"/>
            <a:ext cx="157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346" name="Rectangle 8"/>
          <p:cNvSpPr>
            <a:spLocks noChangeArrowheads="1"/>
          </p:cNvSpPr>
          <p:nvPr/>
        </p:nvSpPr>
        <p:spPr bwMode="auto">
          <a:xfrm>
            <a:off x="4432300" y="3589338"/>
            <a:ext cx="3683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e</a:t>
            </a:r>
          </a:p>
        </p:txBody>
      </p:sp>
      <p:sp>
        <p:nvSpPr>
          <p:cNvPr id="14347" name="Rectangle 9"/>
          <p:cNvSpPr>
            <a:spLocks noChangeArrowheads="1"/>
          </p:cNvSpPr>
          <p:nvPr/>
        </p:nvSpPr>
        <p:spPr bwMode="auto">
          <a:xfrm>
            <a:off x="6791325" y="3589338"/>
            <a:ext cx="3683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e</a:t>
            </a:r>
          </a:p>
        </p:txBody>
      </p:sp>
      <p:sp>
        <p:nvSpPr>
          <p:cNvPr id="14348" name="Rectangle 10"/>
          <p:cNvSpPr>
            <a:spLocks noChangeArrowheads="1"/>
          </p:cNvSpPr>
          <p:nvPr/>
        </p:nvSpPr>
        <p:spPr bwMode="auto">
          <a:xfrm>
            <a:off x="6791325" y="2409825"/>
            <a:ext cx="3683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p</a:t>
            </a:r>
          </a:p>
        </p:txBody>
      </p:sp>
      <p:sp>
        <p:nvSpPr>
          <p:cNvPr id="14349" name="Rectangle 11"/>
          <p:cNvSpPr>
            <a:spLocks noChangeArrowheads="1"/>
          </p:cNvSpPr>
          <p:nvPr/>
        </p:nvSpPr>
        <p:spPr bwMode="auto">
          <a:xfrm>
            <a:off x="4432300" y="2409825"/>
            <a:ext cx="3683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p</a:t>
            </a:r>
          </a:p>
        </p:txBody>
      </p:sp>
      <p:sp>
        <p:nvSpPr>
          <p:cNvPr id="14350" name="Rectangle 12"/>
          <p:cNvSpPr>
            <a:spLocks noChangeArrowheads="1"/>
          </p:cNvSpPr>
          <p:nvPr/>
        </p:nvSpPr>
        <p:spPr bwMode="auto">
          <a:xfrm>
            <a:off x="3332163" y="3275013"/>
            <a:ext cx="26987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 b="1">
                <a:solidFill>
                  <a:srgbClr val="E3004F"/>
                </a:solidFill>
                <a:latin typeface="Freestyle Script" panose="030804020302050B0404" pitchFamily="66" charset="0"/>
                <a:ea typeface="ヒラギノ角ゴ Pro W3" charset="-128"/>
              </a:rPr>
              <a:t>l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3282950" y="4181475"/>
            <a:ext cx="3683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p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8007350" y="4181475"/>
            <a:ext cx="3683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e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4318000" y="4868863"/>
            <a:ext cx="2878138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e e p e p  </a:t>
            </a:r>
            <a:r>
              <a:rPr lang="fr-FR" altLang="fr-FR">
                <a:latin typeface="Lucida Console" panose="020B0609040504020204" pitchFamily="49" charset="0"/>
                <a:ea typeface="ヒラギノ角ゴ Pro W3" charset="-128"/>
                <a:sym typeface="Symbol" panose="05050102010706020507" pitchFamily="18" charset="2"/>
              </a:rPr>
              <a:t> </a:t>
            </a:r>
            <a:r>
              <a:rPr lang="fr-FR" altLang="fr-FR" sz="2800" b="1">
                <a:solidFill>
                  <a:srgbClr val="E3004F"/>
                </a:solidFill>
                <a:latin typeface="Freestyle Script" panose="030804020302050B0404" pitchFamily="66" charset="0"/>
                <a:ea typeface="ヒラギノ角ゴ Pro W3" charset="-128"/>
              </a:rPr>
              <a:t>l</a:t>
            </a:r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4313238" y="5278438"/>
            <a:ext cx="2887662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i="1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e e e</a:t>
            </a:r>
            <a:r>
              <a:rPr lang="fr-FR" altLang="fr-FR">
                <a:solidFill>
                  <a:srgbClr val="6D1F82"/>
                </a:solidFill>
                <a:latin typeface="Lucida Console" panose="020B0609040504020204" pitchFamily="49" charset="0"/>
                <a:ea typeface="ヒラギノ角ゴ Pro W3" charset="-128"/>
              </a:rPr>
              <a:t>      </a:t>
            </a:r>
            <a:r>
              <a:rPr lang="fr-FR" altLang="fr-FR">
                <a:latin typeface="Lucida Console" panose="020B0609040504020204" pitchFamily="49" charset="0"/>
                <a:ea typeface="ヒラギノ角ゴ Pro W3" charset="-128"/>
                <a:sym typeface="Symbol" panose="05050102010706020507" pitchFamily="18" charset="2"/>
              </a:rPr>
              <a:t></a:t>
            </a:r>
            <a:r>
              <a:rPr lang="fr-FR" altLang="fr-FR">
                <a:latin typeface="Lucida Console" panose="020B0609040504020204" pitchFamily="49" charset="0"/>
                <a:ea typeface="ヒラギノ角ゴ Pro W3" charset="-128"/>
              </a:rPr>
              <a:t> </a:t>
            </a:r>
            <a:r>
              <a:rPr lang="fr-FR" altLang="fr-FR" sz="2800" b="1">
                <a:solidFill>
                  <a:srgbClr val="E3004F"/>
                </a:solidFill>
                <a:latin typeface="Freestyle Script" panose="030804020302050B0404" pitchFamily="66" charset="0"/>
                <a:ea typeface="ヒラギノ角ゴ Pro W3" charset="-128"/>
              </a:rPr>
              <a:t>d</a:t>
            </a:r>
          </a:p>
        </p:txBody>
      </p:sp>
      <p:cxnSp>
        <p:nvCxnSpPr>
          <p:cNvPr id="14355" name="AutoShape 20"/>
          <p:cNvCxnSpPr>
            <a:cxnSpLocks noChangeShapeType="1"/>
          </p:cNvCxnSpPr>
          <p:nvPr/>
        </p:nvCxnSpPr>
        <p:spPr bwMode="auto">
          <a:xfrm rot="16200000" flipV="1">
            <a:off x="4610100" y="2397125"/>
            <a:ext cx="12700" cy="1701800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6" name="AutoShape 22"/>
          <p:cNvCxnSpPr>
            <a:cxnSpLocks noChangeShapeType="1"/>
          </p:cNvCxnSpPr>
          <p:nvPr/>
        </p:nvCxnSpPr>
        <p:spPr bwMode="auto">
          <a:xfrm rot="16200000" flipH="1">
            <a:off x="3460750" y="3567113"/>
            <a:ext cx="12700" cy="584200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7" name="AutoShape 23"/>
          <p:cNvCxnSpPr>
            <a:cxnSpLocks noChangeShapeType="1"/>
          </p:cNvCxnSpPr>
          <p:nvPr/>
        </p:nvCxnSpPr>
        <p:spPr bwMode="auto">
          <a:xfrm rot="16200000" flipH="1">
            <a:off x="8185150" y="3567113"/>
            <a:ext cx="12700" cy="584200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4133850" y="4883150"/>
            <a:ext cx="3246438" cy="935038"/>
          </a:xfrm>
          <a:prstGeom prst="rect">
            <a:avLst/>
          </a:prstGeom>
          <a:noFill/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4359" name="Line 25"/>
          <p:cNvSpPr>
            <a:spLocks noChangeShapeType="1"/>
          </p:cNvSpPr>
          <p:nvPr/>
        </p:nvSpPr>
        <p:spPr bwMode="auto">
          <a:xfrm>
            <a:off x="2411413" y="3271838"/>
            <a:ext cx="504825" cy="714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" name="Rectangle 29"/>
          <p:cNvSpPr/>
          <p:nvPr/>
        </p:nvSpPr>
        <p:spPr>
          <a:xfrm>
            <a:off x="900113" y="1085850"/>
            <a:ext cx="7786687" cy="769938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opponent follows a rational strategy </a:t>
            </a:r>
            <a:r>
              <a:rPr lang="en-US" sz="2000" dirty="0"/>
              <a:t>(given by a </a:t>
            </a:r>
            <a:r>
              <a:rPr lang="en-US" sz="2000" i="1" dirty="0"/>
              <a:t>DFA/</a:t>
            </a:r>
            <a:r>
              <a:rPr lang="en-US" sz="2000" dirty="0"/>
              <a:t>Moore machine)</a:t>
            </a:r>
            <a:endParaRPr lang="fr-FR" sz="2000" dirty="0"/>
          </a:p>
        </p:txBody>
      </p:sp>
      <p:sp>
        <p:nvSpPr>
          <p:cNvPr id="34" name="ZoneTexte 33"/>
          <p:cNvSpPr txBox="1"/>
          <p:nvPr/>
        </p:nvSpPr>
        <p:spPr>
          <a:xfrm>
            <a:off x="900113" y="3697288"/>
            <a:ext cx="1347787" cy="9223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800" dirty="0"/>
              <a:t>ME: </a:t>
            </a:r>
            <a:r>
              <a:rPr lang="en-US" sz="1800" i="1" dirty="0">
                <a:solidFill>
                  <a:srgbClr val="6D1F82"/>
                </a:solidFill>
              </a:rPr>
              <a:t>equations</a:t>
            </a:r>
            <a:r>
              <a:rPr lang="en-US" sz="1800" dirty="0">
                <a:solidFill>
                  <a:srgbClr val="E3004F"/>
                </a:solidFill>
              </a:rPr>
              <a:t> </a:t>
            </a:r>
            <a:r>
              <a:rPr lang="en-US" sz="1800" dirty="0"/>
              <a:t>or </a:t>
            </a:r>
            <a:r>
              <a:rPr lang="en-US" sz="1800" i="1" dirty="0">
                <a:solidFill>
                  <a:srgbClr val="6D1F82"/>
                </a:solidFill>
              </a:rPr>
              <a:t>pictures</a:t>
            </a:r>
            <a:endParaRPr lang="fr-FR" sz="1800" i="1" dirty="0">
              <a:solidFill>
                <a:srgbClr val="6D1F82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900113" y="2552700"/>
            <a:ext cx="1347787" cy="92233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800" dirty="0"/>
              <a:t>YOU: </a:t>
            </a:r>
          </a:p>
          <a:p>
            <a:pPr algn="ctr">
              <a:defRPr/>
            </a:pPr>
            <a:r>
              <a:rPr lang="en-US" sz="1800" i="1" dirty="0">
                <a:solidFill>
                  <a:srgbClr val="E3004F"/>
                </a:solidFill>
              </a:rPr>
              <a:t>listen</a:t>
            </a:r>
            <a:r>
              <a:rPr lang="en-US" sz="1800" dirty="0"/>
              <a:t> or </a:t>
            </a:r>
            <a:r>
              <a:rPr lang="en-US" sz="1800" i="1" dirty="0">
                <a:solidFill>
                  <a:srgbClr val="E3004F"/>
                </a:solidFill>
              </a:rPr>
              <a:t>doze</a:t>
            </a:r>
            <a:endParaRPr lang="fr-FR" sz="1800" i="1" dirty="0">
              <a:solidFill>
                <a:srgbClr val="E3004F"/>
              </a:solidFill>
            </a:endParaRPr>
          </a:p>
        </p:txBody>
      </p:sp>
      <p:cxnSp>
        <p:nvCxnSpPr>
          <p:cNvPr id="14363" name="AutoShape 20"/>
          <p:cNvCxnSpPr>
            <a:cxnSpLocks noChangeShapeType="1"/>
          </p:cNvCxnSpPr>
          <p:nvPr/>
        </p:nvCxnSpPr>
        <p:spPr bwMode="auto">
          <a:xfrm rot="16200000" flipV="1">
            <a:off x="6969125" y="2397125"/>
            <a:ext cx="12700" cy="1701800"/>
          </a:xfrm>
          <a:prstGeom prst="curvedConnector3">
            <a:avLst>
              <a:gd name="adj1" fmla="val 275190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64" name="Rectangle 12"/>
          <p:cNvSpPr>
            <a:spLocks noChangeArrowheads="1"/>
          </p:cNvSpPr>
          <p:nvPr/>
        </p:nvSpPr>
        <p:spPr bwMode="auto">
          <a:xfrm>
            <a:off x="5618163" y="3275013"/>
            <a:ext cx="26987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 b="1">
                <a:solidFill>
                  <a:srgbClr val="E3004F"/>
                </a:solidFill>
                <a:latin typeface="Freestyle Script" panose="030804020302050B0404" pitchFamily="66" charset="0"/>
                <a:ea typeface="ヒラギノ角ゴ Pro W3" charset="-128"/>
              </a:rPr>
              <a:t>l</a:t>
            </a:r>
          </a:p>
        </p:txBody>
      </p:sp>
      <p:sp>
        <p:nvSpPr>
          <p:cNvPr id="14365" name="Rectangle 12"/>
          <p:cNvSpPr>
            <a:spLocks noChangeArrowheads="1"/>
          </p:cNvSpPr>
          <p:nvPr/>
        </p:nvSpPr>
        <p:spPr bwMode="auto">
          <a:xfrm>
            <a:off x="8047038" y="3275013"/>
            <a:ext cx="290512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 b="1">
                <a:solidFill>
                  <a:srgbClr val="E3004F"/>
                </a:solidFill>
                <a:latin typeface="Freestyle Script" panose="030804020302050B0404" pitchFamily="66" charset="0"/>
                <a:ea typeface="ヒラギノ角ゴ Pro W3" charset="-128"/>
              </a:rPr>
              <a:t>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Example:</a:t>
            </a:r>
            <a:endParaRPr lang="fr-FR" altLang="fr-FR"/>
          </a:p>
        </p:txBody>
      </p:sp>
      <p:sp>
        <p:nvSpPr>
          <p:cNvPr id="1536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fr-FR" sz="2400"/>
              <a:t>Each prisoner can admit (</a:t>
            </a:r>
            <a:r>
              <a:rPr lang="en-US" altLang="fr-FR" sz="2400" i="1">
                <a:solidFill>
                  <a:srgbClr val="FFC000"/>
                </a:solidFill>
                <a:latin typeface="Lucida Console" panose="020B0609040504020204" pitchFamily="49" charset="0"/>
              </a:rPr>
              <a:t>a</a:t>
            </a:r>
            <a:r>
              <a:rPr lang="en-US" altLang="fr-FR" sz="2400"/>
              <a:t>) or stay silent (</a:t>
            </a:r>
            <a:r>
              <a:rPr lang="en-US" altLang="fr-FR" sz="2400" i="1">
                <a:solidFill>
                  <a:srgbClr val="17375E"/>
                </a:solidFill>
                <a:latin typeface="Lucida Console" panose="020B0609040504020204" pitchFamily="49" charset="0"/>
              </a:rPr>
              <a:t>s</a:t>
            </a:r>
            <a:r>
              <a:rPr lang="en-US" altLang="fr-FR" sz="2400"/>
              <a:t>)</a:t>
            </a:r>
          </a:p>
          <a:p>
            <a:pPr>
              <a:lnSpc>
                <a:spcPct val="90000"/>
              </a:lnSpc>
            </a:pPr>
            <a:endParaRPr lang="en-US" altLang="fr-FR" sz="2400"/>
          </a:p>
          <a:p>
            <a:pPr lvl="1">
              <a:lnSpc>
                <a:spcPct val="90000"/>
              </a:lnSpc>
            </a:pPr>
            <a:r>
              <a:rPr lang="en-US" altLang="fr-FR" sz="2400"/>
              <a:t>If both admit: 3 years (prison) each </a:t>
            </a:r>
          </a:p>
          <a:p>
            <a:pPr lvl="1">
              <a:lnSpc>
                <a:spcPct val="90000"/>
              </a:lnSpc>
            </a:pPr>
            <a:r>
              <a:rPr lang="en-US" altLang="fr-FR" sz="2400"/>
              <a:t>If A admits but not B: A=0 years, B=5 years</a:t>
            </a:r>
          </a:p>
          <a:p>
            <a:pPr lvl="1">
              <a:lnSpc>
                <a:spcPct val="90000"/>
              </a:lnSpc>
            </a:pPr>
            <a:r>
              <a:rPr lang="en-US" altLang="fr-FR" sz="2400"/>
              <a:t>If B admits but not A: B=0 years, A=5 years</a:t>
            </a:r>
          </a:p>
          <a:p>
            <a:pPr lvl="1">
              <a:lnSpc>
                <a:spcPct val="90000"/>
              </a:lnSpc>
            </a:pPr>
            <a:r>
              <a:rPr lang="en-US" altLang="fr-FR" sz="2400"/>
              <a:t>If neither admits: 1 year each</a:t>
            </a:r>
          </a:p>
        </p:txBody>
      </p:sp>
      <p:sp>
        <p:nvSpPr>
          <p:cNvPr id="15365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0F1949-42D4-479C-8FB6-541F6990BF76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62114" y="1628800"/>
            <a:ext cx="4906962" cy="460375"/>
          </a:xfrm>
          <a:prstGeom prst="rect">
            <a:avLst/>
          </a:prstGeom>
          <a:solidFill>
            <a:srgbClr val="BCD228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3366"/>
                </a:solidFill>
              </a:rPr>
              <a:t>The prisoner's dilemma</a:t>
            </a:r>
            <a:endParaRPr lang="fr-FR" sz="20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Example:</a:t>
            </a:r>
            <a:endParaRPr lang="fr-FR" altLang="fr-FR"/>
          </a:p>
        </p:txBody>
      </p:sp>
      <p:sp>
        <p:nvSpPr>
          <p:cNvPr id="16388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416E6CC-7BBB-4386-90EC-FDF8BA63DA24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16389" name="Rectangle 2"/>
          <p:cNvSpPr>
            <a:spLocks noChangeArrowheads="1"/>
          </p:cNvSpPr>
          <p:nvPr/>
        </p:nvSpPr>
        <p:spPr bwMode="auto">
          <a:xfrm>
            <a:off x="1987550" y="2451100"/>
            <a:ext cx="5765800" cy="3022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  <p:sp>
        <p:nvSpPr>
          <p:cNvPr id="16390" name="Line 3"/>
          <p:cNvSpPr>
            <a:spLocks noChangeShapeType="1"/>
          </p:cNvSpPr>
          <p:nvPr/>
        </p:nvSpPr>
        <p:spPr bwMode="auto">
          <a:xfrm>
            <a:off x="4870450" y="2451100"/>
            <a:ext cx="0" cy="302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91" name="Line 4"/>
          <p:cNvSpPr>
            <a:spLocks noChangeShapeType="1"/>
          </p:cNvSpPr>
          <p:nvPr/>
        </p:nvSpPr>
        <p:spPr bwMode="auto">
          <a:xfrm>
            <a:off x="1987550" y="3962400"/>
            <a:ext cx="576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92" name="Rectangle 5"/>
          <p:cNvSpPr>
            <a:spLocks noChangeArrowheads="1"/>
          </p:cNvSpPr>
          <p:nvPr/>
        </p:nvSpPr>
        <p:spPr bwMode="auto">
          <a:xfrm>
            <a:off x="3270250" y="1819275"/>
            <a:ext cx="4286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 i="1">
                <a:solidFill>
                  <a:srgbClr val="17375E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  <a:endParaRPr lang="fr-FR" altLang="fr-FR" sz="3200">
              <a:solidFill>
                <a:srgbClr val="17375E"/>
              </a:solidFill>
              <a:latin typeface="Lucida Console" panose="020B0609040504020204" pitchFamily="49" charset="0"/>
              <a:ea typeface="ヒラギノ角ゴ Pro W3" charset="-128"/>
            </a:endParaRPr>
          </a:p>
        </p:txBody>
      </p:sp>
      <p:sp>
        <p:nvSpPr>
          <p:cNvPr id="16393" name="Rectangle 6"/>
          <p:cNvSpPr>
            <a:spLocks noChangeArrowheads="1"/>
          </p:cNvSpPr>
          <p:nvPr/>
        </p:nvSpPr>
        <p:spPr bwMode="auto">
          <a:xfrm>
            <a:off x="1458913" y="2951163"/>
            <a:ext cx="42862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 i="1">
                <a:solidFill>
                  <a:srgbClr val="FFC000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  <a:endParaRPr lang="fr-FR" altLang="fr-FR" sz="3200">
              <a:solidFill>
                <a:srgbClr val="FFC000"/>
              </a:solidFill>
              <a:latin typeface="Lucida Console" panose="020B0609040504020204" pitchFamily="49" charset="0"/>
              <a:ea typeface="ヒラギノ角ゴ Pro W3" charset="-128"/>
            </a:endParaRPr>
          </a:p>
        </p:txBody>
      </p:sp>
      <p:sp>
        <p:nvSpPr>
          <p:cNvPr id="16394" name="Rectangle 7"/>
          <p:cNvSpPr>
            <a:spLocks noChangeArrowheads="1"/>
          </p:cNvSpPr>
          <p:nvPr/>
        </p:nvSpPr>
        <p:spPr bwMode="auto">
          <a:xfrm>
            <a:off x="6145213" y="1819275"/>
            <a:ext cx="4286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 i="1">
                <a:solidFill>
                  <a:srgbClr val="17375E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  <a:endParaRPr lang="fr-FR" altLang="fr-FR" sz="3200">
              <a:solidFill>
                <a:srgbClr val="17375E"/>
              </a:solidFill>
              <a:latin typeface="Lucida Console" panose="020B0609040504020204" pitchFamily="49" charset="0"/>
              <a:ea typeface="ヒラギノ角ゴ Pro W3" charset="-128"/>
            </a:endParaRPr>
          </a:p>
        </p:txBody>
      </p:sp>
      <p:sp>
        <p:nvSpPr>
          <p:cNvPr id="16395" name="Rectangle 8"/>
          <p:cNvSpPr>
            <a:spLocks noChangeArrowheads="1"/>
          </p:cNvSpPr>
          <p:nvPr/>
        </p:nvSpPr>
        <p:spPr bwMode="auto">
          <a:xfrm>
            <a:off x="1458913" y="4398963"/>
            <a:ext cx="42862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 i="1">
                <a:solidFill>
                  <a:srgbClr val="FFC000"/>
                </a:solidFill>
                <a:latin typeface="Lucida Console" panose="020B0609040504020204" pitchFamily="49" charset="0"/>
                <a:ea typeface="ヒラギノ角ゴ Pro W3" charset="-128"/>
              </a:rPr>
              <a:t>s</a:t>
            </a:r>
            <a:endParaRPr lang="fr-FR" altLang="fr-FR" sz="3200">
              <a:solidFill>
                <a:srgbClr val="FFC000"/>
              </a:solidFill>
              <a:latin typeface="Lucida Console" panose="020B0609040504020204" pitchFamily="49" charset="0"/>
              <a:ea typeface="ヒラギノ角ゴ Pro W3" charset="-128"/>
            </a:endParaRPr>
          </a:p>
        </p:txBody>
      </p:sp>
      <p:sp>
        <p:nvSpPr>
          <p:cNvPr id="16396" name="Line 9"/>
          <p:cNvSpPr>
            <a:spLocks noChangeShapeType="1"/>
          </p:cNvSpPr>
          <p:nvPr/>
        </p:nvSpPr>
        <p:spPr bwMode="auto">
          <a:xfrm>
            <a:off x="1981200" y="2444750"/>
            <a:ext cx="5778500" cy="303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97" name="Rectangle 10"/>
          <p:cNvSpPr>
            <a:spLocks noChangeArrowheads="1"/>
          </p:cNvSpPr>
          <p:nvPr/>
        </p:nvSpPr>
        <p:spPr bwMode="auto">
          <a:xfrm>
            <a:off x="3630613" y="2646363"/>
            <a:ext cx="67627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17375E"/>
                </a:solidFill>
                <a:latin typeface="Lucida Console" panose="020B0609040504020204" pitchFamily="49" charset="0"/>
                <a:ea typeface="ヒラギノ角ゴ Pro W3" charset="-128"/>
              </a:rPr>
              <a:t>-3</a:t>
            </a:r>
          </a:p>
        </p:txBody>
      </p:sp>
      <p:sp>
        <p:nvSpPr>
          <p:cNvPr id="16398" name="Rectangle 11"/>
          <p:cNvSpPr>
            <a:spLocks noChangeArrowheads="1"/>
          </p:cNvSpPr>
          <p:nvPr/>
        </p:nvSpPr>
        <p:spPr bwMode="auto">
          <a:xfrm>
            <a:off x="2484438" y="3255963"/>
            <a:ext cx="67627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FFC000"/>
                </a:solidFill>
                <a:latin typeface="Lucida Console" panose="020B0609040504020204" pitchFamily="49" charset="0"/>
                <a:ea typeface="ヒラギノ角ゴ Pro W3" charset="-128"/>
              </a:rPr>
              <a:t>-3</a:t>
            </a:r>
          </a:p>
        </p:txBody>
      </p:sp>
      <p:sp>
        <p:nvSpPr>
          <p:cNvPr id="16399" name="Rectangle 12"/>
          <p:cNvSpPr>
            <a:spLocks noChangeArrowheads="1"/>
          </p:cNvSpPr>
          <p:nvPr/>
        </p:nvSpPr>
        <p:spPr bwMode="auto">
          <a:xfrm>
            <a:off x="3754438" y="4170363"/>
            <a:ext cx="42862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17375E"/>
                </a:solidFill>
                <a:latin typeface="Lucida Console" panose="020B0609040504020204" pitchFamily="49" charset="0"/>
                <a:ea typeface="ヒラギノ角ゴ Pro W3" charset="-128"/>
              </a:rPr>
              <a:t>0</a:t>
            </a:r>
          </a:p>
        </p:txBody>
      </p:sp>
      <p:sp>
        <p:nvSpPr>
          <p:cNvPr id="16400" name="Rectangle 13"/>
          <p:cNvSpPr>
            <a:spLocks noChangeArrowheads="1"/>
          </p:cNvSpPr>
          <p:nvPr/>
        </p:nvSpPr>
        <p:spPr bwMode="auto">
          <a:xfrm>
            <a:off x="2484438" y="4791075"/>
            <a:ext cx="676275" cy="58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FFC000"/>
                </a:solidFill>
                <a:latin typeface="Lucida Console" panose="020B0609040504020204" pitchFamily="49" charset="0"/>
                <a:ea typeface="ヒラギノ角ゴ Pro W3" charset="-128"/>
              </a:rPr>
              <a:t>-5</a:t>
            </a:r>
          </a:p>
        </p:txBody>
      </p:sp>
      <p:sp>
        <p:nvSpPr>
          <p:cNvPr id="16401" name="Line 14"/>
          <p:cNvSpPr>
            <a:spLocks noChangeShapeType="1"/>
          </p:cNvSpPr>
          <p:nvPr/>
        </p:nvSpPr>
        <p:spPr bwMode="auto">
          <a:xfrm>
            <a:off x="1981200" y="3968750"/>
            <a:ext cx="2882900" cy="151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02" name="Line 15"/>
          <p:cNvSpPr>
            <a:spLocks noChangeShapeType="1"/>
          </p:cNvSpPr>
          <p:nvPr/>
        </p:nvSpPr>
        <p:spPr bwMode="auto">
          <a:xfrm>
            <a:off x="4876800" y="2444750"/>
            <a:ext cx="2882900" cy="151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03" name="Rectangle 16"/>
          <p:cNvSpPr>
            <a:spLocks noChangeArrowheads="1"/>
          </p:cNvSpPr>
          <p:nvPr/>
        </p:nvSpPr>
        <p:spPr bwMode="auto">
          <a:xfrm>
            <a:off x="5464175" y="3255963"/>
            <a:ext cx="430213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FFC000"/>
                </a:solidFill>
                <a:latin typeface="Lucida Console" panose="020B0609040504020204" pitchFamily="49" charset="0"/>
                <a:ea typeface="ヒラギノ角ゴ Pro W3" charset="-128"/>
              </a:rPr>
              <a:t>0</a:t>
            </a:r>
          </a:p>
        </p:txBody>
      </p:sp>
      <p:sp>
        <p:nvSpPr>
          <p:cNvPr id="16404" name="Rectangle 17"/>
          <p:cNvSpPr>
            <a:spLocks noChangeArrowheads="1"/>
          </p:cNvSpPr>
          <p:nvPr/>
        </p:nvSpPr>
        <p:spPr bwMode="auto">
          <a:xfrm>
            <a:off x="6640513" y="2646363"/>
            <a:ext cx="67627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17375E"/>
                </a:solidFill>
                <a:latin typeface="Lucida Console" panose="020B0609040504020204" pitchFamily="49" charset="0"/>
                <a:ea typeface="ヒラギノ角ゴ Pro W3" charset="-128"/>
              </a:rPr>
              <a:t>-5</a:t>
            </a:r>
          </a:p>
        </p:txBody>
      </p:sp>
      <p:sp>
        <p:nvSpPr>
          <p:cNvPr id="16405" name="Rectangle 18"/>
          <p:cNvSpPr>
            <a:spLocks noChangeArrowheads="1"/>
          </p:cNvSpPr>
          <p:nvPr/>
        </p:nvSpPr>
        <p:spPr bwMode="auto">
          <a:xfrm>
            <a:off x="5341938" y="4791075"/>
            <a:ext cx="676275" cy="58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FFC000"/>
                </a:solidFill>
                <a:latin typeface="Lucida Console" panose="020B0609040504020204" pitchFamily="49" charset="0"/>
                <a:ea typeface="ヒラギノ角ゴ Pro W3" charset="-128"/>
              </a:rPr>
              <a:t>-1</a:t>
            </a:r>
          </a:p>
        </p:txBody>
      </p:sp>
      <p:sp>
        <p:nvSpPr>
          <p:cNvPr id="16406" name="Rectangle 19"/>
          <p:cNvSpPr>
            <a:spLocks noChangeArrowheads="1"/>
          </p:cNvSpPr>
          <p:nvPr/>
        </p:nvSpPr>
        <p:spPr bwMode="auto">
          <a:xfrm>
            <a:off x="6640513" y="4170363"/>
            <a:ext cx="67627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17375E"/>
                </a:solidFill>
                <a:latin typeface="Lucida Console" panose="020B0609040504020204" pitchFamily="49" charset="0"/>
                <a:ea typeface="ヒラギノ角ゴ Pro W3" charset="-128"/>
              </a:rPr>
              <a:t>-1</a:t>
            </a:r>
          </a:p>
        </p:txBody>
      </p:sp>
      <p:sp>
        <p:nvSpPr>
          <p:cNvPr id="16407" name="Line 20"/>
          <p:cNvSpPr>
            <a:spLocks noChangeShapeType="1"/>
          </p:cNvSpPr>
          <p:nvPr/>
        </p:nvSpPr>
        <p:spPr bwMode="auto">
          <a:xfrm>
            <a:off x="1555750" y="1943100"/>
            <a:ext cx="38100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08" name="Rectangle 21"/>
          <p:cNvSpPr>
            <a:spLocks noChangeArrowheads="1"/>
          </p:cNvSpPr>
          <p:nvPr/>
        </p:nvSpPr>
        <p:spPr bwMode="auto">
          <a:xfrm>
            <a:off x="1116013" y="1960563"/>
            <a:ext cx="42862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FFC000"/>
                </a:solidFill>
                <a:latin typeface="Lucida Console" panose="020B0609040504020204" pitchFamily="49" charset="0"/>
                <a:ea typeface="ヒラギノ角ゴ Pro W3" charset="-128"/>
              </a:rPr>
              <a:t>A</a:t>
            </a:r>
          </a:p>
        </p:txBody>
      </p:sp>
      <p:sp>
        <p:nvSpPr>
          <p:cNvPr id="16409" name="Rectangle 22"/>
          <p:cNvSpPr>
            <a:spLocks noChangeArrowheads="1"/>
          </p:cNvSpPr>
          <p:nvPr/>
        </p:nvSpPr>
        <p:spPr bwMode="auto">
          <a:xfrm>
            <a:off x="1801813" y="1579563"/>
            <a:ext cx="428625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3200">
                <a:solidFill>
                  <a:srgbClr val="17375E"/>
                </a:solidFill>
                <a:latin typeface="Lucida Console" panose="020B0609040504020204" pitchFamily="49" charset="0"/>
                <a:ea typeface="ヒラギノ角ゴ Pro W3" charset="-128"/>
              </a:rPr>
              <a:t>B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sz="quarter" idx="13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r>
              <a:rPr lang="en-US" altLang="fr-FR" sz="2400"/>
              <a:t>In our version we study an iterated version against an opponent who follows a rational strategy</a:t>
            </a:r>
          </a:p>
          <a:p>
            <a:endParaRPr lang="en-US" altLang="fr-FR" sz="2400"/>
          </a:p>
          <a:p>
            <a:r>
              <a:rPr lang="en-US" altLang="fr-FR" sz="2400"/>
              <a:t>Gain Function: limit of means (average over a very long series of moves)</a:t>
            </a:r>
          </a:p>
          <a:p>
            <a:endParaRPr lang="en-US" altLang="fr-FR" sz="2400"/>
          </a:p>
          <a:p>
            <a:r>
              <a:rPr lang="en-US" altLang="fr-FR" sz="2400"/>
              <a:t>For example, if we get into a recurrent situation where we both admit, the gain will be -3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general problem</a:t>
            </a:r>
            <a:endParaRPr lang="fr-FR" altLang="fr-FR"/>
          </a:p>
        </p:txBody>
      </p:sp>
      <p:sp>
        <p:nvSpPr>
          <p:cNvPr id="18435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400"/>
              <a:t>We suppose that the strategy of the opponent is given by a deterministic finite automaton (DFA)</a:t>
            </a:r>
          </a:p>
          <a:p>
            <a:endParaRPr lang="en-US" altLang="fr-FR" sz="2400"/>
          </a:p>
          <a:p>
            <a:r>
              <a:rPr lang="en-US" altLang="fr-FR" sz="2400"/>
              <a:t> Can we imagine an optimal strategy? </a:t>
            </a:r>
          </a:p>
        </p:txBody>
      </p:sp>
      <p:sp>
        <p:nvSpPr>
          <p:cNvPr id="18437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51F1E5-BC08-4E6F-82A3-19556E2471CB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Univ Nante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é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22769</TotalTime>
  <Words>1177</Words>
  <Application>Microsoft Office PowerPoint</Application>
  <PresentationFormat>Affichage à l'écran (4:3)</PresentationFormat>
  <Paragraphs>434</Paragraphs>
  <Slides>33</Slides>
  <Notes>3</Notes>
  <HiddenSlides>0</HiddenSlides>
  <MMClips>0</MMClips>
  <ScaleCrop>false</ScaleCrop>
  <HeadingPairs>
    <vt:vector size="8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7" baseType="lpstr">
      <vt:lpstr>ＭＳ Ｐゴシック</vt:lpstr>
      <vt:lpstr>ＭＳ Ｐゴシック</vt:lpstr>
      <vt:lpstr>Arial</vt:lpstr>
      <vt:lpstr>Comic Sans MS</vt:lpstr>
      <vt:lpstr>DINPro-Medium</vt:lpstr>
      <vt:lpstr>Freestyle Script</vt:lpstr>
      <vt:lpstr>Lucida Console</vt:lpstr>
      <vt:lpstr>Symbol</vt:lpstr>
      <vt:lpstr>Times New Roman</vt:lpstr>
      <vt:lpstr>Trebuchet MS</vt:lpstr>
      <vt:lpstr>Wingdings</vt:lpstr>
      <vt:lpstr>ヒラギノ角ゴ Pro W3</vt:lpstr>
      <vt:lpstr>1_Univ Nantes</vt:lpstr>
      <vt:lpstr>Document</vt:lpstr>
      <vt:lpstr>Grammatical inference: an introductory example</vt:lpstr>
      <vt:lpstr>A synopsis</vt:lpstr>
      <vt:lpstr>Présentation PowerPoint</vt:lpstr>
      <vt:lpstr>The problem:</vt:lpstr>
      <vt:lpstr>Hypothesis:</vt:lpstr>
      <vt:lpstr>Example:</vt:lpstr>
      <vt:lpstr>Example:</vt:lpstr>
      <vt:lpstr>Présentation PowerPoint</vt:lpstr>
      <vt:lpstr>The general problem</vt:lpstr>
      <vt:lpstr>Running example</vt:lpstr>
      <vt:lpstr>Running example</vt:lpstr>
      <vt:lpstr>Running example</vt:lpstr>
      <vt:lpstr>Running example</vt:lpstr>
      <vt:lpstr>Question</vt:lpstr>
      <vt:lpstr>The data (him, me)</vt:lpstr>
      <vt:lpstr>The logic of the algorithm</vt:lpstr>
      <vt:lpstr>The algorithm</vt:lpstr>
      <vt:lpstr>The algorithm</vt:lpstr>
      <vt:lpstr>The algorithm</vt:lpstr>
      <vt:lpstr>The algorithm</vt:lpstr>
      <vt:lpstr>The algorithm</vt:lpstr>
      <vt:lpstr>The algorithm</vt:lpstr>
      <vt:lpstr>The algorithm</vt:lpstr>
      <vt:lpstr>The algorithm</vt:lpstr>
      <vt:lpstr>The algorithm</vt:lpstr>
      <vt:lpstr>The algorithm</vt:lpstr>
      <vt:lpstr>The algorithm</vt:lpstr>
      <vt:lpstr>The algorithm</vt:lpstr>
      <vt:lpstr>The algorithm</vt:lpstr>
      <vt:lpstr>How do we get hold of the learning data?</vt:lpstr>
      <vt:lpstr>An open problem</vt:lpstr>
      <vt:lpstr>Tit for tat</vt:lpstr>
      <vt:lpstr>Présentation PowerPoint</vt:lpstr>
    </vt:vector>
  </TitlesOfParts>
  <Manager>Colin de la Higuera</Manager>
  <Company>Université de Nantes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Grammatical inference: an introductory example</dc:title>
  <dc:creator>Colin de la Higuera</dc:creator>
  <cp:keywords>Grammatical Inference</cp:keywords>
  <cp:lastModifiedBy>cdlh</cp:lastModifiedBy>
  <cp:revision>844</cp:revision>
  <cp:lastPrinted>2014-09-29T10:09:22Z</cp:lastPrinted>
  <dcterms:created xsi:type="dcterms:W3CDTF">2010-09-24T07:14:30Z</dcterms:created>
  <dcterms:modified xsi:type="dcterms:W3CDTF">2023-01-04T07:22:46Z</dcterms:modified>
  <cp:contentStatus>Final</cp:contentStatus>
</cp:coreProperties>
</file>