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58" r:id="rId3"/>
    <p:sldId id="356" r:id="rId4"/>
    <p:sldId id="360" r:id="rId5"/>
    <p:sldId id="357" r:id="rId6"/>
    <p:sldId id="358" r:id="rId7"/>
    <p:sldId id="361" r:id="rId8"/>
    <p:sldId id="359" r:id="rId9"/>
    <p:sldId id="362" r:id="rId10"/>
    <p:sldId id="365" r:id="rId11"/>
    <p:sldId id="363" r:id="rId12"/>
    <p:sldId id="364" r:id="rId13"/>
    <p:sldId id="366" r:id="rId14"/>
    <p:sldId id="368" r:id="rId15"/>
    <p:sldId id="367" r:id="rId16"/>
    <p:sldId id="369" r:id="rId17"/>
    <p:sldId id="370" r:id="rId18"/>
    <p:sldId id="371" r:id="rId19"/>
    <p:sldId id="372" r:id="rId20"/>
    <p:sldId id="373" r:id="rId21"/>
    <p:sldId id="400" r:id="rId22"/>
    <p:sldId id="374" r:id="rId23"/>
    <p:sldId id="375" r:id="rId24"/>
    <p:sldId id="376" r:id="rId25"/>
    <p:sldId id="377" r:id="rId26"/>
    <p:sldId id="378" r:id="rId27"/>
    <p:sldId id="379" r:id="rId28"/>
    <p:sldId id="380" r:id="rId29"/>
    <p:sldId id="381" r:id="rId30"/>
    <p:sldId id="382" r:id="rId31"/>
    <p:sldId id="383" r:id="rId32"/>
    <p:sldId id="384" r:id="rId33"/>
    <p:sldId id="385" r:id="rId34"/>
    <p:sldId id="386" r:id="rId35"/>
    <p:sldId id="387" r:id="rId36"/>
    <p:sldId id="388" r:id="rId37"/>
    <p:sldId id="389" r:id="rId38"/>
    <p:sldId id="390" r:id="rId39"/>
    <p:sldId id="391" r:id="rId40"/>
    <p:sldId id="392" r:id="rId41"/>
    <p:sldId id="393" r:id="rId42"/>
    <p:sldId id="394" r:id="rId43"/>
    <p:sldId id="395" r:id="rId44"/>
    <p:sldId id="396" r:id="rId45"/>
    <p:sldId id="397" r:id="rId46"/>
    <p:sldId id="398" r:id="rId47"/>
    <p:sldId id="399" r:id="rId4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66" autoAdjust="0"/>
    <p:restoredTop sz="94683" autoAdjust="0"/>
  </p:normalViewPr>
  <p:slideViewPr>
    <p:cSldViewPr>
      <p:cViewPr varScale="1">
        <p:scale>
          <a:sx n="111" d="100"/>
          <a:sy n="111" d="100"/>
        </p:scale>
        <p:origin x="172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CD10C-8770-4AD5-AA08-8FE33ADB7A65}" type="datetimeFigureOut">
              <a:rPr lang="fr-FR" smtClean="0"/>
              <a:t>20/01/2017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7388C-39BA-4211-AE99-84003F3BB9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552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7388C-39BA-4211-AE99-84003F3BB9A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2497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98C-84C4-4E0B-8672-F4A2277DE111}" type="datetimeFigureOut">
              <a:rPr lang="fr-FR" smtClean="0"/>
              <a:t>20/01/2017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1568-181F-46F3-A5EE-37BA439821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410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98C-84C4-4E0B-8672-F4A2277DE111}" type="datetimeFigureOut">
              <a:rPr lang="fr-FR" smtClean="0"/>
              <a:t>20/01/2017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1568-181F-46F3-A5EE-37BA439821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7413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98C-84C4-4E0B-8672-F4A2277DE111}" type="datetimeFigureOut">
              <a:rPr lang="fr-FR" smtClean="0"/>
              <a:t>20/01/2017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1568-181F-46F3-A5EE-37BA439821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611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98C-84C4-4E0B-8672-F4A2277DE111}" type="datetimeFigureOut">
              <a:rPr lang="fr-FR" smtClean="0"/>
              <a:t>20/01/2017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1568-181F-46F3-A5EE-37BA439821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5110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98C-84C4-4E0B-8672-F4A2277DE111}" type="datetimeFigureOut">
              <a:rPr lang="fr-FR" smtClean="0"/>
              <a:t>20/01/2017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1568-181F-46F3-A5EE-37BA439821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7622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98C-84C4-4E0B-8672-F4A2277DE111}" type="datetimeFigureOut">
              <a:rPr lang="fr-FR" smtClean="0"/>
              <a:t>20/01/2017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1568-181F-46F3-A5EE-37BA439821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344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98C-84C4-4E0B-8672-F4A2277DE111}" type="datetimeFigureOut">
              <a:rPr lang="fr-FR" smtClean="0"/>
              <a:t>20/01/2017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1568-181F-46F3-A5EE-37BA439821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9056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98C-84C4-4E0B-8672-F4A2277DE111}" type="datetimeFigureOut">
              <a:rPr lang="fr-FR" smtClean="0"/>
              <a:t>20/01/2017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1568-181F-46F3-A5EE-37BA439821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9350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98C-84C4-4E0B-8672-F4A2277DE111}" type="datetimeFigureOut">
              <a:rPr lang="fr-FR" smtClean="0"/>
              <a:t>20/01/2017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1568-181F-46F3-A5EE-37BA439821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664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98C-84C4-4E0B-8672-F4A2277DE111}" type="datetimeFigureOut">
              <a:rPr lang="fr-FR" smtClean="0"/>
              <a:t>20/01/2017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1568-181F-46F3-A5EE-37BA439821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1825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98C-84C4-4E0B-8672-F4A2277DE111}" type="datetimeFigureOut">
              <a:rPr lang="fr-FR" smtClean="0"/>
              <a:t>20/01/2017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1568-181F-46F3-A5EE-37BA439821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4958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1998C-84C4-4E0B-8672-F4A2277DE111}" type="datetimeFigureOut">
              <a:rPr lang="fr-FR" smtClean="0"/>
              <a:t>20/01/2017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31568-181F-46F3-A5EE-37BA439821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2106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2655"/>
            <a:ext cx="7772400" cy="3267795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Les résines échangeuses d’ions</a:t>
            </a:r>
            <a:endParaRPr lang="fr-FR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7664" y="3789040"/>
            <a:ext cx="6400800" cy="576064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Cyrille Alliot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679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Détecteurs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Mesures directes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2555776" y="2420888"/>
                <a:ext cx="2026389" cy="5375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𝑆𝑑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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𝐴</m:t>
                                      </m:r>
                                    </m:e>
                                    <m:sup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𝑛</m:t>
                                      </m:r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−</m:t>
                                      </m:r>
                                    </m:sup>
                                  </m:sSup>
                                </m:sub>
                              </m:sSub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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𝐸</m:t>
                                      </m:r>
                                    </m:e>
                                    <m:sup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−</m:t>
                                      </m:r>
                                    </m:sup>
                                  </m:sSup>
                                </m:sub>
                              </m:sSub>
                            </m:e>
                          </m:d>
                          <m:r>
                            <a:rPr lang="fr-FR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𝑛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1000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𝑘𝑐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2420888"/>
                <a:ext cx="2026389" cy="537519"/>
              </a:xfrm>
              <a:prstGeom prst="rect">
                <a:avLst/>
              </a:prstGeom>
              <a:blipFill rotWithShape="0">
                <a:blip r:embed="rId2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5076056" y="2427471"/>
                <a:ext cx="1343637" cy="562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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=1000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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2427471"/>
                <a:ext cx="1343637" cy="56227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/>
          <p:cNvSpPr txBox="1"/>
          <p:nvPr/>
        </p:nvSpPr>
        <p:spPr>
          <a:xfrm>
            <a:off x="6443778" y="2504981"/>
            <a:ext cx="2524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Conductivité équivalente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74803" y="2523940"/>
            <a:ext cx="2380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Sensibilité de détection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094753" y="2902623"/>
            <a:ext cx="2458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n charge de l’électrolyte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30932" y="4045750"/>
            <a:ext cx="8028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La sensibilité est d’autant plus grande que la charge n de l’</a:t>
            </a:r>
            <a:r>
              <a:rPr lang="fr-FR" sz="2400" dirty="0" err="1" smtClean="0"/>
              <a:t>analyte</a:t>
            </a:r>
            <a:r>
              <a:rPr lang="fr-FR" sz="2400" dirty="0" smtClean="0"/>
              <a:t> et la différence des conductivités sont importantes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82784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Détecteurs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3916" y="82549"/>
            <a:ext cx="2852808" cy="658681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968035" y="1484784"/>
            <a:ext cx="518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Compte tenu des conductivités limites de différents ions, certains problèmes peuvent apparaitre pour faire sortir un signal du bruit de fond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760123" y="2780928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Grande conductivité des ions H+ et OH- devant les autres ions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83569" y="3933056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Mise en place de suppression chimique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35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Détecteurs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3857" y="1290476"/>
            <a:ext cx="8229600" cy="4525963"/>
          </a:xfrm>
        </p:spPr>
        <p:txBody>
          <a:bodyPr/>
          <a:lstStyle/>
          <a:p>
            <a:r>
              <a:rPr lang="fr-FR" dirty="0" smtClean="0"/>
              <a:t>Suppression chimique</a:t>
            </a:r>
          </a:p>
          <a:p>
            <a:pPr lvl="1"/>
            <a:r>
              <a:rPr lang="fr-FR" dirty="0" smtClean="0"/>
              <a:t>Suppression sur colonne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95536" y="2241679"/>
            <a:ext cx="8183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Mise en place d’une seconde colonne échangeuse d’ions avant la cellule de détection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2838344"/>
            <a:ext cx="2845424" cy="48271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3110" y="3399819"/>
            <a:ext cx="3810835" cy="444609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57200" y="3934945"/>
            <a:ext cx="7855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En sortie de colonne « chromatographique », </a:t>
            </a:r>
            <a:r>
              <a:rPr lang="fr-FR" dirty="0" err="1" smtClean="0"/>
              <a:t>X</a:t>
            </a:r>
            <a:r>
              <a:rPr lang="fr-FR" baseline="30000" dirty="0" err="1" smtClean="0"/>
              <a:t>n</a:t>
            </a:r>
            <a:r>
              <a:rPr lang="fr-FR" baseline="30000" dirty="0" smtClean="0"/>
              <a:t>-</a:t>
            </a:r>
            <a:r>
              <a:rPr lang="fr-FR" dirty="0" smtClean="0"/>
              <a:t>/OH</a:t>
            </a:r>
            <a:r>
              <a:rPr lang="fr-FR" baseline="30000" dirty="0" smtClean="0"/>
              <a:t>-</a:t>
            </a:r>
            <a:r>
              <a:rPr lang="fr-FR" dirty="0" smtClean="0"/>
              <a:t> dans une solution de </a:t>
            </a:r>
            <a:r>
              <a:rPr lang="fr-FR" dirty="0" err="1" smtClean="0"/>
              <a:t>NaOH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39817" y="4282511"/>
            <a:ext cx="4951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Après la colonne de suppression, acide fort H</a:t>
            </a:r>
            <a:r>
              <a:rPr lang="fr-FR" baseline="30000" dirty="0" smtClean="0"/>
              <a:t>+</a:t>
            </a:r>
            <a:r>
              <a:rPr lang="fr-FR" dirty="0" smtClean="0"/>
              <a:t>, </a:t>
            </a:r>
            <a:r>
              <a:rPr lang="fr-FR" dirty="0" err="1" smtClean="0"/>
              <a:t>X</a:t>
            </a:r>
            <a:r>
              <a:rPr lang="fr-FR" baseline="30000" dirty="0" err="1" smtClean="0"/>
              <a:t>n</a:t>
            </a:r>
            <a:r>
              <a:rPr lang="fr-FR" baseline="30000" dirty="0" smtClean="0"/>
              <a:t>-</a:t>
            </a:r>
            <a:endParaRPr lang="fr-FR" baseline="30000" dirty="0"/>
          </a:p>
        </p:txBody>
      </p:sp>
      <p:sp>
        <p:nvSpPr>
          <p:cNvPr id="9" name="ZoneTexte 8"/>
          <p:cNvSpPr txBox="1"/>
          <p:nvPr/>
        </p:nvSpPr>
        <p:spPr>
          <a:xfrm>
            <a:off x="1907704" y="4914951"/>
            <a:ext cx="55178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Inconvénients : - saturation de la colonne de suppression</a:t>
            </a:r>
          </a:p>
          <a:p>
            <a:r>
              <a:rPr lang="fr-FR" dirty="0"/>
              <a:t>	 </a:t>
            </a:r>
            <a:r>
              <a:rPr lang="fr-FR" dirty="0" smtClean="0"/>
              <a:t>          	nécessité donc de recycler</a:t>
            </a:r>
          </a:p>
          <a:p>
            <a:r>
              <a:rPr lang="fr-FR" dirty="0"/>
              <a:t>	</a:t>
            </a:r>
            <a:r>
              <a:rPr lang="fr-FR" dirty="0" smtClean="0"/>
              <a:t>	augmentation du volume de résine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197232" y="2895037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éluat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6549744" y="3433837"/>
            <a:ext cx="875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analyte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553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Chromatographie ionique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77035"/>
            <a:ext cx="8229600" cy="4525963"/>
          </a:xfrm>
        </p:spPr>
        <p:txBody>
          <a:bodyPr/>
          <a:lstStyle/>
          <a:p>
            <a:pPr lvl="1"/>
            <a:r>
              <a:rPr lang="fr-FR" dirty="0" smtClean="0"/>
              <a:t>Suppression membranaire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403648" y="1772816"/>
            <a:ext cx="3066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Principe similaire aux colonnes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463" y="1484784"/>
            <a:ext cx="3146025" cy="371079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797572" y="2286789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anions ne peuvent traverser la membrane par effet d’exclusion de </a:t>
            </a:r>
            <a:r>
              <a:rPr lang="fr-FR" dirty="0" err="1" smtClean="0"/>
              <a:t>Donnan</a:t>
            </a:r>
            <a:r>
              <a:rPr lang="fr-FR" dirty="0" smtClean="0"/>
              <a:t> ou répulsion électrostatique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83568" y="3711317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Inconvénients : rendement limité pour de forts débits (2mL/min) et des </a:t>
            </a:r>
            <a:r>
              <a:rPr lang="fr-FR" dirty="0" err="1" smtClean="0"/>
              <a:t>éluants</a:t>
            </a:r>
            <a:r>
              <a:rPr lang="fr-FR" dirty="0" smtClean="0"/>
              <a:t> de concentration élevée (&gt;0.005M)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411760" y="5802998"/>
            <a:ext cx="6491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La limite des suppresseurs chimiques est l’impossibilité de travailler avec des gradients d’élution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7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Détecteurs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33935" y="1445649"/>
            <a:ext cx="7876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Pour limiter la consommation des solutions utilisées pour la suppression chimique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1814981"/>
            <a:ext cx="2707505" cy="399555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796136" y="2276872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Recyclage permanent de la solution de suppression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324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Détecteurs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Détecteurs électrochimiques</a:t>
            </a:r>
          </a:p>
          <a:p>
            <a:pPr lvl="1"/>
            <a:r>
              <a:rPr lang="fr-FR" dirty="0" smtClean="0"/>
              <a:t>Détecteurs ampérométriques et </a:t>
            </a:r>
            <a:r>
              <a:rPr lang="fr-FR" dirty="0" err="1" smtClean="0"/>
              <a:t>coulométriques</a:t>
            </a:r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96483" y="2852936"/>
            <a:ext cx="8374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Oxydation ou réduction de l’</a:t>
            </a:r>
            <a:r>
              <a:rPr lang="fr-FR" dirty="0" err="1" smtClean="0"/>
              <a:t>analyte</a:t>
            </a:r>
            <a:r>
              <a:rPr lang="fr-FR" dirty="0" smtClean="0"/>
              <a:t> au niveau de l’électrode de travail par application d’un potentiel électrochimique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96483" y="3499267"/>
            <a:ext cx="5179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Détection spécifique en fonction du potentiel imposé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07504" y="4149080"/>
            <a:ext cx="9036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Inconvénients : accumulation d’impuretés </a:t>
            </a:r>
            <a:r>
              <a:rPr lang="fr-FR" sz="2400" b="1" dirty="0" err="1" smtClean="0">
                <a:solidFill>
                  <a:srgbClr val="FF0000"/>
                </a:solidFill>
              </a:rPr>
              <a:t>électroactives</a:t>
            </a:r>
            <a:r>
              <a:rPr lang="fr-FR" sz="2400" b="1" dirty="0" smtClean="0">
                <a:solidFill>
                  <a:srgbClr val="FF0000"/>
                </a:solidFill>
              </a:rPr>
              <a:t> à l’électrode</a:t>
            </a:r>
          </a:p>
          <a:p>
            <a:r>
              <a:rPr lang="fr-FR" sz="2400" b="1" dirty="0">
                <a:solidFill>
                  <a:srgbClr val="FF0000"/>
                </a:solidFill>
              </a:rPr>
              <a:t>	</a:t>
            </a:r>
            <a:r>
              <a:rPr lang="fr-FR" sz="2400" b="1" dirty="0" smtClean="0">
                <a:solidFill>
                  <a:srgbClr val="FF0000"/>
                </a:solidFill>
              </a:rPr>
              <a:t>	utilisation de système pulsé 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26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Détecteurs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Détecteurs spectroscopiques</a:t>
            </a:r>
          </a:p>
          <a:p>
            <a:pPr lvl="1"/>
            <a:r>
              <a:rPr lang="fr-FR" dirty="0" err="1" smtClean="0"/>
              <a:t>Refractométrie</a:t>
            </a:r>
            <a:endParaRPr lang="fr-FR" dirty="0" smtClean="0"/>
          </a:p>
          <a:p>
            <a:pPr lvl="1"/>
            <a:endParaRPr lang="fr-FR" dirty="0"/>
          </a:p>
          <a:p>
            <a:pPr marL="457200" lvl="1" indent="0">
              <a:buNone/>
            </a:pPr>
            <a:endParaRPr lang="fr-FR" dirty="0"/>
          </a:p>
          <a:p>
            <a:pPr lvl="1"/>
            <a:r>
              <a:rPr lang="fr-FR" dirty="0" smtClean="0"/>
              <a:t>Spectrophotométrie UV-visible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785089" y="3006244"/>
            <a:ext cx="3772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Inconvénients : absence de sensibilité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27584" y="2636912"/>
            <a:ext cx="5687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Différence d’indices de réfraction entre l’éluant et l’</a:t>
            </a:r>
            <a:r>
              <a:rPr lang="fr-FR" dirty="0" err="1" smtClean="0"/>
              <a:t>analyte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2860895" y="4243038"/>
                <a:ext cx="162076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=∆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𝐶𝑖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0895" y="4243038"/>
                <a:ext cx="1620765" cy="276999"/>
              </a:xfrm>
              <a:prstGeom prst="rect">
                <a:avLst/>
              </a:prstGeom>
              <a:blipFill rotWithShape="0">
                <a:blip r:embed="rId2"/>
                <a:stretch>
                  <a:fillRect l="-3008" r="-3008" b="-88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/>
          <p:cNvSpPr txBox="1"/>
          <p:nvPr/>
        </p:nvSpPr>
        <p:spPr>
          <a:xfrm>
            <a:off x="611560" y="4585048"/>
            <a:ext cx="8370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Détection d’autant plus sensible que les coefficients d’extinction molaire sont différents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99823" y="4986273"/>
            <a:ext cx="8292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Possibilité d’ajouter en continu en sortie de colonne un réactif formant un complexe coloré avec l’</a:t>
            </a:r>
            <a:r>
              <a:rPr lang="fr-FR" dirty="0" err="1" smtClean="0"/>
              <a:t>analyte</a:t>
            </a:r>
            <a:r>
              <a:rPr lang="fr-FR" dirty="0" smtClean="0"/>
              <a:t> ou l’éluant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019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Détecteurs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311" y="1232972"/>
            <a:ext cx="6231164" cy="397657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23528" y="1232972"/>
            <a:ext cx="2150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Détection continue :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619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Détecteurs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Fluorescence ou chimioluminescence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691680" y="2492896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Ajout d’éluant fluorescent ou susceptible de réagir avec les </a:t>
            </a:r>
            <a:r>
              <a:rPr lang="fr-FR" dirty="0" err="1" smtClean="0"/>
              <a:t>analytes</a:t>
            </a:r>
            <a:r>
              <a:rPr lang="fr-FR" dirty="0" smtClean="0"/>
              <a:t> pour former des complexes fluorescents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440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Détecteurs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Couplages spectroscopiques</a:t>
            </a:r>
          </a:p>
          <a:p>
            <a:pPr lvl="1"/>
            <a:r>
              <a:rPr lang="fr-FR" dirty="0" smtClean="0"/>
              <a:t>Spectroscopie d’absorption atomique</a:t>
            </a:r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Spectroscopie d’émission atomique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255675" y="2780928"/>
            <a:ext cx="6632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Ajustement du débit chromatographique et du débit de nébulisation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255675" y="3200566"/>
            <a:ext cx="4947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Analyse d’un </a:t>
            </a:r>
            <a:r>
              <a:rPr lang="fr-FR" dirty="0" err="1" smtClean="0"/>
              <a:t>analyte</a:t>
            </a:r>
            <a:r>
              <a:rPr lang="fr-FR" dirty="0" smtClean="0"/>
              <a:t> à la fois (utilisé en spéciation)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255675" y="4243726"/>
            <a:ext cx="436978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Détermination multi-élémentaire aisée</a:t>
            </a:r>
          </a:p>
          <a:p>
            <a:endParaRPr lang="fr-FR" dirty="0"/>
          </a:p>
          <a:p>
            <a:r>
              <a:rPr lang="fr-FR" dirty="0" smtClean="0"/>
              <a:t>Très bonne compatibilité des débits</a:t>
            </a:r>
          </a:p>
          <a:p>
            <a:endParaRPr lang="fr-FR" dirty="0"/>
          </a:p>
          <a:p>
            <a:r>
              <a:rPr lang="fr-FR" dirty="0" smtClean="0"/>
              <a:t>Aucune sensibilité aux molécules organiques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405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8640"/>
          </a:xfrm>
        </p:spPr>
        <p:txBody>
          <a:bodyPr>
            <a:normAutofit lnSpcReduction="10000"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Chromatographie</a:t>
            </a:r>
          </a:p>
          <a:p>
            <a:endParaRPr lang="fr-FR" sz="2000" b="1" dirty="0" smtClean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988840"/>
            <a:ext cx="8229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fr-FR" sz="2400" dirty="0">
                <a:latin typeface="+mj-lt"/>
              </a:rPr>
              <a:t>Le principe repose sur la séparation des composants d’un mélange en fonction de leur </a:t>
            </a:r>
            <a:r>
              <a:rPr lang="fr-FR" altLang="fr-FR" sz="2400" b="1" dirty="0">
                <a:latin typeface="+mj-lt"/>
              </a:rPr>
              <a:t>solubilisation </a:t>
            </a:r>
            <a:r>
              <a:rPr lang="fr-FR" altLang="fr-FR" sz="2400" dirty="0">
                <a:latin typeface="+mj-lt"/>
              </a:rPr>
              <a:t>dans la phase soluble et la </a:t>
            </a:r>
            <a:r>
              <a:rPr lang="fr-FR" altLang="fr-FR" sz="2400" b="1" dirty="0">
                <a:latin typeface="+mj-lt"/>
              </a:rPr>
              <a:t>rétention</a:t>
            </a:r>
            <a:r>
              <a:rPr lang="fr-FR" altLang="fr-FR" sz="2400" dirty="0">
                <a:latin typeface="+mj-lt"/>
              </a:rPr>
              <a:t> de la phase stationnaire.</a:t>
            </a:r>
          </a:p>
          <a:p>
            <a:r>
              <a:rPr lang="fr-FR" altLang="fr-FR" sz="2400" dirty="0">
                <a:latin typeface="+mj-lt"/>
              </a:rPr>
              <a:t> Ainsi, les molécules qui ne migrent pas à la même vitesse se retrouvent séparées.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67544" y="4077072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Les techniques chromatographiques se distinguent suivant la nature de la  phase stationnaire et de la  phase mobile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84624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Détecteurs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dirty="0" smtClean="0"/>
              <a:t>Spectrométrie de masse</a:t>
            </a:r>
          </a:p>
          <a:p>
            <a:pPr lvl="2"/>
            <a:r>
              <a:rPr lang="fr-FR" dirty="0" smtClean="0"/>
              <a:t>Ionisation à pression atmosphérique (API-MS)</a:t>
            </a:r>
          </a:p>
          <a:p>
            <a:pPr lvl="2"/>
            <a:endParaRPr lang="fr-FR" dirty="0"/>
          </a:p>
          <a:p>
            <a:pPr lvl="2"/>
            <a:endParaRPr lang="fr-FR" dirty="0" smtClean="0"/>
          </a:p>
          <a:p>
            <a:pPr lvl="2"/>
            <a:endParaRPr lang="fr-FR" dirty="0"/>
          </a:p>
          <a:p>
            <a:pPr lvl="2"/>
            <a:r>
              <a:rPr lang="fr-FR" dirty="0" smtClean="0"/>
              <a:t>Ionisation par torche à plasma (ICP-MS)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043608" y="2708920"/>
            <a:ext cx="676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Solutions peu chargées en sels (possibilité de suppresseurs chimiques)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043608" y="4509120"/>
            <a:ext cx="48956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Limites de détection très basses</a:t>
            </a:r>
          </a:p>
          <a:p>
            <a:r>
              <a:rPr lang="fr-FR" dirty="0" smtClean="0"/>
              <a:t>Possibilité de déterminer des rapports isotopiques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639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chromatographie ionique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20" y="1988840"/>
            <a:ext cx="8390160" cy="4239353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7380312" y="5580121"/>
            <a:ext cx="1152128" cy="6480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14790" y="1403484"/>
            <a:ext cx="1889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Lié aux détecteurs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92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Résines échangeuses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Structure des échangeurs d’ions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23528" y="2276872"/>
            <a:ext cx="2623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Polymérisation de styrène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2762305"/>
            <a:ext cx="2083257" cy="148626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6397" y="2996952"/>
            <a:ext cx="1652567" cy="1224703"/>
          </a:xfrm>
          <a:prstGeom prst="rect">
            <a:avLst/>
          </a:prstGeom>
        </p:spPr>
      </p:pic>
      <p:cxnSp>
        <p:nvCxnSpPr>
          <p:cNvPr id="8" name="Connecteur droit avec flèche 7"/>
          <p:cNvCxnSpPr/>
          <p:nvPr/>
        </p:nvCxnSpPr>
        <p:spPr>
          <a:xfrm>
            <a:off x="3707904" y="3573016"/>
            <a:ext cx="12241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1187624" y="4434354"/>
            <a:ext cx="5402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Molécule transparente et soluble dans certains solvants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1784833" y="5023829"/>
            <a:ext cx="6925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Pour palier à cet inconvénient, on a ponté la synthèse au moyen de DVB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108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Résines échangeuses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916832"/>
            <a:ext cx="2388123" cy="2184938"/>
          </a:xfrm>
          <a:prstGeom prst="rect">
            <a:avLst/>
          </a:prstGeom>
        </p:spPr>
      </p:pic>
      <p:cxnSp>
        <p:nvCxnSpPr>
          <p:cNvPr id="6" name="Connecteur droit avec flèche 5"/>
          <p:cNvCxnSpPr/>
          <p:nvPr/>
        </p:nvCxnSpPr>
        <p:spPr>
          <a:xfrm>
            <a:off x="4355976" y="2852936"/>
            <a:ext cx="13681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1758043"/>
            <a:ext cx="2489746" cy="250251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/>
          <a:srcRect l="44935"/>
          <a:stretch/>
        </p:blipFill>
        <p:spPr>
          <a:xfrm>
            <a:off x="181045" y="2266168"/>
            <a:ext cx="1147153" cy="1486266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467544" y="4600964"/>
            <a:ext cx="84664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Produit obtenu réticulé et complètement insoluble à la base des résines échangeurs d’ions les plus courantes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42516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Résines échangeuses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23528" y="1556792"/>
            <a:ext cx="2981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Autre type de polymérisation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465" y="1942734"/>
            <a:ext cx="6707070" cy="297253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187624" y="5071030"/>
            <a:ext cx="7503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Le DVB comme précédemment sert à réticuler le polymère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08625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Résines échangeuses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Groupements fonctionnels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23528" y="2348880"/>
            <a:ext cx="836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Dans l’état actuel de la synthèse, aucun site ionique susceptible d’échanger avec les ions de la solution.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403648" y="3211482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ym typeface="Symbol" panose="05050102010706020507" pitchFamily="18" charset="2"/>
              </a:rPr>
              <a:t> Il faut donc fonctionnaliser les résines pour pouvoir les utiliser en chromatographie ionique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267744" y="4237521"/>
            <a:ext cx="641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C’est-à-dire ajouter des groupements fonctionnels capables d’échanger avec le milieu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1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Résines échangeuses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dirty="0" smtClean="0"/>
              <a:t>Échangeurs de cations</a:t>
            </a:r>
          </a:p>
          <a:p>
            <a:pPr lvl="2"/>
            <a:r>
              <a:rPr lang="fr-FR" dirty="0" smtClean="0"/>
              <a:t>Échangeurs cationiques forts (pourquoi fort?)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2780928"/>
            <a:ext cx="4318946" cy="270576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302" y="2780928"/>
            <a:ext cx="2489746" cy="250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01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Résines échangeuses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fr-FR" dirty="0" smtClean="0"/>
              <a:t>Échangeurs cationiques faibles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740" y="2204864"/>
            <a:ext cx="7474519" cy="299198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339752" y="5621322"/>
            <a:ext cx="6347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Attention : présence de groupements DVB non représentés pour simplifier le schéma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166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Résines échangeuses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dirty="0" smtClean="0"/>
              <a:t>Échangeurs d’anions</a:t>
            </a:r>
          </a:p>
          <a:p>
            <a:pPr lvl="2"/>
            <a:r>
              <a:rPr lang="fr-FR" dirty="0" smtClean="0"/>
              <a:t>À base de structure polystyrène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14" y="2564904"/>
            <a:ext cx="8993571" cy="1626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11560" y="4397755"/>
            <a:ext cx="84572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On ajoute ensuite des groupements amines différents suivant la force souhaitée de l’échangeurs d’anions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96446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458" y="266626"/>
            <a:ext cx="7019083" cy="649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71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8640"/>
          </a:xfrm>
        </p:spPr>
        <p:txBody>
          <a:bodyPr>
            <a:normAutofit lnSpcReduction="10000"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Chromatographie (suite)</a:t>
            </a:r>
          </a:p>
          <a:p>
            <a:endParaRPr lang="fr-FR" sz="2000" b="1" dirty="0" smtClean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11560" y="2171404"/>
            <a:ext cx="4242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Les différentes types de chromatographie : </a:t>
            </a:r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568896"/>
              </p:ext>
            </p:extLst>
          </p:nvPr>
        </p:nvGraphicFramePr>
        <p:xfrm>
          <a:off x="1524000" y="2778010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Liquide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Solide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Liquide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LLC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LSC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Gaz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GLC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GSC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7956376" y="3521198"/>
            <a:ext cx="57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CPG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7978055" y="3149604"/>
            <a:ext cx="403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LC</a:t>
            </a:r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7956376" y="3149604"/>
            <a:ext cx="572593" cy="369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5580112" y="3149604"/>
            <a:ext cx="504056" cy="369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525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Résines échangeuses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fr-FR" dirty="0" smtClean="0"/>
              <a:t>À base de structure polyacrylique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91" y="2148174"/>
            <a:ext cx="9145777" cy="27399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83568" y="5373216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En fonction de l’amine de départ et de la substitution finale, une grande variété de résines peut en théorie être fabriquée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10290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Résines échangeuses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dirty="0" smtClean="0"/>
              <a:t>Autres types de groupements fonctionnels (résines </a:t>
            </a:r>
            <a:r>
              <a:rPr lang="fr-FR" dirty="0" err="1" smtClean="0"/>
              <a:t>complexantes</a:t>
            </a:r>
            <a:r>
              <a:rPr lang="fr-FR" dirty="0" smtClean="0"/>
              <a:t>, …)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t="-1" r="1592" b="54975"/>
          <a:stretch/>
        </p:blipFill>
        <p:spPr>
          <a:xfrm>
            <a:off x="563366" y="2420888"/>
            <a:ext cx="7969074" cy="432048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8686800" y="3212976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253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77" t="45731"/>
          <a:stretch/>
        </p:blipFill>
        <p:spPr>
          <a:xfrm>
            <a:off x="251520" y="1309490"/>
            <a:ext cx="7872672" cy="509712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r="2202" b="94584"/>
          <a:stretch/>
        </p:blipFill>
        <p:spPr>
          <a:xfrm>
            <a:off x="197819" y="771753"/>
            <a:ext cx="7758557" cy="50913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8124192" y="544522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H3BO4</a:t>
            </a:r>
          </a:p>
        </p:txBody>
      </p:sp>
    </p:spTree>
    <p:extLst>
      <p:ext uri="{BB962C8B-B14F-4D97-AF65-F5344CB8AC3E}">
        <p14:creationId xmlns:p14="http://schemas.microsoft.com/office/powerpoint/2010/main" val="37940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Résines échangeuses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Propriétés</a:t>
            </a:r>
          </a:p>
          <a:p>
            <a:pPr lvl="1"/>
            <a:r>
              <a:rPr lang="fr-FR" dirty="0" smtClean="0"/>
              <a:t>Taux de réticulation et porosité de la résine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51520" y="2780928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Quand le taux de DVB augmente, la résine devient de plus en plus dure (augmentation de la densité) et de  moins en moins élastique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339752" y="3470121"/>
            <a:ext cx="5911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ym typeface="Symbol" panose="05050102010706020507" pitchFamily="18" charset="2"/>
              </a:rPr>
              <a:t> meilleure résistance aux oxydants</a:t>
            </a:r>
          </a:p>
          <a:p>
            <a:r>
              <a:rPr lang="fr-FR" dirty="0" smtClean="0">
                <a:sym typeface="Symbol" panose="05050102010706020507" pitchFamily="18" charset="2"/>
              </a:rPr>
              <a:t> Moins bonne mobilité des ions à l’intérieur de la structure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31973" y="4299013"/>
            <a:ext cx="8388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Mais si on a une grande mobilité des ions dans la structure, on observe peu de différence d’affinité entre les ions.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260064" y="5249128"/>
            <a:ext cx="7632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ym typeface="Symbol" panose="05050102010706020507" pitchFamily="18" charset="2"/>
              </a:rPr>
              <a:t> Un taux de réticulation de l’ordre de 8% est en général optimal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79608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Résines échangeuses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/>
          <a:lstStyle/>
          <a:p>
            <a:pPr lvl="1"/>
            <a:r>
              <a:rPr lang="fr-FR" dirty="0" smtClean="0"/>
              <a:t>Capacité d’échange</a:t>
            </a:r>
          </a:p>
          <a:p>
            <a:pPr marL="457200" lvl="1" indent="0">
              <a:buNone/>
            </a:pPr>
            <a:r>
              <a:rPr lang="fr-FR" sz="2000" dirty="0" smtClean="0"/>
              <a:t>La capacité d’échange traduit le nombre de sites actifs disponibles</a:t>
            </a:r>
          </a:p>
          <a:p>
            <a:pPr marL="457200" lvl="1" indent="0">
              <a:buNone/>
            </a:pPr>
            <a:r>
              <a:rPr lang="fr-FR" sz="2000" dirty="0"/>
              <a:t>	</a:t>
            </a:r>
            <a:r>
              <a:rPr lang="fr-FR" sz="2000" dirty="0" smtClean="0"/>
              <a:t>	exprimé en </a:t>
            </a:r>
            <a:r>
              <a:rPr lang="fr-FR" sz="2000" dirty="0" err="1" smtClean="0"/>
              <a:t>eq</a:t>
            </a:r>
            <a:r>
              <a:rPr lang="fr-FR" sz="2000" dirty="0" smtClean="0"/>
              <a:t>/kg de résine sèche ou en </a:t>
            </a:r>
            <a:r>
              <a:rPr lang="fr-FR" sz="2000" dirty="0" err="1" smtClean="0"/>
              <a:t>eq</a:t>
            </a:r>
            <a:r>
              <a:rPr lang="fr-FR" sz="2000" dirty="0" smtClean="0"/>
              <a:t>/L de résine humide</a:t>
            </a:r>
          </a:p>
          <a:p>
            <a:pPr lvl="1"/>
            <a:endParaRPr lang="fr-FR" sz="2000" dirty="0" smtClean="0"/>
          </a:p>
          <a:p>
            <a:pPr lvl="1"/>
            <a:r>
              <a:rPr lang="fr-FR" dirty="0" smtClean="0"/>
              <a:t>Stabilité</a:t>
            </a:r>
          </a:p>
          <a:p>
            <a:pPr lvl="2"/>
            <a:r>
              <a:rPr lang="fr-FR" dirty="0" smtClean="0"/>
              <a:t>squelette</a:t>
            </a:r>
          </a:p>
          <a:p>
            <a:pPr lvl="1"/>
            <a:endParaRPr lang="fr-FR" sz="2000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1036967" y="4259189"/>
            <a:ext cx="7063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Très bon stabilité de la résine dans des conditions usuelles d’utilisation (&gt;20 ans)</a:t>
            </a:r>
            <a:endParaRPr lang="fr-FR" sz="2000" dirty="0"/>
          </a:p>
        </p:txBody>
      </p:sp>
      <p:sp>
        <p:nvSpPr>
          <p:cNvPr id="5" name="ZoneTexte 4"/>
          <p:cNvSpPr txBox="1"/>
          <p:nvPr/>
        </p:nvSpPr>
        <p:spPr>
          <a:xfrm>
            <a:off x="2195736" y="5147900"/>
            <a:ext cx="5158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Seule la présence d’oxydants peut dégrader la résin</a:t>
            </a:r>
            <a:r>
              <a:rPr lang="fr-FR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52134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Résines échangeuses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fr-FR" dirty="0" smtClean="0"/>
              <a:t>Groupes fonctionnels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827584" y="2132856"/>
            <a:ext cx="59713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Très bonne stabilité des groupements sulfoniques</a:t>
            </a:r>
          </a:p>
          <a:p>
            <a:endParaRPr lang="fr-FR" dirty="0"/>
          </a:p>
          <a:p>
            <a:r>
              <a:rPr lang="fr-FR" dirty="0" smtClean="0"/>
              <a:t>Les résines à base de groupements amines sont plus réactives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3196459"/>
            <a:ext cx="5944903" cy="311226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7236296" y="3869456"/>
            <a:ext cx="79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&gt;5 ans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7230020" y="5373216"/>
            <a:ext cx="1143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 ou 2 ans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547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Résines échangeuses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fr-FR" dirty="0" smtClean="0"/>
              <a:t>Résistance mécanique et osmotique</a:t>
            </a:r>
          </a:p>
          <a:p>
            <a:pPr lvl="2"/>
            <a:endParaRPr lang="fr-FR" dirty="0"/>
          </a:p>
          <a:p>
            <a:pPr lvl="2"/>
            <a:endParaRPr lang="fr-FR" dirty="0" smtClean="0"/>
          </a:p>
          <a:p>
            <a:pPr lvl="2"/>
            <a:endParaRPr lang="fr-FR" dirty="0"/>
          </a:p>
          <a:p>
            <a:pPr lvl="1"/>
            <a:r>
              <a:rPr lang="fr-FR" dirty="0" smtClean="0"/>
              <a:t>Granulométrie</a:t>
            </a:r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23528" y="2204864"/>
            <a:ext cx="81955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Très bonne résistance mécanique allant jusqu’à des dizaines de bars</a:t>
            </a:r>
          </a:p>
          <a:p>
            <a:endParaRPr lang="fr-FR" dirty="0"/>
          </a:p>
          <a:p>
            <a:r>
              <a:rPr lang="fr-FR" dirty="0" smtClean="0"/>
              <a:t>Très bonne résistance osmotique allant jusqu’à quelques centaines de bars localement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11560" y="4058892"/>
            <a:ext cx="6495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Les résines courantes ont une granulométrie allant de 0.3 à 1.2 mm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835697" y="4540458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ym typeface="Symbol" panose="05050102010706020507" pitchFamily="18" charset="2"/>
              </a:rPr>
              <a:t> Compromis entre la surface d’échange et la perte de charge conséquence du débit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379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Résines échangeuses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dirty="0" smtClean="0"/>
              <a:t>Rétention d’humidité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2060848"/>
            <a:ext cx="3048668" cy="450961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57200" y="3068960"/>
            <a:ext cx="4834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rétention d’eau est une relation inverse au taux de réticulation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2338844"/>
            <a:ext cx="2997857" cy="571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6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réactions d’échange d’ions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Echange cationique</a:t>
            </a:r>
          </a:p>
          <a:p>
            <a:endParaRPr lang="fr-FR" dirty="0"/>
          </a:p>
          <a:p>
            <a:endParaRPr lang="fr-FR" dirty="0" smtClean="0"/>
          </a:p>
          <a:p>
            <a:pPr lvl="1"/>
            <a:r>
              <a:rPr lang="fr-FR" dirty="0" smtClean="0"/>
              <a:t>Cationique fort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276872"/>
            <a:ext cx="4825585" cy="100811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588224" y="2915652"/>
            <a:ext cx="2410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Adoucissement de l’eau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3955355"/>
            <a:ext cx="3725316" cy="55121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572000" y="4808720"/>
            <a:ext cx="421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Acidification et diminution des résidus secs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1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réactions d’échange d’ions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dirty="0" smtClean="0"/>
              <a:t>Cationique faible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653" y="2336382"/>
            <a:ext cx="4137020" cy="152679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925119" y="2915114"/>
            <a:ext cx="3679329" cy="657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basicité de l’anion en solution conditionne la réaction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921126" y="3749847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Affinité pour les ions divalents (complexation)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045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588" y="1417638"/>
            <a:ext cx="7416824" cy="53799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80312" y="1417638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78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réactions d’échange d’ions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dirty="0" smtClean="0"/>
              <a:t>Résines </a:t>
            </a:r>
            <a:r>
              <a:rPr lang="fr-FR" dirty="0" err="1" smtClean="0"/>
              <a:t>complexantes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918" y="2348880"/>
            <a:ext cx="6334164" cy="57813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55576" y="3226193"/>
            <a:ext cx="735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Complexation sélective des divalents ou trivalents au regard des ions alcalins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018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réactions d’échange d’ions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Echange anionique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lvl="1"/>
            <a:r>
              <a:rPr lang="fr-FR" dirty="0" smtClean="0"/>
              <a:t>Résines fortement basiques :  fixation d’acides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2276872"/>
            <a:ext cx="4986720" cy="132562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4495937"/>
            <a:ext cx="3451182" cy="102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5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réactions d’échange d’ions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dirty="0" smtClean="0"/>
              <a:t>Résines faiblement basiques : fixations d’acides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2420888"/>
            <a:ext cx="3460695" cy="46587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3069326"/>
            <a:ext cx="2540557" cy="31757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362959" y="2418401"/>
            <a:ext cx="2323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Protonation</a:t>
            </a:r>
            <a:r>
              <a:rPr lang="fr-FR" dirty="0" smtClean="0"/>
              <a:t> de l’amine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225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équilibres de réaction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3768" y="4215960"/>
            <a:ext cx="4244385" cy="56986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1616199"/>
            <a:ext cx="3654863" cy="61624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2564904"/>
            <a:ext cx="2537558" cy="78872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915816" y="3434045"/>
            <a:ext cx="5062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K est appelé coefficient de sélectivité de la réaction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57200" y="1332253"/>
            <a:ext cx="2146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Echange monovalent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644238" y="3846628"/>
            <a:ext cx="1772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Échange divalent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2525" y="5255469"/>
            <a:ext cx="2611679" cy="89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38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3475" y="1303420"/>
            <a:ext cx="8229600" cy="4525963"/>
          </a:xfrm>
        </p:spPr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475" y="274638"/>
            <a:ext cx="3810835" cy="570370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111" y="116632"/>
            <a:ext cx="3760024" cy="658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6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Exercice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Démontrer la courbe ci-dessous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9827" y="2345732"/>
            <a:ext cx="3404346" cy="33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86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Aspects cinétiques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équilibres préalablement présentés ne sont valables qu’à l’équilibre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62889" y="2852936"/>
            <a:ext cx="801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Dans le cas d’une percolation sur résine, les équilibres ne sont pas toujours  atteints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3222268"/>
            <a:ext cx="5258492" cy="350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2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Applications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Sur quels paramètres peut-on jouer pour améliorer une séparation chimique?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704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57200" y="1600201"/>
            <a:ext cx="8229600" cy="3886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rgbClr val="FF0000"/>
                </a:solidFill>
              </a:rPr>
              <a:t>Chromatographie en phase liquide (suite)</a:t>
            </a:r>
          </a:p>
          <a:p>
            <a:endParaRPr lang="fr-FR" sz="2000" b="1" dirty="0" smtClean="0">
              <a:solidFill>
                <a:srgbClr val="FF000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154809"/>
            <a:ext cx="6645130" cy="3851259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4644008" y="2852936"/>
            <a:ext cx="72008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902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chromatographie ionique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02" y="1417638"/>
            <a:ext cx="8312596" cy="457205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44008" y="4149080"/>
            <a:ext cx="3888432" cy="1728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9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chromatographie ionique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20" y="1988840"/>
            <a:ext cx="8390160" cy="4239353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683568" y="1844824"/>
            <a:ext cx="1152128" cy="6480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14790" y="1403484"/>
            <a:ext cx="1889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Lié aux détecteurs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84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Détecteurs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457200" y="2132856"/>
            <a:ext cx="2425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Réponse du détecteur : 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475656" y="2529747"/>
            <a:ext cx="106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ym typeface="Symbol" panose="05050102010706020507" pitchFamily="18" charset="2"/>
              </a:rPr>
              <a:t>Y=Y - Y</a:t>
            </a:r>
            <a:r>
              <a:rPr lang="fr-FR" baseline="-25000" dirty="0" smtClean="0">
                <a:sym typeface="Symbol" panose="05050102010706020507" pitchFamily="18" charset="2"/>
              </a:rPr>
              <a:t>E</a:t>
            </a:r>
            <a:endParaRPr lang="fr-FR" baseline="-25000" dirty="0"/>
          </a:p>
        </p:txBody>
      </p:sp>
      <p:sp>
        <p:nvSpPr>
          <p:cNvPr id="6" name="ZoneTexte 5"/>
          <p:cNvSpPr txBox="1"/>
          <p:nvPr/>
        </p:nvSpPr>
        <p:spPr>
          <a:xfrm>
            <a:off x="2699792" y="2529747"/>
            <a:ext cx="509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Y</a:t>
            </a:r>
            <a:r>
              <a:rPr lang="fr-FR" baseline="-25000" dirty="0" smtClean="0"/>
              <a:t>E</a:t>
            </a:r>
            <a:r>
              <a:rPr lang="fr-FR" dirty="0" smtClean="0"/>
              <a:t> : réponse du détecteur lors du passage de l’éluant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303422" y="3356992"/>
            <a:ext cx="39166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Différents types de détecteur :</a:t>
            </a:r>
          </a:p>
          <a:p>
            <a:r>
              <a:rPr lang="fr-FR" dirty="0"/>
              <a:t>	</a:t>
            </a:r>
            <a:r>
              <a:rPr lang="fr-FR" dirty="0" smtClean="0"/>
              <a:t>- conductimétrie</a:t>
            </a:r>
          </a:p>
          <a:p>
            <a:r>
              <a:rPr lang="fr-FR" dirty="0"/>
              <a:t>	</a:t>
            </a:r>
            <a:r>
              <a:rPr lang="fr-FR" dirty="0" smtClean="0"/>
              <a:t>- détecteurs électrochimiques</a:t>
            </a:r>
          </a:p>
          <a:p>
            <a:r>
              <a:rPr lang="fr-FR" dirty="0"/>
              <a:t>	</a:t>
            </a:r>
            <a:r>
              <a:rPr lang="fr-FR" dirty="0" smtClean="0"/>
              <a:t>- détecteurs spectroscopiques</a:t>
            </a:r>
          </a:p>
          <a:p>
            <a:r>
              <a:rPr lang="fr-FR" dirty="0"/>
              <a:t>	</a:t>
            </a:r>
            <a:r>
              <a:rPr lang="fr-FR" dirty="0" smtClean="0"/>
              <a:t>- couplages spectroscopiques 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6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0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Détecteurs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Détecteurs </a:t>
            </a:r>
            <a:r>
              <a:rPr lang="fr-FR" dirty="0" err="1" smtClean="0"/>
              <a:t>conductimétriques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457200" y="2204864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Détection non spécifique fondée sur la capacité d’une solution à conduire un courant électrique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2483768" y="3393309"/>
                <a:ext cx="714747" cy="4698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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fr-FR" b="0" i="1" baseline="-2500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393309"/>
                <a:ext cx="714747" cy="469872"/>
              </a:xfrm>
              <a:prstGeom prst="rect">
                <a:avLst/>
              </a:prstGeom>
              <a:blipFill rotWithShape="0">
                <a:blip r:embed="rId2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/>
          <p:cNvSpPr txBox="1"/>
          <p:nvPr/>
        </p:nvSpPr>
        <p:spPr>
          <a:xfrm>
            <a:off x="4139952" y="3238501"/>
            <a:ext cx="30205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K</a:t>
            </a:r>
            <a:r>
              <a:rPr lang="fr-FR" baseline="-25000" dirty="0" smtClean="0"/>
              <a:t>C</a:t>
            </a:r>
            <a:r>
              <a:rPr lang="fr-FR" dirty="0" smtClean="0"/>
              <a:t> : constante de cellule (cm</a:t>
            </a:r>
            <a:r>
              <a:rPr lang="fr-FR" baseline="30000" dirty="0" smtClean="0"/>
              <a:t>-1</a:t>
            </a:r>
            <a:r>
              <a:rPr lang="fr-FR" dirty="0" smtClean="0"/>
              <a:t>)</a:t>
            </a:r>
          </a:p>
          <a:p>
            <a:r>
              <a:rPr lang="fr-FR" dirty="0" smtClean="0"/>
              <a:t>G: conductance électrique</a:t>
            </a:r>
          </a:p>
          <a:p>
            <a:r>
              <a:rPr lang="fr-FR" dirty="0" smtClean="0">
                <a:sym typeface="Symbol" panose="05050102010706020507" pitchFamily="18" charset="2"/>
              </a:rPr>
              <a:t> : conductivité de la solution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5724128" y="4293096"/>
                <a:ext cx="1026628" cy="670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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fr-FR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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4293096"/>
                <a:ext cx="1026628" cy="67076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234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1152</Words>
  <Application>Microsoft Office PowerPoint</Application>
  <PresentationFormat>Affichage à l'écran (4:3)</PresentationFormat>
  <Paragraphs>229</Paragraphs>
  <Slides>47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47</vt:i4>
      </vt:variant>
    </vt:vector>
  </HeadingPairs>
  <TitlesOfParts>
    <vt:vector size="52" baseType="lpstr">
      <vt:lpstr>Arial</vt:lpstr>
      <vt:lpstr>Calibri</vt:lpstr>
      <vt:lpstr>Cambria Math</vt:lpstr>
      <vt:lpstr>Symbol</vt:lpstr>
      <vt:lpstr>Thème Office</vt:lpstr>
      <vt:lpstr>Les résines échangeuses d’ions</vt:lpstr>
      <vt:lpstr>Introduction</vt:lpstr>
      <vt:lpstr>Introduction</vt:lpstr>
      <vt:lpstr>Introduction</vt:lpstr>
      <vt:lpstr>Introduction</vt:lpstr>
      <vt:lpstr>La chromatographie ionique</vt:lpstr>
      <vt:lpstr>La chromatographie ionique</vt:lpstr>
      <vt:lpstr>Détecteurs</vt:lpstr>
      <vt:lpstr>Détecteurs</vt:lpstr>
      <vt:lpstr>Détecteurs</vt:lpstr>
      <vt:lpstr>Détecteurs</vt:lpstr>
      <vt:lpstr>Détecteurs</vt:lpstr>
      <vt:lpstr>Chromatographie ionique</vt:lpstr>
      <vt:lpstr>Détecteurs</vt:lpstr>
      <vt:lpstr>Détecteurs</vt:lpstr>
      <vt:lpstr>Détecteurs</vt:lpstr>
      <vt:lpstr>Détecteurs</vt:lpstr>
      <vt:lpstr>Détecteurs</vt:lpstr>
      <vt:lpstr>Détecteurs</vt:lpstr>
      <vt:lpstr>Détecteurs</vt:lpstr>
      <vt:lpstr>La chromatographie ionique</vt:lpstr>
      <vt:lpstr>Résines échangeuses</vt:lpstr>
      <vt:lpstr>Résines échangeuses</vt:lpstr>
      <vt:lpstr>Résines échangeuses</vt:lpstr>
      <vt:lpstr>Résines échangeuses</vt:lpstr>
      <vt:lpstr>Résines échangeuses</vt:lpstr>
      <vt:lpstr>Résines échangeuses</vt:lpstr>
      <vt:lpstr>Résines échangeuses</vt:lpstr>
      <vt:lpstr>Présentation PowerPoint</vt:lpstr>
      <vt:lpstr>Résines échangeuses</vt:lpstr>
      <vt:lpstr>Résines échangeuses</vt:lpstr>
      <vt:lpstr>Présentation PowerPoint</vt:lpstr>
      <vt:lpstr>Résines échangeuses</vt:lpstr>
      <vt:lpstr>Résines échangeuses</vt:lpstr>
      <vt:lpstr>Résines échangeuses</vt:lpstr>
      <vt:lpstr>Résines échangeuses</vt:lpstr>
      <vt:lpstr>Résines échangeuses</vt:lpstr>
      <vt:lpstr>Les réactions d’échange d’ions</vt:lpstr>
      <vt:lpstr>Les réactions d’échange d’ions</vt:lpstr>
      <vt:lpstr>Les réactions d’échange d’ions</vt:lpstr>
      <vt:lpstr>Les réactions d’échange d’ions</vt:lpstr>
      <vt:lpstr>Les réactions d’échange d’ions</vt:lpstr>
      <vt:lpstr>Les équilibres de réaction</vt:lpstr>
      <vt:lpstr>Présentation PowerPoint</vt:lpstr>
      <vt:lpstr>Exercice</vt:lpstr>
      <vt:lpstr>Aspects cinétiques</vt:lpstr>
      <vt:lpstr>Applications</vt:lpstr>
    </vt:vector>
  </TitlesOfParts>
  <Company>arronax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œuvre contrôlée des réactions dans les opérations de chimie en solution  Action sélective par réactions auxiliaires</dc:title>
  <dc:creator>Cyrille Alliot</dc:creator>
  <cp:lastModifiedBy>Cyrille Alliot</cp:lastModifiedBy>
  <cp:revision>179</cp:revision>
  <dcterms:created xsi:type="dcterms:W3CDTF">2013-09-11T15:10:56Z</dcterms:created>
  <dcterms:modified xsi:type="dcterms:W3CDTF">2017-01-20T08:15:52Z</dcterms:modified>
</cp:coreProperties>
</file>