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4860" r:id="rId1"/>
  </p:sldMasterIdLst>
  <p:notesMasterIdLst>
    <p:notesMasterId r:id="rId5"/>
  </p:notesMasterIdLst>
  <p:handoutMasterIdLst>
    <p:handoutMasterId r:id="rId6"/>
  </p:handoutMasterIdLst>
  <p:sldIdLst>
    <p:sldId id="334" r:id="rId2"/>
    <p:sldId id="338" r:id="rId3"/>
    <p:sldId id="343" r:id="rId4"/>
  </p:sldIdLst>
  <p:sldSz cx="9144000" cy="6858000" type="screen4x3"/>
  <p:notesSz cx="6797675" cy="9928225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BCD228"/>
    <a:srgbClr val="6D1F82"/>
    <a:srgbClr val="E3004F"/>
    <a:srgbClr val="004080"/>
    <a:srgbClr val="254061"/>
    <a:srgbClr val="CAD000"/>
    <a:srgbClr val="1737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>
      <p:cViewPr varScale="1">
        <p:scale>
          <a:sx n="67" d="100"/>
          <a:sy n="67" d="100"/>
        </p:scale>
        <p:origin x="1146" y="48"/>
      </p:cViewPr>
      <p:guideLst>
        <p:guide orient="horz" pos="2205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2958" y="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defTabSz="955675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 defTabSz="955675" eaLnBrk="0" hangingPunct="0">
              <a:defRPr sz="1300"/>
            </a:lvl1pPr>
          </a:lstStyle>
          <a:p>
            <a:pPr>
              <a:defRPr/>
            </a:pPr>
            <a:fld id="{DCCE9E49-C83C-4498-82E2-605B1341BBE5}" type="datetime1">
              <a:rPr lang="fr-FR" altLang="fr-FR"/>
              <a:pPr>
                <a:defRPr/>
              </a:pPr>
              <a:t>10/12/2023</a:t>
            </a:fld>
            <a:endParaRPr lang="fr-FR" altLang="fr-FR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defTabSz="955675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fld id="{7720B793-7948-4826-B646-4E45DA4F42A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011082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defTabSz="955675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 defTabSz="955675" eaLnBrk="0" hangingPunct="0">
              <a:defRPr sz="1300"/>
            </a:lvl1pPr>
          </a:lstStyle>
          <a:p>
            <a:pPr>
              <a:defRPr/>
            </a:pPr>
            <a:fld id="{20B03433-22E1-4AFA-B7A6-652AE3508C19}" type="datetime1">
              <a:rPr lang="fr-FR" altLang="fr-FR"/>
              <a:pPr>
                <a:defRPr/>
              </a:pPr>
              <a:t>10/12/2023</a:t>
            </a:fld>
            <a:endParaRPr lang="fr-FR" altLang="fr-FR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093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defTabSz="955675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fld id="{856AA576-0065-45F6-8206-64112940D48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192890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anose="020B0604020202020204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9419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anose="020B0604020202020204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6424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hyperlink" Target="http://creativecommons.org/licenses/by/4.0/" TargetMode="Externa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creativecommons.org/licenses/by/4.0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creativecommons.org/licenses/by/4.0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0" y="5229225"/>
            <a:ext cx="9144000" cy="1628775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Text Box 22"/>
          <p:cNvSpPr txBox="1">
            <a:spLocks noChangeArrowheads="1"/>
          </p:cNvSpPr>
          <p:nvPr/>
        </p:nvSpPr>
        <p:spPr bwMode="auto">
          <a:xfrm>
            <a:off x="2555875" y="4941888"/>
            <a:ext cx="3598863" cy="284162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0" rIns="90000" bIns="0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fr-FR" sz="1700" b="1" dirty="0" err="1">
                <a:solidFill>
                  <a:srgbClr val="17375E"/>
                </a:solidFill>
                <a:latin typeface="Trebuchet MS" charset="0"/>
              </a:rPr>
              <a:t>www.univ-nantes.fr</a:t>
            </a:r>
            <a:endParaRPr lang="fr-FR" sz="1700" b="1" dirty="0">
              <a:solidFill>
                <a:srgbClr val="17375E"/>
              </a:solidFill>
              <a:latin typeface="Trebuchet MS" charset="0"/>
            </a:endParaRPr>
          </a:p>
          <a:p>
            <a:pPr>
              <a:spcBef>
                <a:spcPts val="1063"/>
              </a:spcBef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fr-FR" sz="1700" b="1" dirty="0">
              <a:solidFill>
                <a:srgbClr val="0D2343"/>
              </a:solidFill>
              <a:latin typeface="Trebuchet MS" charset="0"/>
            </a:endParaRPr>
          </a:p>
        </p:txBody>
      </p:sp>
      <p:sp>
        <p:nvSpPr>
          <p:cNvPr id="5" name="AutoShape 11"/>
          <p:cNvSpPr>
            <a:spLocks noChangeArrowheads="1"/>
          </p:cNvSpPr>
          <p:nvPr/>
        </p:nvSpPr>
        <p:spPr bwMode="auto">
          <a:xfrm>
            <a:off x="1933575" y="4938713"/>
            <a:ext cx="7199313" cy="288925"/>
          </a:xfrm>
          <a:prstGeom prst="flowChartProcess">
            <a:avLst/>
          </a:prstGeom>
          <a:solidFill>
            <a:srgbClr val="BCD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2411413" y="4916488"/>
            <a:ext cx="2952750" cy="338137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spcBef>
                <a:spcPts val="700"/>
              </a:spcBef>
              <a:defRPr/>
            </a:pPr>
            <a:r>
              <a:rPr lang="fr-FR" sz="1600" dirty="0" err="1">
                <a:solidFill>
                  <a:srgbClr val="003366"/>
                </a:solidFill>
                <a:latin typeface="DINPro-Medium" charset="0"/>
                <a:cs typeface="DINPro-Medium" charset="0"/>
              </a:rPr>
              <a:t>www.univ-nantes.fr</a:t>
            </a:r>
            <a:endParaRPr lang="fr-FR" sz="1600" dirty="0">
              <a:solidFill>
                <a:srgbClr val="003366"/>
              </a:solidFill>
              <a:latin typeface="DINPro-Medium" charset="0"/>
              <a:cs typeface="DINPro-Medium" charset="0"/>
            </a:endParaRPr>
          </a:p>
        </p:txBody>
      </p:sp>
      <p:pic>
        <p:nvPicPr>
          <p:cNvPr id="7" name="Image 17" descr="gros-carres-p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20950"/>
            <a:ext cx="1547813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18" descr="logo un2011blanc_larg10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5238750"/>
            <a:ext cx="19431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3"/>
          <p:cNvSpPr>
            <a:spLocks noChangeArrowheads="1"/>
          </p:cNvSpPr>
          <p:nvPr userDrawn="1"/>
        </p:nvSpPr>
        <p:spPr bwMode="auto">
          <a:xfrm>
            <a:off x="0" y="5229225"/>
            <a:ext cx="9161463" cy="1628775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11" name="Text Box 22"/>
          <p:cNvSpPr txBox="1">
            <a:spLocks noChangeArrowheads="1"/>
          </p:cNvSpPr>
          <p:nvPr userDrawn="1"/>
        </p:nvSpPr>
        <p:spPr bwMode="auto">
          <a:xfrm>
            <a:off x="2555875" y="4941888"/>
            <a:ext cx="3598863" cy="284162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0" rIns="90000" bIns="0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fr-FR" sz="1700" b="1" dirty="0" err="1">
                <a:solidFill>
                  <a:srgbClr val="17375E"/>
                </a:solidFill>
                <a:latin typeface="Trebuchet MS" charset="0"/>
              </a:rPr>
              <a:t>www.univ-nantes.fr</a:t>
            </a:r>
            <a:endParaRPr lang="fr-FR" sz="1700" b="1" dirty="0">
              <a:solidFill>
                <a:srgbClr val="17375E"/>
              </a:solidFill>
              <a:latin typeface="Trebuchet MS" charset="0"/>
            </a:endParaRPr>
          </a:p>
          <a:p>
            <a:pPr>
              <a:spcBef>
                <a:spcPts val="1063"/>
              </a:spcBef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fr-FR" sz="1700" b="1" dirty="0">
              <a:solidFill>
                <a:srgbClr val="0D2343"/>
              </a:solidFill>
              <a:latin typeface="Trebuchet MS" charset="0"/>
            </a:endParaRPr>
          </a:p>
        </p:txBody>
      </p:sp>
      <p:sp>
        <p:nvSpPr>
          <p:cNvPr id="12" name="AutoShape 11"/>
          <p:cNvSpPr>
            <a:spLocks noChangeArrowheads="1"/>
          </p:cNvSpPr>
          <p:nvPr userDrawn="1"/>
        </p:nvSpPr>
        <p:spPr bwMode="auto">
          <a:xfrm>
            <a:off x="1933575" y="4938713"/>
            <a:ext cx="7218363" cy="288925"/>
          </a:xfrm>
          <a:prstGeom prst="flowChartProcess">
            <a:avLst/>
          </a:prstGeom>
          <a:solidFill>
            <a:srgbClr val="BCD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pic>
        <p:nvPicPr>
          <p:cNvPr id="13" name="Image 17" descr="gros-carres-pp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20950"/>
            <a:ext cx="1547813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Image 18" descr="logo un2011blanc_larg100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5238750"/>
            <a:ext cx="19431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2484438" y="1340768"/>
            <a:ext cx="6202362" cy="2088232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/>
          <a:lstStyle>
            <a:lvl1pPr>
              <a:lnSpc>
                <a:spcPct val="100000"/>
              </a:lnSpc>
              <a:defRPr sz="4000" b="1">
                <a:solidFill>
                  <a:srgbClr val="003366"/>
                </a:solidFill>
              </a:defRPr>
            </a:lvl1pPr>
          </a:lstStyle>
          <a:p>
            <a:pPr lvl="0"/>
            <a:r>
              <a:rPr lang="fr-FR" noProof="0"/>
              <a:t>Modifiez le style du titre</a:t>
            </a:r>
            <a:endParaRPr lang="fr-FR" dirty="0"/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084" y="6305337"/>
            <a:ext cx="583059" cy="552663"/>
          </a:xfrm>
          <a:prstGeom prst="rect">
            <a:avLst/>
          </a:prstGeom>
        </p:spPr>
      </p:pic>
      <p:pic>
        <p:nvPicPr>
          <p:cNvPr id="16" name="Picture 2" descr="Afficher l'image d'origine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1188" y="6323046"/>
            <a:ext cx="1006623" cy="505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 userDrawn="1"/>
        </p:nvSpPr>
        <p:spPr>
          <a:xfrm>
            <a:off x="2825392" y="547108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Statistical and symbolic language modeling</a:t>
            </a:r>
            <a:endParaRPr lang="fr-FR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3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69963" y="1773238"/>
            <a:ext cx="7200900" cy="2879725"/>
          </a:xfrm>
          <a:prstGeom prst="rect">
            <a:avLst/>
          </a:prstGeom>
          <a:solidFill>
            <a:srgbClr val="BBD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cxnSp>
        <p:nvCxnSpPr>
          <p:cNvPr id="4" name="Connecteur droit 3"/>
          <p:cNvCxnSpPr/>
          <p:nvPr/>
        </p:nvCxnSpPr>
        <p:spPr>
          <a:xfrm>
            <a:off x="179388" y="6381750"/>
            <a:ext cx="8783637" cy="0"/>
          </a:xfrm>
          <a:prstGeom prst="line">
            <a:avLst/>
          </a:prstGeom>
          <a:ln w="12700" cmpd="sng">
            <a:solidFill>
              <a:srgbClr val="0033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Image 18" descr="carrevide5-p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3935413"/>
            <a:ext cx="719138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969963" y="1773238"/>
            <a:ext cx="7200900" cy="2879725"/>
          </a:xfrm>
          <a:prstGeom prst="rect">
            <a:avLst/>
          </a:prstGeom>
          <a:solidFill>
            <a:srgbClr val="BBD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179388" y="6381750"/>
            <a:ext cx="8783637" cy="0"/>
          </a:xfrm>
          <a:prstGeom prst="line">
            <a:avLst/>
          </a:prstGeom>
          <a:ln w="6350" cmpd="sng">
            <a:solidFill>
              <a:srgbClr val="00408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Image 21" descr="carrevide5-pp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3935413"/>
            <a:ext cx="719138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age 21" descr="Logo-UN2011bleu-larg100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418263"/>
            <a:ext cx="719137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age 21">
            <a:hlinkClick r:id="rId4"/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" y="6586512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ous-titre 2"/>
          <p:cNvSpPr>
            <a:spLocks noGrp="1"/>
          </p:cNvSpPr>
          <p:nvPr>
            <p:ph type="subTitle" idx="1"/>
          </p:nvPr>
        </p:nvSpPr>
        <p:spPr>
          <a:xfrm>
            <a:off x="1330549" y="2312996"/>
            <a:ext cx="6479999" cy="1800280"/>
          </a:xfrm>
        </p:spPr>
        <p:txBody>
          <a:bodyPr tIns="108000" bIns="108000" anchor="ctr">
            <a:normAutofit/>
          </a:bodyPr>
          <a:lstStyle>
            <a:lvl1pPr marL="514350" indent="-514350" algn="l">
              <a:buFont typeface="+mj-lt"/>
              <a:buAutoNum type="arabicPeriod"/>
              <a:defRPr sz="2800" b="1">
                <a:solidFill>
                  <a:srgbClr val="003366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err="1"/>
              <a:t>Cliquez</a:t>
            </a:r>
            <a:r>
              <a:rPr lang="en-US" noProof="0" dirty="0"/>
              <a:t> pour modifier le style des sous-</a:t>
            </a:r>
            <a:r>
              <a:rPr lang="en-US" noProof="0" dirty="0" err="1"/>
              <a:t>titres</a:t>
            </a:r>
            <a:r>
              <a:rPr lang="en-US" noProof="0" dirty="0"/>
              <a:t> du masque</a:t>
            </a:r>
          </a:p>
        </p:txBody>
      </p:sp>
      <p:sp>
        <p:nvSpPr>
          <p:cNvPr id="12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6261100" y="6453188"/>
            <a:ext cx="865188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004080"/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273925" y="6453188"/>
            <a:ext cx="611188" cy="357187"/>
          </a:xfrm>
        </p:spPr>
        <p:txBody>
          <a:bodyPr/>
          <a:lstStyle>
            <a:lvl1pPr>
              <a:defRPr>
                <a:solidFill>
                  <a:srgbClr val="003366"/>
                </a:solidFill>
              </a:defRPr>
            </a:lvl1pPr>
          </a:lstStyle>
          <a:p>
            <a:fld id="{FB7898BF-8D8E-4202-AA21-597F0A41981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38562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258888" y="4365625"/>
            <a:ext cx="7129462" cy="1871663"/>
          </a:xfrm>
          <a:prstGeom prst="rect">
            <a:avLst/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250825" y="5073650"/>
            <a:ext cx="798513" cy="457200"/>
          </a:xfrm>
          <a:prstGeom prst="rightArrow">
            <a:avLst>
              <a:gd name="adj1" fmla="val 50000"/>
              <a:gd name="adj2" fmla="val 50002"/>
            </a:avLst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14"/>
          <p:cNvSpPr>
            <a:spLocks noChangeArrowheads="1"/>
          </p:cNvSpPr>
          <p:nvPr userDrawn="1"/>
        </p:nvSpPr>
        <p:spPr bwMode="auto">
          <a:xfrm>
            <a:off x="1258888" y="4365625"/>
            <a:ext cx="7129462" cy="1871663"/>
          </a:xfrm>
          <a:prstGeom prst="rect">
            <a:avLst/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10" name="AutoShape 4"/>
          <p:cNvSpPr>
            <a:spLocks noChangeArrowheads="1"/>
          </p:cNvSpPr>
          <p:nvPr userDrawn="1"/>
        </p:nvSpPr>
        <p:spPr bwMode="auto">
          <a:xfrm>
            <a:off x="250825" y="5073650"/>
            <a:ext cx="798513" cy="457200"/>
          </a:xfrm>
          <a:prstGeom prst="rightArrow">
            <a:avLst>
              <a:gd name="adj1" fmla="val 50000"/>
              <a:gd name="adj2" fmla="val 50002"/>
            </a:avLst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pic>
        <p:nvPicPr>
          <p:cNvPr id="11" name="Image 18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3" y="6533893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55650" y="0"/>
            <a:ext cx="7931150" cy="836613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>
            <a:normAutofit/>
          </a:bodyPr>
          <a:lstStyle>
            <a:lvl1pPr>
              <a:defRPr>
                <a:solidFill>
                  <a:srgbClr val="254061"/>
                </a:solidFill>
              </a:defRPr>
            </a:lvl1pPr>
          </a:lstStyle>
          <a:p>
            <a:pPr lvl="0"/>
            <a:r>
              <a:rPr lang="en-US" noProof="0" dirty="0" err="1"/>
              <a:t>Cliquez</a:t>
            </a:r>
            <a:r>
              <a:rPr lang="en-US" noProof="0" dirty="0"/>
              <a:t> et </a:t>
            </a:r>
            <a:r>
              <a:rPr lang="en-US" noProof="0" dirty="0" err="1"/>
              <a:t>modifiez</a:t>
            </a:r>
            <a:r>
              <a:rPr lang="en-US" noProof="0" dirty="0"/>
              <a:t> le </a:t>
            </a:r>
            <a:r>
              <a:rPr lang="en-US" noProof="0" dirty="0" err="1"/>
              <a:t>titre</a:t>
            </a:r>
            <a:endParaRPr lang="en-US" noProof="0" dirty="0"/>
          </a:p>
        </p:txBody>
      </p:sp>
      <p:sp>
        <p:nvSpPr>
          <p:cNvPr id="6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1331640" y="4509120"/>
            <a:ext cx="6912768" cy="1656184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004080"/>
                </a:solidFill>
              </a:defRPr>
            </a:lvl1pPr>
            <a:lvl2pPr marL="457200" indent="0" algn="l">
              <a:buNone/>
              <a:defRPr/>
            </a:lvl2pPr>
            <a:lvl3pPr marL="914400" indent="0" algn="l">
              <a:buNone/>
              <a:defRPr/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755650" y="1268413"/>
            <a:ext cx="7920038" cy="2808287"/>
          </a:xfrm>
        </p:spPr>
        <p:txBody>
          <a:bodyPr/>
          <a:lstStyle/>
          <a:p>
            <a:pPr lvl="0"/>
            <a:r>
              <a:rPr lang="en-US" noProof="0" dirty="0" err="1"/>
              <a:t>Cliquez</a:t>
            </a:r>
            <a:r>
              <a:rPr lang="en-US" noProof="0" dirty="0"/>
              <a:t> pour modifier les styles du </a:t>
            </a:r>
            <a:r>
              <a:rPr lang="en-US" noProof="0" dirty="0" err="1"/>
              <a:t>texte</a:t>
            </a:r>
            <a:r>
              <a:rPr lang="en-US" noProof="0" dirty="0"/>
              <a:t> du masque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2"/>
            <a:r>
              <a:rPr lang="en-US" noProof="0" dirty="0" err="1"/>
              <a:t>Troisième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12" name="Espace réservé de la date 6"/>
          <p:cNvSpPr>
            <a:spLocks noGrp="1"/>
          </p:cNvSpPr>
          <p:nvPr>
            <p:ph type="dt" sz="half" idx="14"/>
          </p:nvPr>
        </p:nvSpPr>
        <p:spPr>
          <a:xfrm>
            <a:off x="6261100" y="6453188"/>
            <a:ext cx="865188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" name="Espace réservé du numéro de diapositive 8"/>
          <p:cNvSpPr>
            <a:spLocks noGrp="1"/>
          </p:cNvSpPr>
          <p:nvPr>
            <p:ph type="sldNum" sz="quarter" idx="16"/>
          </p:nvPr>
        </p:nvSpPr>
        <p:spPr>
          <a:xfrm>
            <a:off x="7273925" y="6453188"/>
            <a:ext cx="611188" cy="357187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72F69C31-4969-4D67-A89D-28651B30270C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61383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55650" y="0"/>
            <a:ext cx="7931150" cy="836613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/>
          <a:lstStyle/>
          <a:p>
            <a:pPr lvl="0"/>
            <a:r>
              <a:rPr lang="en-US" noProof="0" dirty="0" err="1"/>
              <a:t>Cliquez</a:t>
            </a:r>
            <a:r>
              <a:rPr lang="en-US" noProof="0" dirty="0"/>
              <a:t> et </a:t>
            </a:r>
            <a:r>
              <a:rPr lang="en-US" noProof="0" dirty="0" err="1"/>
              <a:t>modifiez</a:t>
            </a:r>
            <a:r>
              <a:rPr lang="en-US" noProof="0" dirty="0"/>
              <a:t> le </a:t>
            </a:r>
            <a:r>
              <a:rPr lang="en-US" noProof="0" dirty="0" err="1"/>
              <a:t>titre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755576" y="1268760"/>
            <a:ext cx="7920038" cy="4752975"/>
          </a:xfrm>
        </p:spPr>
        <p:txBody>
          <a:bodyPr/>
          <a:lstStyle/>
          <a:p>
            <a:pPr lvl="0"/>
            <a:r>
              <a:rPr lang="en-US" noProof="0" dirty="0" err="1"/>
              <a:t>Cliquez</a:t>
            </a:r>
            <a:r>
              <a:rPr lang="en-US" noProof="0" dirty="0"/>
              <a:t> pour modifier les styles du </a:t>
            </a:r>
            <a:r>
              <a:rPr lang="en-US" noProof="0" dirty="0" err="1"/>
              <a:t>texte</a:t>
            </a:r>
            <a:r>
              <a:rPr lang="en-US" noProof="0" dirty="0"/>
              <a:t> du masque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2"/>
            <a:r>
              <a:rPr lang="en-US" noProof="0" dirty="0" err="1"/>
              <a:t>Troisième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6" name="Espace réservé de la date 6"/>
          <p:cNvSpPr>
            <a:spLocks noGrp="1"/>
          </p:cNvSpPr>
          <p:nvPr>
            <p:ph type="dt" sz="half" idx="14"/>
          </p:nvPr>
        </p:nvSpPr>
        <p:spPr>
          <a:xfrm>
            <a:off x="6261100" y="6453188"/>
            <a:ext cx="865188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6"/>
          </p:nvPr>
        </p:nvSpPr>
        <p:spPr>
          <a:xfrm>
            <a:off x="7273925" y="6453188"/>
            <a:ext cx="611188" cy="357187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B2FC4E09-3FC3-4C6B-B400-1FC02119D840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pic>
        <p:nvPicPr>
          <p:cNvPr id="10" name="Image 18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3" y="6533893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3086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hyperlink" Target="http://creativecommons.org/licenses/by/4.0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Image 1" descr="logo un2011blanc_larg100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6392863"/>
            <a:ext cx="719137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Image 2" descr="gros-carres-ppt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7113" y="5759450"/>
            <a:ext cx="360362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55650" y="0"/>
            <a:ext cx="793115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et modifiez le titre de la diapositive</a:t>
            </a:r>
          </a:p>
        </p:txBody>
      </p:sp>
      <p:sp>
        <p:nvSpPr>
          <p:cNvPr id="1030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55650" y="1268413"/>
            <a:ext cx="7931150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texte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</p:txBody>
      </p:sp>
      <p:sp>
        <p:nvSpPr>
          <p:cNvPr id="1031" name="Line 12"/>
          <p:cNvSpPr>
            <a:spLocks noChangeShapeType="1"/>
          </p:cNvSpPr>
          <p:nvPr/>
        </p:nvSpPr>
        <p:spPr bwMode="auto">
          <a:xfrm>
            <a:off x="0" y="838200"/>
            <a:ext cx="4953000" cy="0"/>
          </a:xfrm>
          <a:prstGeom prst="line">
            <a:avLst/>
          </a:prstGeom>
          <a:noFill/>
          <a:ln w="12700">
            <a:solidFill>
              <a:srgbClr val="BCD22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4"/>
          </p:nvPr>
        </p:nvSpPr>
        <p:spPr>
          <a:xfrm>
            <a:off x="0" y="6418263"/>
            <a:ext cx="611188" cy="431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FFFFFF"/>
                </a:solidFill>
                <a:latin typeface="Trebuchet MS" panose="020B0603020202020204" pitchFamily="34" charset="0"/>
              </a:defRPr>
            </a:lvl1pPr>
          </a:lstStyle>
          <a:p>
            <a:fld id="{A05FEAC1-D4D6-42AF-82AD-A14CA1677C41}" type="slidenum">
              <a:rPr lang="fr-FR" altLang="fr-FR"/>
              <a:pPr/>
              <a:t>‹N°›</a:t>
            </a:fld>
            <a:endParaRPr lang="fr-FR" altLang="fr-FR"/>
          </a:p>
        </p:txBody>
      </p:sp>
      <p:pic>
        <p:nvPicPr>
          <p:cNvPr id="1035" name="Image 11" descr="carrevide4-ppt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476250"/>
            <a:ext cx="7207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Image 2" descr="gros-carres-ppt.pn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7113" y="5759450"/>
            <a:ext cx="360362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Line 12"/>
          <p:cNvSpPr>
            <a:spLocks noChangeShapeType="1"/>
          </p:cNvSpPr>
          <p:nvPr userDrawn="1"/>
        </p:nvSpPr>
        <p:spPr bwMode="auto">
          <a:xfrm>
            <a:off x="0" y="838200"/>
            <a:ext cx="4953000" cy="0"/>
          </a:xfrm>
          <a:prstGeom prst="line">
            <a:avLst/>
          </a:prstGeom>
          <a:noFill/>
          <a:ln w="12700">
            <a:solidFill>
              <a:srgbClr val="BCD22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pic>
        <p:nvPicPr>
          <p:cNvPr id="1038" name="Image 15" descr="carrevide4-ppt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476250"/>
            <a:ext cx="7207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age 18">
            <a:hlinkClick r:id="rId9"/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3" y="6533893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 userDrawn="1"/>
        </p:nvSpPr>
        <p:spPr>
          <a:xfrm>
            <a:off x="611188" y="6500038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cdlh 2023</a:t>
            </a:r>
            <a:r>
              <a:rPr lang="en-US" sz="1200" dirty="0"/>
              <a:t>, Statistical and symbolic language modeling </a:t>
            </a:r>
            <a:r>
              <a:rPr lang="fr-FR" sz="1200" dirty="0"/>
              <a:t>X3IT040</a:t>
            </a:r>
            <a:r>
              <a:rPr lang="en-US" sz="1200" dirty="0"/>
              <a:t>                </a:t>
            </a:r>
            <a:endParaRPr lang="fr-FR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98" r:id="rId1"/>
    <p:sldLayoutId id="2147485099" r:id="rId2"/>
    <p:sldLayoutId id="2147485100" r:id="rId3"/>
    <p:sldLayoutId id="2147485101" r:id="rId4"/>
  </p:sldLayoutIdLst>
  <p:hf hdr="0" dt="0"/>
  <p:txStyles>
    <p:titleStyle>
      <a:lvl1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 kern="1200">
          <a:solidFill>
            <a:srgbClr val="003366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2pPr>
      <a:lvl3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3pPr>
      <a:lvl4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4pPr>
      <a:lvl5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9pPr>
    </p:titleStyle>
    <p:bodyStyle>
      <a:lvl1pPr marL="457200" indent="-4572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adoc.univ-nantes.fr/course/view.php?id=2993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>
          <a:xfrm>
            <a:off x="2484438" y="1341438"/>
            <a:ext cx="6202362" cy="2087562"/>
          </a:xfrm>
        </p:spPr>
        <p:txBody>
          <a:bodyPr/>
          <a:lstStyle/>
          <a:p>
            <a:pPr fontAlgn="b"/>
            <a:r>
              <a:rPr lang="en-US" dirty="0"/>
              <a:t>Statistical and symbolic language modeling</a:t>
            </a: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4345861" y="4448175"/>
            <a:ext cx="4744376" cy="36933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r">
              <a:defRPr/>
            </a:pPr>
            <a:r>
              <a:rPr lang="fr-FR" sz="1800" dirty="0"/>
              <a:t>X3IT040</a:t>
            </a:r>
            <a:r>
              <a:rPr lang="fr-FR" altLang="fr-FR" sz="1800" b="1" dirty="0">
                <a:solidFill>
                  <a:srgbClr val="17375E"/>
                </a:solidFill>
                <a:latin typeface="+mn-lt"/>
              </a:rPr>
              <a:t>, </a:t>
            </a:r>
            <a:r>
              <a:rPr lang="fr-FR" sz="1800" b="1" dirty="0">
                <a:solidFill>
                  <a:srgbClr val="17375E"/>
                </a:solidFill>
                <a:latin typeface="+mn-lt"/>
              </a:rPr>
              <a:t>Colin de la </a:t>
            </a:r>
            <a:r>
              <a:rPr lang="fr-FR" sz="1800" b="1" dirty="0" err="1">
                <a:solidFill>
                  <a:srgbClr val="17375E"/>
                </a:solidFill>
                <a:latin typeface="+mn-lt"/>
              </a:rPr>
              <a:t>Higuera</a:t>
            </a:r>
            <a:r>
              <a:rPr lang="fr-FR" sz="1800" b="1" dirty="0">
                <a:solidFill>
                  <a:srgbClr val="17375E"/>
                </a:solidFill>
                <a:latin typeface="+mn-lt"/>
              </a:rPr>
              <a:t>, Nantes 2023</a:t>
            </a:r>
          </a:p>
        </p:txBody>
      </p:sp>
      <p:pic>
        <p:nvPicPr>
          <p:cNvPr id="6151" name="Image 1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163" y="4941888"/>
            <a:ext cx="735012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BE238D4-18C4-4D6F-BA6E-D2766D932F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6689" y="86749"/>
            <a:ext cx="2100592" cy="82197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Practical Information</a:t>
            </a:r>
            <a:endParaRPr lang="fr-FR" altLang="fr-FR"/>
          </a:p>
        </p:txBody>
      </p:sp>
      <p:sp>
        <p:nvSpPr>
          <p:cNvPr id="9220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pPr fontAlgn="b"/>
            <a:r>
              <a:rPr lang="en-US" altLang="fr-FR" sz="2000" dirty="0"/>
              <a:t>Official number is UE </a:t>
            </a:r>
            <a:r>
              <a:rPr lang="fr-FR" sz="2000" dirty="0"/>
              <a:t>X3IT040</a:t>
            </a:r>
          </a:p>
          <a:p>
            <a:endParaRPr lang="en-US" altLang="fr-FR" sz="2000" dirty="0"/>
          </a:p>
          <a:p>
            <a:r>
              <a:rPr lang="en-US" altLang="fr-FR" sz="1800" dirty="0"/>
              <a:t>8 Classes Colin de la Higuera</a:t>
            </a:r>
          </a:p>
          <a:p>
            <a:endParaRPr lang="en-US" altLang="fr-FR" sz="2000" dirty="0"/>
          </a:p>
          <a:p>
            <a:r>
              <a:rPr lang="en-US" altLang="fr-FR" sz="2000" dirty="0">
                <a:solidFill>
                  <a:srgbClr val="003366"/>
                </a:solidFill>
              </a:rPr>
              <a:t>Slides available on Open Moodle… here </a:t>
            </a:r>
          </a:p>
          <a:p>
            <a:r>
              <a:rPr lang="en-US" altLang="fr-FR" sz="2000" dirty="0">
                <a:solidFill>
                  <a:srgbClr val="003366"/>
                </a:solidFill>
                <a:hlinkClick r:id="rId3"/>
              </a:rPr>
              <a:t>https://madoc.univ-nantes.fr/course/view.php?id=29932</a:t>
            </a:r>
            <a:r>
              <a:rPr lang="en-US" altLang="fr-FR" sz="2000" dirty="0">
                <a:solidFill>
                  <a:srgbClr val="003366"/>
                </a:solidFill>
              </a:rPr>
              <a:t> </a:t>
            </a:r>
          </a:p>
          <a:p>
            <a:r>
              <a:rPr lang="en-US" altLang="fr-FR" sz="2000" dirty="0">
                <a:solidFill>
                  <a:srgbClr val="003366"/>
                </a:solidFill>
              </a:rPr>
              <a:t>Connect as guest  </a:t>
            </a:r>
          </a:p>
          <a:p>
            <a:endParaRPr lang="en-US" altLang="fr-FR" sz="2000" dirty="0"/>
          </a:p>
          <a:p>
            <a:r>
              <a:rPr lang="en-US" altLang="fr-FR" sz="2000" u="sng" dirty="0"/>
              <a:t>Evaluation:</a:t>
            </a:r>
            <a:r>
              <a:rPr lang="en-US" altLang="fr-FR" sz="2000" dirty="0"/>
              <a:t> A test on Dec 21st</a:t>
            </a:r>
          </a:p>
        </p:txBody>
      </p:sp>
      <p:sp>
        <p:nvSpPr>
          <p:cNvPr id="9221" name="Espace réservé du pied de page 2"/>
          <p:cNvSpPr>
            <a:spLocks noGrp="1"/>
          </p:cNvSpPr>
          <p:nvPr>
            <p:ph type="ftr" sz="quarter" idx="4294967295"/>
          </p:nvPr>
        </p:nvSpPr>
        <p:spPr bwMode="auto">
          <a:xfrm>
            <a:off x="57357" y="4365625"/>
            <a:ext cx="776770" cy="28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dirty="0">
                <a:solidFill>
                  <a:schemeClr val="bg1"/>
                </a:solidFill>
                <a:ea typeface="ヒラギノ角ゴ Pro W3" charset="-128"/>
                <a:cs typeface="Trebuchet MS" panose="020B0603020202020204" pitchFamily="34" charset="0"/>
              </a:rPr>
              <a:t>Colin de la </a:t>
            </a:r>
            <a:r>
              <a:rPr lang="fr-FR" altLang="fr-FR" dirty="0" err="1">
                <a:solidFill>
                  <a:schemeClr val="bg1"/>
                </a:solidFill>
                <a:ea typeface="ヒラギノ角ゴ Pro W3" charset="-128"/>
                <a:cs typeface="Trebuchet MS" panose="020B0603020202020204" pitchFamily="34" charset="0"/>
              </a:rPr>
              <a:t>Higuera</a:t>
            </a:r>
            <a:r>
              <a:rPr lang="fr-FR" altLang="fr-FR" dirty="0">
                <a:solidFill>
                  <a:schemeClr val="bg1"/>
                </a:solidFill>
                <a:ea typeface="ヒラギノ角ゴ Pro W3" charset="-128"/>
                <a:cs typeface="Trebuchet MS" panose="020B0603020202020204" pitchFamily="34" charset="0"/>
              </a:rPr>
              <a:t>, Nantes, 2017</a:t>
            </a:r>
          </a:p>
        </p:txBody>
      </p:sp>
      <p:sp>
        <p:nvSpPr>
          <p:cNvPr id="9222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058F7D-73BE-4519-9E6F-B4CCDEB7143F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526D6E-AB6C-4EB6-A68A-4FEE7D74B4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pied de page 3"/>
          <p:cNvSpPr>
            <a:spLocks noGrp="1"/>
          </p:cNvSpPr>
          <p:nvPr>
            <p:ph type="ftr" sz="quarter" idx="4294967295"/>
          </p:nvPr>
        </p:nvSpPr>
        <p:spPr bwMode="auto">
          <a:xfrm>
            <a:off x="577668" y="6564832"/>
            <a:ext cx="752881" cy="223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dirty="0">
                <a:solidFill>
                  <a:srgbClr val="004080"/>
                </a:solidFill>
                <a:ea typeface="ヒラギノ角ゴ Pro W3" charset="-128"/>
                <a:cs typeface="Trebuchet MS" panose="020B0603020202020204" pitchFamily="34" charset="0"/>
              </a:rPr>
              <a:t>Colin de la </a:t>
            </a:r>
            <a:r>
              <a:rPr lang="fr-FR" altLang="fr-FR" dirty="0" err="1">
                <a:solidFill>
                  <a:srgbClr val="004080"/>
                </a:solidFill>
                <a:ea typeface="ヒラギノ角ゴ Pro W3" charset="-128"/>
                <a:cs typeface="Trebuchet MS" panose="020B0603020202020204" pitchFamily="34" charset="0"/>
              </a:rPr>
              <a:t>Higuera</a:t>
            </a:r>
            <a:r>
              <a:rPr lang="fr-FR" altLang="fr-FR" dirty="0">
                <a:solidFill>
                  <a:srgbClr val="004080"/>
                </a:solidFill>
                <a:ea typeface="ヒラギノ角ゴ Pro W3" charset="-128"/>
                <a:cs typeface="Trebuchet MS" panose="020B0603020202020204" pitchFamily="34" charset="0"/>
              </a:rPr>
              <a:t>, Nantes, 2017</a:t>
            </a:r>
          </a:p>
        </p:txBody>
      </p:sp>
      <p:sp>
        <p:nvSpPr>
          <p:cNvPr id="13315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02D1687-FF41-407A-9F01-AA29FD2A29C9}" type="slidenum">
              <a:rPr lang="fr-FR" altLang="fr-FR">
                <a:solidFill>
                  <a:srgbClr val="003366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fr-FR" altLang="fr-FR">
              <a:solidFill>
                <a:srgbClr val="003366"/>
              </a:solidFill>
              <a:ea typeface="ヒラギノ角ゴ Pro W3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CD22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pic>
        <p:nvPicPr>
          <p:cNvPr id="13317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813" y="2103438"/>
            <a:ext cx="5286375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Univ Nantes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é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30648</TotalTime>
  <Words>79</Words>
  <Application>Microsoft Office PowerPoint</Application>
  <PresentationFormat>Affichage à l'écran (4:3)</PresentationFormat>
  <Paragraphs>16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DINPro-Medium</vt:lpstr>
      <vt:lpstr>Times New Roman</vt:lpstr>
      <vt:lpstr>Trebuchet MS</vt:lpstr>
      <vt:lpstr>Univ Nantes</vt:lpstr>
      <vt:lpstr>Statistical and symbolic language modeling</vt:lpstr>
      <vt:lpstr>Practical Information</vt:lpstr>
      <vt:lpstr>Présentation PowerPoint</vt:lpstr>
    </vt:vector>
  </TitlesOfParts>
  <Company>DIRECTION COMMUNICATION UNIVERSITE DE NANTES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Gabarits</dc:title>
  <dc:creator>DIRECTION COMMUNICATION UNIVERSITE DE NANTES</dc:creator>
  <cp:lastModifiedBy>Colin Colin</cp:lastModifiedBy>
  <cp:revision>840</cp:revision>
  <cp:lastPrinted>2018-09-11T16:03:06Z</cp:lastPrinted>
  <dcterms:created xsi:type="dcterms:W3CDTF">2010-09-24T07:14:30Z</dcterms:created>
  <dcterms:modified xsi:type="dcterms:W3CDTF">2023-12-13T13:40:33Z</dcterms:modified>
</cp:coreProperties>
</file>