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7" r:id="rId11"/>
  </p:sldIdLst>
  <p:sldSz cx="9144000" cy="6858000" type="screen4x3"/>
  <p:notesSz cx="6881813" cy="100155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r">
              <a:defRPr sz="1300"/>
            </a:lvl1pPr>
          </a:lstStyle>
          <a:p>
            <a:fld id="{F5307600-E538-4B0C-A3FA-EDE8CB4CCDB0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51" tIns="48276" rIns="96551" bIns="4827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182" y="4757381"/>
            <a:ext cx="5505450" cy="4506992"/>
          </a:xfrm>
          <a:prstGeom prst="rect">
            <a:avLst/>
          </a:prstGeom>
        </p:spPr>
        <p:txBody>
          <a:bodyPr vert="horz" lIns="96551" tIns="48276" rIns="96551" bIns="4827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8102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r">
              <a:defRPr sz="1300"/>
            </a:lvl1pPr>
          </a:lstStyle>
          <a:p>
            <a:fld id="{ACB140B4-1E4A-49E9-A126-9FE1CEE108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D71F7E-61EF-4AD7-BC3E-28CFDC673511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2662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6975" cy="3756025"/>
          </a:xfrm>
          <a:ln/>
        </p:spPr>
      </p:sp>
      <p:sp>
        <p:nvSpPr>
          <p:cNvPr id="266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3C636-AD8E-41FD-BD4D-AE6A6C15A8EB}" type="datetimeFigureOut">
              <a:rPr lang="fr-FR" smtClean="0"/>
              <a:pPr/>
              <a:t>12/09/2023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F1044-B6C7-4B43-8F94-29DA0AE2E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2348880"/>
            <a:ext cx="5726832" cy="1752600"/>
          </a:xfrm>
          <a:noFill/>
          <a:ln w="22225" cmpd="dbl">
            <a:solidFill>
              <a:schemeClr val="tx2">
                <a:lumMod val="75000"/>
              </a:schemeClr>
            </a:solidFill>
          </a:ln>
        </p:spPr>
        <p:txBody>
          <a:bodyPr lIns="92075" tIns="46038" rIns="92075" bIns="46038">
            <a:normAutofit fontScale="92500" lnSpcReduction="20000"/>
          </a:bodyPr>
          <a:lstStyle/>
          <a:p>
            <a:pPr eaLnBrk="1" hangingPunct="1"/>
            <a:r>
              <a:rPr lang="fr-FR" sz="4400" dirty="0" smtClean="0">
                <a:solidFill>
                  <a:schemeClr val="tx2">
                    <a:lumMod val="75000"/>
                  </a:schemeClr>
                </a:solidFill>
              </a:rPr>
              <a:t>LA COMPTABILITE GENERALE ET DE GESTION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439144" y="5733256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 smtClean="0"/>
              <a:t>Licence professionnelle, Animation, Gestion et Organisation des APS, option Activités Aquatiques. </a:t>
            </a:r>
          </a:p>
          <a:p>
            <a:pPr lvl="0"/>
            <a:r>
              <a:rPr lang="fr-FR" dirty="0" smtClean="0"/>
              <a:t>Licence </a:t>
            </a:r>
            <a:r>
              <a:rPr lang="fr-FR" smtClean="0"/>
              <a:t>STAPS parcours Management </a:t>
            </a:r>
            <a:r>
              <a:rPr lang="fr-FR" dirty="0" smtClean="0"/>
              <a:t>du sport</a:t>
            </a:r>
            <a:endParaRPr lang="fr-FR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76056" y="548680"/>
            <a:ext cx="3638600" cy="456456"/>
          </a:xfrm>
          <a:prstGeom prst="rect">
            <a:avLst/>
          </a:prstGeom>
          <a:noFill/>
          <a:ln>
            <a:noFill/>
          </a:ln>
        </p:spPr>
        <p:txBody>
          <a:bodyPr vert="horz" lIns="92075" tIns="46038" rIns="92075" bIns="46038" rtlCol="0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Intervenante</a:t>
            </a:r>
            <a:r>
              <a:rPr kumimoji="0" lang="fr-FR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Nadine HEMON</a:t>
            </a:r>
          </a:p>
        </p:txBody>
      </p:sp>
      <p:pic>
        <p:nvPicPr>
          <p:cNvPr id="32772" name="Picture 4" descr="Résultat de recherche d'images pour &quot;UFR STAPS Nantes - Licence professionnelle, Animation, Gestion et Organisation des APS, option Activités Aquatiques.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48682"/>
            <a:ext cx="2115791" cy="1008112"/>
          </a:xfrm>
          <a:prstGeom prst="rect">
            <a:avLst/>
          </a:prstGeom>
          <a:noFill/>
        </p:spPr>
      </p:pic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D3BD9-14E2-4C5D-A177-7EC79DE22873}" type="datetime1">
              <a:rPr lang="fr-FR" smtClean="0"/>
              <a:pPr/>
              <a:t>12/09/2023</a:t>
            </a:fld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8A0BD-6BBF-4A42-9879-623D0359E79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674086"/>
            <a:ext cx="9144000" cy="311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8301568" cy="4581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16632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EXERCICE a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620688"/>
            <a:ext cx="8568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Antoine décide se mettre à son compte. Il apporte 20 000€ qui lui permettent d’acheter un fonds commercial d’une valeur de 15 000 € et de démarrer son activité. Au bout d’un an d’activité, il dispose: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Du fonds commercial , toujours valorisé pour 15 000 €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De gros matériel pour une valeur de 10 000 €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D’un stock de 1 000€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De 2 000 € sur son compte bancaire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De 500 € en caisse</a:t>
            </a:r>
          </a:p>
          <a:p>
            <a:pPr>
              <a:buFontTx/>
              <a:buChar char="-"/>
            </a:pPr>
            <a:endParaRPr lang="fr-FR" dirty="0" smtClean="0"/>
          </a:p>
          <a:p>
            <a:r>
              <a:rPr lang="fr-FR" dirty="0" smtClean="0"/>
              <a:t>Il a accordé des délais de règlement à son principal client qui lui doit 1 500 € au moment de la clôture des comptes. De son côté, Antoine doit 2000 € à ses fournisseurs;</a:t>
            </a:r>
          </a:p>
          <a:p>
            <a:endParaRPr lang="fr-FR" dirty="0"/>
          </a:p>
          <a:p>
            <a:r>
              <a:rPr lang="fr-FR" dirty="0" smtClean="0"/>
              <a:t>Par ailleurs, il a pris en leasing (crédit bail) un véhicule utilitaire afin de faire ses achats et d’éventuelles livraisons. La valeur du véhicule est de 16 000 € et le loyer mensuel de 800 € HT; </a:t>
            </a:r>
          </a:p>
          <a:p>
            <a:r>
              <a:rPr lang="fr-FR" b="1" dirty="0" smtClean="0"/>
              <a:t>Etablissez son bilan à la fin de la première année </a:t>
            </a:r>
            <a:r>
              <a:rPr lang="fr-FR" b="1" dirty="0" smtClean="0"/>
              <a:t>d’activité. Déterminez son résultat.</a:t>
            </a:r>
            <a:endParaRPr lang="fr-FR" b="1" dirty="0" smtClean="0"/>
          </a:p>
          <a:p>
            <a:pPr>
              <a:buFontTx/>
              <a:buChar char="-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51520" y="692696"/>
          <a:ext cx="8712968" cy="3960438"/>
        </p:xfrm>
        <a:graphic>
          <a:graphicData uri="http://schemas.openxmlformats.org/drawingml/2006/table">
            <a:tbl>
              <a:tblPr/>
              <a:tblGrid>
                <a:gridCol w="2905587"/>
                <a:gridCol w="1310364"/>
                <a:gridCol w="3160065"/>
                <a:gridCol w="1336952"/>
              </a:tblGrid>
              <a:tr h="414776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ACTIF</a:t>
                      </a: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PASSIF</a:t>
                      </a: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597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79" marR="7979" marT="79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Immobilisations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Capital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actif immobilisé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Resultat de l'exercice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stocks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capitaux propores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créances clients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dettes financières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trésorerie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2 500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dettes fournisseurs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actif circulant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dettes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295"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ACTIF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PASSIF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30 000</a:t>
                      </a:r>
                    </a:p>
                  </a:txBody>
                  <a:tcPr marL="7979" marR="7979" marT="79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16632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EXERCICE b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620688"/>
            <a:ext cx="8568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Une entreprise démarre son activité avec un apport de 10 000 € de ses actionnaires. Au bout d’un an, elle décide de faire son bilan. Elle possède: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Du gros matériel d’une valeur de 8 000 €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D’un stock de 4 000€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 de créances clients de 6 000 €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De 3000 € sur son compte bancaire</a:t>
            </a:r>
          </a:p>
          <a:p>
            <a:pPr>
              <a:buFontTx/>
              <a:buChar char="-"/>
            </a:pPr>
            <a:endParaRPr lang="fr-FR" dirty="0"/>
          </a:p>
          <a:p>
            <a:r>
              <a:rPr lang="fr-FR" dirty="0" smtClean="0"/>
              <a:t>A la même date, elle doit les sommes suivantes: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3 000 € à ses fournisseurs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2 000€ à l’administration fiscale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1000 € de résultat </a:t>
            </a:r>
            <a:r>
              <a:rPr lang="fr-FR" smtClean="0"/>
              <a:t>sur l’année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Calculez le montant de son actif .Présentez un bilan schématique avec les postes actif et capitaux propres et dettes. déduisez en celui de ses dettes  financières.</a:t>
            </a:r>
          </a:p>
          <a:p>
            <a:pPr>
              <a:buFontTx/>
              <a:buChar char="-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8" y="1849438"/>
            <a:ext cx="75152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16632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EXERCICE c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394692"/>
            <a:ext cx="8568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Une entreprise a réalisé les opérations suivantes durant l’année N:</a:t>
            </a:r>
          </a:p>
          <a:p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Ventes de produits finis pour 200 000 € HT dont seulement 170 000 € ont été encaissés au 31/12/N</a:t>
            </a:r>
          </a:p>
          <a:p>
            <a:pPr>
              <a:buFontTx/>
              <a:buChar char="-"/>
            </a:pPr>
            <a:r>
              <a:rPr lang="fr-FR" dirty="0" smtClean="0"/>
              <a:t>Encaissement de 20 000 € au titre de ventes réalisées en décembre N-1</a:t>
            </a:r>
          </a:p>
          <a:p>
            <a:pPr>
              <a:buFontTx/>
              <a:buChar char="-"/>
            </a:pPr>
            <a:r>
              <a:rPr lang="fr-FR" dirty="0" smtClean="0"/>
              <a:t> Achats de matières premières et de consommables pour 140  000€ dont seulement 125000 € ont été payées au 31/12/N</a:t>
            </a:r>
          </a:p>
          <a:p>
            <a:pPr>
              <a:buFontTx/>
              <a:buChar char="-"/>
            </a:pPr>
            <a:r>
              <a:rPr lang="fr-FR" dirty="0" smtClean="0"/>
              <a:t>Frais de personnel 24 000 € dont 800 € seront réglés en janvier N+1</a:t>
            </a:r>
          </a:p>
          <a:p>
            <a:pPr>
              <a:buFontTx/>
              <a:buChar char="-"/>
            </a:pPr>
            <a:r>
              <a:rPr lang="fr-FR" dirty="0" smtClean="0"/>
              <a:t> Impôts et taxes: 2 000 € totalement réglés dans l’exercice</a:t>
            </a:r>
          </a:p>
          <a:p>
            <a:pPr>
              <a:buFontTx/>
              <a:buChar char="-"/>
            </a:pPr>
            <a:r>
              <a:rPr lang="fr-FR" dirty="0" smtClean="0"/>
              <a:t>Frais généraux (loyer, assurance, électricité </a:t>
            </a:r>
            <a:r>
              <a:rPr lang="fr-FR" dirty="0" err="1" smtClean="0"/>
              <a:t>etc</a:t>
            </a:r>
            <a:r>
              <a:rPr lang="fr-FR" dirty="0" smtClean="0"/>
              <a:t>…): 10 000€ HT totalement réglés sur l’exercice </a:t>
            </a:r>
          </a:p>
          <a:p>
            <a:pPr>
              <a:buFontTx/>
              <a:buChar char="-"/>
            </a:pPr>
            <a:r>
              <a:rPr lang="fr-FR" dirty="0" smtClean="0"/>
              <a:t>Achat  d’un nouvel outillage pour 2000 € HT (durée d’utilisation prévue de cinq ans à compter du 01/10/N)</a:t>
            </a:r>
          </a:p>
          <a:p>
            <a:r>
              <a:rPr lang="fr-FR" dirty="0" smtClean="0"/>
              <a:t>Outre cet outillage, on vous informe que l’entreprise utilise également du matériel acheté l’année précédente pour 10 000 € HT (durée d’utilisation prévue 5ans)</a:t>
            </a:r>
          </a:p>
          <a:p>
            <a:r>
              <a:rPr lang="fr-FR" dirty="0" smtClean="0"/>
              <a:t>Elle a également acheté pour 5000 € de titres financiers qui ont généré des revenus de 400 € au titre de l’exercice N.</a:t>
            </a:r>
          </a:p>
          <a:p>
            <a:r>
              <a:rPr lang="fr-FR" dirty="0" smtClean="0"/>
              <a:t>On supposera que toutes les matières premières et consommables achetés ont été utilisés pour la production de l’exercice N.</a:t>
            </a:r>
          </a:p>
          <a:p>
            <a:endParaRPr lang="fr-FR" b="1" dirty="0" smtClean="0"/>
          </a:p>
          <a:p>
            <a:r>
              <a:rPr lang="fr-FR" b="1" dirty="0" smtClean="0"/>
              <a:t>Etablissez le compte de résultat de l’année N.</a:t>
            </a:r>
          </a:p>
          <a:p>
            <a:pPr>
              <a:buFontTx/>
              <a:buChar char="-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5" y="258763"/>
            <a:ext cx="782955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881883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582</Words>
  <Application>Microsoft Office PowerPoint</Application>
  <PresentationFormat>Affichage à l'écran (4:3)</PresentationFormat>
  <Paragraphs>89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Nadine</dc:creator>
  <cp:lastModifiedBy>Nadine</cp:lastModifiedBy>
  <cp:revision>22</cp:revision>
  <dcterms:created xsi:type="dcterms:W3CDTF">2018-09-07T08:56:05Z</dcterms:created>
  <dcterms:modified xsi:type="dcterms:W3CDTF">2023-09-12T06:55:23Z</dcterms:modified>
</cp:coreProperties>
</file>