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2C5488-4A62-4F76-9A3B-513817125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D36F8E-0424-4C96-B4A9-85F0315A0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11A1D5-5661-4C85-AC0F-A5943C1C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B8B3E2-792E-4D1D-A612-28D8F9FB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C6FC22-0D99-4C14-98A3-207ADBB6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49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1A6DCE-123E-4E21-8049-245DEB4A3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2155F7-6165-40CD-AD42-1374BDC12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4D6C3E-2521-4309-B13E-9C219EEBB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839052-5C4F-4FAA-931B-4FFA899B0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7D2980-D6DE-49FE-91A6-902D84202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91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4E7063E-9520-4ADB-98F1-E93716890D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0535D88-A2CA-46D7-B1D3-9A43C0235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AD3008-F7A7-4D15-801B-79967C3ED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F5E4B3-7BAB-459F-A57A-810BB075A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3542EA-D531-426E-AA18-4DD0034A5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08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F255E-3DAD-4E7B-8A04-95E8D34AD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AA3F82-3124-4005-A01F-2EADC622D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1DF5B9-7140-42E9-9C43-8B6E20DA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60EC5B-1873-4334-A696-4B0E5D6A4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386389-4473-46B3-BEB2-17B03AB6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05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EBFFD6-261F-4A0A-A696-08E978E4E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89A3AD-2DB9-4D8F-954C-CA8320BCE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7DD82F-87F1-4C6A-A915-67F912B04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03852D-1647-48A6-906D-ED48A1064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80551E-9F52-4E6E-AA85-92F8ECCD6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66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672F22-F09C-4AE6-9316-EE549CC5B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7FBA0-0FEB-4F67-9AEF-30435BA8C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ECFFEA-3880-435A-8D33-BE61E4165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086BD-1716-4846-9F0C-4018F197B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EEC95E-77BE-4C6A-AFE5-730023B2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307634-66DB-4C44-B964-9F3AD5F1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80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876988-21D8-4953-AA6D-C85A9DCA7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A8A2FC-1B2C-4A0F-B530-30109FFA9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7EE90F-D8C1-4017-B244-41B04F2DB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0DEC4B5-4BED-4D5E-B9F7-E2044D00FE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2460166-47B7-4975-A66B-9FC3D9FA8A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CECCB35-69A6-4D70-8C77-289B6FF39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0544D26-31FE-46D2-B9DF-C4E249EDA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2632159-A3F0-4818-B1F8-64304865F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35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9A031A-AFB9-4D3B-B9FE-DF3C2D7E8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B2951DA-9ADC-4622-8832-93ED2CCD5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EAA395-05A9-4D5E-A70D-0EE976F75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786BB4-247C-4301-AA1E-180EF3CA8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22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9EF3245-9645-4B3C-AB99-FCC082523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9E7780C-1E2F-448C-B31B-F7430825A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62FA26-A234-48D0-B8F3-C7AAC438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0A2CE6-FEEA-49DC-AA6D-E9959F24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B29FBF-9E8D-45BF-98F8-3C0BFE7A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2FECE56-C953-4F11-B057-81586DFE0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C3ED5B-7A7C-4172-94C0-E42EEB38F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65A711-980B-4F7C-9021-048B2F22E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D53CF3-2BC8-43E7-8317-F84E11CBF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026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29B102-3772-4032-B82C-3C4EB634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83D3144-D97A-4BC8-8EEF-F6CE543E3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95F252-B776-4025-9B54-CE8403CF8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A19CD1-5A18-4DE6-A408-3D9D28BD4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6A3E194-A58D-42DB-8761-A93BC716C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493699-5C50-43CE-8D98-41FA81DD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221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2829564-8266-4F98-B471-FA065D78F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F99FEF-DB7F-45D6-B82F-E7798F616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2913B6-4E09-4072-827B-20EE76755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50C21-173C-45D2-AB96-36C88ADB0EA7}" type="datetimeFigureOut">
              <a:rPr lang="fr-FR" smtClean="0"/>
              <a:t>16/09/2022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3C655A-489A-4238-BB3E-AB1C1B00B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FDC2D2-944E-446D-9768-1F16DEF88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25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B6475C6-84A5-47B8-9AEF-9CF7573AE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963390"/>
              </p:ext>
            </p:extLst>
          </p:nvPr>
        </p:nvGraphicFramePr>
        <p:xfrm>
          <a:off x="116266" y="-6563"/>
          <a:ext cx="11959470" cy="6809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20">
                  <a:extLst>
                    <a:ext uri="{9D8B030D-6E8A-4147-A177-3AD203B41FA5}">
                      <a16:colId xmlns:a16="http://schemas.microsoft.com/office/drawing/2014/main" val="4285040527"/>
                    </a:ext>
                  </a:extLst>
                </a:gridCol>
                <a:gridCol w="2303510">
                  <a:extLst>
                    <a:ext uri="{9D8B030D-6E8A-4147-A177-3AD203B41FA5}">
                      <a16:colId xmlns:a16="http://schemas.microsoft.com/office/drawing/2014/main" val="531145180"/>
                    </a:ext>
                  </a:extLst>
                </a:gridCol>
                <a:gridCol w="2303510">
                  <a:extLst>
                    <a:ext uri="{9D8B030D-6E8A-4147-A177-3AD203B41FA5}">
                      <a16:colId xmlns:a16="http://schemas.microsoft.com/office/drawing/2014/main" val="3142564112"/>
                    </a:ext>
                  </a:extLst>
                </a:gridCol>
                <a:gridCol w="2303510">
                  <a:extLst>
                    <a:ext uri="{9D8B030D-6E8A-4147-A177-3AD203B41FA5}">
                      <a16:colId xmlns:a16="http://schemas.microsoft.com/office/drawing/2014/main" val="751769126"/>
                    </a:ext>
                  </a:extLst>
                </a:gridCol>
                <a:gridCol w="2303510">
                  <a:extLst>
                    <a:ext uri="{9D8B030D-6E8A-4147-A177-3AD203B41FA5}">
                      <a16:colId xmlns:a16="http://schemas.microsoft.com/office/drawing/2014/main" val="3354985612"/>
                    </a:ext>
                  </a:extLst>
                </a:gridCol>
                <a:gridCol w="2303510">
                  <a:extLst>
                    <a:ext uri="{9D8B030D-6E8A-4147-A177-3AD203B41FA5}">
                      <a16:colId xmlns:a16="http://schemas.microsoft.com/office/drawing/2014/main" val="3223259632"/>
                    </a:ext>
                  </a:extLst>
                </a:gridCol>
              </a:tblGrid>
              <a:tr h="40528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Qualité de l’ouverture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Partie 1 : </a:t>
                      </a:r>
                    </a:p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Fiche élève présentant le bloc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Partie 2 : 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Analyse des contraintes du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Partie 3a : 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Analyse de ce que le grimpeur sait faire et diagnostic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Partie 3b : 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Stratégie d’intervention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5044466"/>
                  </a:ext>
                </a:extLst>
              </a:tr>
              <a:tr h="694248"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Bloc non réaliste (trop difficile ou trop facile)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Présentation confuse, incomplète ou incompréhensible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Présentation confuse, incomplète ou incompréhensible</a:t>
                      </a:r>
                    </a:p>
                    <a:p>
                      <a:pPr algn="ctr"/>
                      <a:endParaRPr lang="fr-FR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Présentation confuse, incomplète ou incompréhensible</a:t>
                      </a:r>
                    </a:p>
                    <a:p>
                      <a:pPr algn="ctr"/>
                      <a:endParaRPr lang="fr-FR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Présentation confuse, incomplète ou incompréhensible</a:t>
                      </a:r>
                    </a:p>
                    <a:p>
                      <a:pPr algn="ctr"/>
                      <a:endParaRPr lang="fr-FR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2809541"/>
                  </a:ext>
                </a:extLst>
              </a:tr>
              <a:tr h="124638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Bloc réaliste mais sans réel intérêt pour transformer la motricité du grimpeur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/>
                        <a:t>Présentation compréhensible mais confuse</a:t>
                      </a:r>
                    </a:p>
                    <a:p>
                      <a:pPr algn="ctr"/>
                      <a:endParaRPr lang="fr-FR" sz="1050" b="0" dirty="0"/>
                    </a:p>
                    <a:p>
                      <a:pPr algn="ctr"/>
                      <a:r>
                        <a:rPr lang="fr-FR" sz="1050" b="0" dirty="0"/>
                        <a:t>Toutes les informations sont présentes mais le visuel est difficile à comprendre (fiche trop chargée et/ou absence de code couleur notamment)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/>
                        <a:t>Présentation confuse</a:t>
                      </a:r>
                    </a:p>
                    <a:p>
                      <a:pPr algn="ctr"/>
                      <a:r>
                        <a:rPr lang="fr-FR" sz="1050" b="0" dirty="0"/>
                        <a:t>Les intentions des ouvreurs sont présentées.</a:t>
                      </a:r>
                    </a:p>
                    <a:p>
                      <a:pPr algn="ctr"/>
                      <a:r>
                        <a:rPr lang="fr-FR" sz="1050" b="0" dirty="0"/>
                        <a:t>Le bloc est présenté sans cadre d’analyse</a:t>
                      </a:r>
                    </a:p>
                    <a:p>
                      <a:pPr algn="ctr"/>
                      <a:endParaRPr lang="fr-FR" sz="1050" b="0" dirty="0"/>
                    </a:p>
                    <a:p>
                      <a:pPr algn="ctr"/>
                      <a:r>
                        <a:rPr lang="fr-FR" sz="1050" b="0" dirty="0"/>
                        <a:t>Des erreurs importantes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/>
                        <a:t>Analyse vague</a:t>
                      </a:r>
                    </a:p>
                    <a:p>
                      <a:pPr algn="ctr"/>
                      <a:r>
                        <a:rPr lang="fr-FR" sz="1050" b="0" dirty="0"/>
                        <a:t>Remarques d’ordre général sur la motricité du grimpeur (le grimpeur fait trop ceci, pas assez cela)</a:t>
                      </a:r>
                    </a:p>
                    <a:p>
                      <a:pPr algn="ctr"/>
                      <a:endParaRPr lang="fr-FR" sz="1050" b="0" dirty="0"/>
                    </a:p>
                    <a:p>
                      <a:pPr algn="ctr"/>
                      <a:r>
                        <a:rPr lang="fr-FR" sz="1050" b="0" dirty="0"/>
                        <a:t>Des erreurs d’analyse importantes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/>
                        <a:t>Propositions anecdotiques</a:t>
                      </a:r>
                    </a:p>
                    <a:p>
                      <a:pPr algn="ctr"/>
                      <a:r>
                        <a:rPr lang="fr-FR" sz="1050" b="0" dirty="0"/>
                        <a:t>Conseils généraux, peu exploitables, injonctions. (poser mieux ses pieds, serrer moins les prises)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0059362"/>
                  </a:ext>
                </a:extLst>
              </a:tr>
              <a:tr h="1150708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/>
                        <a:t>Bloc réaliste </a:t>
                      </a:r>
                      <a:endParaRPr lang="fr-FR" sz="1050" b="1" dirty="0"/>
                    </a:p>
                    <a:p>
                      <a:pPr algn="ctr"/>
                      <a:r>
                        <a:rPr lang="fr-FR" sz="1050" b="1" dirty="0"/>
                        <a:t>+</a:t>
                      </a:r>
                    </a:p>
                    <a:p>
                      <a:pPr algn="ctr"/>
                      <a:r>
                        <a:rPr lang="fr-FR" sz="1050" b="1" dirty="0"/>
                        <a:t>sollicitant de réelles transformations sur le plan moteur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/>
                        <a:t>Présentation compréhensible</a:t>
                      </a:r>
                    </a:p>
                    <a:p>
                      <a:pPr algn="ctr"/>
                      <a:r>
                        <a:rPr lang="fr-FR" sz="1050" b="0" dirty="0"/>
                        <a:t>Un code couleur facilite l’identification des contraintes propre à chaque niveau mais la fiche reste visuellement trop chargé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/>
                        <a:t>Présentation structurée</a:t>
                      </a:r>
                    </a:p>
                    <a:p>
                      <a:pPr algn="ctr"/>
                      <a:r>
                        <a:rPr lang="fr-FR" sz="1050" b="0" dirty="0"/>
                        <a:t>Le bloc est présenté en respectant un cadre d’analyse : Profil, itinéraire, Configuration de prises organisant le </a:t>
                      </a:r>
                      <a:r>
                        <a:rPr lang="fr-FR" sz="1050" b="0" dirty="0" err="1"/>
                        <a:t>Crux</a:t>
                      </a:r>
                      <a:r>
                        <a:rPr lang="fr-FR" sz="1050" b="0" dirty="0"/>
                        <a:t>, prises remarquables.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Analyse précise</a:t>
                      </a:r>
                    </a:p>
                    <a:p>
                      <a:pPr algn="ctr"/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L’analyse porte sur un </a:t>
                      </a:r>
                      <a:r>
                        <a:rPr lang="fr-FR" sz="1050" b="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moment précis (capture d’écran)  + des aspects précis </a:t>
                      </a:r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la motricité (pose des pieds, placement du CG, placement du regard, relâchement)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Propositions pertinentes mais limitées</a:t>
                      </a: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Conseils portant sur des aspects précis  pertinents du mouvement (Ou regarder ? Comment placer ses pieds ? Sur quoi porter son attention ? quelles sensations rechercher ?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4090343"/>
                  </a:ext>
                </a:extLst>
              </a:tr>
              <a:tr h="1302688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/>
                        <a:t>Bloc </a:t>
                      </a:r>
                      <a:r>
                        <a:rPr lang="fr-FR" sz="1050" b="0" dirty="0"/>
                        <a:t>réaliste, </a:t>
                      </a:r>
                      <a:r>
                        <a:rPr lang="fr-FR" sz="1050" b="0" dirty="0" err="1"/>
                        <a:t>intéréssant</a:t>
                      </a:r>
                      <a:r>
                        <a:rPr lang="fr-FR" sz="1050" b="0" dirty="0"/>
                        <a:t> </a:t>
                      </a:r>
                    </a:p>
                    <a:p>
                      <a:pPr algn="ctr"/>
                      <a:r>
                        <a:rPr lang="fr-FR" sz="1050" b="0" dirty="0"/>
                        <a:t>+</a:t>
                      </a:r>
                    </a:p>
                    <a:p>
                      <a:pPr algn="ctr"/>
                      <a:r>
                        <a:rPr lang="fr-FR" sz="1050" b="1" dirty="0"/>
                        <a:t>lisible.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Présentation compréhensible en un seul coup d’œil</a:t>
                      </a: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code couleur, la limitation du texte, l’agencement de la fiche permet de comprendre rapidement ce qu’il faut faire sans effort de lecture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Présentation structurée et reliée </a:t>
                      </a: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différents niveaux du cadre d’analyse sont explicitement reliés à des intentions d’ouverture bien identifiées.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Analyse précise et articulée</a:t>
                      </a:r>
                    </a:p>
                    <a:p>
                      <a:pPr algn="ctr"/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L’analyse porte sur un moment précis, </a:t>
                      </a: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 aspects précis de la motricité et permet de poser un diagnostic sur ce que le grimpeur sait faire et sur ce qu’il ne sait pas faire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Propositions pertinentes et contextualisés</a:t>
                      </a:r>
                    </a:p>
                    <a:p>
                      <a:pPr algn="ctr"/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conseils sont pensés pour être facilement compréhensible par un grimpeur en action +</a:t>
                      </a: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conseils sont associés à une manipulation des contraintes facilitant leur mise en œuvre.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7143071"/>
                  </a:ext>
                </a:extLst>
              </a:tr>
              <a:tr h="1454669"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Bloc réaliste, intéressant, lisible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+ </a:t>
                      </a:r>
                      <a:br>
                        <a:rPr lang="fr-FR" sz="1050" dirty="0"/>
                      </a:br>
                      <a:r>
                        <a:rPr lang="fr-FR" sz="1050" dirty="0"/>
                        <a:t>Original et/ou particulièrement bien pensé du point de vue de l’apprentissage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Présentation compréhensible d’un seul coup d’œil et particulièrement inventive et/ou esthétique</a:t>
                      </a:r>
                    </a:p>
                    <a:p>
                      <a:pPr algn="ctr"/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Une attention particulière est portée à la charte graphique, au choix des pictogrammes. Un recours possible à la vidéo simplifie la compréhension des consignes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Présentation claire, complète, pertinente et approfondie</a:t>
                      </a:r>
                    </a:p>
                    <a:p>
                      <a:pPr algn="ctr"/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cadre d’analyse est personnalisé et dépassé pour mettre en valeur le lien entre les choix faits par les ouvreurs et les apprentissages moteurs visés. </a:t>
                      </a:r>
                      <a:endParaRPr lang="fr-FR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/>
                        <a:t>Analyse précise, approfondie et articulée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dirty="0"/>
                        <a:t>L’analyse permet de faire des hypothèses articulant ce qui est observable et ce qui ne l’est pas (émotion, fatigue, prise d’information)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b="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dirty="0"/>
                        <a:t>Le diagnostic est hiérarchisé, des priorités sont définies.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/>
                        <a:t>Propositions d’une démarche d’intervention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dirty="0"/>
                        <a:t>Articulation de conseils, manipulation des contraintes de la situation, proposition d’une petite boucle spécifique pour isoler le problème, prolongement en cas de réussite.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7514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7316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602</Words>
  <Application>Microsoft Office PowerPoint</Application>
  <PresentationFormat>Grand écran</PresentationFormat>
  <Paragraphs>76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Lucas Simon-Malleret</dc:creator>
  <cp:lastModifiedBy>Lucas Simon-Malleret</cp:lastModifiedBy>
  <cp:revision>6</cp:revision>
  <dcterms:created xsi:type="dcterms:W3CDTF">2021-05-10T07:12:21Z</dcterms:created>
  <dcterms:modified xsi:type="dcterms:W3CDTF">2022-09-16T12:52:33Z</dcterms:modified>
</cp:coreProperties>
</file>