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5" r:id="rId1"/>
  </p:sldMasterIdLst>
  <p:notesMasterIdLst>
    <p:notesMasterId r:id="rId121"/>
  </p:notesMasterIdLst>
  <p:handoutMasterIdLst>
    <p:handoutMasterId r:id="rId122"/>
  </p:handoutMasterIdLst>
  <p:sldIdLst>
    <p:sldId id="305" r:id="rId2"/>
    <p:sldId id="453" r:id="rId3"/>
    <p:sldId id="306" r:id="rId4"/>
    <p:sldId id="315" r:id="rId5"/>
    <p:sldId id="373" r:id="rId6"/>
    <p:sldId id="258" r:id="rId7"/>
    <p:sldId id="307" r:id="rId8"/>
    <p:sldId id="308" r:id="rId9"/>
    <p:sldId id="309" r:id="rId10"/>
    <p:sldId id="329" r:id="rId11"/>
    <p:sldId id="330" r:id="rId12"/>
    <p:sldId id="310" r:id="rId13"/>
    <p:sldId id="314" r:id="rId14"/>
    <p:sldId id="342" r:id="rId15"/>
    <p:sldId id="260" r:id="rId16"/>
    <p:sldId id="261" r:id="rId17"/>
    <p:sldId id="311" r:id="rId18"/>
    <p:sldId id="312" r:id="rId19"/>
    <p:sldId id="313" r:id="rId20"/>
    <p:sldId id="343" r:id="rId21"/>
    <p:sldId id="325" r:id="rId22"/>
    <p:sldId id="374" r:id="rId23"/>
    <p:sldId id="344" r:id="rId24"/>
    <p:sldId id="350" r:id="rId25"/>
    <p:sldId id="262" r:id="rId26"/>
    <p:sldId id="345" r:id="rId27"/>
    <p:sldId id="263" r:id="rId28"/>
    <p:sldId id="264" r:id="rId29"/>
    <p:sldId id="349" r:id="rId30"/>
    <p:sldId id="265" r:id="rId31"/>
    <p:sldId id="347" r:id="rId32"/>
    <p:sldId id="326" r:id="rId33"/>
    <p:sldId id="348" r:id="rId34"/>
    <p:sldId id="353" r:id="rId35"/>
    <p:sldId id="351" r:id="rId36"/>
    <p:sldId id="352" r:id="rId37"/>
    <p:sldId id="316" r:id="rId38"/>
    <p:sldId id="317" r:id="rId39"/>
    <p:sldId id="450" r:id="rId40"/>
    <p:sldId id="451" r:id="rId41"/>
    <p:sldId id="318" r:id="rId42"/>
    <p:sldId id="445" r:id="rId43"/>
    <p:sldId id="327" r:id="rId44"/>
    <p:sldId id="328" r:id="rId45"/>
    <p:sldId id="266" r:id="rId46"/>
    <p:sldId id="319" r:id="rId47"/>
    <p:sldId id="355" r:id="rId48"/>
    <p:sldId id="356" r:id="rId49"/>
    <p:sldId id="357" r:id="rId50"/>
    <p:sldId id="358" r:id="rId51"/>
    <p:sldId id="359" r:id="rId52"/>
    <p:sldId id="360" r:id="rId53"/>
    <p:sldId id="361" r:id="rId54"/>
    <p:sldId id="362" r:id="rId55"/>
    <p:sldId id="363" r:id="rId56"/>
    <p:sldId id="364" r:id="rId57"/>
    <p:sldId id="365" r:id="rId58"/>
    <p:sldId id="385" r:id="rId59"/>
    <p:sldId id="386" r:id="rId60"/>
    <p:sldId id="446" r:id="rId61"/>
    <p:sldId id="447" r:id="rId62"/>
    <p:sldId id="391" r:id="rId63"/>
    <p:sldId id="392" r:id="rId64"/>
    <p:sldId id="354" r:id="rId65"/>
    <p:sldId id="269" r:id="rId66"/>
    <p:sldId id="270" r:id="rId67"/>
    <p:sldId id="271" r:id="rId68"/>
    <p:sldId id="272" r:id="rId69"/>
    <p:sldId id="273" r:id="rId70"/>
    <p:sldId id="274" r:id="rId71"/>
    <p:sldId id="275" r:id="rId72"/>
    <p:sldId id="415" r:id="rId73"/>
    <p:sldId id="276" r:id="rId74"/>
    <p:sldId id="277" r:id="rId75"/>
    <p:sldId id="278" r:id="rId76"/>
    <p:sldId id="279" r:id="rId77"/>
    <p:sldId id="281" r:id="rId78"/>
    <p:sldId id="282" r:id="rId79"/>
    <p:sldId id="280" r:id="rId80"/>
    <p:sldId id="283" r:id="rId81"/>
    <p:sldId id="284" r:id="rId82"/>
    <p:sldId id="285" r:id="rId83"/>
    <p:sldId id="286" r:id="rId84"/>
    <p:sldId id="287" r:id="rId85"/>
    <p:sldId id="288" r:id="rId86"/>
    <p:sldId id="289" r:id="rId87"/>
    <p:sldId id="290" r:id="rId88"/>
    <p:sldId id="291" r:id="rId89"/>
    <p:sldId id="292" r:id="rId90"/>
    <p:sldId id="452" r:id="rId91"/>
    <p:sldId id="293" r:id="rId92"/>
    <p:sldId id="294" r:id="rId93"/>
    <p:sldId id="295" r:id="rId94"/>
    <p:sldId id="296" r:id="rId95"/>
    <p:sldId id="297" r:id="rId96"/>
    <p:sldId id="389" r:id="rId97"/>
    <p:sldId id="390" r:id="rId98"/>
    <p:sldId id="393" r:id="rId99"/>
    <p:sldId id="394" r:id="rId100"/>
    <p:sldId id="443" r:id="rId101"/>
    <p:sldId id="444" r:id="rId102"/>
    <p:sldId id="366" r:id="rId103"/>
    <p:sldId id="381" r:id="rId104"/>
    <p:sldId id="382" r:id="rId105"/>
    <p:sldId id="383" r:id="rId106"/>
    <p:sldId id="449" r:id="rId107"/>
    <p:sldId id="368" r:id="rId108"/>
    <p:sldId id="369" r:id="rId109"/>
    <p:sldId id="416" r:id="rId110"/>
    <p:sldId id="384" r:id="rId111"/>
    <p:sldId id="370" r:id="rId112"/>
    <p:sldId id="378" r:id="rId113"/>
    <p:sldId id="379" r:id="rId114"/>
    <p:sldId id="380" r:id="rId115"/>
    <p:sldId id="371" r:id="rId116"/>
    <p:sldId id="372" r:id="rId117"/>
    <p:sldId id="376" r:id="rId118"/>
    <p:sldId id="454" r:id="rId119"/>
    <p:sldId id="455" r:id="rId120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FF"/>
    <a:srgbClr val="00CCFF"/>
    <a:srgbClr val="00FFFF"/>
    <a:srgbClr val="D60093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30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21.wmf"/><Relationship Id="rId2" Type="http://schemas.openxmlformats.org/officeDocument/2006/relationships/image" Target="../media/image14.wmf"/><Relationship Id="rId1" Type="http://schemas.openxmlformats.org/officeDocument/2006/relationships/image" Target="../media/image20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413" cy="53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t" anchorCtr="0" compatLnSpc="1">
            <a:prstTxWarp prst="textNoShape">
              <a:avLst/>
            </a:prstTxWarp>
          </a:bodyPr>
          <a:lstStyle>
            <a:lvl1pPr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s-ES_tradnl" altLang="fr-F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1" y="0"/>
            <a:ext cx="2919413" cy="53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t" anchorCtr="0" compatLnSpc="1">
            <a:prstTxWarp prst="textNoShape">
              <a:avLst/>
            </a:prstTxWarp>
          </a:bodyPr>
          <a:lstStyle>
            <a:lvl1pPr algn="r"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s-ES_tradnl" altLang="fr-F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93151"/>
            <a:ext cx="2919413" cy="53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b" anchorCtr="0" compatLnSpc="1">
            <a:prstTxWarp prst="textNoShape">
              <a:avLst/>
            </a:prstTxWarp>
          </a:bodyPr>
          <a:lstStyle>
            <a:lvl1pPr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s-ES_tradnl" altLang="fr-F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1" y="9393151"/>
            <a:ext cx="2919413" cy="53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b" anchorCtr="0" compatLnSpc="1">
            <a:prstTxWarp prst="textNoShape">
              <a:avLst/>
            </a:prstTxWarp>
          </a:bodyPr>
          <a:lstStyle>
            <a:lvl1pPr algn="r"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2DD8A0DF-BAC9-47F4-B8F0-EC260341FC20}" type="slidenum">
              <a:rPr lang="es-ES_tradnl" altLang="fr-FR"/>
              <a:pPr>
                <a:defRPr/>
              </a:pPr>
              <a:t>‹N°›</a:t>
            </a:fld>
            <a:endParaRPr lang="es-ES_tradnl" altLang="fr-FR"/>
          </a:p>
        </p:txBody>
      </p:sp>
    </p:spTree>
    <p:extLst>
      <p:ext uri="{BB962C8B-B14F-4D97-AF65-F5344CB8AC3E}">
        <p14:creationId xmlns:p14="http://schemas.microsoft.com/office/powerpoint/2010/main" val="552435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t" anchorCtr="0" compatLnSpc="1">
            <a:prstTxWarp prst="textNoShape">
              <a:avLst/>
            </a:prstTxWarp>
          </a:bodyPr>
          <a:lstStyle>
            <a:lvl1pPr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t" anchorCtr="0" compatLnSpc="1">
            <a:prstTxWarp prst="textNoShape">
              <a:avLst/>
            </a:prstTxWarp>
          </a:bodyPr>
          <a:lstStyle>
            <a:lvl1pPr algn="r"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629"/>
            <a:ext cx="4984750" cy="4467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2846"/>
            <a:ext cx="2944813" cy="49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b" anchorCtr="0" compatLnSpc="1">
            <a:prstTxWarp prst="textNoShape">
              <a:avLst/>
            </a:prstTxWarp>
          </a:bodyPr>
          <a:lstStyle>
            <a:lvl1pPr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846"/>
            <a:ext cx="2944812" cy="49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7" tIns="45924" rIns="91847" bIns="45924" numCol="1" anchor="b" anchorCtr="0" compatLnSpc="1">
            <a:prstTxWarp prst="textNoShape">
              <a:avLst/>
            </a:prstTxWarp>
          </a:bodyPr>
          <a:lstStyle>
            <a:lvl1pPr algn="r" defTabSz="919163" eaLnBrk="0" hangingPunct="0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D0BFD546-220B-4705-85C1-DE10F5DB857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19649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5FC685CE-5577-49BC-BFAC-D4335AAA25BA}" type="slidenum">
              <a:rPr lang="fr-FR" altLang="fr-FR">
                <a:latin typeface="Times New Roman" pitchFamily="18" charset="0"/>
              </a:rPr>
              <a:pPr/>
              <a:t>112</a:t>
            </a:fld>
            <a:endParaRPr lang="fr-FR" altLang="fr-FR">
              <a:latin typeface="Times New Roman" pitchFamily="18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5629"/>
            <a:ext cx="5438775" cy="4467939"/>
          </a:xfrm>
          <a:noFill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83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91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26667C0-CB03-4A07-8E1F-281A530B1A65}" type="slidenum">
              <a:rPr lang="fr-FR" altLang="fr-FR">
                <a:latin typeface="Times New Roman" pitchFamily="18" charset="0"/>
              </a:rPr>
              <a:pPr/>
              <a:t>113</a:t>
            </a:fld>
            <a:endParaRPr lang="fr-FR" altLang="fr-FR">
              <a:latin typeface="Times New Roman" pitchFamily="18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0" y="865188"/>
            <a:ext cx="4641850" cy="3481387"/>
          </a:xfrm>
          <a:ln w="12700" cap="flat">
            <a:solidFill>
              <a:schemeClr val="tx1"/>
            </a:solidFill>
          </a:ln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2453"/>
            <a:ext cx="4983162" cy="447111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4567" tIns="46453" rIns="94567" bIns="46453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435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 userDrawn="1"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Cliquez</a:t>
            </a:r>
            <a:r>
              <a:rPr lang="en-US" noProof="0" dirty="0"/>
              <a:t> pour modifier le style des sous-</a:t>
            </a:r>
            <a:r>
              <a:rPr lang="en-US" noProof="0" dirty="0" err="1"/>
              <a:t>titres</a:t>
            </a:r>
            <a:r>
              <a:rPr lang="en-US" noProof="0" dirty="0"/>
              <a:t> du masque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fld id="{FB7898BF-8D8E-4202-AA21-597F0A4198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7713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2F69C31-4969-4D67-A89D-28651B30270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7876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2FC4E09-3FC3-4C6B-B400-1FC02119D84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971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fr-FR" altLang="en-US" noProof="0"/>
              <a:t>Modifiez le style du titre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fr-FR" altLang="en-US" noProof="0"/>
              <a:t>Modifiez le style des sous-titres du masque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27701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437" y="6552801"/>
            <a:ext cx="2895600" cy="2770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r>
              <a:rPr lang="fr-FR" altLang="en-US"/>
              <a:t>Nantes, November 2013</a:t>
            </a:r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FA976-A160-40F5-8EE1-446AE553E4AB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63419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27701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EEDA75-A8D3-44EE-B74C-F87B62A647D7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96344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27701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411760" y="6237312"/>
            <a:ext cx="3682635" cy="3333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en-US"/>
              <a:t>Nantes, November 2013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76A15-13AD-457C-AECF-391625F64E59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2629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0"/>
            <a:ext cx="7543800" cy="1295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68313" y="1719263"/>
            <a:ext cx="4038600" cy="441166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719263"/>
            <a:ext cx="4038600" cy="441166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27701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771FE0-FDD5-429C-825D-9C7B7173D370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11321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0"/>
            <a:ext cx="7543800" cy="1295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68313" y="1719263"/>
            <a:ext cx="8229600" cy="4411662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27701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4F6C7D-DC76-4195-9A5B-C6B99C58EBCA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0756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creativecommons.org/licenses/by/4.0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texte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18263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fld id="{A05FEAC1-D4D6-42AF-82AD-A14CA1677C4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 userDrawn="1"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60136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</p:sldLayoutIdLst>
  <p:hf hdr="0" dt="0"/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cnrs.f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leo.cs.tu-dortmund.de:8100/index.html" TargetMode="External"/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labh-curien.univ-st-etienne.fr/zulu" TargetMode="External"/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5" Type="http://schemas.openxmlformats.org/officeDocument/2006/relationships/image" Target="../media/image20.wmf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Relationship Id="rId14" Type="http://schemas.openxmlformats.org/officeDocument/2006/relationships/image" Target="../media/image17.wmf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8.wmf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fr-FR" sz="5400" dirty="0"/>
              <a:t>Active Learning  </a:t>
            </a:r>
            <a:endParaRPr lang="en-GB" altLang="fr-FR" sz="5400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640" y="3049588"/>
            <a:ext cx="4916760" cy="2362200"/>
          </a:xfrm>
        </p:spPr>
        <p:txBody>
          <a:bodyPr/>
          <a:lstStyle/>
          <a:p>
            <a:pPr eaLnBrk="1" hangingPunct="1"/>
            <a:r>
              <a:rPr lang="fr-FR" altLang="fr-FR" dirty="0"/>
              <a:t>2023</a:t>
            </a:r>
            <a:endParaRPr lang="en-GB" altLang="fr-FR" sz="3000" dirty="0"/>
          </a:p>
          <a:p>
            <a:pPr eaLnBrk="1" hangingPunct="1"/>
            <a:r>
              <a:rPr lang="en-GB" altLang="fr-FR" sz="3000" dirty="0"/>
              <a:t>Colin de la </a:t>
            </a:r>
            <a:r>
              <a:rPr lang="en-GB" altLang="fr-FR" sz="3000" dirty="0" err="1"/>
              <a:t>Higuera</a:t>
            </a:r>
            <a:endParaRPr lang="fr-FR" altLang="fr-FR" sz="3000" dirty="0"/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0" y="6418263"/>
            <a:ext cx="611188" cy="43180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9D4FB79-49D7-48CB-ABF1-AFA4A6D9B304}" type="slidenum">
              <a:rPr lang="fr-FR" altLang="en-US"/>
              <a:pPr eaLnBrk="1" hangingPunct="1"/>
              <a:t>1</a:t>
            </a:fld>
            <a:endParaRPr lang="fr-FR" altLang="en-US"/>
          </a:p>
        </p:txBody>
      </p:sp>
      <p:sp>
        <p:nvSpPr>
          <p:cNvPr id="15367" name="AutoShape 10" descr="www.CNRS.fr">
            <a:hlinkClick r:id="rId2" tooltip="CNRS"/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pic>
        <p:nvPicPr>
          <p:cNvPr id="8" name="Picture 10" descr="http://leekwars.com/R/texture/emblem/1751.png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0" name="Picture 2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Model Checking / Model Learning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719263"/>
            <a:ext cx="8229600" cy="4805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fr-FR" sz="2700"/>
              <a:t>An electronic system can be modelled by a finite graph (a DFA)</a:t>
            </a:r>
          </a:p>
          <a:p>
            <a:pPr eaLnBrk="1" hangingPunct="1">
              <a:lnSpc>
                <a:spcPct val="90000"/>
              </a:lnSpc>
            </a:pPr>
            <a:r>
              <a:rPr lang="en-GB" altLang="fr-FR" sz="2700"/>
              <a:t>Checking if a chip meets its specification can be done by testing or by trying to learn the specification with queries</a:t>
            </a:r>
          </a:p>
          <a:p>
            <a:pPr eaLnBrk="1" hangingPunct="1">
              <a:lnSpc>
                <a:spcPct val="90000"/>
              </a:lnSpc>
            </a:pPr>
            <a:endParaRPr lang="en-GB" altLang="fr-FR" sz="2400"/>
          </a:p>
          <a:p>
            <a:pPr eaLnBrk="1" hangingPunct="1">
              <a:lnSpc>
                <a:spcPct val="90000"/>
              </a:lnSpc>
            </a:pPr>
            <a:r>
              <a:rPr lang="en-GB" altLang="fr-FR" sz="1900" i="1"/>
              <a:t>Bréhélin, L., Gascuel, O., Caraux, G.: Hidden Markov models with patterns to learn boolean vector sequences and application to the built-in self-test for integrated circuits. Pattern Analysis and Machine Intelligence 23(9) (2001) 997–1008</a:t>
            </a:r>
          </a:p>
          <a:p>
            <a:pPr eaLnBrk="1" hangingPunct="1">
              <a:lnSpc>
                <a:spcPct val="90000"/>
              </a:lnSpc>
            </a:pPr>
            <a:r>
              <a:rPr lang="en-GB" altLang="fr-FR" sz="1900" i="1"/>
              <a:t>Raffelt, H., Steffen, B.: Learnlib: A library for automata learning and experimentation. In: Proceedings of Fase 2006. Volume 3922 of LNCS, Springer-Verlag (2006) 377–380</a:t>
            </a:r>
          </a:p>
          <a:p>
            <a:pPr eaLnBrk="1" hangingPunct="1">
              <a:lnSpc>
                <a:spcPct val="90000"/>
              </a:lnSpc>
            </a:pPr>
            <a:r>
              <a:rPr lang="en-GB" altLang="fr-FR" sz="2100" i="1"/>
              <a:t>RERS: </a:t>
            </a:r>
            <a:r>
              <a:rPr lang="en-GB" altLang="fr-FR" sz="2100" i="1">
                <a:hlinkClick r:id="rId2"/>
              </a:rPr>
              <a:t>http://leo.cs.tu-dortmund.de:8100/index.html</a:t>
            </a:r>
            <a:r>
              <a:rPr lang="en-GB" altLang="fr-FR" sz="2100" i="1"/>
              <a:t> </a:t>
            </a:r>
          </a:p>
        </p:txBody>
      </p:sp>
      <p:sp>
        <p:nvSpPr>
          <p:cNvPr id="2355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008C9AC-A084-444F-AA96-0AA3CEC57199}" type="slidenum">
              <a:rPr lang="fr-FR" altLang="en-US"/>
              <a:pPr eaLnBrk="1" hangingPunct="1"/>
              <a:t>10</a:t>
            </a:fld>
            <a:endParaRPr lang="fr-FR" altLang="en-US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And</a:t>
            </a: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 </a:t>
            </a:r>
            <a:r>
              <a:rPr lang="en-US" altLang="fr-FR" sz="3200">
                <a:sym typeface="Symbol" pitchFamily="18" charset="2"/>
              </a:rPr>
              <a:t>(1-)</a:t>
            </a:r>
            <a:r>
              <a:rPr lang="en-US" altLang="fr-FR" sz="3200" i="1" baseline="30000"/>
              <a:t>m</a:t>
            </a:r>
            <a:r>
              <a:rPr lang="en-US" altLang="fr-FR" sz="3200">
                <a:sym typeface="Symbol" pitchFamily="18" charset="2"/>
              </a:rPr>
              <a:t> </a:t>
            </a:r>
            <a:r>
              <a:rPr lang="en-US" altLang="fr-FR">
                <a:sym typeface="Symbol" pitchFamily="18" charset="2"/>
              </a:rPr>
              <a:t></a:t>
            </a:r>
            <a:r>
              <a:rPr lang="en-US" altLang="fr-FR"/>
              <a:t> </a:t>
            </a:r>
            <a:r>
              <a:rPr lang="en-US" altLang="fr-FR">
                <a:sym typeface="Symbol" pitchFamily="18" charset="2"/>
              </a:rPr>
              <a:t>e</a:t>
            </a:r>
            <a:r>
              <a:rPr lang="en-US" altLang="fr-FR" baseline="30000">
                <a:sym typeface="Symbol" pitchFamily="18" charset="2"/>
              </a:rPr>
              <a:t>-</a:t>
            </a:r>
            <a:r>
              <a:rPr lang="en-US" altLang="fr-FR" i="1" baseline="30000">
                <a:sym typeface="Symbol" pitchFamily="18" charset="2"/>
              </a:rPr>
              <a:t>m</a:t>
            </a:r>
            <a:endParaRPr lang="en-US" altLang="fr-FR">
              <a:sym typeface="Symbol" pitchFamily="18" charset="2"/>
            </a:endParaRPr>
          </a:p>
          <a:p>
            <a:pPr eaLnBrk="1" hangingPunct="1"/>
            <a:r>
              <a:rPr lang="en-US" altLang="fr-FR">
                <a:sym typeface="Symbol" pitchFamily="18" charset="2"/>
              </a:rPr>
              <a:t>So by making this  we have: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fr-FR">
                <a:sym typeface="Symbol" pitchFamily="18" charset="2"/>
              </a:rPr>
              <a:t>			 </a:t>
            </a:r>
            <a:r>
              <a:rPr lang="en-US" altLang="fr-FR"/>
              <a:t> </a:t>
            </a:r>
            <a:r>
              <a:rPr lang="en-US" altLang="fr-FR">
                <a:sym typeface="Symbol" pitchFamily="18" charset="2"/>
              </a:rPr>
              <a:t>e</a:t>
            </a:r>
            <a:r>
              <a:rPr lang="en-US" altLang="fr-FR" baseline="30000">
                <a:sym typeface="Symbol" pitchFamily="18" charset="2"/>
              </a:rPr>
              <a:t>-</a:t>
            </a:r>
            <a:r>
              <a:rPr lang="en-US" altLang="fr-FR" i="1" baseline="30000">
                <a:sym typeface="Symbol" pitchFamily="18" charset="2"/>
              </a:rPr>
              <a:t>m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fr-FR">
                <a:sym typeface="Symbol" pitchFamily="18" charset="2"/>
              </a:rPr>
              <a:t>			</a:t>
            </a:r>
            <a:r>
              <a:rPr lang="en-US" altLang="fr-FR">
                <a:latin typeface="Courier New" pitchFamily="49" charset="0"/>
                <a:sym typeface="Symbol" pitchFamily="18" charset="2"/>
              </a:rPr>
              <a:t>log</a:t>
            </a:r>
            <a:r>
              <a:rPr lang="en-US" altLang="fr-FR">
                <a:sym typeface="Symbol" pitchFamily="18" charset="2"/>
              </a:rPr>
              <a:t>  </a:t>
            </a:r>
            <a:r>
              <a:rPr lang="en-US" altLang="fr-FR"/>
              <a:t> </a:t>
            </a:r>
            <a:r>
              <a:rPr lang="en-US" altLang="fr-FR">
                <a:sym typeface="Symbol" pitchFamily="18" charset="2"/>
              </a:rPr>
              <a:t>-</a:t>
            </a:r>
            <a:r>
              <a:rPr lang="en-US" altLang="fr-FR" i="1">
                <a:sym typeface="Symbol" pitchFamily="18" charset="2"/>
              </a:rPr>
              <a:t>m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fr-FR">
                <a:sym typeface="Symbol" pitchFamily="18" charset="2"/>
              </a:rPr>
              <a:t>			</a:t>
            </a:r>
            <a:r>
              <a:rPr lang="en-US" altLang="fr-FR">
                <a:latin typeface="Courier New" pitchFamily="49" charset="0"/>
                <a:sym typeface="Symbol" pitchFamily="18" charset="2"/>
              </a:rPr>
              <a:t>log</a:t>
            </a:r>
            <a:r>
              <a:rPr lang="en-US" altLang="fr-FR">
                <a:sym typeface="Symbol" pitchFamily="18" charset="2"/>
              </a:rPr>
              <a:t>(1/) </a:t>
            </a:r>
            <a:r>
              <a:rPr lang="en-US" altLang="fr-FR"/>
              <a:t> </a:t>
            </a:r>
            <a:r>
              <a:rPr lang="en-US" altLang="fr-FR" i="1">
                <a:sym typeface="Symbol" pitchFamily="18" charset="2"/>
              </a:rPr>
              <a:t>m</a:t>
            </a:r>
            <a:endParaRPr lang="en-US" altLang="fr-FR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fr-FR">
                <a:sym typeface="Symbol" pitchFamily="18" charset="2"/>
              </a:rPr>
              <a:t>			</a:t>
            </a:r>
            <a:r>
              <a:rPr lang="en-US" altLang="fr-FR" i="1">
                <a:sym typeface="Symbol" pitchFamily="18" charset="2"/>
              </a:rPr>
              <a:t>m </a:t>
            </a:r>
            <a:r>
              <a:rPr lang="en-US" altLang="fr-FR">
                <a:sym typeface="Symbol" pitchFamily="18" charset="2"/>
              </a:rPr>
              <a:t> 1/</a:t>
            </a:r>
            <a:r>
              <a:rPr lang="en-US" altLang="fr-FR" i="1">
                <a:sym typeface="Symbol" pitchFamily="18" charset="2"/>
              </a:rPr>
              <a:t> </a:t>
            </a:r>
            <a:r>
              <a:rPr lang="en-US" altLang="fr-FR">
                <a:latin typeface="Courier New" pitchFamily="49" charset="0"/>
                <a:sym typeface="Symbol" pitchFamily="18" charset="2"/>
              </a:rPr>
              <a:t>log</a:t>
            </a:r>
            <a:r>
              <a:rPr lang="en-US" altLang="fr-FR">
                <a:sym typeface="Symbol" pitchFamily="18" charset="2"/>
              </a:rPr>
              <a:t>(1/) </a:t>
            </a:r>
            <a:endParaRPr lang="en-US" altLang="fr-FR" i="1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fr-FR" altLang="fr-FR"/>
          </a:p>
        </p:txBody>
      </p:sp>
      <p:sp>
        <p:nvSpPr>
          <p:cNvPr id="11571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AB401B9-2F5E-4E64-9D38-9B5F2D76127F}" type="slidenum">
              <a:rPr lang="fr-FR" altLang="en-US"/>
              <a:pPr eaLnBrk="1" hangingPunct="1"/>
              <a:t>100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Conclusion</a:t>
            </a:r>
          </a:p>
        </p:txBody>
      </p:sp>
      <p:sp>
        <p:nvSpPr>
          <p:cNvPr id="11674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If we can draw according to the true distribution, one can learn an approximately correct DFA from membership queries only.</a:t>
            </a:r>
          </a:p>
        </p:txBody>
      </p:sp>
      <p:sp>
        <p:nvSpPr>
          <p:cNvPr id="11673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5EF69F2-FC54-4792-A1C3-65FD6967C9CA}" type="slidenum">
              <a:rPr lang="fr-FR" altLang="en-US"/>
              <a:pPr eaLnBrk="1" hangingPunct="1"/>
              <a:t>101</a:t>
            </a:fld>
            <a:endParaRPr lang="fr-FR" altLang="en-US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fr-FR" dirty="0"/>
              <a:t>5. Implementation issues</a:t>
            </a:r>
          </a:p>
          <a:p>
            <a:pPr lvl="1" algn="l" eaLnBrk="1" hangingPunct="1"/>
            <a:r>
              <a:rPr lang="en-GB" altLang="fr-FR" dirty="0"/>
              <a:t>How to implement the table</a:t>
            </a:r>
          </a:p>
          <a:p>
            <a:pPr lvl="1" algn="l" eaLnBrk="1" hangingPunct="1"/>
            <a:r>
              <a:rPr lang="en-GB" altLang="fr-FR" dirty="0"/>
              <a:t>About Zulu</a:t>
            </a:r>
          </a:p>
          <a:p>
            <a:pPr eaLnBrk="1" hangingPunct="1"/>
            <a:endParaRPr lang="fr-FR" altLang="fr-FR" dirty="0"/>
          </a:p>
        </p:txBody>
      </p:sp>
      <p:sp>
        <p:nvSpPr>
          <p:cNvPr id="11776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413C480-3365-4743-AA46-35745D9ED1EC}" type="slidenum">
              <a:rPr lang="fr-FR" altLang="en-US"/>
              <a:pPr eaLnBrk="1" hangingPunct="1"/>
              <a:t>102</a:t>
            </a:fld>
            <a:endParaRPr lang="fr-FR" altLang="en-US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11878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140200" y="1719263"/>
            <a:ext cx="4557713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altLang="fr-FR"/>
              <a:t> Instead of memorising a table of 0s and 1s, data structure should be a table of «knowledge»</a:t>
            </a:r>
          </a:p>
        </p:txBody>
      </p:sp>
      <p:sp>
        <p:nvSpPr>
          <p:cNvPr id="11878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3071B42-A933-43A3-B1C1-1CF4097D47C4}" type="slidenum">
              <a:rPr lang="fr-FR" altLang="en-US"/>
              <a:pPr eaLnBrk="1" hangingPunct="1"/>
              <a:t>103</a:t>
            </a:fld>
            <a:endParaRPr lang="fr-FR" altLang="en-US"/>
          </a:p>
        </p:txBody>
      </p:sp>
      <p:sp>
        <p:nvSpPr>
          <p:cNvPr id="118790" name="Line 4"/>
          <p:cNvSpPr>
            <a:spLocks noChangeShapeType="1"/>
          </p:cNvSpPr>
          <p:nvPr/>
        </p:nvSpPr>
        <p:spPr bwMode="auto">
          <a:xfrm>
            <a:off x="1433513" y="1854200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8791" name="Text Box 5"/>
          <p:cNvSpPr txBox="1">
            <a:spLocks noChangeArrowheads="1"/>
          </p:cNvSpPr>
          <p:nvPr/>
        </p:nvSpPr>
        <p:spPr bwMode="auto">
          <a:xfrm>
            <a:off x="900113" y="2565400"/>
            <a:ext cx="379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118792" name="Text Box 6"/>
          <p:cNvSpPr txBox="1">
            <a:spLocks noChangeArrowheads="1"/>
          </p:cNvSpPr>
          <p:nvPr/>
        </p:nvSpPr>
        <p:spPr bwMode="auto">
          <a:xfrm>
            <a:off x="1662113" y="1803400"/>
            <a:ext cx="102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  </a:t>
            </a:r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118793" name="Text Box 7"/>
          <p:cNvSpPr txBox="1">
            <a:spLocks noChangeArrowheads="1"/>
          </p:cNvSpPr>
          <p:nvPr/>
        </p:nvSpPr>
        <p:spPr bwMode="auto">
          <a:xfrm>
            <a:off x="595313" y="4095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a</a:t>
            </a:r>
          </a:p>
        </p:txBody>
      </p:sp>
      <p:sp>
        <p:nvSpPr>
          <p:cNvPr id="118794" name="Text Box 8"/>
          <p:cNvSpPr txBox="1">
            <a:spLocks noChangeArrowheads="1"/>
          </p:cNvSpPr>
          <p:nvPr/>
        </p:nvSpPr>
        <p:spPr bwMode="auto">
          <a:xfrm>
            <a:off x="900113" y="2952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</a:t>
            </a:r>
          </a:p>
        </p:txBody>
      </p:sp>
      <p:sp>
        <p:nvSpPr>
          <p:cNvPr id="118795" name="Text Box 9"/>
          <p:cNvSpPr txBox="1">
            <a:spLocks noChangeArrowheads="1"/>
          </p:cNvSpPr>
          <p:nvPr/>
        </p:nvSpPr>
        <p:spPr bwMode="auto">
          <a:xfrm>
            <a:off x="1738313" y="26479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18796" name="Text Box 10"/>
          <p:cNvSpPr txBox="1">
            <a:spLocks noChangeArrowheads="1"/>
          </p:cNvSpPr>
          <p:nvPr/>
        </p:nvSpPr>
        <p:spPr bwMode="auto">
          <a:xfrm>
            <a:off x="1738313" y="41465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</a:t>
            </a:r>
          </a:p>
        </p:txBody>
      </p:sp>
      <p:sp>
        <p:nvSpPr>
          <p:cNvPr id="118797" name="Text Box 11"/>
          <p:cNvSpPr txBox="1">
            <a:spLocks noChangeArrowheads="1"/>
          </p:cNvSpPr>
          <p:nvPr/>
        </p:nvSpPr>
        <p:spPr bwMode="auto">
          <a:xfrm>
            <a:off x="1738313" y="3556000"/>
            <a:ext cx="1735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0  0       </a:t>
            </a:r>
          </a:p>
        </p:txBody>
      </p:sp>
      <p:sp>
        <p:nvSpPr>
          <p:cNvPr id="118798" name="Text Box 12"/>
          <p:cNvSpPr txBox="1">
            <a:spLocks noChangeArrowheads="1"/>
          </p:cNvSpPr>
          <p:nvPr/>
        </p:nvSpPr>
        <p:spPr bwMode="auto">
          <a:xfrm>
            <a:off x="671513" y="35623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baa</a:t>
            </a:r>
          </a:p>
        </p:txBody>
      </p:sp>
      <p:sp>
        <p:nvSpPr>
          <p:cNvPr id="118799" name="Text Box 13"/>
          <p:cNvSpPr txBox="1">
            <a:spLocks noChangeArrowheads="1"/>
          </p:cNvSpPr>
          <p:nvPr/>
        </p:nvSpPr>
        <p:spPr bwMode="auto">
          <a:xfrm>
            <a:off x="823913" y="32575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</a:t>
            </a:r>
          </a:p>
        </p:txBody>
      </p:sp>
      <p:sp>
        <p:nvSpPr>
          <p:cNvPr id="118800" name="Text Box 14"/>
          <p:cNvSpPr txBox="1">
            <a:spLocks noChangeArrowheads="1"/>
          </p:cNvSpPr>
          <p:nvPr/>
        </p:nvSpPr>
        <p:spPr bwMode="auto">
          <a:xfrm>
            <a:off x="442913" y="50863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baaa</a:t>
            </a:r>
          </a:p>
        </p:txBody>
      </p:sp>
      <p:sp>
        <p:nvSpPr>
          <p:cNvPr id="118801" name="Text Box 15"/>
          <p:cNvSpPr txBox="1">
            <a:spLocks noChangeArrowheads="1"/>
          </p:cNvSpPr>
          <p:nvPr/>
        </p:nvSpPr>
        <p:spPr bwMode="auto">
          <a:xfrm>
            <a:off x="595313" y="44005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bb</a:t>
            </a:r>
          </a:p>
        </p:txBody>
      </p:sp>
      <p:sp>
        <p:nvSpPr>
          <p:cNvPr id="118802" name="Text Box 16"/>
          <p:cNvSpPr txBox="1">
            <a:spLocks noChangeArrowheads="1"/>
          </p:cNvSpPr>
          <p:nvPr/>
        </p:nvSpPr>
        <p:spPr bwMode="auto">
          <a:xfrm>
            <a:off x="519113" y="47815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bab</a:t>
            </a:r>
          </a:p>
        </p:txBody>
      </p:sp>
      <p:sp>
        <p:nvSpPr>
          <p:cNvPr id="118803" name="Text Box 17"/>
          <p:cNvSpPr txBox="1">
            <a:spLocks noChangeArrowheads="1"/>
          </p:cNvSpPr>
          <p:nvPr/>
        </p:nvSpPr>
        <p:spPr bwMode="auto">
          <a:xfrm>
            <a:off x="442913" y="53911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baab</a:t>
            </a:r>
          </a:p>
        </p:txBody>
      </p:sp>
      <p:sp>
        <p:nvSpPr>
          <p:cNvPr id="118804" name="Text Box 18"/>
          <p:cNvSpPr txBox="1">
            <a:spLocks noChangeArrowheads="1"/>
          </p:cNvSpPr>
          <p:nvPr/>
        </p:nvSpPr>
        <p:spPr bwMode="auto">
          <a:xfrm>
            <a:off x="1738313" y="29527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18805" name="Text Box 19"/>
          <p:cNvSpPr txBox="1">
            <a:spLocks noChangeArrowheads="1"/>
          </p:cNvSpPr>
          <p:nvPr/>
        </p:nvSpPr>
        <p:spPr bwMode="auto">
          <a:xfrm>
            <a:off x="1738313" y="50863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   </a:t>
            </a:r>
          </a:p>
        </p:txBody>
      </p:sp>
      <p:sp>
        <p:nvSpPr>
          <p:cNvPr id="118806" name="Text Box 20"/>
          <p:cNvSpPr txBox="1">
            <a:spLocks noChangeArrowheads="1"/>
          </p:cNvSpPr>
          <p:nvPr/>
        </p:nvSpPr>
        <p:spPr bwMode="auto">
          <a:xfrm>
            <a:off x="1738313" y="53911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18807" name="Text Box 21"/>
          <p:cNvSpPr txBox="1">
            <a:spLocks noChangeArrowheads="1"/>
          </p:cNvSpPr>
          <p:nvPr/>
        </p:nvSpPr>
        <p:spPr bwMode="auto">
          <a:xfrm>
            <a:off x="1738313" y="32575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1  0</a:t>
            </a:r>
          </a:p>
        </p:txBody>
      </p:sp>
      <p:sp>
        <p:nvSpPr>
          <p:cNvPr id="118808" name="Text Box 22"/>
          <p:cNvSpPr txBox="1">
            <a:spLocks noChangeArrowheads="1"/>
          </p:cNvSpPr>
          <p:nvPr/>
        </p:nvSpPr>
        <p:spPr bwMode="auto">
          <a:xfrm>
            <a:off x="1738313" y="47815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18809" name="Text Box 23"/>
          <p:cNvSpPr txBox="1">
            <a:spLocks noChangeArrowheads="1"/>
          </p:cNvSpPr>
          <p:nvPr/>
        </p:nvSpPr>
        <p:spPr bwMode="auto">
          <a:xfrm>
            <a:off x="1738313" y="4476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grpSp>
        <p:nvGrpSpPr>
          <p:cNvPr id="180248" name="Group 24"/>
          <p:cNvGrpSpPr>
            <a:grpSpLocks/>
          </p:cNvGrpSpPr>
          <p:nvPr/>
        </p:nvGrpSpPr>
        <p:grpSpPr bwMode="auto">
          <a:xfrm>
            <a:off x="2249488" y="4127500"/>
            <a:ext cx="1311275" cy="1701800"/>
            <a:chOff x="2290" y="2580"/>
            <a:chExt cx="826" cy="1072"/>
          </a:xfrm>
        </p:grpSpPr>
        <p:grpSp>
          <p:nvGrpSpPr>
            <p:cNvPr id="118811" name="Group 25"/>
            <p:cNvGrpSpPr>
              <a:grpSpLocks/>
            </p:cNvGrpSpPr>
            <p:nvPr/>
          </p:nvGrpSpPr>
          <p:grpSpPr bwMode="auto">
            <a:xfrm>
              <a:off x="2304" y="2580"/>
              <a:ext cx="812" cy="1072"/>
              <a:chOff x="2304" y="2580"/>
              <a:chExt cx="812" cy="1072"/>
            </a:xfrm>
          </p:grpSpPr>
          <p:sp>
            <p:nvSpPr>
              <p:cNvPr id="118813" name="Text Box 26"/>
              <p:cNvSpPr txBox="1">
                <a:spLocks noChangeArrowheads="1"/>
              </p:cNvSpPr>
              <p:nvPr/>
            </p:nvSpPr>
            <p:spPr bwMode="auto">
              <a:xfrm>
                <a:off x="2304" y="2580"/>
                <a:ext cx="3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18814" name="Text Box 27"/>
              <p:cNvSpPr txBox="1">
                <a:spLocks noChangeArrowheads="1"/>
              </p:cNvSpPr>
              <p:nvPr/>
            </p:nvSpPr>
            <p:spPr bwMode="auto">
              <a:xfrm>
                <a:off x="2304" y="3172"/>
                <a:ext cx="8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    </a:t>
                </a:r>
              </a:p>
            </p:txBody>
          </p:sp>
          <p:sp>
            <p:nvSpPr>
              <p:cNvPr id="118815" name="Text Box 28"/>
              <p:cNvSpPr txBox="1">
                <a:spLocks noChangeArrowheads="1"/>
              </p:cNvSpPr>
              <p:nvPr/>
            </p:nvSpPr>
            <p:spPr bwMode="auto">
              <a:xfrm>
                <a:off x="2304" y="3364"/>
                <a:ext cx="3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18816" name="Text Box 29"/>
              <p:cNvSpPr txBox="1">
                <a:spLocks noChangeArrowheads="1"/>
              </p:cNvSpPr>
              <p:nvPr/>
            </p:nvSpPr>
            <p:spPr bwMode="auto">
              <a:xfrm>
                <a:off x="2304" y="2980"/>
                <a:ext cx="8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     </a:t>
                </a:r>
              </a:p>
            </p:txBody>
          </p:sp>
          <p:sp>
            <p:nvSpPr>
              <p:cNvPr id="118817" name="Text Box 30"/>
              <p:cNvSpPr txBox="1">
                <a:spLocks noChangeArrowheads="1"/>
              </p:cNvSpPr>
              <p:nvPr/>
            </p:nvSpPr>
            <p:spPr bwMode="auto">
              <a:xfrm>
                <a:off x="2304" y="2788"/>
                <a:ext cx="2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 </a:t>
                </a:r>
              </a:p>
            </p:txBody>
          </p:sp>
        </p:grpSp>
        <p:sp>
          <p:nvSpPr>
            <p:cNvPr id="118812" name="Text Box 31"/>
            <p:cNvSpPr txBox="1">
              <a:spLocks noChangeArrowheads="1"/>
            </p:cNvSpPr>
            <p:nvPr/>
          </p:nvSpPr>
          <p:spPr bwMode="auto">
            <a:xfrm>
              <a:off x="2290" y="2795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fr-FR" sz="2400">
                  <a:latin typeface="Lucida Console" pitchFamily="49" charset="0"/>
                </a:rPr>
                <a:t>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Use pointers</a:t>
            </a:r>
          </a:p>
        </p:txBody>
      </p:sp>
      <p:sp>
        <p:nvSpPr>
          <p:cNvPr id="11981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15373A0-5AED-48F7-916C-9081FC7BB1C8}" type="slidenum">
              <a:rPr lang="fr-FR" altLang="en-US"/>
              <a:pPr eaLnBrk="1" hangingPunct="1"/>
              <a:t>104</a:t>
            </a:fld>
            <a:endParaRPr lang="fr-FR" altLang="en-US"/>
          </a:p>
        </p:txBody>
      </p:sp>
      <p:sp>
        <p:nvSpPr>
          <p:cNvPr id="119813" name="Line 4"/>
          <p:cNvSpPr>
            <a:spLocks noChangeShapeType="1"/>
          </p:cNvSpPr>
          <p:nvPr/>
        </p:nvSpPr>
        <p:spPr bwMode="auto">
          <a:xfrm>
            <a:off x="1403350" y="1844675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9814" name="Text Box 5"/>
          <p:cNvSpPr txBox="1">
            <a:spLocks noChangeArrowheads="1"/>
          </p:cNvSpPr>
          <p:nvPr/>
        </p:nvSpPr>
        <p:spPr bwMode="auto">
          <a:xfrm>
            <a:off x="900113" y="2565400"/>
            <a:ext cx="379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119815" name="Text Box 6"/>
          <p:cNvSpPr txBox="1">
            <a:spLocks noChangeArrowheads="1"/>
          </p:cNvSpPr>
          <p:nvPr/>
        </p:nvSpPr>
        <p:spPr bwMode="auto">
          <a:xfrm>
            <a:off x="1662113" y="1803400"/>
            <a:ext cx="102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  </a:t>
            </a:r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119816" name="Text Box 7"/>
          <p:cNvSpPr txBox="1">
            <a:spLocks noChangeArrowheads="1"/>
          </p:cNvSpPr>
          <p:nvPr/>
        </p:nvSpPr>
        <p:spPr bwMode="auto">
          <a:xfrm>
            <a:off x="595313" y="4095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a</a:t>
            </a:r>
          </a:p>
        </p:txBody>
      </p:sp>
      <p:sp>
        <p:nvSpPr>
          <p:cNvPr id="119817" name="Text Box 8"/>
          <p:cNvSpPr txBox="1">
            <a:spLocks noChangeArrowheads="1"/>
          </p:cNvSpPr>
          <p:nvPr/>
        </p:nvSpPr>
        <p:spPr bwMode="auto">
          <a:xfrm>
            <a:off x="900113" y="2952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</a:t>
            </a:r>
          </a:p>
        </p:txBody>
      </p:sp>
      <p:sp>
        <p:nvSpPr>
          <p:cNvPr id="119818" name="Text Box 9"/>
          <p:cNvSpPr txBox="1">
            <a:spLocks noChangeArrowheads="1"/>
          </p:cNvSpPr>
          <p:nvPr/>
        </p:nvSpPr>
        <p:spPr bwMode="auto">
          <a:xfrm>
            <a:off x="1738313" y="26479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19819" name="Text Box 10"/>
          <p:cNvSpPr txBox="1">
            <a:spLocks noChangeArrowheads="1"/>
          </p:cNvSpPr>
          <p:nvPr/>
        </p:nvSpPr>
        <p:spPr bwMode="auto">
          <a:xfrm>
            <a:off x="1738313" y="41465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</a:t>
            </a:r>
          </a:p>
        </p:txBody>
      </p:sp>
      <p:sp>
        <p:nvSpPr>
          <p:cNvPr id="119820" name="Text Box 11"/>
          <p:cNvSpPr txBox="1">
            <a:spLocks noChangeArrowheads="1"/>
          </p:cNvSpPr>
          <p:nvPr/>
        </p:nvSpPr>
        <p:spPr bwMode="auto">
          <a:xfrm>
            <a:off x="1738313" y="3556000"/>
            <a:ext cx="1735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0  0       </a:t>
            </a:r>
          </a:p>
        </p:txBody>
      </p:sp>
      <p:sp>
        <p:nvSpPr>
          <p:cNvPr id="119821" name="Text Box 12"/>
          <p:cNvSpPr txBox="1">
            <a:spLocks noChangeArrowheads="1"/>
          </p:cNvSpPr>
          <p:nvPr/>
        </p:nvSpPr>
        <p:spPr bwMode="auto">
          <a:xfrm>
            <a:off x="671513" y="35623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baa</a:t>
            </a:r>
          </a:p>
        </p:txBody>
      </p:sp>
      <p:sp>
        <p:nvSpPr>
          <p:cNvPr id="119822" name="Text Box 13"/>
          <p:cNvSpPr txBox="1">
            <a:spLocks noChangeArrowheads="1"/>
          </p:cNvSpPr>
          <p:nvPr/>
        </p:nvSpPr>
        <p:spPr bwMode="auto">
          <a:xfrm>
            <a:off x="827088" y="321310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</a:t>
            </a:r>
          </a:p>
        </p:txBody>
      </p:sp>
      <p:sp>
        <p:nvSpPr>
          <p:cNvPr id="119823" name="Text Box 14"/>
          <p:cNvSpPr txBox="1">
            <a:spLocks noChangeArrowheads="1"/>
          </p:cNvSpPr>
          <p:nvPr/>
        </p:nvSpPr>
        <p:spPr bwMode="auto">
          <a:xfrm>
            <a:off x="442913" y="50863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baaa</a:t>
            </a:r>
          </a:p>
        </p:txBody>
      </p:sp>
      <p:sp>
        <p:nvSpPr>
          <p:cNvPr id="119824" name="Text Box 15"/>
          <p:cNvSpPr txBox="1">
            <a:spLocks noChangeArrowheads="1"/>
          </p:cNvSpPr>
          <p:nvPr/>
        </p:nvSpPr>
        <p:spPr bwMode="auto">
          <a:xfrm>
            <a:off x="595313" y="44005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bb</a:t>
            </a:r>
          </a:p>
        </p:txBody>
      </p:sp>
      <p:sp>
        <p:nvSpPr>
          <p:cNvPr id="119825" name="Text Box 16"/>
          <p:cNvSpPr txBox="1">
            <a:spLocks noChangeArrowheads="1"/>
          </p:cNvSpPr>
          <p:nvPr/>
        </p:nvSpPr>
        <p:spPr bwMode="auto">
          <a:xfrm>
            <a:off x="519113" y="47815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bab</a:t>
            </a:r>
          </a:p>
        </p:txBody>
      </p:sp>
      <p:sp>
        <p:nvSpPr>
          <p:cNvPr id="119826" name="Text Box 17"/>
          <p:cNvSpPr txBox="1">
            <a:spLocks noChangeArrowheads="1"/>
          </p:cNvSpPr>
          <p:nvPr/>
        </p:nvSpPr>
        <p:spPr bwMode="auto">
          <a:xfrm>
            <a:off x="442913" y="53911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baab</a:t>
            </a:r>
          </a:p>
        </p:txBody>
      </p:sp>
      <p:sp>
        <p:nvSpPr>
          <p:cNvPr id="119827" name="Text Box 18"/>
          <p:cNvSpPr txBox="1">
            <a:spLocks noChangeArrowheads="1"/>
          </p:cNvSpPr>
          <p:nvPr/>
        </p:nvSpPr>
        <p:spPr bwMode="auto">
          <a:xfrm>
            <a:off x="1738313" y="29527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19828" name="Text Box 19"/>
          <p:cNvSpPr txBox="1">
            <a:spLocks noChangeArrowheads="1"/>
          </p:cNvSpPr>
          <p:nvPr/>
        </p:nvSpPr>
        <p:spPr bwMode="auto">
          <a:xfrm>
            <a:off x="1738313" y="50863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   </a:t>
            </a:r>
          </a:p>
        </p:txBody>
      </p:sp>
      <p:sp>
        <p:nvSpPr>
          <p:cNvPr id="119829" name="Text Box 20"/>
          <p:cNvSpPr txBox="1">
            <a:spLocks noChangeArrowheads="1"/>
          </p:cNvSpPr>
          <p:nvPr/>
        </p:nvSpPr>
        <p:spPr bwMode="auto">
          <a:xfrm>
            <a:off x="1738313" y="53911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19830" name="Text Box 21"/>
          <p:cNvSpPr txBox="1">
            <a:spLocks noChangeArrowheads="1"/>
          </p:cNvSpPr>
          <p:nvPr/>
        </p:nvSpPr>
        <p:spPr bwMode="auto">
          <a:xfrm>
            <a:off x="1738313" y="32575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1  0</a:t>
            </a:r>
          </a:p>
        </p:txBody>
      </p:sp>
      <p:sp>
        <p:nvSpPr>
          <p:cNvPr id="119831" name="Text Box 22"/>
          <p:cNvSpPr txBox="1">
            <a:spLocks noChangeArrowheads="1"/>
          </p:cNvSpPr>
          <p:nvPr/>
        </p:nvSpPr>
        <p:spPr bwMode="auto">
          <a:xfrm>
            <a:off x="1738313" y="47815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19832" name="Text Box 23"/>
          <p:cNvSpPr txBox="1">
            <a:spLocks noChangeArrowheads="1"/>
          </p:cNvSpPr>
          <p:nvPr/>
        </p:nvSpPr>
        <p:spPr bwMode="auto">
          <a:xfrm>
            <a:off x="1738313" y="4476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grpSp>
        <p:nvGrpSpPr>
          <p:cNvPr id="181272" name="Group 24"/>
          <p:cNvGrpSpPr>
            <a:grpSpLocks/>
          </p:cNvGrpSpPr>
          <p:nvPr/>
        </p:nvGrpSpPr>
        <p:grpSpPr bwMode="auto">
          <a:xfrm>
            <a:off x="2246313" y="4149725"/>
            <a:ext cx="1319212" cy="1701800"/>
            <a:chOff x="2254" y="2580"/>
            <a:chExt cx="2163" cy="1072"/>
          </a:xfrm>
        </p:grpSpPr>
        <p:grpSp>
          <p:nvGrpSpPr>
            <p:cNvPr id="119857" name="Group 25"/>
            <p:cNvGrpSpPr>
              <a:grpSpLocks/>
            </p:cNvGrpSpPr>
            <p:nvPr/>
          </p:nvGrpSpPr>
          <p:grpSpPr bwMode="auto">
            <a:xfrm>
              <a:off x="2268" y="2580"/>
              <a:ext cx="2149" cy="1072"/>
              <a:chOff x="2268" y="2580"/>
              <a:chExt cx="2149" cy="1072"/>
            </a:xfrm>
          </p:grpSpPr>
          <p:sp>
            <p:nvSpPr>
              <p:cNvPr id="119859" name="Text Box 26"/>
              <p:cNvSpPr txBox="1">
                <a:spLocks noChangeArrowheads="1"/>
              </p:cNvSpPr>
              <p:nvPr/>
            </p:nvSpPr>
            <p:spPr bwMode="auto">
              <a:xfrm>
                <a:off x="2304" y="2580"/>
                <a:ext cx="90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19860" name="Text Box 27"/>
              <p:cNvSpPr txBox="1">
                <a:spLocks noChangeArrowheads="1"/>
              </p:cNvSpPr>
              <p:nvPr/>
            </p:nvSpPr>
            <p:spPr bwMode="auto">
              <a:xfrm>
                <a:off x="2304" y="3172"/>
                <a:ext cx="21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    </a:t>
                </a:r>
              </a:p>
            </p:txBody>
          </p:sp>
          <p:sp>
            <p:nvSpPr>
              <p:cNvPr id="119861" name="Text Box 28"/>
              <p:cNvSpPr txBox="1">
                <a:spLocks noChangeArrowheads="1"/>
              </p:cNvSpPr>
              <p:nvPr/>
            </p:nvSpPr>
            <p:spPr bwMode="auto">
              <a:xfrm>
                <a:off x="2304" y="3364"/>
                <a:ext cx="90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19862" name="Text Box 29"/>
              <p:cNvSpPr txBox="1">
                <a:spLocks noChangeArrowheads="1"/>
              </p:cNvSpPr>
              <p:nvPr/>
            </p:nvSpPr>
            <p:spPr bwMode="auto">
              <a:xfrm>
                <a:off x="2304" y="2980"/>
                <a:ext cx="21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     </a:t>
                </a:r>
              </a:p>
            </p:txBody>
          </p:sp>
          <p:sp>
            <p:nvSpPr>
              <p:cNvPr id="119863" name="Text Box 30"/>
              <p:cNvSpPr txBox="1">
                <a:spLocks noChangeArrowheads="1"/>
              </p:cNvSpPr>
              <p:nvPr/>
            </p:nvSpPr>
            <p:spPr bwMode="auto">
              <a:xfrm>
                <a:off x="2268" y="2788"/>
                <a:ext cx="60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 </a:t>
                </a:r>
              </a:p>
            </p:txBody>
          </p:sp>
        </p:grpSp>
        <p:sp>
          <p:nvSpPr>
            <p:cNvPr id="119858" name="Text Box 31"/>
            <p:cNvSpPr txBox="1">
              <a:spLocks noChangeArrowheads="1"/>
            </p:cNvSpPr>
            <p:nvPr/>
          </p:nvSpPr>
          <p:spPr bwMode="auto">
            <a:xfrm>
              <a:off x="2254" y="2795"/>
              <a:ext cx="6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fr-FR" sz="2400">
                  <a:latin typeface="Lucida Console" pitchFamily="49" charset="0"/>
                </a:rPr>
                <a:t>1</a:t>
              </a:r>
            </a:p>
          </p:txBody>
        </p:sp>
      </p:grpSp>
      <p:sp>
        <p:nvSpPr>
          <p:cNvPr id="119834" name="Line 33"/>
          <p:cNvSpPr>
            <a:spLocks noChangeShapeType="1"/>
          </p:cNvSpPr>
          <p:nvPr/>
        </p:nvSpPr>
        <p:spPr bwMode="auto">
          <a:xfrm>
            <a:off x="4843463" y="1941513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9835" name="Text Box 34"/>
          <p:cNvSpPr txBox="1">
            <a:spLocks noChangeArrowheads="1"/>
          </p:cNvSpPr>
          <p:nvPr/>
        </p:nvSpPr>
        <p:spPr bwMode="auto">
          <a:xfrm>
            <a:off x="4310063" y="2652713"/>
            <a:ext cx="3794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119836" name="Text Box 35"/>
          <p:cNvSpPr txBox="1">
            <a:spLocks noChangeArrowheads="1"/>
          </p:cNvSpPr>
          <p:nvPr/>
        </p:nvSpPr>
        <p:spPr bwMode="auto">
          <a:xfrm>
            <a:off x="5072063" y="1890713"/>
            <a:ext cx="1022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  </a:t>
            </a:r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119837" name="Text Box 36"/>
          <p:cNvSpPr txBox="1">
            <a:spLocks noChangeArrowheads="1"/>
          </p:cNvSpPr>
          <p:nvPr/>
        </p:nvSpPr>
        <p:spPr bwMode="auto">
          <a:xfrm>
            <a:off x="4005263" y="41830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a</a:t>
            </a:r>
          </a:p>
        </p:txBody>
      </p:sp>
      <p:sp>
        <p:nvSpPr>
          <p:cNvPr id="119838" name="Text Box 37"/>
          <p:cNvSpPr txBox="1">
            <a:spLocks noChangeArrowheads="1"/>
          </p:cNvSpPr>
          <p:nvPr/>
        </p:nvSpPr>
        <p:spPr bwMode="auto">
          <a:xfrm>
            <a:off x="4310063" y="30400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</a:t>
            </a:r>
          </a:p>
        </p:txBody>
      </p:sp>
      <p:sp>
        <p:nvSpPr>
          <p:cNvPr id="119839" name="Text Box 40"/>
          <p:cNvSpPr txBox="1">
            <a:spLocks noChangeArrowheads="1"/>
          </p:cNvSpPr>
          <p:nvPr/>
        </p:nvSpPr>
        <p:spPr bwMode="auto">
          <a:xfrm>
            <a:off x="4081463" y="3649663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baa</a:t>
            </a:r>
          </a:p>
        </p:txBody>
      </p:sp>
      <p:sp>
        <p:nvSpPr>
          <p:cNvPr id="119840" name="Text Box 41"/>
          <p:cNvSpPr txBox="1">
            <a:spLocks noChangeArrowheads="1"/>
          </p:cNvSpPr>
          <p:nvPr/>
        </p:nvSpPr>
        <p:spPr bwMode="auto">
          <a:xfrm>
            <a:off x="4233863" y="3344863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</a:t>
            </a:r>
          </a:p>
        </p:txBody>
      </p:sp>
      <p:sp>
        <p:nvSpPr>
          <p:cNvPr id="119841" name="Text Box 42"/>
          <p:cNvSpPr txBox="1">
            <a:spLocks noChangeArrowheads="1"/>
          </p:cNvSpPr>
          <p:nvPr/>
        </p:nvSpPr>
        <p:spPr bwMode="auto">
          <a:xfrm>
            <a:off x="3852863" y="5173663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baaa</a:t>
            </a:r>
          </a:p>
        </p:txBody>
      </p:sp>
      <p:sp>
        <p:nvSpPr>
          <p:cNvPr id="119842" name="Text Box 43"/>
          <p:cNvSpPr txBox="1">
            <a:spLocks noChangeArrowheads="1"/>
          </p:cNvSpPr>
          <p:nvPr/>
        </p:nvSpPr>
        <p:spPr bwMode="auto">
          <a:xfrm>
            <a:off x="4005263" y="4487863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bb</a:t>
            </a:r>
          </a:p>
        </p:txBody>
      </p:sp>
      <p:sp>
        <p:nvSpPr>
          <p:cNvPr id="119843" name="Text Box 44"/>
          <p:cNvSpPr txBox="1">
            <a:spLocks noChangeArrowheads="1"/>
          </p:cNvSpPr>
          <p:nvPr/>
        </p:nvSpPr>
        <p:spPr bwMode="auto">
          <a:xfrm>
            <a:off x="3929063" y="4868863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bab</a:t>
            </a:r>
          </a:p>
        </p:txBody>
      </p:sp>
      <p:sp>
        <p:nvSpPr>
          <p:cNvPr id="119844" name="Text Box 45"/>
          <p:cNvSpPr txBox="1">
            <a:spLocks noChangeArrowheads="1"/>
          </p:cNvSpPr>
          <p:nvPr/>
        </p:nvSpPr>
        <p:spPr bwMode="auto">
          <a:xfrm>
            <a:off x="3852863" y="5478463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baab</a:t>
            </a:r>
          </a:p>
        </p:txBody>
      </p:sp>
      <p:sp>
        <p:nvSpPr>
          <p:cNvPr id="119845" name="Line 60"/>
          <p:cNvSpPr>
            <a:spLocks noChangeShapeType="1"/>
          </p:cNvSpPr>
          <p:nvPr/>
        </p:nvSpPr>
        <p:spPr bwMode="auto">
          <a:xfrm>
            <a:off x="8459788" y="1989138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9846" name="Text Box 61"/>
          <p:cNvSpPr txBox="1">
            <a:spLocks noChangeArrowheads="1"/>
          </p:cNvSpPr>
          <p:nvPr/>
        </p:nvSpPr>
        <p:spPr bwMode="auto">
          <a:xfrm>
            <a:off x="7596188" y="2060575"/>
            <a:ext cx="122555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s-ES_tradnl" altLang="fr-FR" sz="2000">
                <a:latin typeface="Comic Sans MS" pitchFamily="66" charset="0"/>
                <a:sym typeface="Symbol" pitchFamily="18" charset="2"/>
              </a:rPr>
              <a:t></a:t>
            </a:r>
            <a:r>
              <a:rPr lang="es-ES_tradnl" altLang="fr-FR" sz="200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	</a:t>
            </a:r>
            <a:r>
              <a:rPr lang="es-ES_tradnl" altLang="fr-FR" sz="2000">
                <a:latin typeface="Comic Sans MS" pitchFamily="66" charset="0"/>
                <a:sym typeface="Symbol" pitchFamily="18" charset="2"/>
              </a:rPr>
              <a:t>1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a	</a:t>
            </a:r>
            <a:r>
              <a:rPr lang="fr-FR" altLang="fr-FR" sz="2000">
                <a:latin typeface="Comic Sans MS" pitchFamily="66" charset="0"/>
              </a:rPr>
              <a:t>1</a:t>
            </a: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</a:t>
            </a:r>
            <a:r>
              <a:rPr lang="fr-FR" altLang="fr-FR" i="1"/>
              <a:t>	</a:t>
            </a:r>
            <a:r>
              <a:rPr lang="fr-FR" altLang="fr-FR"/>
              <a:t>1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aa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</a:t>
            </a:r>
            <a:r>
              <a:rPr lang="fr-FR" altLang="fr-FR" i="1"/>
              <a:t>	</a:t>
            </a:r>
            <a:r>
              <a:rPr lang="fr-FR" altLang="fr-FR"/>
              <a:t>1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bb</a:t>
            </a:r>
            <a:r>
              <a:rPr lang="fr-FR" altLang="fr-FR" i="1"/>
              <a:t>	</a:t>
            </a:r>
            <a:r>
              <a:rPr lang="fr-FR" altLang="fr-FR"/>
              <a:t>1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baa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bab</a:t>
            </a:r>
            <a:r>
              <a:rPr lang="fr-FR" altLang="fr-FR" i="1"/>
              <a:t>	</a:t>
            </a:r>
            <a:r>
              <a:rPr lang="fr-FR" altLang="fr-FR"/>
              <a:t>1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baaa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baab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baaaa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  <a:p>
            <a:pPr algn="ctr" eaLnBrk="1" hangingPunct="1"/>
            <a:r>
              <a:rPr lang="fr-FR" altLang="fr-FR" sz="2000" i="1">
                <a:latin typeface="Comic Sans MS" pitchFamily="66" charset="0"/>
              </a:rPr>
              <a:t>baaba</a:t>
            </a:r>
            <a:r>
              <a:rPr lang="fr-FR" altLang="fr-FR" i="1"/>
              <a:t>	</a:t>
            </a:r>
            <a:r>
              <a:rPr lang="fr-FR" altLang="fr-FR"/>
              <a:t>0</a:t>
            </a:r>
            <a:endParaRPr lang="fr-FR" altLang="fr-FR" sz="2000">
              <a:latin typeface="Comic Sans MS" pitchFamily="66" charset="0"/>
            </a:endParaRPr>
          </a:p>
        </p:txBody>
      </p:sp>
      <p:sp>
        <p:nvSpPr>
          <p:cNvPr id="119847" name="Rectangle 65"/>
          <p:cNvSpPr>
            <a:spLocks noChangeArrowheads="1"/>
          </p:cNvSpPr>
          <p:nvPr/>
        </p:nvSpPr>
        <p:spPr bwMode="auto">
          <a:xfrm>
            <a:off x="7596188" y="3357563"/>
            <a:ext cx="360362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19848" name="AutoShape 66"/>
          <p:cNvCxnSpPr>
            <a:cxnSpLocks noChangeShapeType="1"/>
            <a:endCxn id="119847" idx="1"/>
          </p:cNvCxnSpPr>
          <p:nvPr/>
        </p:nvCxnSpPr>
        <p:spPr bwMode="auto">
          <a:xfrm>
            <a:off x="6084888" y="3286125"/>
            <a:ext cx="1511300" cy="2159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9849" name="AutoShape 67"/>
          <p:cNvCxnSpPr>
            <a:cxnSpLocks noChangeShapeType="1"/>
            <a:stCxn id="119850" idx="0"/>
            <a:endCxn id="119847" idx="0"/>
          </p:cNvCxnSpPr>
          <p:nvPr/>
        </p:nvCxnSpPr>
        <p:spPr bwMode="auto">
          <a:xfrm rot="-5400000">
            <a:off x="6480969" y="2132807"/>
            <a:ext cx="71437" cy="2520950"/>
          </a:xfrm>
          <a:prstGeom prst="curvedConnector3">
            <a:avLst>
              <a:gd name="adj1" fmla="val 42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850" name="Oval 68"/>
          <p:cNvSpPr>
            <a:spLocks noChangeArrowheads="1"/>
          </p:cNvSpPr>
          <p:nvPr/>
        </p:nvSpPr>
        <p:spPr bwMode="auto">
          <a:xfrm>
            <a:off x="5148263" y="34290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9851" name="Oval 69"/>
          <p:cNvSpPr>
            <a:spLocks noChangeArrowheads="1"/>
          </p:cNvSpPr>
          <p:nvPr/>
        </p:nvSpPr>
        <p:spPr bwMode="auto">
          <a:xfrm>
            <a:off x="5867400" y="31416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9852" name="Oval 70"/>
          <p:cNvSpPr>
            <a:spLocks noChangeArrowheads="1"/>
          </p:cNvSpPr>
          <p:nvPr/>
        </p:nvSpPr>
        <p:spPr bwMode="auto">
          <a:xfrm>
            <a:off x="5867400" y="36449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9853" name="Oval 71"/>
          <p:cNvSpPr>
            <a:spLocks noChangeArrowheads="1"/>
          </p:cNvSpPr>
          <p:nvPr/>
        </p:nvSpPr>
        <p:spPr bwMode="auto">
          <a:xfrm>
            <a:off x="5076825" y="53006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19854" name="AutoShape 72"/>
          <p:cNvCxnSpPr>
            <a:cxnSpLocks noChangeShapeType="1"/>
            <a:stCxn id="119853" idx="6"/>
            <a:endCxn id="119855" idx="1"/>
          </p:cNvCxnSpPr>
          <p:nvPr/>
        </p:nvCxnSpPr>
        <p:spPr bwMode="auto">
          <a:xfrm flipV="1">
            <a:off x="5292725" y="4689475"/>
            <a:ext cx="2374900" cy="71913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855" name="Rectangle 73"/>
          <p:cNvSpPr>
            <a:spLocks noChangeArrowheads="1"/>
          </p:cNvSpPr>
          <p:nvPr/>
        </p:nvSpPr>
        <p:spPr bwMode="auto">
          <a:xfrm>
            <a:off x="7667625" y="4581525"/>
            <a:ext cx="6492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19856" name="AutoShape 74"/>
          <p:cNvCxnSpPr>
            <a:cxnSpLocks noChangeShapeType="1"/>
            <a:stCxn id="119852" idx="6"/>
            <a:endCxn id="119855" idx="1"/>
          </p:cNvCxnSpPr>
          <p:nvPr/>
        </p:nvCxnSpPr>
        <p:spPr bwMode="auto">
          <a:xfrm>
            <a:off x="6083300" y="3752850"/>
            <a:ext cx="1584325" cy="9366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Zulu competition</a:t>
            </a:r>
          </a:p>
        </p:txBody>
      </p:sp>
      <p:sp>
        <p:nvSpPr>
          <p:cNvPr id="12083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>
                <a:hlinkClick r:id="rId2"/>
              </a:rPr>
              <a:t>http://labh-curien.univ-st-etienne.fr/zulu</a:t>
            </a:r>
            <a:endParaRPr lang="en-GB" altLang="fr-FR"/>
          </a:p>
          <a:p>
            <a:pPr eaLnBrk="1" hangingPunct="1"/>
            <a:r>
              <a:rPr lang="en-GB" altLang="fr-FR"/>
              <a:t>23 competing algorithms, 11 players</a:t>
            </a:r>
          </a:p>
          <a:p>
            <a:pPr eaLnBrk="1" hangingPunct="1"/>
            <a:r>
              <a:rPr lang="en-GB" altLang="fr-FR"/>
              <a:t>End of the competition in July 2010</a:t>
            </a:r>
          </a:p>
          <a:p>
            <a:pPr eaLnBrk="1" hangingPunct="1"/>
            <a:r>
              <a:rPr lang="en-GB" altLang="fr-FR"/>
              <a:t>Task: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altLang="fr-FR"/>
              <a:t>Learn a DFA, be as precise as possible, with </a:t>
            </a:r>
            <a:r>
              <a:rPr lang="en-GB" altLang="fr-FR" i="1"/>
              <a:t>n</a:t>
            </a:r>
            <a:r>
              <a:rPr lang="en-GB" altLang="fr-FR"/>
              <a:t> queries</a:t>
            </a:r>
          </a:p>
        </p:txBody>
      </p:sp>
      <p:sp>
        <p:nvSpPr>
          <p:cNvPr id="12083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0BFEDD-079F-44FA-B0A2-6A99D5659989}" type="slidenum">
              <a:rPr lang="fr-FR" altLang="en-US"/>
              <a:pPr eaLnBrk="1" hangingPunct="1"/>
              <a:t>105</a:t>
            </a:fld>
            <a:endParaRPr lang="fr-FR" altLang="en-US"/>
          </a:p>
        </p:txBody>
      </p:sp>
      <p:pic>
        <p:nvPicPr>
          <p:cNvPr id="1208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88913"/>
            <a:ext cx="31908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1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Results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185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A14765F-D6D5-405F-8BDA-F9EDFF903465}" type="slidenum">
              <a:rPr lang="fr-FR" altLang="en-US"/>
              <a:pPr eaLnBrk="1" hangingPunct="1"/>
              <a:t>106</a:t>
            </a:fld>
            <a:endParaRPr lang="fr-FR" altLang="en-US"/>
          </a:p>
        </p:txBody>
      </p:sp>
      <p:graphicFrame>
        <p:nvGraphicFramePr>
          <p:cNvPr id="300320" name="Group 288"/>
          <p:cNvGraphicFramePr>
            <a:graphicFrameLocks noGrp="1"/>
          </p:cNvGraphicFramePr>
          <p:nvPr>
            <p:ph type="tbl" idx="4294967295"/>
          </p:nvPr>
        </p:nvGraphicFramePr>
        <p:xfrm>
          <a:off x="792163" y="1700213"/>
          <a:ext cx="8351837" cy="4108455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queries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alphabet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Best%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states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queries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alphabet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states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Best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96,50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5266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93,22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7570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85,89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17034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16914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87,94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81,67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2524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96,44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69,22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65,11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5428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99,94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86,61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738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4616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344488"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2017" name="Rectangle 287"/>
          <p:cNvSpPr>
            <a:spLocks noChangeArrowheads="1"/>
          </p:cNvSpPr>
          <p:nvPr/>
        </p:nvSpPr>
        <p:spPr bwMode="auto">
          <a:xfrm>
            <a:off x="4792279" y="1667198"/>
            <a:ext cx="144462" cy="4248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fr-FR" dirty="0"/>
              <a:t>6 Further challenges</a:t>
            </a:r>
            <a:endParaRPr lang="fr-FR" dirty="0"/>
          </a:p>
        </p:txBody>
      </p:sp>
      <p:sp>
        <p:nvSpPr>
          <p:cNvPr id="12288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85CBB78-7005-449E-8FF2-D57C64A61081}" type="slidenum">
              <a:rPr lang="fr-FR" altLang="en-US"/>
              <a:pPr eaLnBrk="1" hangingPunct="1"/>
              <a:t>107</a:t>
            </a:fld>
            <a:endParaRPr lang="fr-FR" altLang="en-US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Transducer learning</a:t>
            </a:r>
          </a:p>
        </p:txBody>
      </p:sp>
      <p:sp>
        <p:nvSpPr>
          <p:cNvPr id="12390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54CED6D-5983-4800-A6C7-C192D2B4DD6A}" type="slidenum">
              <a:rPr lang="fr-FR" altLang="en-US"/>
              <a:pPr eaLnBrk="1" hangingPunct="1"/>
              <a:t>108</a:t>
            </a:fld>
            <a:endParaRPr lang="fr-FR" altLang="en-US"/>
          </a:p>
        </p:txBody>
      </p:sp>
      <p:sp>
        <p:nvSpPr>
          <p:cNvPr id="123909" name="Oval 4"/>
          <p:cNvSpPr>
            <a:spLocks noChangeArrowheads="1"/>
          </p:cNvSpPr>
          <p:nvPr/>
        </p:nvSpPr>
        <p:spPr bwMode="auto">
          <a:xfrm flipV="1">
            <a:off x="323850" y="2781300"/>
            <a:ext cx="1219200" cy="11430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 sz="32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23910" name="Oval 5"/>
          <p:cNvSpPr>
            <a:spLocks noChangeArrowheads="1"/>
          </p:cNvSpPr>
          <p:nvPr/>
        </p:nvSpPr>
        <p:spPr bwMode="auto">
          <a:xfrm>
            <a:off x="6019800" y="2438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 altLang="fr-FR" sz="3200">
                <a:latin typeface="Times New Roman" pitchFamily="18" charset="0"/>
              </a:rPr>
              <a:t>bb</a:t>
            </a:r>
          </a:p>
        </p:txBody>
      </p:sp>
      <p:sp>
        <p:nvSpPr>
          <p:cNvPr id="123911" name="Oval 6"/>
          <p:cNvSpPr>
            <a:spLocks noChangeArrowheads="1"/>
          </p:cNvSpPr>
          <p:nvPr/>
        </p:nvSpPr>
        <p:spPr bwMode="auto">
          <a:xfrm>
            <a:off x="3276600" y="1700213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3200">
                <a:latin typeface="Times New Roman" pitchFamily="18" charset="0"/>
              </a:rPr>
              <a:t>c</a:t>
            </a:r>
          </a:p>
        </p:txBody>
      </p:sp>
      <p:sp>
        <p:nvSpPr>
          <p:cNvPr id="123912" name="Oval 7"/>
          <p:cNvSpPr>
            <a:spLocks noChangeArrowheads="1"/>
          </p:cNvSpPr>
          <p:nvPr/>
        </p:nvSpPr>
        <p:spPr bwMode="auto">
          <a:xfrm>
            <a:off x="3276600" y="3962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3200">
                <a:latin typeface="Times New Roman" pitchFamily="18" charset="0"/>
                <a:sym typeface="Symbol" pitchFamily="18" charset="2"/>
              </a:rPr>
              <a:t></a:t>
            </a:r>
          </a:p>
        </p:txBody>
      </p:sp>
      <p:cxnSp>
        <p:nvCxnSpPr>
          <p:cNvPr id="123913" name="AutoShape 8"/>
          <p:cNvCxnSpPr>
            <a:cxnSpLocks noChangeShapeType="1"/>
            <a:stCxn id="123909" idx="7"/>
            <a:endCxn id="123912" idx="2"/>
          </p:cNvCxnSpPr>
          <p:nvPr/>
        </p:nvCxnSpPr>
        <p:spPr bwMode="auto">
          <a:xfrm>
            <a:off x="1363663" y="3770313"/>
            <a:ext cx="1898650" cy="763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914" name="AutoShape 9"/>
          <p:cNvCxnSpPr>
            <a:cxnSpLocks noChangeShapeType="1"/>
            <a:stCxn id="123909" idx="5"/>
            <a:endCxn id="123911" idx="2"/>
          </p:cNvCxnSpPr>
          <p:nvPr/>
        </p:nvCxnSpPr>
        <p:spPr bwMode="auto">
          <a:xfrm flipV="1">
            <a:off x="1363663" y="2271713"/>
            <a:ext cx="1898650" cy="6619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915" name="AutoShape 10"/>
          <p:cNvCxnSpPr>
            <a:cxnSpLocks noChangeShapeType="1"/>
            <a:stCxn id="123912" idx="0"/>
            <a:endCxn id="123911" idx="4"/>
          </p:cNvCxnSpPr>
          <p:nvPr/>
        </p:nvCxnSpPr>
        <p:spPr bwMode="auto">
          <a:xfrm flipV="1">
            <a:off x="3886200" y="2857500"/>
            <a:ext cx="0" cy="1090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916" name="AutoShape 11"/>
          <p:cNvCxnSpPr>
            <a:cxnSpLocks noChangeShapeType="1"/>
            <a:stCxn id="123910" idx="6"/>
            <a:endCxn id="123910" idx="0"/>
          </p:cNvCxnSpPr>
          <p:nvPr/>
        </p:nvCxnSpPr>
        <p:spPr bwMode="auto">
          <a:xfrm flipH="1" flipV="1">
            <a:off x="6629400" y="2424113"/>
            <a:ext cx="623888" cy="585787"/>
          </a:xfrm>
          <a:prstGeom prst="curvedConnector4">
            <a:avLst>
              <a:gd name="adj1" fmla="val -99495"/>
              <a:gd name="adj2" fmla="val 205148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917" name="AutoShape 12"/>
          <p:cNvCxnSpPr>
            <a:cxnSpLocks noChangeShapeType="1"/>
            <a:stCxn id="123911" idx="6"/>
            <a:endCxn id="123910" idx="1"/>
          </p:cNvCxnSpPr>
          <p:nvPr/>
        </p:nvCxnSpPr>
        <p:spPr bwMode="auto">
          <a:xfrm>
            <a:off x="4510088" y="2271713"/>
            <a:ext cx="1687512" cy="3190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918" name="Text Box 13"/>
          <p:cNvSpPr txBox="1">
            <a:spLocks noChangeArrowheads="1"/>
          </p:cNvSpPr>
          <p:nvPr/>
        </p:nvSpPr>
        <p:spPr bwMode="auto">
          <a:xfrm>
            <a:off x="7667625" y="1557338"/>
            <a:ext cx="1339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:bb  </a:t>
            </a:r>
          </a:p>
        </p:txBody>
      </p:sp>
      <p:sp>
        <p:nvSpPr>
          <p:cNvPr id="123919" name="Text Box 14"/>
          <p:cNvSpPr txBox="1">
            <a:spLocks noChangeArrowheads="1"/>
          </p:cNvSpPr>
          <p:nvPr/>
        </p:nvSpPr>
        <p:spPr bwMode="auto">
          <a:xfrm>
            <a:off x="5148263" y="4005263"/>
            <a:ext cx="1225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 b  </a:t>
            </a:r>
          </a:p>
        </p:txBody>
      </p:sp>
      <p:sp>
        <p:nvSpPr>
          <p:cNvPr id="123920" name="Text Box 15"/>
          <p:cNvSpPr txBox="1">
            <a:spLocks noChangeArrowheads="1"/>
          </p:cNvSpPr>
          <p:nvPr/>
        </p:nvSpPr>
        <p:spPr bwMode="auto">
          <a:xfrm>
            <a:off x="1547813" y="2060575"/>
            <a:ext cx="108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: a </a:t>
            </a:r>
          </a:p>
        </p:txBody>
      </p:sp>
      <p:sp>
        <p:nvSpPr>
          <p:cNvPr id="123921" name="Text Box 16"/>
          <p:cNvSpPr txBox="1">
            <a:spLocks noChangeArrowheads="1"/>
          </p:cNvSpPr>
          <p:nvPr/>
        </p:nvSpPr>
        <p:spPr bwMode="auto">
          <a:xfrm>
            <a:off x="1619250" y="4149725"/>
            <a:ext cx="108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: a </a:t>
            </a:r>
          </a:p>
        </p:txBody>
      </p:sp>
      <p:sp>
        <p:nvSpPr>
          <p:cNvPr id="123922" name="Text Box 17"/>
          <p:cNvSpPr txBox="1">
            <a:spLocks noChangeArrowheads="1"/>
          </p:cNvSpPr>
          <p:nvPr/>
        </p:nvSpPr>
        <p:spPr bwMode="auto">
          <a:xfrm>
            <a:off x="2700338" y="3068638"/>
            <a:ext cx="1289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 ca </a:t>
            </a:r>
          </a:p>
        </p:txBody>
      </p:sp>
      <p:sp>
        <p:nvSpPr>
          <p:cNvPr id="123923" name="Text Box 18"/>
          <p:cNvSpPr txBox="1">
            <a:spLocks noChangeArrowheads="1"/>
          </p:cNvSpPr>
          <p:nvPr/>
        </p:nvSpPr>
        <p:spPr bwMode="auto">
          <a:xfrm>
            <a:off x="4800600" y="2286000"/>
            <a:ext cx="108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 c </a:t>
            </a:r>
          </a:p>
        </p:txBody>
      </p:sp>
      <p:cxnSp>
        <p:nvCxnSpPr>
          <p:cNvPr id="123924" name="AutoShape 19"/>
          <p:cNvCxnSpPr>
            <a:cxnSpLocks noChangeShapeType="1"/>
          </p:cNvCxnSpPr>
          <p:nvPr/>
        </p:nvCxnSpPr>
        <p:spPr bwMode="auto">
          <a:xfrm flipH="1">
            <a:off x="4500563" y="3429000"/>
            <a:ext cx="1687512" cy="11049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925" name="AutoShape 29"/>
          <p:cNvSpPr>
            <a:spLocks noChangeArrowheads="1"/>
          </p:cNvSpPr>
          <p:nvPr/>
        </p:nvSpPr>
        <p:spPr bwMode="auto">
          <a:xfrm>
            <a:off x="0" y="3213100"/>
            <a:ext cx="360363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3926" name="Text Box 30"/>
          <p:cNvSpPr txBox="1">
            <a:spLocks noChangeArrowheads="1"/>
          </p:cNvSpPr>
          <p:nvPr/>
        </p:nvSpPr>
        <p:spPr bwMode="auto">
          <a:xfrm>
            <a:off x="4284663" y="5373688"/>
            <a:ext cx="29797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latin typeface="Times New Roman" pitchFamily="18" charset="0"/>
                <a:cs typeface="Times New Roman" pitchFamily="18" charset="0"/>
              </a:rPr>
              <a:t>abaab</a:t>
            </a:r>
            <a:r>
              <a:rPr lang="fr-FR" altLang="fr-FR" sz="32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acbbbbb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Transducer learning</a:t>
            </a:r>
          </a:p>
        </p:txBody>
      </p:sp>
      <p:sp>
        <p:nvSpPr>
          <p:cNvPr id="12493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1EC30D5-45A1-4417-A901-684AF2D904B6}" type="slidenum">
              <a:rPr lang="fr-FR" altLang="en-US"/>
              <a:pPr eaLnBrk="1" hangingPunct="1"/>
              <a:t>109</a:t>
            </a:fld>
            <a:endParaRPr lang="fr-FR" altLang="en-US"/>
          </a:p>
        </p:txBody>
      </p:sp>
      <p:sp>
        <p:nvSpPr>
          <p:cNvPr id="124933" name="Oval 3"/>
          <p:cNvSpPr>
            <a:spLocks noChangeArrowheads="1"/>
          </p:cNvSpPr>
          <p:nvPr/>
        </p:nvSpPr>
        <p:spPr bwMode="auto">
          <a:xfrm flipV="1">
            <a:off x="611188" y="2781300"/>
            <a:ext cx="1219200" cy="11430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4934" name="Oval 4"/>
          <p:cNvSpPr>
            <a:spLocks noChangeArrowheads="1"/>
          </p:cNvSpPr>
          <p:nvPr/>
        </p:nvSpPr>
        <p:spPr bwMode="auto">
          <a:xfrm>
            <a:off x="6515100" y="2781300"/>
            <a:ext cx="1219200" cy="11430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 altLang="fr-FR" sz="2400">
                <a:latin typeface="Times New Roman" pitchFamily="18" charset="0"/>
              </a:rPr>
              <a:t>10</a:t>
            </a:r>
          </a:p>
        </p:txBody>
      </p:sp>
      <p:sp>
        <p:nvSpPr>
          <p:cNvPr id="124935" name="Oval 5"/>
          <p:cNvSpPr>
            <a:spLocks noChangeArrowheads="1"/>
          </p:cNvSpPr>
          <p:nvPr/>
        </p:nvSpPr>
        <p:spPr bwMode="auto">
          <a:xfrm>
            <a:off x="3635375" y="2781300"/>
            <a:ext cx="1219200" cy="11430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2400">
                <a:latin typeface="Times New Roman" pitchFamily="18" charset="0"/>
              </a:rPr>
              <a:t>1</a:t>
            </a:r>
          </a:p>
        </p:txBody>
      </p:sp>
      <p:cxnSp>
        <p:nvCxnSpPr>
          <p:cNvPr id="124936" name="AutoShape 10"/>
          <p:cNvCxnSpPr>
            <a:cxnSpLocks noChangeShapeType="1"/>
            <a:stCxn id="124934" idx="6"/>
            <a:endCxn id="124934" idx="0"/>
          </p:cNvCxnSpPr>
          <p:nvPr/>
        </p:nvCxnSpPr>
        <p:spPr bwMode="auto">
          <a:xfrm flipH="1" flipV="1">
            <a:off x="7124700" y="2767013"/>
            <a:ext cx="623888" cy="585787"/>
          </a:xfrm>
          <a:prstGeom prst="curvedConnector4">
            <a:avLst>
              <a:gd name="adj1" fmla="val -34352"/>
              <a:gd name="adj2" fmla="val 13658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4937" name="Text Box 12"/>
          <p:cNvSpPr txBox="1">
            <a:spLocks noChangeArrowheads="1"/>
          </p:cNvSpPr>
          <p:nvPr/>
        </p:nvSpPr>
        <p:spPr bwMode="auto">
          <a:xfrm>
            <a:off x="7740650" y="21336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1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:: 10</a:t>
            </a:r>
          </a:p>
        </p:txBody>
      </p:sp>
      <p:sp>
        <p:nvSpPr>
          <p:cNvPr id="124938" name="Text Box 13"/>
          <p:cNvSpPr txBox="1">
            <a:spLocks noChangeArrowheads="1"/>
          </p:cNvSpPr>
          <p:nvPr/>
        </p:nvSpPr>
        <p:spPr bwMode="auto">
          <a:xfrm>
            <a:off x="5435600" y="4005263"/>
            <a:ext cx="112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::0  </a:t>
            </a:r>
          </a:p>
        </p:txBody>
      </p:sp>
      <p:sp>
        <p:nvSpPr>
          <p:cNvPr id="124939" name="Text Box 14"/>
          <p:cNvSpPr txBox="1">
            <a:spLocks noChangeArrowheads="1"/>
          </p:cNvSpPr>
          <p:nvPr/>
        </p:nvSpPr>
        <p:spPr bwMode="auto">
          <a:xfrm>
            <a:off x="2268538" y="1989138"/>
            <a:ext cx="1238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1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:: 1 </a:t>
            </a:r>
          </a:p>
        </p:txBody>
      </p:sp>
      <p:sp>
        <p:nvSpPr>
          <p:cNvPr id="124940" name="Text Box 15"/>
          <p:cNvSpPr txBox="1">
            <a:spLocks noChangeArrowheads="1"/>
          </p:cNvSpPr>
          <p:nvPr/>
        </p:nvSpPr>
        <p:spPr bwMode="auto">
          <a:xfrm>
            <a:off x="1906588" y="4149725"/>
            <a:ext cx="1238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:: 1 </a:t>
            </a:r>
          </a:p>
        </p:txBody>
      </p:sp>
      <p:sp>
        <p:nvSpPr>
          <p:cNvPr id="124941" name="Text Box 16"/>
          <p:cNvSpPr txBox="1">
            <a:spLocks noChangeArrowheads="1"/>
          </p:cNvSpPr>
          <p:nvPr/>
        </p:nvSpPr>
        <p:spPr bwMode="auto">
          <a:xfrm>
            <a:off x="971550" y="3068638"/>
            <a:ext cx="434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  <a:sym typeface="Symbol" pitchFamily="18" charset="2"/>
              </a:rPr>
              <a:t></a:t>
            </a:r>
          </a:p>
        </p:txBody>
      </p:sp>
      <p:sp>
        <p:nvSpPr>
          <p:cNvPr id="124942" name="Text Box 20"/>
          <p:cNvSpPr txBox="1">
            <a:spLocks noChangeArrowheads="1"/>
          </p:cNvSpPr>
          <p:nvPr/>
        </p:nvSpPr>
        <p:spPr bwMode="auto">
          <a:xfrm>
            <a:off x="5003800" y="1989138"/>
            <a:ext cx="1238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1 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:: 0 </a:t>
            </a:r>
          </a:p>
        </p:txBody>
      </p:sp>
      <p:sp>
        <p:nvSpPr>
          <p:cNvPr id="124943" name="AutoShape 21"/>
          <p:cNvSpPr>
            <a:spLocks noChangeArrowheads="1"/>
          </p:cNvSpPr>
          <p:nvPr/>
        </p:nvSpPr>
        <p:spPr bwMode="auto">
          <a:xfrm>
            <a:off x="287338" y="3213100"/>
            <a:ext cx="360362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24944" name="AutoShape 22"/>
          <p:cNvCxnSpPr>
            <a:cxnSpLocks noChangeShapeType="1"/>
            <a:stCxn id="124933" idx="5"/>
            <a:endCxn id="124935" idx="1"/>
          </p:cNvCxnSpPr>
          <p:nvPr/>
        </p:nvCxnSpPr>
        <p:spPr bwMode="auto">
          <a:xfrm rot="5400000" flipV="1">
            <a:off x="2731294" y="1853406"/>
            <a:ext cx="1588" cy="2162175"/>
          </a:xfrm>
          <a:prstGeom prst="curvedConnector3">
            <a:avLst>
              <a:gd name="adj1" fmla="val -240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45" name="AutoShape 23"/>
          <p:cNvCxnSpPr>
            <a:cxnSpLocks noChangeShapeType="1"/>
            <a:stCxn id="124933" idx="7"/>
            <a:endCxn id="124935" idx="3"/>
          </p:cNvCxnSpPr>
          <p:nvPr/>
        </p:nvCxnSpPr>
        <p:spPr bwMode="auto">
          <a:xfrm rot="16200000" flipH="1">
            <a:off x="2731294" y="2690019"/>
            <a:ext cx="1587" cy="2162175"/>
          </a:xfrm>
          <a:prstGeom prst="curvedConnector3">
            <a:avLst>
              <a:gd name="adj1" fmla="val 24100000"/>
            </a:avLst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46" name="AutoShape 24"/>
          <p:cNvCxnSpPr>
            <a:cxnSpLocks noChangeShapeType="1"/>
            <a:stCxn id="124935" idx="7"/>
            <a:endCxn id="124934" idx="1"/>
          </p:cNvCxnSpPr>
          <p:nvPr/>
        </p:nvCxnSpPr>
        <p:spPr bwMode="auto">
          <a:xfrm rot="5400000" flipV="1">
            <a:off x="5684044" y="1926431"/>
            <a:ext cx="1588" cy="2016125"/>
          </a:xfrm>
          <a:prstGeom prst="curvedConnector3">
            <a:avLst>
              <a:gd name="adj1" fmla="val -240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47" name="AutoShape 26"/>
          <p:cNvCxnSpPr>
            <a:cxnSpLocks noChangeShapeType="1"/>
            <a:stCxn id="124935" idx="5"/>
            <a:endCxn id="124934" idx="3"/>
          </p:cNvCxnSpPr>
          <p:nvPr/>
        </p:nvCxnSpPr>
        <p:spPr bwMode="auto">
          <a:xfrm rot="16200000" flipH="1">
            <a:off x="5684044" y="2764631"/>
            <a:ext cx="1588" cy="2016125"/>
          </a:xfrm>
          <a:prstGeom prst="curvedConnector3">
            <a:avLst>
              <a:gd name="adj1" fmla="val 24000000"/>
            </a:avLst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48" name="AutoShape 28"/>
          <p:cNvCxnSpPr>
            <a:cxnSpLocks noChangeShapeType="1"/>
            <a:stCxn id="124933" idx="5"/>
            <a:endCxn id="124933" idx="3"/>
          </p:cNvCxnSpPr>
          <p:nvPr/>
        </p:nvCxnSpPr>
        <p:spPr bwMode="auto">
          <a:xfrm rot="-5400000" flipH="1" flipV="1">
            <a:off x="1219200" y="2503488"/>
            <a:ext cx="1588" cy="862012"/>
          </a:xfrm>
          <a:prstGeom prst="curvedConnector3">
            <a:avLst>
              <a:gd name="adj1" fmla="val -482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4949" name="Text Box 29"/>
          <p:cNvSpPr txBox="1">
            <a:spLocks noChangeArrowheads="1"/>
          </p:cNvSpPr>
          <p:nvPr/>
        </p:nvSpPr>
        <p:spPr bwMode="auto">
          <a:xfrm>
            <a:off x="755650" y="1557338"/>
            <a:ext cx="112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::0  </a:t>
            </a:r>
          </a:p>
        </p:txBody>
      </p:sp>
      <p:sp>
        <p:nvSpPr>
          <p:cNvPr id="124950" name="Text Box 30"/>
          <p:cNvSpPr txBox="1">
            <a:spLocks noChangeArrowheads="1"/>
          </p:cNvSpPr>
          <p:nvPr/>
        </p:nvSpPr>
        <p:spPr bwMode="auto">
          <a:xfrm>
            <a:off x="2679700" y="5897563"/>
            <a:ext cx="2000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/>
              <a:t>Multiplication by 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Playing games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179388" y="1719263"/>
            <a:ext cx="8507412" cy="4411662"/>
          </a:xfrm>
        </p:spPr>
        <p:txBody>
          <a:bodyPr/>
          <a:lstStyle/>
          <a:p>
            <a:pPr lvl="1" eaLnBrk="1" hangingPunct="1"/>
            <a:r>
              <a:rPr lang="en-US" altLang="fr-FR" i="1"/>
              <a:t>D. Carmel and S. Markovitch. Model-based learning of interaction strategies in multi-agent systems. Journal of Experimental and Theoretical Artificial Intelligence, 10(3):309–332, 1998</a:t>
            </a:r>
          </a:p>
          <a:p>
            <a:pPr lvl="1" eaLnBrk="1" hangingPunct="1"/>
            <a:r>
              <a:rPr lang="en-US" altLang="fr-FR" i="1"/>
              <a:t>D. Carmel and S. Markovitch. Exploration strategies for model-based learning in multiagent systems. Autonomous Agents and Multi-agent Systems, 2(2):141–172, 1999</a:t>
            </a:r>
            <a:endParaRPr lang="fr-FR" altLang="fr-FR" i="1"/>
          </a:p>
        </p:txBody>
      </p:sp>
      <p:sp>
        <p:nvSpPr>
          <p:cNvPr id="245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070A5AC-CB4D-4F62-AAFF-BFCE66C74570}" type="slidenum">
              <a:rPr lang="fr-FR" altLang="en-US"/>
              <a:pPr eaLnBrk="1" hangingPunct="1"/>
              <a:t>11</a:t>
            </a:fld>
            <a:endParaRPr lang="fr-FR" altLang="en-US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Typical queries</a:t>
            </a: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Translation queries</a:t>
            </a:r>
          </a:p>
          <a:p>
            <a:pPr eaLnBrk="1" hangingPunct="1"/>
            <a:r>
              <a:rPr lang="en-GB" altLang="fr-FR"/>
              <a:t>Tr(</a:t>
            </a:r>
            <a:r>
              <a:rPr lang="en-GB" altLang="fr-FR" i="1"/>
              <a:t>w</a:t>
            </a:r>
            <a:r>
              <a:rPr lang="en-GB" altLang="fr-FR"/>
              <a:t>)? Oracle answers with the translation of </a:t>
            </a:r>
            <a:r>
              <a:rPr lang="en-GB" altLang="fr-FR" i="1"/>
              <a:t>w</a:t>
            </a:r>
          </a:p>
          <a:p>
            <a:pPr eaLnBrk="1" hangingPunct="1"/>
            <a:endParaRPr lang="en-GB" altLang="fr-FR"/>
          </a:p>
          <a:p>
            <a:pPr eaLnBrk="1" hangingPunct="1"/>
            <a:r>
              <a:rPr lang="en-GB" altLang="fr-FR" sz="2400" i="1"/>
              <a:t>Vilar, J.M.: Query learning of subsequential transducers. In Miclet, L., de la Higuera, C., eds.: Proceedings of ICGI ’96. Number 1147 in LNAI, Springer-Verlag (1996) 72–83</a:t>
            </a:r>
          </a:p>
        </p:txBody>
      </p:sp>
      <p:sp>
        <p:nvSpPr>
          <p:cNvPr id="12595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B285FA3-7BE5-49D2-B024-B4CC6A692366}" type="slidenum">
              <a:rPr lang="fr-FR" altLang="en-US"/>
              <a:pPr eaLnBrk="1" hangingPunct="1"/>
              <a:t>110</a:t>
            </a:fld>
            <a:endParaRPr lang="fr-FR" altLang="en-US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PFA learning</a:t>
            </a:r>
          </a:p>
        </p:txBody>
      </p:sp>
      <p:sp>
        <p:nvSpPr>
          <p:cNvPr id="12698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Probabilistic finite automata can be </a:t>
            </a:r>
          </a:p>
          <a:p>
            <a:pPr lvl="1" eaLnBrk="1" hangingPunct="1"/>
            <a:r>
              <a:rPr lang="en-GB" altLang="fr-FR"/>
              <a:t>Deterministic</a:t>
            </a:r>
          </a:p>
          <a:p>
            <a:pPr lvl="1" eaLnBrk="1" hangingPunct="1"/>
            <a:r>
              <a:rPr lang="en-GB" altLang="fr-FR"/>
              <a:t>Non deterministic</a:t>
            </a:r>
          </a:p>
        </p:txBody>
      </p:sp>
      <p:sp>
        <p:nvSpPr>
          <p:cNvPr id="1269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DB986F4-06AF-4D36-8EE7-0FA4F7D724DE}" type="slidenum">
              <a:rPr lang="fr-FR" altLang="en-US"/>
              <a:pPr eaLnBrk="1" hangingPunct="1"/>
              <a:t>111</a:t>
            </a:fld>
            <a:endParaRPr lang="fr-FR" altLang="en-US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6FB91D3-B233-4FEB-9258-9F9ACF020C67}" type="slidenum">
              <a:rPr lang="fr-FR" altLang="en-US"/>
              <a:pPr eaLnBrk="1" hangingPunct="1"/>
              <a:t>112</a:t>
            </a:fld>
            <a:endParaRPr lang="fr-FR" altLang="en-US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/>
        </p:nvGraphicFramePr>
        <p:xfrm>
          <a:off x="3644900" y="2908300"/>
          <a:ext cx="2873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75" name="Équation" r:id="rId4" imgW="152334" imgH="393529" progId="Equation.3">
                  <p:embed/>
                </p:oleObj>
              </mc:Choice>
              <mc:Fallback>
                <p:oleObj name="Équation" r:id="rId4" imgW="152334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908300"/>
                        <a:ext cx="2873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3"/>
          <p:cNvGraphicFramePr>
            <a:graphicFrameLocks noChangeAspect="1"/>
          </p:cNvGraphicFramePr>
          <p:nvPr/>
        </p:nvGraphicFramePr>
        <p:xfrm>
          <a:off x="8382000" y="1981200"/>
          <a:ext cx="312738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76" name="Équation" r:id="rId6" imgW="126835" imgH="355138" progId="Equation.3">
                  <p:embed/>
                </p:oleObj>
              </mc:Choice>
              <mc:Fallback>
                <p:oleObj name="Équation" r:id="rId6" imgW="126835" imgH="35513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1981200"/>
                        <a:ext cx="312738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4"/>
          <p:cNvGraphicFramePr>
            <a:graphicFrameLocks noChangeAspect="1"/>
          </p:cNvGraphicFramePr>
          <p:nvPr/>
        </p:nvGraphicFramePr>
        <p:xfrm>
          <a:off x="2590800" y="1981200"/>
          <a:ext cx="349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77" name="Équation" r:id="rId8" imgW="139639" imgH="342751" progId="Equation.3">
                  <p:embed/>
                </p:oleObj>
              </mc:Choice>
              <mc:Fallback>
                <p:oleObj name="Équation" r:id="rId8" imgW="139639" imgH="34275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81200"/>
                        <a:ext cx="34925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5"/>
          <p:cNvGraphicFramePr>
            <a:graphicFrameLocks noChangeAspect="1"/>
          </p:cNvGraphicFramePr>
          <p:nvPr/>
        </p:nvGraphicFramePr>
        <p:xfrm>
          <a:off x="5029200" y="1981200"/>
          <a:ext cx="349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78" name="Équation" r:id="rId10" imgW="139639" imgH="342751" progId="Equation.3">
                  <p:embed/>
                </p:oleObj>
              </mc:Choice>
              <mc:Fallback>
                <p:oleObj name="Équation" r:id="rId10" imgW="139639" imgH="34275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34925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6"/>
          <p:cNvGraphicFramePr>
            <a:graphicFrameLocks noChangeAspect="1"/>
          </p:cNvGraphicFramePr>
          <p:nvPr/>
        </p:nvGraphicFramePr>
        <p:xfrm>
          <a:off x="1981200" y="4191000"/>
          <a:ext cx="349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79" name="Équation" r:id="rId12" imgW="139639" imgH="342751" progId="Equation.3">
                  <p:embed/>
                </p:oleObj>
              </mc:Choice>
              <mc:Fallback>
                <p:oleObj name="Équation" r:id="rId12" imgW="139639" imgH="34275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91000"/>
                        <a:ext cx="34925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9" name="Object 7"/>
          <p:cNvGraphicFramePr>
            <a:graphicFrameLocks noChangeAspect="1"/>
          </p:cNvGraphicFramePr>
          <p:nvPr/>
        </p:nvGraphicFramePr>
        <p:xfrm>
          <a:off x="5638800" y="3962400"/>
          <a:ext cx="349250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80" name="Équation" r:id="rId13" imgW="139639" imgH="355446" progId="Equation.3">
                  <p:embed/>
                </p:oleObj>
              </mc:Choice>
              <mc:Fallback>
                <p:oleObj name="Équation" r:id="rId13" imgW="139639" imgH="35544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62400"/>
                        <a:ext cx="349250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10" name="Oval 8"/>
          <p:cNvSpPr>
            <a:spLocks noChangeArrowheads="1"/>
          </p:cNvSpPr>
          <p:nvPr/>
        </p:nvSpPr>
        <p:spPr bwMode="auto">
          <a:xfrm flipV="1">
            <a:off x="685800" y="2819400"/>
            <a:ext cx="1219200" cy="11430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8011" name="Oval 9"/>
          <p:cNvSpPr>
            <a:spLocks noChangeArrowheads="1"/>
          </p:cNvSpPr>
          <p:nvPr/>
        </p:nvSpPr>
        <p:spPr bwMode="auto">
          <a:xfrm>
            <a:off x="6553200" y="2438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8012" name="Oval 10"/>
          <p:cNvSpPr>
            <a:spLocks noChangeArrowheads="1"/>
          </p:cNvSpPr>
          <p:nvPr/>
        </p:nvSpPr>
        <p:spPr bwMode="auto">
          <a:xfrm>
            <a:off x="3048000" y="11430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8013" name="Oval 11"/>
          <p:cNvSpPr>
            <a:spLocks noChangeArrowheads="1"/>
          </p:cNvSpPr>
          <p:nvPr/>
        </p:nvSpPr>
        <p:spPr bwMode="auto">
          <a:xfrm>
            <a:off x="3048000" y="41148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28014" name="AutoShape 12"/>
          <p:cNvCxnSpPr>
            <a:cxnSpLocks noChangeShapeType="1"/>
            <a:stCxn id="128010" idx="7"/>
            <a:endCxn id="128013" idx="2"/>
          </p:cNvCxnSpPr>
          <p:nvPr/>
        </p:nvCxnSpPr>
        <p:spPr bwMode="auto">
          <a:xfrm>
            <a:off x="1725613" y="3808413"/>
            <a:ext cx="1308100" cy="877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15" name="AutoShape 13"/>
          <p:cNvCxnSpPr>
            <a:cxnSpLocks noChangeShapeType="1"/>
            <a:stCxn id="128010" idx="5"/>
            <a:endCxn id="128012" idx="2"/>
          </p:cNvCxnSpPr>
          <p:nvPr/>
        </p:nvCxnSpPr>
        <p:spPr bwMode="auto">
          <a:xfrm flipV="1">
            <a:off x="1725613" y="1714500"/>
            <a:ext cx="1308100" cy="12573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16" name="AutoShape 14"/>
          <p:cNvCxnSpPr>
            <a:cxnSpLocks noChangeShapeType="1"/>
            <a:stCxn id="128013" idx="0"/>
            <a:endCxn id="128012" idx="4"/>
          </p:cNvCxnSpPr>
          <p:nvPr/>
        </p:nvCxnSpPr>
        <p:spPr bwMode="auto">
          <a:xfrm flipV="1">
            <a:off x="3657600" y="2300288"/>
            <a:ext cx="0" cy="18002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17" name="AutoShape 15"/>
          <p:cNvCxnSpPr>
            <a:cxnSpLocks noChangeShapeType="1"/>
            <a:stCxn id="128011" idx="6"/>
            <a:endCxn id="128011" idx="0"/>
          </p:cNvCxnSpPr>
          <p:nvPr/>
        </p:nvCxnSpPr>
        <p:spPr bwMode="auto">
          <a:xfrm flipH="1" flipV="1">
            <a:off x="7162800" y="2424113"/>
            <a:ext cx="623888" cy="585787"/>
          </a:xfrm>
          <a:prstGeom prst="curvedConnector4">
            <a:avLst>
              <a:gd name="adj1" fmla="val -99495"/>
              <a:gd name="adj2" fmla="val 205148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18" name="AutoShape 16"/>
          <p:cNvCxnSpPr>
            <a:cxnSpLocks noChangeShapeType="1"/>
            <a:stCxn id="128012" idx="6"/>
            <a:endCxn id="128011" idx="1"/>
          </p:cNvCxnSpPr>
          <p:nvPr/>
        </p:nvCxnSpPr>
        <p:spPr bwMode="auto">
          <a:xfrm>
            <a:off x="4281488" y="1714500"/>
            <a:ext cx="2449512" cy="8763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019" name="Text Box 17"/>
          <p:cNvSpPr txBox="1">
            <a:spLocks noChangeArrowheads="1"/>
          </p:cNvSpPr>
          <p:nvPr/>
        </p:nvSpPr>
        <p:spPr bwMode="auto">
          <a:xfrm>
            <a:off x="7924800" y="19812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rgbClr val="FF00FF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8020" name="Text Box 18"/>
          <p:cNvSpPr txBox="1">
            <a:spLocks noChangeArrowheads="1"/>
          </p:cNvSpPr>
          <p:nvPr/>
        </p:nvSpPr>
        <p:spPr bwMode="auto">
          <a:xfrm>
            <a:off x="5029200" y="40386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rgbClr val="FF00FF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8021" name="Text Box 19"/>
          <p:cNvSpPr txBox="1">
            <a:spLocks noChangeArrowheads="1"/>
          </p:cNvSpPr>
          <p:nvPr/>
        </p:nvSpPr>
        <p:spPr bwMode="auto">
          <a:xfrm>
            <a:off x="1981200" y="18288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rgbClr val="FF00FF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8022" name="Text Box 20"/>
          <p:cNvSpPr txBox="1">
            <a:spLocks noChangeArrowheads="1"/>
          </p:cNvSpPr>
          <p:nvPr/>
        </p:nvSpPr>
        <p:spPr bwMode="auto">
          <a:xfrm>
            <a:off x="2286000" y="36576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8023" name="Text Box 21"/>
          <p:cNvSpPr txBox="1">
            <a:spLocks noChangeArrowheads="1"/>
          </p:cNvSpPr>
          <p:nvPr/>
        </p:nvSpPr>
        <p:spPr bwMode="auto">
          <a:xfrm>
            <a:off x="3124200" y="28956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8024" name="Text Box 22"/>
          <p:cNvSpPr txBox="1">
            <a:spLocks noChangeArrowheads="1"/>
          </p:cNvSpPr>
          <p:nvPr/>
        </p:nvSpPr>
        <p:spPr bwMode="auto">
          <a:xfrm>
            <a:off x="5181600" y="14478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rgbClr val="FF00FF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128025" name="AutoShape 23"/>
          <p:cNvCxnSpPr>
            <a:cxnSpLocks noChangeShapeType="1"/>
            <a:stCxn id="128011" idx="3"/>
            <a:endCxn id="128013" idx="6"/>
          </p:cNvCxnSpPr>
          <p:nvPr/>
        </p:nvCxnSpPr>
        <p:spPr bwMode="auto">
          <a:xfrm flipH="1">
            <a:off x="4281488" y="3429000"/>
            <a:ext cx="2449512" cy="12573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28026" name="Object 24"/>
          <p:cNvGraphicFramePr>
            <a:graphicFrameLocks noChangeAspect="1"/>
          </p:cNvGraphicFramePr>
          <p:nvPr/>
        </p:nvGraphicFramePr>
        <p:xfrm>
          <a:off x="3505200" y="4343400"/>
          <a:ext cx="26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81" name="Équation" r:id="rId15" imgW="152334" imgH="393529" progId="Equation.3">
                  <p:embed/>
                </p:oleObj>
              </mc:Choice>
              <mc:Fallback>
                <p:oleObj name="Équation" r:id="rId15" imgW="152334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43400"/>
                        <a:ext cx="2635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27" name="Object 25"/>
          <p:cNvGraphicFramePr>
            <a:graphicFrameLocks noChangeAspect="1"/>
          </p:cNvGraphicFramePr>
          <p:nvPr/>
        </p:nvGraphicFramePr>
        <p:xfrm>
          <a:off x="3505200" y="1295400"/>
          <a:ext cx="3111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82" name="Équation" r:id="rId17" imgW="139639" imgH="342751" progId="Equation.3">
                  <p:embed/>
                </p:oleObj>
              </mc:Choice>
              <mc:Fallback>
                <p:oleObj name="Équation" r:id="rId17" imgW="139639" imgH="342751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95400"/>
                        <a:ext cx="3111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28" name="Text Box 26"/>
          <p:cNvSpPr txBox="1">
            <a:spLocks noChangeArrowheads="1"/>
          </p:cNvSpPr>
          <p:nvPr/>
        </p:nvSpPr>
        <p:spPr bwMode="auto">
          <a:xfrm>
            <a:off x="2895600" y="5638800"/>
            <a:ext cx="2019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3200">
                <a:latin typeface="Times New Roman" pitchFamily="18" charset="0"/>
              </a:rPr>
              <a:t>Pr</a:t>
            </a:r>
            <a:r>
              <a:rPr lang="fr-FR" altLang="fr-FR" sz="3200" i="1" baseline="-25000">
                <a:latin typeface="Times New Roman" pitchFamily="18" charset="0"/>
              </a:rPr>
              <a:t>A</a:t>
            </a:r>
            <a:r>
              <a:rPr lang="fr-FR" altLang="fr-FR" sz="3200">
                <a:latin typeface="Times New Roman" pitchFamily="18" charset="0"/>
              </a:rPr>
              <a:t>(</a:t>
            </a:r>
            <a:r>
              <a:rPr lang="fr-FR" altLang="fr-FR" sz="3200" i="1">
                <a:solidFill>
                  <a:schemeClr val="accent2"/>
                </a:solidFill>
                <a:latin typeface="Times New Roman" pitchFamily="18" charset="0"/>
              </a:rPr>
              <a:t>abab</a:t>
            </a:r>
            <a:r>
              <a:rPr lang="fr-FR" altLang="fr-FR" sz="3200">
                <a:latin typeface="Times New Roman" pitchFamily="18" charset="0"/>
              </a:rPr>
              <a:t>)=</a:t>
            </a:r>
            <a:endParaRPr lang="fr-FR" altLang="fr-FR" sz="2400">
              <a:latin typeface="Times New Roman" pitchFamily="18" charset="0"/>
            </a:endParaRPr>
          </a:p>
        </p:txBody>
      </p:sp>
      <p:graphicFrame>
        <p:nvGraphicFramePr>
          <p:cNvPr id="128029" name="Object 27"/>
          <p:cNvGraphicFramePr>
            <a:graphicFrameLocks noChangeAspect="1"/>
          </p:cNvGraphicFramePr>
          <p:nvPr/>
        </p:nvGraphicFramePr>
        <p:xfrm>
          <a:off x="4800600" y="5486400"/>
          <a:ext cx="29972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83" name="Équation" r:id="rId18" imgW="1345616" imgH="393529" progId="Equation.3">
                  <p:embed/>
                </p:oleObj>
              </mc:Choice>
              <mc:Fallback>
                <p:oleObj name="Équation" r:id="rId18" imgW="1345616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486400"/>
                        <a:ext cx="2997200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30" name="AutoShape 28"/>
          <p:cNvSpPr>
            <a:spLocks noChangeArrowheads="1"/>
          </p:cNvSpPr>
          <p:nvPr/>
        </p:nvSpPr>
        <p:spPr bwMode="auto">
          <a:xfrm>
            <a:off x="323850" y="3284538"/>
            <a:ext cx="360363" cy="3603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8031" name="Text Box 29"/>
          <p:cNvSpPr txBox="1">
            <a:spLocks noChangeArrowheads="1"/>
          </p:cNvSpPr>
          <p:nvPr/>
        </p:nvSpPr>
        <p:spPr bwMode="auto">
          <a:xfrm>
            <a:off x="1476375" y="333375"/>
            <a:ext cx="3749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/>
              <a:t>A deterministic PFA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96CE136-2112-4D12-A7B9-166EFDCF92DC}" type="slidenum">
              <a:rPr lang="fr-FR" altLang="en-US"/>
              <a:pPr eaLnBrk="1" hangingPunct="1"/>
              <a:t>113</a:t>
            </a:fld>
            <a:endParaRPr lang="fr-FR" altLang="en-US"/>
          </a:p>
        </p:txBody>
      </p:sp>
      <p:sp>
        <p:nvSpPr>
          <p:cNvPr id="129028" name="Rectangle 2"/>
          <p:cNvSpPr>
            <a:spLocks noChangeArrowheads="1"/>
          </p:cNvSpPr>
          <p:nvPr/>
        </p:nvSpPr>
        <p:spPr bwMode="auto">
          <a:xfrm>
            <a:off x="1042988" y="5229225"/>
            <a:ext cx="7620000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200">
                <a:latin typeface="Times New Roman" pitchFamily="18" charset="0"/>
              </a:rPr>
              <a:t>Pr(</a:t>
            </a:r>
            <a:r>
              <a:rPr lang="en-GB" altLang="fr-FR" sz="3200" i="1">
                <a:solidFill>
                  <a:schemeClr val="accent2"/>
                </a:solidFill>
                <a:latin typeface="Times New Roman" pitchFamily="18" charset="0"/>
              </a:rPr>
              <a:t>aba</a:t>
            </a:r>
            <a:r>
              <a:rPr lang="en-GB" altLang="fr-FR" sz="3200">
                <a:latin typeface="Times New Roman" pitchFamily="18" charset="0"/>
              </a:rPr>
              <a:t>) = 0.7*0.4*0.1*1 +0.7*0.4*0.45*0.2 = 0.028+0.0252=0.0532</a:t>
            </a:r>
          </a:p>
        </p:txBody>
      </p:sp>
      <p:sp>
        <p:nvSpPr>
          <p:cNvPr id="129029" name="Oval 3"/>
          <p:cNvSpPr>
            <a:spLocks noChangeArrowheads="1"/>
          </p:cNvSpPr>
          <p:nvPr/>
        </p:nvSpPr>
        <p:spPr bwMode="auto">
          <a:xfrm flipV="1">
            <a:off x="323850" y="2781300"/>
            <a:ext cx="1219200" cy="11430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9030" name="Oval 4"/>
          <p:cNvSpPr>
            <a:spLocks noChangeArrowheads="1"/>
          </p:cNvSpPr>
          <p:nvPr/>
        </p:nvSpPr>
        <p:spPr bwMode="auto">
          <a:xfrm>
            <a:off x="6019800" y="2438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 altLang="fr-FR" sz="2400">
                <a:latin typeface="Times New Roman" pitchFamily="18" charset="0"/>
              </a:rPr>
              <a:t>0.2</a:t>
            </a:r>
          </a:p>
        </p:txBody>
      </p:sp>
      <p:sp>
        <p:nvSpPr>
          <p:cNvPr id="129031" name="Oval 5"/>
          <p:cNvSpPr>
            <a:spLocks noChangeArrowheads="1"/>
          </p:cNvSpPr>
          <p:nvPr/>
        </p:nvSpPr>
        <p:spPr bwMode="auto">
          <a:xfrm>
            <a:off x="3276600" y="1676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2400">
                <a:latin typeface="Times New Roman" pitchFamily="18" charset="0"/>
              </a:rPr>
              <a:t>0.1</a:t>
            </a:r>
          </a:p>
        </p:txBody>
      </p:sp>
      <p:sp>
        <p:nvSpPr>
          <p:cNvPr id="129032" name="Oval 6"/>
          <p:cNvSpPr>
            <a:spLocks noChangeArrowheads="1"/>
          </p:cNvSpPr>
          <p:nvPr/>
        </p:nvSpPr>
        <p:spPr bwMode="auto">
          <a:xfrm>
            <a:off x="3276600" y="3962400"/>
            <a:ext cx="1219200" cy="1143000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2400">
                <a:latin typeface="Times New Roman" pitchFamily="18" charset="0"/>
              </a:rPr>
              <a:t>1</a:t>
            </a:r>
          </a:p>
        </p:txBody>
      </p:sp>
      <p:cxnSp>
        <p:nvCxnSpPr>
          <p:cNvPr id="129033" name="AutoShape 7"/>
          <p:cNvCxnSpPr>
            <a:cxnSpLocks noChangeShapeType="1"/>
            <a:stCxn id="129029" idx="7"/>
            <a:endCxn id="129032" idx="2"/>
          </p:cNvCxnSpPr>
          <p:nvPr/>
        </p:nvCxnSpPr>
        <p:spPr bwMode="auto">
          <a:xfrm>
            <a:off x="1363663" y="3770313"/>
            <a:ext cx="1898650" cy="763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034" name="AutoShape 8"/>
          <p:cNvCxnSpPr>
            <a:cxnSpLocks noChangeShapeType="1"/>
            <a:stCxn id="129029" idx="5"/>
            <a:endCxn id="129031" idx="2"/>
          </p:cNvCxnSpPr>
          <p:nvPr/>
        </p:nvCxnSpPr>
        <p:spPr bwMode="auto">
          <a:xfrm flipV="1">
            <a:off x="1363663" y="2247900"/>
            <a:ext cx="1898650" cy="685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035" name="AutoShape 9"/>
          <p:cNvCxnSpPr>
            <a:cxnSpLocks noChangeShapeType="1"/>
            <a:stCxn id="129032" idx="0"/>
            <a:endCxn id="129031" idx="4"/>
          </p:cNvCxnSpPr>
          <p:nvPr/>
        </p:nvCxnSpPr>
        <p:spPr bwMode="auto">
          <a:xfrm flipV="1">
            <a:off x="3886200" y="2833688"/>
            <a:ext cx="0" cy="11144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036" name="AutoShape 10"/>
          <p:cNvCxnSpPr>
            <a:cxnSpLocks noChangeShapeType="1"/>
            <a:stCxn id="129030" idx="6"/>
            <a:endCxn id="129030" idx="0"/>
          </p:cNvCxnSpPr>
          <p:nvPr/>
        </p:nvCxnSpPr>
        <p:spPr bwMode="auto">
          <a:xfrm flipH="1" flipV="1">
            <a:off x="6629400" y="2424113"/>
            <a:ext cx="623888" cy="585787"/>
          </a:xfrm>
          <a:prstGeom prst="curvedConnector4">
            <a:avLst>
              <a:gd name="adj1" fmla="val -99495"/>
              <a:gd name="adj2" fmla="val 205148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037" name="AutoShape 11"/>
          <p:cNvCxnSpPr>
            <a:cxnSpLocks noChangeShapeType="1"/>
            <a:stCxn id="129031" idx="6"/>
            <a:endCxn id="129030" idx="1"/>
          </p:cNvCxnSpPr>
          <p:nvPr/>
        </p:nvCxnSpPr>
        <p:spPr bwMode="auto">
          <a:xfrm>
            <a:off x="4510088" y="2247900"/>
            <a:ext cx="1687512" cy="3429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38" name="Text Box 12"/>
          <p:cNvSpPr txBox="1">
            <a:spLocks noChangeArrowheads="1"/>
          </p:cNvSpPr>
          <p:nvPr/>
        </p:nvSpPr>
        <p:spPr bwMode="auto">
          <a:xfrm>
            <a:off x="7391400" y="19812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39" name="Text Box 13"/>
          <p:cNvSpPr txBox="1">
            <a:spLocks noChangeArrowheads="1"/>
          </p:cNvSpPr>
          <p:nvPr/>
        </p:nvSpPr>
        <p:spPr bwMode="auto">
          <a:xfrm>
            <a:off x="4724400" y="37338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40" name="Text Box 14"/>
          <p:cNvSpPr txBox="1">
            <a:spLocks noChangeArrowheads="1"/>
          </p:cNvSpPr>
          <p:nvPr/>
        </p:nvSpPr>
        <p:spPr bwMode="auto">
          <a:xfrm>
            <a:off x="1547813" y="2060575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41" name="Text Box 15"/>
          <p:cNvSpPr txBox="1">
            <a:spLocks noChangeArrowheads="1"/>
          </p:cNvSpPr>
          <p:nvPr/>
        </p:nvSpPr>
        <p:spPr bwMode="auto">
          <a:xfrm>
            <a:off x="2057400" y="35814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42" name="Text Box 16"/>
          <p:cNvSpPr txBox="1">
            <a:spLocks noChangeArrowheads="1"/>
          </p:cNvSpPr>
          <p:nvPr/>
        </p:nvSpPr>
        <p:spPr bwMode="auto">
          <a:xfrm>
            <a:off x="3429000" y="30480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a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43" name="Text Box 17"/>
          <p:cNvSpPr txBox="1">
            <a:spLocks noChangeArrowheads="1"/>
          </p:cNvSpPr>
          <p:nvPr/>
        </p:nvSpPr>
        <p:spPr bwMode="auto">
          <a:xfrm>
            <a:off x="4800600" y="22860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129044" name="AutoShape 18"/>
          <p:cNvCxnSpPr>
            <a:cxnSpLocks noChangeShapeType="1"/>
            <a:stCxn id="129030" idx="3"/>
            <a:endCxn id="129032" idx="6"/>
          </p:cNvCxnSpPr>
          <p:nvPr/>
        </p:nvCxnSpPr>
        <p:spPr bwMode="auto">
          <a:xfrm flipH="1">
            <a:off x="4510088" y="3429000"/>
            <a:ext cx="1687512" cy="11049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45" name="Text Box 19"/>
          <p:cNvSpPr txBox="1">
            <a:spLocks noChangeArrowheads="1"/>
          </p:cNvSpPr>
          <p:nvPr/>
        </p:nvSpPr>
        <p:spPr bwMode="auto">
          <a:xfrm>
            <a:off x="5105400" y="4038600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0.45</a:t>
            </a:r>
          </a:p>
        </p:txBody>
      </p:sp>
      <p:sp>
        <p:nvSpPr>
          <p:cNvPr id="129046" name="Text Box 20"/>
          <p:cNvSpPr txBox="1">
            <a:spLocks noChangeArrowheads="1"/>
          </p:cNvSpPr>
          <p:nvPr/>
        </p:nvSpPr>
        <p:spPr bwMode="auto">
          <a:xfrm>
            <a:off x="7908925" y="2022475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0.35</a:t>
            </a:r>
          </a:p>
        </p:txBody>
      </p:sp>
      <p:sp>
        <p:nvSpPr>
          <p:cNvPr id="129047" name="Text Box 21"/>
          <p:cNvSpPr txBox="1">
            <a:spLocks noChangeArrowheads="1"/>
          </p:cNvSpPr>
          <p:nvPr/>
        </p:nvSpPr>
        <p:spPr bwMode="auto">
          <a:xfrm>
            <a:off x="5105400" y="23622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0.4</a:t>
            </a:r>
          </a:p>
        </p:txBody>
      </p:sp>
      <p:sp>
        <p:nvSpPr>
          <p:cNvPr id="129048" name="Text Box 22"/>
          <p:cNvSpPr txBox="1">
            <a:spLocks noChangeArrowheads="1"/>
          </p:cNvSpPr>
          <p:nvPr/>
        </p:nvSpPr>
        <p:spPr bwMode="auto">
          <a:xfrm>
            <a:off x="1828800" y="27432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0.7</a:t>
            </a:r>
          </a:p>
        </p:txBody>
      </p:sp>
      <p:sp>
        <p:nvSpPr>
          <p:cNvPr id="129049" name="Text Box 23"/>
          <p:cNvSpPr txBox="1">
            <a:spLocks noChangeArrowheads="1"/>
          </p:cNvSpPr>
          <p:nvPr/>
        </p:nvSpPr>
        <p:spPr bwMode="auto">
          <a:xfrm>
            <a:off x="1905000" y="41910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0.3</a:t>
            </a:r>
          </a:p>
        </p:txBody>
      </p:sp>
      <p:sp>
        <p:nvSpPr>
          <p:cNvPr id="129050" name="Text Box 24"/>
          <p:cNvSpPr txBox="1">
            <a:spLocks noChangeArrowheads="1"/>
          </p:cNvSpPr>
          <p:nvPr/>
        </p:nvSpPr>
        <p:spPr bwMode="auto">
          <a:xfrm>
            <a:off x="3886200" y="32004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0.1</a:t>
            </a:r>
          </a:p>
        </p:txBody>
      </p:sp>
      <p:cxnSp>
        <p:nvCxnSpPr>
          <p:cNvPr id="129051" name="AutoShape 25"/>
          <p:cNvCxnSpPr>
            <a:cxnSpLocks noChangeShapeType="1"/>
            <a:stCxn id="129031" idx="6"/>
            <a:endCxn id="129031" idx="0"/>
          </p:cNvCxnSpPr>
          <p:nvPr/>
        </p:nvCxnSpPr>
        <p:spPr bwMode="auto">
          <a:xfrm flipH="1" flipV="1">
            <a:off x="3886200" y="1662113"/>
            <a:ext cx="623888" cy="585787"/>
          </a:xfrm>
          <a:prstGeom prst="curvedConnector4">
            <a:avLst>
              <a:gd name="adj1" fmla="val -106620"/>
              <a:gd name="adj2" fmla="val 136583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52" name="Text Box 26"/>
          <p:cNvSpPr txBox="1">
            <a:spLocks noChangeArrowheads="1"/>
          </p:cNvSpPr>
          <p:nvPr/>
        </p:nvSpPr>
        <p:spPr bwMode="auto">
          <a:xfrm>
            <a:off x="4724400" y="14478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3600" i="1">
                <a:solidFill>
                  <a:schemeClr val="accent2"/>
                </a:solidFill>
                <a:latin typeface="Times New Roman" pitchFamily="18" charset="0"/>
              </a:rPr>
              <a:t>b</a:t>
            </a:r>
            <a:r>
              <a:rPr lang="en-GB" altLang="fr-FR" sz="360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29053" name="Text Box 27"/>
          <p:cNvSpPr txBox="1">
            <a:spLocks noChangeArrowheads="1"/>
          </p:cNvSpPr>
          <p:nvPr/>
        </p:nvSpPr>
        <p:spPr bwMode="auto">
          <a:xfrm>
            <a:off x="5181600" y="15240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>
                <a:latin typeface="Times New Roman" pitchFamily="18" charset="0"/>
              </a:rPr>
              <a:t>0.4</a:t>
            </a:r>
          </a:p>
        </p:txBody>
      </p:sp>
      <p:sp>
        <p:nvSpPr>
          <p:cNvPr id="129054" name="AutoShape 28"/>
          <p:cNvSpPr>
            <a:spLocks noChangeArrowheads="1"/>
          </p:cNvSpPr>
          <p:nvPr/>
        </p:nvSpPr>
        <p:spPr bwMode="auto">
          <a:xfrm>
            <a:off x="0" y="3213100"/>
            <a:ext cx="360363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9055" name="Text Box 29"/>
          <p:cNvSpPr txBox="1">
            <a:spLocks noChangeArrowheads="1"/>
          </p:cNvSpPr>
          <p:nvPr/>
        </p:nvSpPr>
        <p:spPr bwMode="auto">
          <a:xfrm>
            <a:off x="1476375" y="333375"/>
            <a:ext cx="4425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/>
              <a:t>A nondeterministic PFA</a:t>
            </a:r>
          </a:p>
        </p:txBody>
      </p:sp>
    </p:spTree>
  </p:cSld>
  <p:clrMapOvr>
    <a:masterClrMapping/>
  </p:clrMapOvr>
  <p:transition/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What queries should we consider?</a:t>
            </a:r>
          </a:p>
        </p:txBody>
      </p:sp>
      <p:sp>
        <p:nvSpPr>
          <p:cNvPr id="13005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Probability queries</a:t>
            </a:r>
          </a:p>
          <a:p>
            <a:pPr lvl="1" eaLnBrk="1" hangingPunct="1"/>
            <a:r>
              <a:rPr lang="en-GB" altLang="fr-FR" dirty="0"/>
              <a:t>PQ(</a:t>
            </a:r>
            <a:r>
              <a:rPr lang="en-GB" altLang="fr-FR" i="1" dirty="0"/>
              <a:t>w</a:t>
            </a:r>
            <a:r>
              <a:rPr lang="en-GB" altLang="fr-FR" dirty="0"/>
              <a:t>)? Oracle returns </a:t>
            </a:r>
            <a:r>
              <a:rPr lang="en-GB" altLang="fr-FR" dirty="0" err="1"/>
              <a:t>Pr</a:t>
            </a:r>
            <a:r>
              <a:rPr lang="en-GB" altLang="fr-FR" baseline="-25000" dirty="0" err="1">
                <a:latin typeface="Monotype Corsiva" pitchFamily="66" charset="0"/>
              </a:rPr>
              <a:t>D</a:t>
            </a:r>
            <a:r>
              <a:rPr lang="en-GB" altLang="fr-FR" dirty="0"/>
              <a:t>(</a:t>
            </a:r>
            <a:r>
              <a:rPr lang="en-GB" altLang="fr-FR" i="1" dirty="0"/>
              <a:t>w</a:t>
            </a:r>
            <a:r>
              <a:rPr lang="en-GB" altLang="fr-FR" dirty="0"/>
              <a:t>)</a:t>
            </a:r>
          </a:p>
          <a:p>
            <a:pPr eaLnBrk="1" hangingPunct="1"/>
            <a:r>
              <a:rPr lang="en-GB" altLang="fr-FR" dirty="0"/>
              <a:t>EX()? Oracle returns a string </a:t>
            </a:r>
            <a:r>
              <a:rPr lang="en-GB" altLang="fr-FR" i="1" dirty="0"/>
              <a:t>w</a:t>
            </a:r>
            <a:r>
              <a:rPr lang="en-GB" altLang="fr-FR" dirty="0"/>
              <a:t> randomly drawn according to </a:t>
            </a:r>
            <a:r>
              <a:rPr lang="en-GB" altLang="fr-FR" dirty="0">
                <a:latin typeface="Monotype Corsiva" pitchFamily="66" charset="0"/>
              </a:rPr>
              <a:t>D</a:t>
            </a:r>
            <a:endParaRPr lang="en-GB" altLang="fr-FR" dirty="0"/>
          </a:p>
          <a:p>
            <a:pPr eaLnBrk="1" hangingPunct="1"/>
            <a:r>
              <a:rPr lang="en-GB" altLang="fr-FR" dirty="0"/>
              <a:t>Specific sampling query SSQ(</a:t>
            </a:r>
            <a:r>
              <a:rPr lang="en-GB" altLang="fr-FR" i="1" dirty="0"/>
              <a:t>L</a:t>
            </a:r>
            <a:r>
              <a:rPr lang="en-GB" altLang="fr-FR" dirty="0"/>
              <a:t>)</a:t>
            </a:r>
          </a:p>
          <a:p>
            <a:pPr lvl="1" eaLnBrk="1" hangingPunct="1"/>
            <a:r>
              <a:rPr lang="en-GB" altLang="fr-FR" dirty="0"/>
              <a:t>Oracle returns a string belonging to </a:t>
            </a:r>
            <a:r>
              <a:rPr lang="en-GB" altLang="fr-FR" i="1" dirty="0"/>
              <a:t>L</a:t>
            </a:r>
            <a:r>
              <a:rPr lang="en-GB" altLang="fr-FR" dirty="0"/>
              <a:t> sampled according to </a:t>
            </a:r>
            <a:r>
              <a:rPr lang="en-GB" altLang="fr-FR" dirty="0">
                <a:latin typeface="Monotype Corsiva" pitchFamily="66" charset="0"/>
              </a:rPr>
              <a:t>D</a:t>
            </a:r>
          </a:p>
          <a:p>
            <a:pPr lvl="1" eaLnBrk="1" hangingPunct="1"/>
            <a:r>
              <a:rPr lang="en-GB" altLang="fr-FR" dirty="0"/>
              <a:t>Distribution is </a:t>
            </a:r>
            <a:r>
              <a:rPr lang="en-GB" altLang="fr-FR" dirty="0" err="1"/>
              <a:t>Pr</a:t>
            </a:r>
            <a:r>
              <a:rPr lang="en-GB" altLang="fr-FR" baseline="-25000" dirty="0" err="1">
                <a:latin typeface="Monotype Corsiva" pitchFamily="66" charset="0"/>
              </a:rPr>
              <a:t>D</a:t>
            </a:r>
            <a:r>
              <a:rPr lang="en-GB" altLang="fr-FR" baseline="-25000" dirty="0"/>
              <a:t> </a:t>
            </a:r>
            <a:r>
              <a:rPr lang="en-GB" altLang="fr-FR" i="1" baseline="-25000" dirty="0"/>
              <a:t>L</a:t>
            </a:r>
            <a:r>
              <a:rPr lang="en-GB" altLang="fr-FR" dirty="0"/>
              <a:t>(</a:t>
            </a:r>
            <a:r>
              <a:rPr lang="en-GB" altLang="fr-FR" i="1" dirty="0"/>
              <a:t>w</a:t>
            </a:r>
            <a:r>
              <a:rPr lang="en-GB" altLang="fr-FR" dirty="0"/>
              <a:t>)=</a:t>
            </a:r>
            <a:r>
              <a:rPr lang="en-GB" altLang="fr-FR" dirty="0" err="1"/>
              <a:t>Pr</a:t>
            </a:r>
            <a:r>
              <a:rPr lang="en-GB" altLang="fr-FR" baseline="-25000" dirty="0" err="1">
                <a:latin typeface="Monotype Corsiva" pitchFamily="66" charset="0"/>
              </a:rPr>
              <a:t>D</a:t>
            </a:r>
            <a:r>
              <a:rPr lang="en-GB" altLang="fr-FR" dirty="0"/>
              <a:t>(</a:t>
            </a:r>
            <a:r>
              <a:rPr lang="en-GB" altLang="fr-FR" i="1" dirty="0"/>
              <a:t>w</a:t>
            </a:r>
            <a:r>
              <a:rPr lang="en-GB" altLang="fr-FR" dirty="0"/>
              <a:t>)/</a:t>
            </a:r>
            <a:r>
              <a:rPr lang="en-GB" altLang="fr-FR" dirty="0" err="1"/>
              <a:t>Pr</a:t>
            </a:r>
            <a:r>
              <a:rPr lang="en-GB" altLang="fr-FR" baseline="-25000" dirty="0" err="1">
                <a:latin typeface="Monotype Corsiva" pitchFamily="66" charset="0"/>
              </a:rPr>
              <a:t>D</a:t>
            </a:r>
            <a:r>
              <a:rPr lang="en-GB" altLang="fr-FR" dirty="0"/>
              <a:t>(</a:t>
            </a:r>
            <a:r>
              <a:rPr lang="en-GB" altLang="fr-FR" i="1" dirty="0"/>
              <a:t>L</a:t>
            </a:r>
            <a:r>
              <a:rPr lang="en-GB" altLang="fr-FR" dirty="0"/>
              <a:t>)</a:t>
            </a:r>
          </a:p>
        </p:txBody>
      </p:sp>
      <p:sp>
        <p:nvSpPr>
          <p:cNvPr id="13005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F71433C-876D-494B-99E8-0D22A1EF6975}" type="slidenum">
              <a:rPr lang="fr-FR" altLang="en-US"/>
              <a:pPr eaLnBrk="1" hangingPunct="1"/>
              <a:t>114</a:t>
            </a:fld>
            <a:endParaRPr lang="fr-FR" altLang="en-US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Context-free grammar learning</a:t>
            </a:r>
          </a:p>
        </p:txBody>
      </p:sp>
      <p:sp>
        <p:nvSpPr>
          <p:cNvPr id="13107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Typical query corresponds to using the grammar (structural query)</a:t>
            </a:r>
          </a:p>
          <a:p>
            <a:pPr eaLnBrk="1" hangingPunct="1"/>
            <a:endParaRPr lang="en-GB" altLang="fr-FR"/>
          </a:p>
          <a:p>
            <a:pPr eaLnBrk="1" hangingPunct="1"/>
            <a:r>
              <a:rPr lang="en-GB" altLang="fr-FR"/>
              <a:t>In which case the goal is to identify the grammar, not the language !</a:t>
            </a:r>
          </a:p>
        </p:txBody>
      </p:sp>
      <p:sp>
        <p:nvSpPr>
          <p:cNvPr id="1310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859994-A8A1-4EDD-98E5-3CC423628865}" type="slidenum">
              <a:rPr lang="fr-FR" altLang="en-US"/>
              <a:pPr eaLnBrk="1" hangingPunct="1"/>
              <a:t>115</a:t>
            </a:fld>
            <a:endParaRPr lang="fr-FR" altLang="en-US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altLang="fr-FR" dirty="0"/>
              <a:t>7. General conclusion</a:t>
            </a:r>
            <a:endParaRPr lang="fr-FR" dirty="0"/>
          </a:p>
        </p:txBody>
      </p:sp>
      <p:sp>
        <p:nvSpPr>
          <p:cNvPr id="132099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D9776DA-C09A-4693-8740-CDE95846E372}" type="slidenum">
              <a:rPr lang="fr-FR" altLang="en-US"/>
              <a:pPr eaLnBrk="1" hangingPunct="1"/>
              <a:t>116</a:t>
            </a:fld>
            <a:endParaRPr lang="fr-FR" altLang="en-US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Some open problems</a:t>
            </a: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Find better definitions</a:t>
            </a:r>
          </a:p>
          <a:p>
            <a:pPr eaLnBrk="1" hangingPunct="1"/>
            <a:r>
              <a:rPr lang="en-GB" altLang="fr-FR"/>
              <a:t>Do these definitions give a general framework for grammatical inference?</a:t>
            </a:r>
          </a:p>
          <a:p>
            <a:pPr eaLnBrk="1" hangingPunct="1"/>
            <a:r>
              <a:rPr lang="en-GB" altLang="fr-FR"/>
              <a:t>How can we use resource bounded queries?</a:t>
            </a:r>
          </a:p>
          <a:p>
            <a:pPr eaLnBrk="1" hangingPunct="1"/>
            <a:r>
              <a:rPr lang="en-GB" altLang="fr-FR"/>
              <a:t>Use Zulu or develop new tools for Zulu</a:t>
            </a:r>
          </a:p>
        </p:txBody>
      </p:sp>
      <p:sp>
        <p:nvSpPr>
          <p:cNvPr id="1331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5F504DC-6994-4367-B499-F18E394FF46F}" type="slidenum">
              <a:rPr lang="fr-FR" altLang="en-US"/>
              <a:pPr eaLnBrk="1" hangingPunct="1"/>
              <a:t>117</a:t>
            </a:fld>
            <a:endParaRPr lang="fr-FR" altLang="en-US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automata</a:t>
            </a:r>
            <a:r>
              <a:rPr lang="fr-FR" dirty="0"/>
              <a:t> for </a:t>
            </a:r>
            <a:r>
              <a:rPr lang="fr-FR" dirty="0" err="1"/>
              <a:t>learning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118</a:t>
            </a:fld>
            <a:endParaRPr lang="fr-FR" altLang="fr-FR"/>
          </a:p>
        </p:txBody>
      </p:sp>
      <p:sp>
        <p:nvSpPr>
          <p:cNvPr id="7" name="Oval 33"/>
          <p:cNvSpPr>
            <a:spLocks noChangeArrowheads="1"/>
          </p:cNvSpPr>
          <p:nvPr/>
        </p:nvSpPr>
        <p:spPr bwMode="auto">
          <a:xfrm>
            <a:off x="502370" y="2321619"/>
            <a:ext cx="457200" cy="457200"/>
          </a:xfrm>
          <a:prstGeom prst="ellipse">
            <a:avLst/>
          </a:prstGeom>
          <a:solidFill>
            <a:srgbClr val="FFC000"/>
          </a:solidFill>
          <a:ln w="57150" cmpd="thickThin">
            <a:noFill/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8" name="AutoShape 34"/>
          <p:cNvCxnSpPr>
            <a:cxnSpLocks noChangeShapeType="1"/>
            <a:stCxn id="7" idx="5"/>
            <a:endCxn id="10" idx="2"/>
          </p:cNvCxnSpPr>
          <p:nvPr/>
        </p:nvCxnSpPr>
        <p:spPr bwMode="auto">
          <a:xfrm rot="5400000" flipH="1" flipV="1">
            <a:off x="1345333" y="2173982"/>
            <a:ext cx="114300" cy="1019175"/>
          </a:xfrm>
          <a:prstGeom prst="curvedConnector4">
            <a:avLst>
              <a:gd name="adj1" fmla="val -41667"/>
              <a:gd name="adj2" fmla="val 5467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AutoShape 35"/>
          <p:cNvCxnSpPr>
            <a:cxnSpLocks noChangeShapeType="1"/>
            <a:stCxn id="7" idx="6"/>
            <a:endCxn id="7" idx="0"/>
          </p:cNvCxnSpPr>
          <p:nvPr/>
        </p:nvCxnSpPr>
        <p:spPr bwMode="auto">
          <a:xfrm flipH="1" flipV="1">
            <a:off x="730970" y="2321619"/>
            <a:ext cx="228600" cy="228600"/>
          </a:xfrm>
          <a:prstGeom prst="curvedConnector4">
            <a:avLst>
              <a:gd name="adj1" fmla="val -190141"/>
              <a:gd name="adj2" fmla="val 27887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Oval 38"/>
          <p:cNvSpPr>
            <a:spLocks noChangeArrowheads="1"/>
          </p:cNvSpPr>
          <p:nvPr/>
        </p:nvSpPr>
        <p:spPr bwMode="auto">
          <a:xfrm>
            <a:off x="1940645" y="2397819"/>
            <a:ext cx="457200" cy="457200"/>
          </a:xfrm>
          <a:prstGeom prst="ellipse">
            <a:avLst/>
          </a:prstGeom>
          <a:solidFill>
            <a:srgbClr val="FFC0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4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12" name="AutoShape 40"/>
          <p:cNvCxnSpPr>
            <a:cxnSpLocks noChangeShapeType="1"/>
            <a:stCxn id="10" idx="6"/>
            <a:endCxn id="72" idx="0"/>
          </p:cNvCxnSpPr>
          <p:nvPr/>
        </p:nvCxnSpPr>
        <p:spPr bwMode="auto">
          <a:xfrm>
            <a:off x="2397845" y="2626419"/>
            <a:ext cx="530003" cy="561317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41"/>
          <p:cNvSpPr txBox="1">
            <a:spLocks noChangeArrowheads="1"/>
          </p:cNvSpPr>
          <p:nvPr/>
        </p:nvSpPr>
        <p:spPr bwMode="auto">
          <a:xfrm>
            <a:off x="2264050" y="2866231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1254845" y="1413569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1331045" y="2251769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16" name="AutoShape 44"/>
          <p:cNvCxnSpPr>
            <a:cxnSpLocks noChangeShapeType="1"/>
            <a:endCxn id="7" idx="3"/>
          </p:cNvCxnSpPr>
          <p:nvPr/>
        </p:nvCxnSpPr>
        <p:spPr bwMode="auto">
          <a:xfrm rot="5400000" flipH="1">
            <a:off x="1212263" y="2068927"/>
            <a:ext cx="914400" cy="2200275"/>
          </a:xfrm>
          <a:prstGeom prst="curvedConnector3">
            <a:avLst>
              <a:gd name="adj1" fmla="val -3232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45"/>
          <p:cNvSpPr>
            <a:spLocks noChangeArrowheads="1"/>
          </p:cNvSpPr>
          <p:nvPr/>
        </p:nvSpPr>
        <p:spPr bwMode="auto">
          <a:xfrm>
            <a:off x="1254845" y="3166169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18" name="AutoShape 46"/>
          <p:cNvCxnSpPr>
            <a:cxnSpLocks noChangeShapeType="1"/>
            <a:stCxn id="10" idx="7"/>
            <a:endCxn id="10" idx="1"/>
          </p:cNvCxnSpPr>
          <p:nvPr/>
        </p:nvCxnSpPr>
        <p:spPr bwMode="auto">
          <a:xfrm rot="16200000" flipV="1">
            <a:off x="2169245" y="2303129"/>
            <a:ext cx="12700" cy="323290"/>
          </a:xfrm>
          <a:prstGeom prst="curvedConnector3">
            <a:avLst>
              <a:gd name="adj1" fmla="val 384833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Rectangle 47"/>
          <p:cNvSpPr>
            <a:spLocks noChangeArrowheads="1"/>
          </p:cNvSpPr>
          <p:nvPr/>
        </p:nvSpPr>
        <p:spPr bwMode="auto">
          <a:xfrm>
            <a:off x="1943020" y="1517202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20" name="AutoShape 48"/>
          <p:cNvCxnSpPr>
            <a:cxnSpLocks noChangeShapeType="1"/>
            <a:endCxn id="10" idx="4"/>
          </p:cNvCxnSpPr>
          <p:nvPr/>
        </p:nvCxnSpPr>
        <p:spPr bwMode="auto">
          <a:xfrm rot="10800000">
            <a:off x="2169245" y="2855019"/>
            <a:ext cx="533400" cy="6096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 Box 49"/>
          <p:cNvSpPr txBox="1">
            <a:spLocks noChangeArrowheads="1"/>
          </p:cNvSpPr>
          <p:nvPr/>
        </p:nvSpPr>
        <p:spPr bwMode="auto">
          <a:xfrm>
            <a:off x="2702645" y="2397819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22" name="Oval 33"/>
          <p:cNvSpPr>
            <a:spLocks noChangeArrowheads="1"/>
          </p:cNvSpPr>
          <p:nvPr/>
        </p:nvSpPr>
        <p:spPr bwMode="auto">
          <a:xfrm>
            <a:off x="5051680" y="2082489"/>
            <a:ext cx="457200" cy="457200"/>
          </a:xfrm>
          <a:prstGeom prst="ellipse">
            <a:avLst/>
          </a:prstGeom>
          <a:solidFill>
            <a:srgbClr val="00FF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23" name="AutoShape 34"/>
          <p:cNvCxnSpPr>
            <a:cxnSpLocks noChangeShapeType="1"/>
            <a:stCxn id="22" idx="4"/>
            <a:endCxn id="25" idx="2"/>
          </p:cNvCxnSpPr>
          <p:nvPr/>
        </p:nvCxnSpPr>
        <p:spPr bwMode="auto">
          <a:xfrm rot="16200000" flipH="1">
            <a:off x="5700337" y="2119631"/>
            <a:ext cx="924930" cy="176504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35"/>
          <p:cNvCxnSpPr>
            <a:cxnSpLocks noChangeShapeType="1"/>
            <a:stCxn id="22" idx="0"/>
            <a:endCxn id="26" idx="1"/>
          </p:cNvCxnSpPr>
          <p:nvPr/>
        </p:nvCxnSpPr>
        <p:spPr bwMode="auto">
          <a:xfrm rot="5400000" flipH="1" flipV="1">
            <a:off x="5635108" y="1113857"/>
            <a:ext cx="613804" cy="1323461"/>
          </a:xfrm>
          <a:prstGeom prst="curvedConnector3">
            <a:avLst>
              <a:gd name="adj1" fmla="val 14815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Oval 38"/>
          <p:cNvSpPr>
            <a:spLocks noChangeArrowheads="1"/>
          </p:cNvSpPr>
          <p:nvPr/>
        </p:nvSpPr>
        <p:spPr bwMode="auto">
          <a:xfrm>
            <a:off x="7045325" y="3236019"/>
            <a:ext cx="457200" cy="457200"/>
          </a:xfrm>
          <a:prstGeom prst="ellipse">
            <a:avLst/>
          </a:prstGeom>
          <a:solidFill>
            <a:srgbClr val="00FF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26" name="Oval 39"/>
          <p:cNvSpPr>
            <a:spLocks noChangeArrowheads="1"/>
          </p:cNvSpPr>
          <p:nvPr/>
        </p:nvSpPr>
        <p:spPr bwMode="auto">
          <a:xfrm>
            <a:off x="6536786" y="1401730"/>
            <a:ext cx="457200" cy="457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27" name="AutoShape 40"/>
          <p:cNvCxnSpPr>
            <a:cxnSpLocks noChangeShapeType="1"/>
            <a:stCxn id="25" idx="1"/>
            <a:endCxn id="26" idx="3"/>
          </p:cNvCxnSpPr>
          <p:nvPr/>
        </p:nvCxnSpPr>
        <p:spPr bwMode="auto">
          <a:xfrm rot="16200000" flipV="1">
            <a:off x="6102512" y="2293205"/>
            <a:ext cx="1510999" cy="508539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6677037" y="2062062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sp>
        <p:nvSpPr>
          <p:cNvPr id="29" name="Text Box 42"/>
          <p:cNvSpPr txBox="1">
            <a:spLocks noChangeArrowheads="1"/>
          </p:cNvSpPr>
          <p:nvPr/>
        </p:nvSpPr>
        <p:spPr bwMode="auto">
          <a:xfrm>
            <a:off x="5891437" y="704851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sp>
        <p:nvSpPr>
          <p:cNvPr id="30" name="Text Box 43"/>
          <p:cNvSpPr txBox="1">
            <a:spLocks noChangeArrowheads="1"/>
          </p:cNvSpPr>
          <p:nvPr/>
        </p:nvSpPr>
        <p:spPr bwMode="auto">
          <a:xfrm>
            <a:off x="5905614" y="2755052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cxnSp>
        <p:nvCxnSpPr>
          <p:cNvPr id="31" name="AutoShape 44"/>
          <p:cNvCxnSpPr>
            <a:cxnSpLocks noChangeShapeType="1"/>
            <a:stCxn id="25" idx="3"/>
            <a:endCxn id="22" idx="3"/>
          </p:cNvCxnSpPr>
          <p:nvPr/>
        </p:nvCxnSpPr>
        <p:spPr bwMode="auto">
          <a:xfrm rot="5400000" flipH="1">
            <a:off x="5538693" y="2052677"/>
            <a:ext cx="1153530" cy="1993645"/>
          </a:xfrm>
          <a:prstGeom prst="curvedConnector3">
            <a:avLst>
              <a:gd name="adj1" fmla="val -2562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5891437" y="387488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33" name="AutoShape 46"/>
          <p:cNvCxnSpPr>
            <a:cxnSpLocks noChangeShapeType="1"/>
            <a:stCxn id="26" idx="6"/>
            <a:endCxn id="25" idx="6"/>
          </p:cNvCxnSpPr>
          <p:nvPr/>
        </p:nvCxnSpPr>
        <p:spPr bwMode="auto">
          <a:xfrm>
            <a:off x="6993986" y="1630330"/>
            <a:ext cx="508539" cy="1834289"/>
          </a:xfrm>
          <a:prstGeom prst="curvedConnector3">
            <a:avLst>
              <a:gd name="adj1" fmla="val 14495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Rectangle 47"/>
          <p:cNvSpPr>
            <a:spLocks noChangeArrowheads="1"/>
          </p:cNvSpPr>
          <p:nvPr/>
        </p:nvSpPr>
        <p:spPr bwMode="auto">
          <a:xfrm>
            <a:off x="7502525" y="1697484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35" name="AutoShape 48"/>
          <p:cNvCxnSpPr>
            <a:cxnSpLocks noChangeShapeType="1"/>
            <a:stCxn id="26" idx="2"/>
            <a:endCxn id="22" idx="7"/>
          </p:cNvCxnSpPr>
          <p:nvPr/>
        </p:nvCxnSpPr>
        <p:spPr bwMode="auto">
          <a:xfrm rot="10800000" flipV="1">
            <a:off x="5441926" y="1630330"/>
            <a:ext cx="1094861" cy="519114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 Box 49"/>
          <p:cNvSpPr txBox="1">
            <a:spLocks noChangeArrowheads="1"/>
          </p:cNvSpPr>
          <p:nvPr/>
        </p:nvSpPr>
        <p:spPr bwMode="auto">
          <a:xfrm>
            <a:off x="5815554" y="1300088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sp>
        <p:nvSpPr>
          <p:cNvPr id="37" name="Oval 33"/>
          <p:cNvSpPr>
            <a:spLocks noChangeArrowheads="1"/>
          </p:cNvSpPr>
          <p:nvPr/>
        </p:nvSpPr>
        <p:spPr bwMode="auto">
          <a:xfrm>
            <a:off x="2651623" y="4782938"/>
            <a:ext cx="457200" cy="457200"/>
          </a:xfrm>
          <a:prstGeom prst="ellipse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38" name="AutoShape 34"/>
          <p:cNvCxnSpPr>
            <a:cxnSpLocks noChangeShapeType="1"/>
            <a:stCxn id="37" idx="5"/>
            <a:endCxn id="40" idx="2"/>
          </p:cNvCxnSpPr>
          <p:nvPr/>
        </p:nvCxnSpPr>
        <p:spPr bwMode="auto">
          <a:xfrm rot="5400000" flipH="1" flipV="1">
            <a:off x="3494586" y="4635301"/>
            <a:ext cx="114300" cy="1019175"/>
          </a:xfrm>
          <a:prstGeom prst="curvedConnector4">
            <a:avLst>
              <a:gd name="adj1" fmla="val -41667"/>
              <a:gd name="adj2" fmla="val 5467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35"/>
          <p:cNvCxnSpPr>
            <a:cxnSpLocks noChangeShapeType="1"/>
            <a:stCxn id="37" idx="1"/>
            <a:endCxn id="37" idx="6"/>
          </p:cNvCxnSpPr>
          <p:nvPr/>
        </p:nvCxnSpPr>
        <p:spPr bwMode="auto">
          <a:xfrm rot="5400000" flipV="1">
            <a:off x="2832598" y="4706738"/>
            <a:ext cx="190500" cy="419100"/>
          </a:xfrm>
          <a:prstGeom prst="curvedConnector4">
            <a:avLst>
              <a:gd name="adj1" fmla="val -364171"/>
              <a:gd name="adj2" fmla="val 19356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Oval 38"/>
          <p:cNvSpPr>
            <a:spLocks noChangeArrowheads="1"/>
          </p:cNvSpPr>
          <p:nvPr/>
        </p:nvSpPr>
        <p:spPr bwMode="auto">
          <a:xfrm>
            <a:off x="4089898" y="4859138"/>
            <a:ext cx="457200" cy="457200"/>
          </a:xfrm>
          <a:prstGeom prst="ellipse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4851898" y="5697338"/>
            <a:ext cx="457200" cy="457200"/>
          </a:xfrm>
          <a:prstGeom prst="ellipse">
            <a:avLst/>
          </a:prstGeom>
          <a:solidFill>
            <a:srgbClr val="66FFFF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42" name="AutoShape 40"/>
          <p:cNvCxnSpPr>
            <a:cxnSpLocks noChangeShapeType="1"/>
            <a:stCxn id="40" idx="6"/>
            <a:endCxn id="41" idx="0"/>
          </p:cNvCxnSpPr>
          <p:nvPr/>
        </p:nvCxnSpPr>
        <p:spPr bwMode="auto">
          <a:xfrm>
            <a:off x="4575673" y="5087738"/>
            <a:ext cx="504825" cy="6096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5918698" y="5163938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3404098" y="387488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3480298" y="471308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46" name="AutoShape 44"/>
          <p:cNvCxnSpPr>
            <a:cxnSpLocks noChangeShapeType="1"/>
            <a:stCxn id="40" idx="3"/>
            <a:endCxn id="37" idx="3"/>
          </p:cNvCxnSpPr>
          <p:nvPr/>
        </p:nvCxnSpPr>
        <p:spPr bwMode="auto">
          <a:xfrm rot="16200000" flipV="1">
            <a:off x="3399336" y="4521001"/>
            <a:ext cx="76200" cy="1438275"/>
          </a:xfrm>
          <a:prstGeom prst="curvedConnector3">
            <a:avLst>
              <a:gd name="adj1" fmla="val -60208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3404098" y="562748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</a:p>
        </p:txBody>
      </p:sp>
      <p:cxnSp>
        <p:nvCxnSpPr>
          <p:cNvPr id="48" name="AutoShape 46"/>
          <p:cNvCxnSpPr>
            <a:cxnSpLocks noChangeShapeType="1"/>
            <a:stCxn id="41" idx="2"/>
            <a:endCxn id="40" idx="4"/>
          </p:cNvCxnSpPr>
          <p:nvPr/>
        </p:nvCxnSpPr>
        <p:spPr bwMode="auto">
          <a:xfrm rot="10800000">
            <a:off x="4318498" y="5344913"/>
            <a:ext cx="533400" cy="58102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Rectangle 47"/>
          <p:cNvSpPr>
            <a:spLocks noChangeArrowheads="1"/>
          </p:cNvSpPr>
          <p:nvPr/>
        </p:nvSpPr>
        <p:spPr bwMode="auto">
          <a:xfrm>
            <a:off x="4166098" y="555128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</a:p>
        </p:txBody>
      </p:sp>
      <p:cxnSp>
        <p:nvCxnSpPr>
          <p:cNvPr id="50" name="AutoShape 48"/>
          <p:cNvCxnSpPr>
            <a:cxnSpLocks noChangeShapeType="1"/>
            <a:stCxn id="41" idx="7"/>
            <a:endCxn id="41" idx="6"/>
          </p:cNvCxnSpPr>
          <p:nvPr/>
        </p:nvCxnSpPr>
        <p:spPr bwMode="auto">
          <a:xfrm rot="5400000" flipV="1">
            <a:off x="5194798" y="5811638"/>
            <a:ext cx="161925" cy="66675"/>
          </a:xfrm>
          <a:prstGeom prst="curvedConnector4">
            <a:avLst>
              <a:gd name="adj1" fmla="val -182352"/>
              <a:gd name="adj2" fmla="val 130713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4851898" y="4859138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72" name="Oval 38"/>
          <p:cNvSpPr>
            <a:spLocks noChangeArrowheads="1"/>
          </p:cNvSpPr>
          <p:nvPr/>
        </p:nvSpPr>
        <p:spPr bwMode="auto">
          <a:xfrm>
            <a:off x="2699248" y="3187736"/>
            <a:ext cx="457200" cy="457200"/>
          </a:xfrm>
          <a:prstGeom prst="ellipse">
            <a:avLst/>
          </a:prstGeom>
          <a:solidFill>
            <a:srgbClr val="FFC0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73" name="Flèche droite 72"/>
          <p:cNvSpPr/>
          <p:nvPr/>
        </p:nvSpPr>
        <p:spPr>
          <a:xfrm>
            <a:off x="206371" y="2454969"/>
            <a:ext cx="298392" cy="19260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Flèche droite 73"/>
          <p:cNvSpPr/>
          <p:nvPr/>
        </p:nvSpPr>
        <p:spPr>
          <a:xfrm>
            <a:off x="4737595" y="2334163"/>
            <a:ext cx="298392" cy="19260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Flèche droite 74"/>
          <p:cNvSpPr/>
          <p:nvPr/>
        </p:nvSpPr>
        <p:spPr>
          <a:xfrm>
            <a:off x="2314338" y="4910130"/>
            <a:ext cx="298392" cy="19260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19346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2FC4E09-3FC3-4C6B-B400-1FC02119D840}" type="slidenum">
              <a:rPr lang="fr-FR" altLang="fr-FR" smtClean="0"/>
              <a:pPr/>
              <a:t>119</a:t>
            </a:fld>
            <a:endParaRPr lang="fr-FR" altLang="fr-FR"/>
          </a:p>
        </p:txBody>
      </p:sp>
      <p:sp>
        <p:nvSpPr>
          <p:cNvPr id="5" name="Oval 33"/>
          <p:cNvSpPr>
            <a:spLocks noChangeArrowheads="1"/>
          </p:cNvSpPr>
          <p:nvPr/>
        </p:nvSpPr>
        <p:spPr bwMode="auto">
          <a:xfrm>
            <a:off x="5981954" y="1576903"/>
            <a:ext cx="457200" cy="457200"/>
          </a:xfrm>
          <a:prstGeom prst="ellipse">
            <a:avLst/>
          </a:prstGeom>
          <a:solidFill>
            <a:srgbClr val="00FF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6" name="AutoShape 34"/>
          <p:cNvCxnSpPr>
            <a:cxnSpLocks noChangeShapeType="1"/>
            <a:stCxn id="5" idx="4"/>
            <a:endCxn id="8" idx="2"/>
          </p:cNvCxnSpPr>
          <p:nvPr/>
        </p:nvCxnSpPr>
        <p:spPr bwMode="auto">
          <a:xfrm rot="16200000" flipH="1">
            <a:off x="6630611" y="1614045"/>
            <a:ext cx="924930" cy="176504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AutoShape 35"/>
          <p:cNvCxnSpPr>
            <a:cxnSpLocks noChangeShapeType="1"/>
            <a:stCxn id="5" idx="0"/>
            <a:endCxn id="9" idx="1"/>
          </p:cNvCxnSpPr>
          <p:nvPr/>
        </p:nvCxnSpPr>
        <p:spPr bwMode="auto">
          <a:xfrm rot="5400000" flipH="1" flipV="1">
            <a:off x="6565382" y="608271"/>
            <a:ext cx="613804" cy="1323461"/>
          </a:xfrm>
          <a:prstGeom prst="curvedConnector3">
            <a:avLst>
              <a:gd name="adj1" fmla="val 14815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Oval 38"/>
          <p:cNvSpPr>
            <a:spLocks noChangeArrowheads="1"/>
          </p:cNvSpPr>
          <p:nvPr/>
        </p:nvSpPr>
        <p:spPr bwMode="auto">
          <a:xfrm>
            <a:off x="7975599" y="2730433"/>
            <a:ext cx="457200" cy="457200"/>
          </a:xfrm>
          <a:prstGeom prst="ellipse">
            <a:avLst/>
          </a:prstGeom>
          <a:solidFill>
            <a:srgbClr val="00FF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9" name="Oval 39"/>
          <p:cNvSpPr>
            <a:spLocks noChangeArrowheads="1"/>
          </p:cNvSpPr>
          <p:nvPr/>
        </p:nvSpPr>
        <p:spPr bwMode="auto">
          <a:xfrm>
            <a:off x="7467060" y="896144"/>
            <a:ext cx="457200" cy="457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s-ES_tradnl" altLang="fr-FR" sz="2800" dirty="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10" name="AutoShape 40"/>
          <p:cNvCxnSpPr>
            <a:cxnSpLocks noChangeShapeType="1"/>
            <a:stCxn id="8" idx="1"/>
            <a:endCxn id="9" idx="3"/>
          </p:cNvCxnSpPr>
          <p:nvPr/>
        </p:nvCxnSpPr>
        <p:spPr bwMode="auto">
          <a:xfrm rot="16200000" flipV="1">
            <a:off x="7032786" y="1787619"/>
            <a:ext cx="1510999" cy="508539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7607311" y="1556476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6821711" y="19926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6835888" y="2249466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cxnSp>
        <p:nvCxnSpPr>
          <p:cNvPr id="14" name="AutoShape 44"/>
          <p:cNvCxnSpPr>
            <a:cxnSpLocks noChangeShapeType="1"/>
            <a:stCxn id="8" idx="3"/>
            <a:endCxn id="5" idx="3"/>
          </p:cNvCxnSpPr>
          <p:nvPr/>
        </p:nvCxnSpPr>
        <p:spPr bwMode="auto">
          <a:xfrm rot="5400000" flipH="1">
            <a:off x="6468967" y="1547091"/>
            <a:ext cx="1153530" cy="1993645"/>
          </a:xfrm>
          <a:prstGeom prst="curvedConnector3">
            <a:avLst>
              <a:gd name="adj1" fmla="val -2562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45"/>
          <p:cNvSpPr>
            <a:spLocks noChangeArrowheads="1"/>
          </p:cNvSpPr>
          <p:nvPr/>
        </p:nvSpPr>
        <p:spPr bwMode="auto">
          <a:xfrm>
            <a:off x="6821711" y="3369302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16" name="AutoShape 46"/>
          <p:cNvCxnSpPr>
            <a:cxnSpLocks noChangeShapeType="1"/>
            <a:stCxn id="9" idx="6"/>
            <a:endCxn id="8" idx="6"/>
          </p:cNvCxnSpPr>
          <p:nvPr/>
        </p:nvCxnSpPr>
        <p:spPr bwMode="auto">
          <a:xfrm>
            <a:off x="7924260" y="1124744"/>
            <a:ext cx="508539" cy="1834289"/>
          </a:xfrm>
          <a:prstGeom prst="curvedConnector3">
            <a:avLst>
              <a:gd name="adj1" fmla="val 14495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47"/>
          <p:cNvSpPr>
            <a:spLocks noChangeArrowheads="1"/>
          </p:cNvSpPr>
          <p:nvPr/>
        </p:nvSpPr>
        <p:spPr bwMode="auto">
          <a:xfrm>
            <a:off x="8432799" y="119189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b</a:t>
            </a:r>
          </a:p>
        </p:txBody>
      </p:sp>
      <p:cxnSp>
        <p:nvCxnSpPr>
          <p:cNvPr id="18" name="AutoShape 48"/>
          <p:cNvCxnSpPr>
            <a:cxnSpLocks noChangeShapeType="1"/>
            <a:stCxn id="9" idx="2"/>
            <a:endCxn id="5" idx="7"/>
          </p:cNvCxnSpPr>
          <p:nvPr/>
        </p:nvCxnSpPr>
        <p:spPr bwMode="auto">
          <a:xfrm rot="10800000" flipV="1">
            <a:off x="6372200" y="1124744"/>
            <a:ext cx="1094861" cy="519114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Box 49"/>
          <p:cNvSpPr txBox="1">
            <a:spLocks noChangeArrowheads="1"/>
          </p:cNvSpPr>
          <p:nvPr/>
        </p:nvSpPr>
        <p:spPr bwMode="auto">
          <a:xfrm>
            <a:off x="6745828" y="794502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 dirty="0">
                <a:latin typeface="Lucida Console" pitchFamily="49" charset="0"/>
              </a:rPr>
              <a:t>a</a:t>
            </a:r>
            <a:endParaRPr lang="es-ES_tradnl" altLang="fr-FR" sz="2800" dirty="0">
              <a:latin typeface="Lucida Console" pitchFamily="49" charset="0"/>
            </a:endParaRPr>
          </a:p>
        </p:txBody>
      </p:sp>
      <p:sp>
        <p:nvSpPr>
          <p:cNvPr id="20" name="Flèche droite 19"/>
          <p:cNvSpPr/>
          <p:nvPr/>
        </p:nvSpPr>
        <p:spPr>
          <a:xfrm>
            <a:off x="5667869" y="1828577"/>
            <a:ext cx="298392" cy="19260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929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altLang="fr-FR" dirty="0"/>
              <a:t>2. The model</a:t>
            </a:r>
            <a:endParaRPr lang="fr-FR" dirty="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8520BEE-DBF3-4F06-93D0-9D30EABC0A55}" type="slidenum">
              <a:rPr lang="fr-FR" altLang="en-US"/>
              <a:pPr eaLnBrk="1" hangingPunct="1"/>
              <a:t>12</a:t>
            </a:fld>
            <a:endParaRPr lang="fr-F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Notations</a:t>
            </a:r>
            <a:endParaRPr lang="en-US" altLang="fr-FR">
              <a:latin typeface="BrushScript BT"/>
            </a:endParaRPr>
          </a:p>
        </p:txBody>
      </p:sp>
      <p:sp>
        <p:nvSpPr>
          <p:cNvPr id="2662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95D3EA3-D67D-472D-80AE-3F5BB7B8A0E3}" type="slidenum">
              <a:rPr lang="fr-FR" altLang="en-US"/>
              <a:pPr eaLnBrk="1" hangingPunct="1"/>
              <a:t>13</a:t>
            </a:fld>
            <a:endParaRPr lang="fr-FR" altLang="en-US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19263"/>
            <a:ext cx="8229600" cy="4411662"/>
          </a:xfrm>
        </p:spPr>
        <p:txBody>
          <a:bodyPr/>
          <a:lstStyle/>
          <a:p>
            <a:pPr eaLnBrk="1" hangingPunct="1"/>
            <a:r>
              <a:rPr lang="en-US" altLang="fr-FR" sz="2600"/>
              <a:t>We denote by </a:t>
            </a:r>
            <a:r>
              <a:rPr lang="en-US" altLang="fr-FR" sz="2600" i="1"/>
              <a:t>T</a:t>
            </a:r>
            <a:r>
              <a:rPr lang="en-US" altLang="fr-FR" sz="2600"/>
              <a:t> the target grammar or automaton</a:t>
            </a:r>
          </a:p>
          <a:p>
            <a:pPr eaLnBrk="1" hangingPunct="1"/>
            <a:r>
              <a:rPr lang="en-US" altLang="fr-FR" sz="2600"/>
              <a:t>We denote by </a:t>
            </a:r>
            <a:r>
              <a:rPr lang="en-US" altLang="fr-FR" sz="2600" i="1"/>
              <a:t>H</a:t>
            </a:r>
            <a:r>
              <a:rPr lang="en-US" altLang="fr-FR" sz="2600"/>
              <a:t>  the current hypothesis</a:t>
            </a:r>
          </a:p>
          <a:p>
            <a:pPr eaLnBrk="1" hangingPunct="1"/>
            <a:r>
              <a:rPr lang="en-US" altLang="fr-FR" sz="2600"/>
              <a:t>We denote by </a:t>
            </a:r>
            <a:r>
              <a:rPr lang="en-GB" altLang="fr-FR" sz="2600">
                <a:latin typeface="Stencil" pitchFamily="82" charset="0"/>
              </a:rPr>
              <a:t>L</a:t>
            </a:r>
            <a:r>
              <a:rPr lang="en-US" altLang="fr-FR" sz="2600"/>
              <a:t>(</a:t>
            </a:r>
            <a:r>
              <a:rPr lang="en-US" altLang="fr-FR" sz="2600" i="1"/>
              <a:t>H</a:t>
            </a:r>
            <a:r>
              <a:rPr lang="en-US" altLang="fr-FR" sz="2600"/>
              <a:t>) and </a:t>
            </a:r>
            <a:r>
              <a:rPr lang="en-GB" altLang="fr-FR" sz="2600">
                <a:latin typeface="Stencil" pitchFamily="82" charset="0"/>
              </a:rPr>
              <a:t>L</a:t>
            </a:r>
            <a:r>
              <a:rPr lang="en-US" altLang="fr-FR" sz="2600"/>
              <a:t>(</a:t>
            </a:r>
            <a:r>
              <a:rPr lang="en-US" altLang="fr-FR" sz="2600" i="1"/>
              <a:t>T</a:t>
            </a:r>
            <a:r>
              <a:rPr lang="en-US" altLang="fr-FR" sz="2600"/>
              <a:t>) the corresponding languages</a:t>
            </a:r>
          </a:p>
          <a:p>
            <a:pPr eaLnBrk="1" hangingPunct="1"/>
            <a:r>
              <a:rPr lang="en-US" altLang="fr-FR" sz="2600"/>
              <a:t>Examples are </a:t>
            </a:r>
            <a:r>
              <a:rPr lang="en-US" altLang="fr-FR" sz="2600" i="1"/>
              <a:t>x</a:t>
            </a:r>
            <a:r>
              <a:rPr lang="en-US" altLang="fr-FR" sz="2600"/>
              <a:t>, </a:t>
            </a:r>
            <a:r>
              <a:rPr lang="en-US" altLang="fr-FR" sz="2600" i="1"/>
              <a:t>y</a:t>
            </a:r>
            <a:r>
              <a:rPr lang="en-US" altLang="fr-FR" sz="2600"/>
              <a:t>, </a:t>
            </a:r>
            <a:r>
              <a:rPr lang="en-US" altLang="fr-FR" sz="2600" i="1"/>
              <a:t>z</a:t>
            </a:r>
            <a:r>
              <a:rPr lang="en-US" altLang="fr-FR" sz="2600"/>
              <a:t>, with labels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T</a:t>
            </a:r>
            <a:r>
              <a:rPr lang="en-US" altLang="fr-FR" sz="2600"/>
              <a:t>(</a:t>
            </a:r>
            <a:r>
              <a:rPr lang="en-US" altLang="fr-FR" sz="2600" i="1"/>
              <a:t>x</a:t>
            </a:r>
            <a:r>
              <a:rPr lang="en-US" altLang="fr-FR" sz="2600"/>
              <a:t>),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T</a:t>
            </a:r>
            <a:r>
              <a:rPr lang="en-US" altLang="fr-FR" sz="2600"/>
              <a:t>(</a:t>
            </a:r>
            <a:r>
              <a:rPr lang="en-US" altLang="fr-FR" sz="2600" i="1"/>
              <a:t>y</a:t>
            </a:r>
            <a:r>
              <a:rPr lang="en-US" altLang="fr-FR" sz="2600"/>
              <a:t>)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T</a:t>
            </a:r>
            <a:r>
              <a:rPr lang="en-US" altLang="fr-FR" sz="2600"/>
              <a:t>(</a:t>
            </a:r>
            <a:r>
              <a:rPr lang="en-US" altLang="fr-FR" sz="2600" i="1"/>
              <a:t>z</a:t>
            </a:r>
            <a:r>
              <a:rPr lang="en-US" altLang="fr-FR" sz="2600"/>
              <a:t>) for the real labels and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H</a:t>
            </a:r>
            <a:r>
              <a:rPr lang="en-US" altLang="fr-FR" sz="2600"/>
              <a:t>(</a:t>
            </a:r>
            <a:r>
              <a:rPr lang="en-US" altLang="fr-FR" sz="2600" i="1"/>
              <a:t>x</a:t>
            </a:r>
            <a:r>
              <a:rPr lang="en-US" altLang="fr-FR" sz="2600"/>
              <a:t>),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H</a:t>
            </a:r>
            <a:r>
              <a:rPr lang="en-US" altLang="fr-FR" sz="2600"/>
              <a:t>(</a:t>
            </a:r>
            <a:r>
              <a:rPr lang="en-US" altLang="fr-FR" sz="2600" i="1"/>
              <a:t>y</a:t>
            </a:r>
            <a:r>
              <a:rPr lang="en-US" altLang="fr-FR" sz="2600"/>
              <a:t>)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H</a:t>
            </a:r>
            <a:r>
              <a:rPr lang="en-US" altLang="fr-FR" sz="2600"/>
              <a:t>(</a:t>
            </a:r>
            <a:r>
              <a:rPr lang="en-US" altLang="fr-FR" sz="2600" i="1"/>
              <a:t>z</a:t>
            </a:r>
            <a:r>
              <a:rPr lang="en-US" altLang="fr-FR" sz="2600"/>
              <a:t>) for the hypothesized ones.</a:t>
            </a:r>
          </a:p>
          <a:p>
            <a:pPr eaLnBrk="1" hangingPunct="1"/>
            <a:r>
              <a:rPr lang="en-US" altLang="fr-FR" sz="2600"/>
              <a:t>The computation of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sz="2600" i="1" baseline="-25000"/>
              <a:t>I</a:t>
            </a:r>
            <a:r>
              <a:rPr lang="en-US" altLang="fr-FR" sz="2600"/>
              <a:t>(x) must take place in time polynomial in </a:t>
            </a:r>
            <a:r>
              <a:rPr lang="en-US" altLang="fr-FR" sz="2600">
                <a:sym typeface="Symbol" pitchFamily="18" charset="2"/>
              </a:rPr>
              <a:t></a:t>
            </a:r>
            <a:r>
              <a:rPr lang="en-US" altLang="fr-FR" sz="2600" i="1"/>
              <a:t>x</a:t>
            </a:r>
            <a:r>
              <a:rPr lang="en-US" altLang="fr-FR" sz="2600">
                <a:sym typeface="Symbol" pitchFamily="18" charset="2"/>
              </a:rPr>
              <a:t></a:t>
            </a:r>
          </a:p>
          <a:p>
            <a:pPr eaLnBrk="1" hangingPunct="1"/>
            <a:endParaRPr lang="en-US" altLang="fr-FR" sz="260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Running example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Suppose we are learning DFA</a:t>
            </a:r>
          </a:p>
          <a:p>
            <a:pPr eaLnBrk="1" hangingPunct="1"/>
            <a:r>
              <a:rPr lang="en-GB" altLang="fr-FR"/>
              <a:t>The </a:t>
            </a:r>
            <a:r>
              <a:rPr lang="en-GB" altLang="fr-FR" i="1"/>
              <a:t>running example</a:t>
            </a:r>
            <a:r>
              <a:rPr lang="en-GB" altLang="fr-FR"/>
              <a:t> for our target is:</a:t>
            </a:r>
          </a:p>
        </p:txBody>
      </p:sp>
      <p:sp>
        <p:nvSpPr>
          <p:cNvPr id="2765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3ADC2F8-7192-40C1-B737-56EF795D0DBB}" type="slidenum">
              <a:rPr lang="fr-FR" altLang="en-US"/>
              <a:pPr eaLnBrk="1" hangingPunct="1"/>
              <a:t>14</a:t>
            </a:fld>
            <a:endParaRPr lang="fr-FR" altLang="en-US"/>
          </a:p>
        </p:txBody>
      </p:sp>
      <p:sp>
        <p:nvSpPr>
          <p:cNvPr id="27654" name="Oval 4"/>
          <p:cNvSpPr>
            <a:spLocks noChangeArrowheads="1"/>
          </p:cNvSpPr>
          <p:nvPr/>
        </p:nvSpPr>
        <p:spPr bwMode="auto">
          <a:xfrm>
            <a:off x="1149350" y="3816350"/>
            <a:ext cx="825500" cy="825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27655" name="Oval 5"/>
          <p:cNvSpPr>
            <a:spLocks noChangeArrowheads="1"/>
          </p:cNvSpPr>
          <p:nvPr/>
        </p:nvSpPr>
        <p:spPr bwMode="auto">
          <a:xfrm>
            <a:off x="3419475" y="3789363"/>
            <a:ext cx="825500" cy="8255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27656" name="Oval 6"/>
          <p:cNvSpPr>
            <a:spLocks noChangeArrowheads="1"/>
          </p:cNvSpPr>
          <p:nvPr/>
        </p:nvSpPr>
        <p:spPr bwMode="auto">
          <a:xfrm>
            <a:off x="5867400" y="3789363"/>
            <a:ext cx="825500" cy="825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27657" name="Rectangle 7"/>
          <p:cNvSpPr>
            <a:spLocks noChangeArrowheads="1"/>
          </p:cNvSpPr>
          <p:nvPr/>
        </p:nvSpPr>
        <p:spPr bwMode="auto">
          <a:xfrm>
            <a:off x="2493963" y="4398963"/>
            <a:ext cx="361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b</a:t>
            </a:r>
            <a:endParaRPr lang="fr-FR" altLang="fr-FR" sz="2400">
              <a:latin typeface="Comic Sans MS" pitchFamily="66" charset="0"/>
            </a:endParaRPr>
          </a:p>
        </p:txBody>
      </p:sp>
      <p:sp>
        <p:nvSpPr>
          <p:cNvPr id="27658" name="Rectangle 8"/>
          <p:cNvSpPr>
            <a:spLocks noChangeArrowheads="1"/>
          </p:cNvSpPr>
          <p:nvPr/>
        </p:nvSpPr>
        <p:spPr bwMode="auto">
          <a:xfrm>
            <a:off x="4779963" y="4322763"/>
            <a:ext cx="361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b</a:t>
            </a:r>
            <a:endParaRPr lang="fr-FR" altLang="fr-FR" sz="2400">
              <a:latin typeface="Comic Sans MS" pitchFamily="66" charset="0"/>
            </a:endParaRPr>
          </a:p>
        </p:txBody>
      </p:sp>
      <p:sp>
        <p:nvSpPr>
          <p:cNvPr id="27659" name="Rectangle 9"/>
          <p:cNvSpPr>
            <a:spLocks noChangeArrowheads="1"/>
          </p:cNvSpPr>
          <p:nvPr/>
        </p:nvSpPr>
        <p:spPr bwMode="auto">
          <a:xfrm>
            <a:off x="4932363" y="3068638"/>
            <a:ext cx="3365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a</a:t>
            </a:r>
            <a:endParaRPr lang="fr-FR" altLang="fr-FR" sz="2400">
              <a:latin typeface="Comic Sans MS" pitchFamily="66" charset="0"/>
            </a:endParaRPr>
          </a:p>
        </p:txBody>
      </p:sp>
      <p:sp>
        <p:nvSpPr>
          <p:cNvPr id="27660" name="Rectangle 10"/>
          <p:cNvSpPr>
            <a:spLocks noChangeArrowheads="1"/>
          </p:cNvSpPr>
          <p:nvPr/>
        </p:nvSpPr>
        <p:spPr bwMode="auto">
          <a:xfrm>
            <a:off x="2339975" y="3068638"/>
            <a:ext cx="4270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a</a:t>
            </a:r>
            <a:r>
              <a:rPr lang="fr-FR" altLang="fr-FR" sz="2400">
                <a:latin typeface="Comic Sans MS" pitchFamily="66" charset="0"/>
              </a:rPr>
              <a:t> </a:t>
            </a:r>
          </a:p>
        </p:txBody>
      </p:sp>
      <p:sp>
        <p:nvSpPr>
          <p:cNvPr id="27661" name="Rectangle 14"/>
          <p:cNvSpPr>
            <a:spLocks noChangeArrowheads="1"/>
          </p:cNvSpPr>
          <p:nvPr/>
        </p:nvSpPr>
        <p:spPr bwMode="auto">
          <a:xfrm>
            <a:off x="1403350" y="5013325"/>
            <a:ext cx="4270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a</a:t>
            </a:r>
            <a:r>
              <a:rPr lang="fr-FR" altLang="fr-FR" sz="2400">
                <a:latin typeface="Comic Sans MS" pitchFamily="66" charset="0"/>
              </a:rPr>
              <a:t> </a:t>
            </a:r>
          </a:p>
        </p:txBody>
      </p:sp>
      <p:sp>
        <p:nvSpPr>
          <p:cNvPr id="27662" name="Rectangle 15"/>
          <p:cNvSpPr>
            <a:spLocks noChangeArrowheads="1"/>
          </p:cNvSpPr>
          <p:nvPr/>
        </p:nvSpPr>
        <p:spPr bwMode="auto">
          <a:xfrm>
            <a:off x="6516688" y="4724400"/>
            <a:ext cx="361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400" i="1">
                <a:latin typeface="Comic Sans MS" pitchFamily="66" charset="0"/>
              </a:rPr>
              <a:t>b</a:t>
            </a:r>
            <a:endParaRPr lang="fr-FR" altLang="fr-FR" sz="2400">
              <a:latin typeface="Comic Sans MS" pitchFamily="66" charset="0"/>
            </a:endParaRPr>
          </a:p>
        </p:txBody>
      </p:sp>
      <p:cxnSp>
        <p:nvCxnSpPr>
          <p:cNvPr id="27663" name="AutoShape 23"/>
          <p:cNvCxnSpPr>
            <a:cxnSpLocks noChangeShapeType="1"/>
          </p:cNvCxnSpPr>
          <p:nvPr/>
        </p:nvCxnSpPr>
        <p:spPr bwMode="auto">
          <a:xfrm rot="16200000" flipH="1">
            <a:off x="1550194" y="4217194"/>
            <a:ext cx="1588" cy="584200"/>
          </a:xfrm>
          <a:prstGeom prst="curvedConnector3">
            <a:avLst>
              <a:gd name="adj1" fmla="val 354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4" name="AutoShape 24"/>
          <p:cNvCxnSpPr>
            <a:cxnSpLocks noChangeShapeType="1"/>
            <a:stCxn id="27656" idx="1"/>
            <a:endCxn id="27655" idx="0"/>
          </p:cNvCxnSpPr>
          <p:nvPr/>
        </p:nvCxnSpPr>
        <p:spPr bwMode="auto">
          <a:xfrm rot="5400000" flipH="1">
            <a:off x="4835525" y="2757488"/>
            <a:ext cx="149225" cy="2155825"/>
          </a:xfrm>
          <a:prstGeom prst="curvedConnector3">
            <a:avLst>
              <a:gd name="adj1" fmla="val 23404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5" name="AutoShape 25"/>
          <p:cNvCxnSpPr>
            <a:cxnSpLocks noChangeShapeType="1"/>
            <a:stCxn id="27655" idx="1"/>
            <a:endCxn id="27654" idx="0"/>
          </p:cNvCxnSpPr>
          <p:nvPr/>
        </p:nvCxnSpPr>
        <p:spPr bwMode="auto">
          <a:xfrm rot="5400000" flipH="1">
            <a:off x="2518569" y="2859881"/>
            <a:ext cx="65088" cy="1978025"/>
          </a:xfrm>
          <a:prstGeom prst="curvedConnector3">
            <a:avLst>
              <a:gd name="adj1" fmla="val 49268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6" name="AutoShape 26"/>
          <p:cNvCxnSpPr>
            <a:cxnSpLocks noChangeShapeType="1"/>
            <a:stCxn id="27656" idx="3"/>
            <a:endCxn id="27656" idx="5"/>
          </p:cNvCxnSpPr>
          <p:nvPr/>
        </p:nvCxnSpPr>
        <p:spPr bwMode="auto">
          <a:xfrm rot="16200000" flipH="1">
            <a:off x="6279356" y="4202907"/>
            <a:ext cx="1587" cy="584200"/>
          </a:xfrm>
          <a:prstGeom prst="curvedConnector3">
            <a:avLst>
              <a:gd name="adj1" fmla="val 358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7" name="AutoShape 27"/>
          <p:cNvCxnSpPr>
            <a:cxnSpLocks noChangeShapeType="1"/>
            <a:stCxn id="27654" idx="6"/>
            <a:endCxn id="27655" idx="2"/>
          </p:cNvCxnSpPr>
          <p:nvPr/>
        </p:nvCxnSpPr>
        <p:spPr bwMode="auto">
          <a:xfrm flipV="1">
            <a:off x="1974850" y="4202113"/>
            <a:ext cx="1416050" cy="26987"/>
          </a:xfrm>
          <a:prstGeom prst="curvedConnector3">
            <a:avLst>
              <a:gd name="adj1" fmla="val 5100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8" name="AutoShape 28"/>
          <p:cNvCxnSpPr>
            <a:cxnSpLocks noChangeShapeType="1"/>
            <a:stCxn id="27655" idx="6"/>
            <a:endCxn id="27656" idx="2"/>
          </p:cNvCxnSpPr>
          <p:nvPr/>
        </p:nvCxnSpPr>
        <p:spPr bwMode="auto">
          <a:xfrm>
            <a:off x="4273550" y="4202113"/>
            <a:ext cx="15938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9" name="AutoShape 29"/>
          <p:cNvSpPr>
            <a:spLocks noChangeArrowheads="1"/>
          </p:cNvSpPr>
          <p:nvPr/>
        </p:nvSpPr>
        <p:spPr bwMode="auto">
          <a:xfrm>
            <a:off x="827088" y="4149725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The Oracle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 dirty="0"/>
              <a:t>knows the language and has to answer correctly</a:t>
            </a:r>
          </a:p>
          <a:p>
            <a:pPr eaLnBrk="1" hangingPunct="1"/>
            <a:r>
              <a:rPr lang="en-US" altLang="fr-FR" dirty="0"/>
              <a:t>no probabilities unless stated</a:t>
            </a:r>
          </a:p>
          <a:p>
            <a:pPr eaLnBrk="1" hangingPunct="1"/>
            <a:r>
              <a:rPr lang="en-US" altLang="fr-FR" dirty="0"/>
              <a:t>worst case policy: the Oracle does not </a:t>
            </a:r>
            <a:r>
              <a:rPr lang="en-US" altLang="fr-FR" dirty="0">
                <a:solidFill>
                  <a:srgbClr val="FF0000"/>
                </a:solidFill>
              </a:rPr>
              <a:t>want</a:t>
            </a:r>
            <a:r>
              <a:rPr lang="en-US" altLang="fr-FR" dirty="0"/>
              <a:t> to help</a:t>
            </a:r>
          </a:p>
        </p:txBody>
      </p:sp>
      <p:sp>
        <p:nvSpPr>
          <p:cNvPr id="286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110590F-A045-40A9-9A98-84BA014BB76E}" type="slidenum">
              <a:rPr lang="fr-FR" altLang="en-US"/>
              <a:pPr eaLnBrk="1" hangingPunct="1"/>
              <a:t>15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Some </a:t>
            </a:r>
            <a:r>
              <a:rPr lang="en-US" altLang="fr-FR" i="1"/>
              <a:t>queries</a:t>
            </a:r>
            <a:endParaRPr lang="en-US" altLang="fr-FR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sampling </a:t>
            </a:r>
            <a:r>
              <a:rPr lang="en-US" altLang="fr-FR" sz="2600" i="1" dirty="0"/>
              <a:t>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presentation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membership</a:t>
            </a:r>
            <a:r>
              <a:rPr lang="en-US" altLang="fr-FR" sz="2600" i="1" dirty="0"/>
              <a:t> queries</a:t>
            </a:r>
            <a:endParaRPr lang="en-US" altLang="fr-FR" sz="2600" dirty="0"/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equivalence </a:t>
            </a:r>
            <a:r>
              <a:rPr lang="en-US" altLang="fr-FR" sz="2600" i="1" dirty="0"/>
              <a:t>queries</a:t>
            </a:r>
            <a:r>
              <a:rPr lang="en-US" altLang="fr-FR" sz="2600" dirty="0"/>
              <a:t> (weak or strong)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inclusion</a:t>
            </a:r>
            <a:r>
              <a:rPr lang="en-US" altLang="fr-FR" sz="2600" i="1" dirty="0"/>
              <a:t>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correction</a:t>
            </a:r>
            <a:r>
              <a:rPr lang="en-US" altLang="fr-FR" sz="2600" i="1" dirty="0"/>
              <a:t>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specific sampling</a:t>
            </a:r>
            <a:r>
              <a:rPr lang="en-US" altLang="fr-FR" sz="2600" i="1" dirty="0"/>
              <a:t>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translation</a:t>
            </a:r>
            <a:r>
              <a:rPr lang="en-US" altLang="fr-FR" sz="2600" i="1" dirty="0"/>
              <a:t>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probability</a:t>
            </a:r>
            <a:r>
              <a:rPr lang="en-US" altLang="fr-FR" sz="2600" i="1" dirty="0"/>
              <a:t> queries</a:t>
            </a:r>
          </a:p>
          <a:p>
            <a:pPr marL="495300" indent="-495300" eaLnBrk="1" hangingPunct="1">
              <a:buFont typeface="Wingdings" pitchFamily="2" charset="2"/>
              <a:buAutoNum type="arabicPeriod"/>
            </a:pPr>
            <a:r>
              <a:rPr lang="en-US" altLang="fr-FR" sz="2600" dirty="0"/>
              <a:t>statistical</a:t>
            </a:r>
            <a:r>
              <a:rPr lang="en-US" altLang="fr-FR" sz="2600" i="1" dirty="0"/>
              <a:t> queries</a:t>
            </a:r>
            <a:endParaRPr lang="en-US" altLang="fr-FR" sz="2600" dirty="0"/>
          </a:p>
          <a:p>
            <a:pPr marL="495300" indent="-495300" eaLnBrk="1" hangingPunct="1"/>
            <a:endParaRPr lang="en-US" altLang="fr-FR" sz="2600" dirty="0"/>
          </a:p>
        </p:txBody>
      </p:sp>
      <p:sp>
        <p:nvSpPr>
          <p:cNvPr id="2969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0D5A33-1F3E-4F11-9B41-ABDE43724483}" type="slidenum">
              <a:rPr lang="fr-FR" altLang="en-US"/>
              <a:pPr eaLnBrk="1" hangingPunct="1"/>
              <a:t>16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2.1 Sampling</a:t>
            </a:r>
            <a:r>
              <a:rPr lang="en-US" altLang="fr-FR" i="1"/>
              <a:t> queries</a:t>
            </a:r>
            <a:r>
              <a:rPr lang="en-US" altLang="fr-FR"/>
              <a:t> (Ex)</a:t>
            </a:r>
          </a:p>
        </p:txBody>
      </p:sp>
      <p:sp>
        <p:nvSpPr>
          <p:cNvPr id="307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39AC5FB-F66C-42D2-BC3B-B5EE77D6722D}" type="slidenum">
              <a:rPr lang="fr-FR" altLang="en-US"/>
              <a:pPr eaLnBrk="1" hangingPunct="1"/>
              <a:t>17</a:t>
            </a:fld>
            <a:endParaRPr lang="fr-FR" altLang="en-US"/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3276600" y="28956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1828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5940425" y="2924175"/>
            <a:ext cx="2116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(w, </a:t>
            </a:r>
            <a:r>
              <a:rPr lang="en-US" altLang="fr-FR" sz="2600">
                <a:latin typeface="Freestyle Script" pitchFamily="66" charset="0"/>
                <a:cs typeface="Tahoma" pitchFamily="34" charset="0"/>
              </a:rPr>
              <a:t>l</a:t>
            </a:r>
            <a:r>
              <a:rPr lang="fr-FR" altLang="fr-FR" sz="2800" i="1" baseline="-25000">
                <a:latin typeface="Lucida Console" pitchFamily="49" charset="0"/>
              </a:rPr>
              <a:t>T</a:t>
            </a:r>
            <a:r>
              <a:rPr lang="fr-FR" altLang="fr-FR" sz="2800" i="1">
                <a:latin typeface="Lucida Console" pitchFamily="49" charset="0"/>
              </a:rPr>
              <a:t>(w))</a:t>
            </a:r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5257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2124075" y="5084763"/>
            <a:ext cx="63563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600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w is drawn following some unknown distribution</a:t>
            </a:r>
            <a:endParaRPr lang="en-US" altLang="fr-FR" sz="2800">
              <a:solidFill>
                <a:srgbClr val="D60093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Sampling</a:t>
            </a:r>
            <a:r>
              <a:rPr lang="en-US" altLang="fr-FR" i="1"/>
              <a:t> queries</a:t>
            </a:r>
            <a:r>
              <a:rPr lang="en-US" altLang="fr-FR"/>
              <a:t> (Pos)</a:t>
            </a:r>
          </a:p>
        </p:txBody>
      </p:sp>
      <p:sp>
        <p:nvSpPr>
          <p:cNvPr id="317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2385EAC-CD99-47A1-9395-93C93DFB14E7}" type="slidenum">
              <a:rPr lang="fr-FR" altLang="en-US"/>
              <a:pPr eaLnBrk="1" hangingPunct="1"/>
              <a:t>18</a:t>
            </a:fld>
            <a:endParaRPr lang="fr-FR" altLang="en-US"/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3276600" y="28956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1750" name="Line 4"/>
          <p:cNvSpPr>
            <a:spLocks noChangeShapeType="1"/>
          </p:cNvSpPr>
          <p:nvPr/>
        </p:nvSpPr>
        <p:spPr bwMode="auto">
          <a:xfrm>
            <a:off x="1828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5943600" y="2927350"/>
            <a:ext cx="715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x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31752" name="Line 6"/>
          <p:cNvSpPr>
            <a:spLocks noChangeShapeType="1"/>
          </p:cNvSpPr>
          <p:nvPr/>
        </p:nvSpPr>
        <p:spPr bwMode="auto">
          <a:xfrm>
            <a:off x="5257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53" name="Text Box 7"/>
          <p:cNvSpPr txBox="1">
            <a:spLocks noChangeArrowheads="1"/>
          </p:cNvSpPr>
          <p:nvPr/>
        </p:nvSpPr>
        <p:spPr bwMode="auto">
          <a:xfrm>
            <a:off x="755650" y="4797425"/>
            <a:ext cx="63563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600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x is drawn following some unknown distribution, restricted to </a:t>
            </a:r>
            <a:r>
              <a:rPr lang="en-GB" altLang="fr-FR" sz="3000">
                <a:solidFill>
                  <a:srgbClr val="D60093"/>
                </a:solidFill>
                <a:latin typeface="Stencil" pitchFamily="82" charset="0"/>
              </a:rPr>
              <a:t>L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(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T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Sampling</a:t>
            </a:r>
            <a:r>
              <a:rPr lang="en-US" altLang="fr-FR" i="1"/>
              <a:t> queries</a:t>
            </a:r>
            <a:r>
              <a:rPr lang="en-US" altLang="fr-FR"/>
              <a:t> (Neg)</a:t>
            </a:r>
          </a:p>
        </p:txBody>
      </p:sp>
      <p:sp>
        <p:nvSpPr>
          <p:cNvPr id="3277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919DFF9-87ED-4D44-9E03-EEFD35E1F451}" type="slidenum">
              <a:rPr lang="fr-FR" altLang="en-US"/>
              <a:pPr eaLnBrk="1" hangingPunct="1"/>
              <a:t>19</a:t>
            </a:fld>
            <a:endParaRPr lang="fr-FR" altLang="en-US"/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3276600" y="28956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2774" name="Line 4"/>
          <p:cNvSpPr>
            <a:spLocks noChangeShapeType="1"/>
          </p:cNvSpPr>
          <p:nvPr/>
        </p:nvSpPr>
        <p:spPr bwMode="auto">
          <a:xfrm>
            <a:off x="1828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2775" name="Text Box 5"/>
          <p:cNvSpPr txBox="1">
            <a:spLocks noChangeArrowheads="1"/>
          </p:cNvSpPr>
          <p:nvPr/>
        </p:nvSpPr>
        <p:spPr bwMode="auto">
          <a:xfrm>
            <a:off x="5943600" y="2927350"/>
            <a:ext cx="644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X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32776" name="Line 6"/>
          <p:cNvSpPr>
            <a:spLocks noChangeShapeType="1"/>
          </p:cNvSpPr>
          <p:nvPr/>
        </p:nvSpPr>
        <p:spPr bwMode="auto">
          <a:xfrm>
            <a:off x="5257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2777" name="Text Box 7"/>
          <p:cNvSpPr txBox="1">
            <a:spLocks noChangeArrowheads="1"/>
          </p:cNvSpPr>
          <p:nvPr/>
        </p:nvSpPr>
        <p:spPr bwMode="auto">
          <a:xfrm>
            <a:off x="2195513" y="4724400"/>
            <a:ext cx="63563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600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X is drawn following some unknown distribution, restricted to 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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*\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 </a:t>
            </a:r>
            <a:r>
              <a:rPr lang="en-GB" altLang="fr-FR" sz="3000">
                <a:solidFill>
                  <a:srgbClr val="D60093"/>
                </a:solidFill>
                <a:latin typeface="Stencil" pitchFamily="82" charset="0"/>
              </a:rPr>
              <a:t>L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(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T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Acknowledgements</a:t>
            </a:r>
          </a:p>
        </p:txBody>
      </p:sp>
      <p:sp>
        <p:nvSpPr>
          <p:cNvPr id="13414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fr-FR" sz="2100"/>
              <a:t>Laurent Miclet, Jose Oncina and Tim Oates for collaboration previous versions of these slides.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fr-FR" sz="2100"/>
              <a:t>Rafael Carrasco, Paco Casacuberta, Rémi Eyraud, Philippe Ezequel, Henning Fernau, Thierry Murgue, Franck Thollard, Enrique Vidal, Frédéric Tantini,...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fr-FR" sz="2100"/>
              <a:t>List is necessarily incomplete. Excuses to those that have been forgotten.</a:t>
            </a:r>
          </a:p>
          <a:p>
            <a:pPr eaLnBrk="1" hangingPunct="1">
              <a:lnSpc>
                <a:spcPct val="80000"/>
              </a:lnSpc>
            </a:pPr>
            <a:endParaRPr lang="en-US" altLang="fr-FR" sz="21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100" u="sng">
                <a:solidFill>
                  <a:srgbClr val="0000FF"/>
                </a:solidFill>
                <a:latin typeface="Arial Narrow" pitchFamily="34" charset="0"/>
              </a:rPr>
              <a:t>http://pagesperso.lina.univ-nantes.fr/~cdlh/slides/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fr-FR" sz="2100" u="sng">
              <a:solidFill>
                <a:srgbClr val="0000FF"/>
              </a:solidFill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fr-FR" sz="2100" u="sng">
              <a:solidFill>
                <a:srgbClr val="0000FF"/>
              </a:solidFill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100">
                <a:solidFill>
                  <a:srgbClr val="0000FF"/>
                </a:solidFill>
                <a:latin typeface="Arial Narrow" pitchFamily="34" charset="0"/>
              </a:rPr>
              <a:t>                                                             Book, chapters 9 and13</a:t>
            </a:r>
          </a:p>
        </p:txBody>
      </p:sp>
      <p:sp>
        <p:nvSpPr>
          <p:cNvPr id="1341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6FCAA81-89F8-4331-A2DF-BFD1F47D7577}" type="slidenum">
              <a:rPr lang="fr-FR" altLang="en-US"/>
              <a:pPr eaLnBrk="1" hangingPunct="1"/>
              <a:t>2</a:t>
            </a:fld>
            <a:endParaRPr lang="fr-FR" altLang="en-US"/>
          </a:p>
        </p:txBody>
      </p:sp>
      <p:pic>
        <p:nvPicPr>
          <p:cNvPr id="134150" name="Picture 4" descr="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24400"/>
            <a:ext cx="1344612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1451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539750" y="1628775"/>
            <a:ext cx="8229600" cy="4411663"/>
          </a:xfrm>
        </p:spPr>
        <p:txBody>
          <a:bodyPr/>
          <a:lstStyle/>
          <a:p>
            <a:pPr eaLnBrk="1" hangingPunct="1"/>
            <a:r>
              <a:rPr lang="en-GB" altLang="fr-FR" dirty="0"/>
              <a:t>Ex() might return (</a:t>
            </a:r>
            <a:r>
              <a:rPr lang="en-GB" altLang="fr-FR" i="1" dirty="0"/>
              <a:t>aabab</a:t>
            </a:r>
            <a:r>
              <a:rPr lang="en-GB" altLang="fr-FR" dirty="0"/>
              <a:t>,1) or (</a:t>
            </a:r>
            <a:r>
              <a:rPr lang="en-GB" altLang="fr-FR" dirty="0">
                <a:sym typeface="Symbol" pitchFamily="18" charset="2"/>
              </a:rPr>
              <a:t>,0)</a:t>
            </a:r>
          </a:p>
          <a:p>
            <a:pPr eaLnBrk="1" hangingPunct="1"/>
            <a:r>
              <a:rPr lang="en-GB" altLang="fr-FR" dirty="0" err="1"/>
              <a:t>Pos</a:t>
            </a:r>
            <a:r>
              <a:rPr lang="en-GB" altLang="fr-FR" dirty="0"/>
              <a:t>() might return </a:t>
            </a:r>
            <a:r>
              <a:rPr lang="en-GB" altLang="fr-FR" i="1" dirty="0" err="1"/>
              <a:t>abab</a:t>
            </a:r>
            <a:endParaRPr lang="en-GB" altLang="fr-FR" i="1" dirty="0"/>
          </a:p>
          <a:p>
            <a:pPr eaLnBrk="1" hangingPunct="1"/>
            <a:r>
              <a:rPr lang="en-GB" altLang="fr-FR" dirty="0" err="1"/>
              <a:t>Neg</a:t>
            </a:r>
            <a:r>
              <a:rPr lang="en-GB" altLang="fr-FR" dirty="0"/>
              <a:t>() might return </a:t>
            </a:r>
            <a:r>
              <a:rPr lang="en-GB" altLang="fr-FR" i="1" dirty="0"/>
              <a:t>aa</a:t>
            </a:r>
          </a:p>
          <a:p>
            <a:pPr eaLnBrk="1" hangingPunct="1"/>
            <a:endParaRPr lang="en-GB" altLang="fr-FR" dirty="0"/>
          </a:p>
        </p:txBody>
      </p:sp>
      <p:sp>
        <p:nvSpPr>
          <p:cNvPr id="3379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47A8914-8727-4D21-A702-7C75F52D59BA}" type="slidenum">
              <a:rPr lang="fr-FR" altLang="en-US"/>
              <a:pPr eaLnBrk="1" hangingPunct="1"/>
              <a:t>20</a:t>
            </a:fld>
            <a:endParaRPr lang="fr-FR" altLang="en-US"/>
          </a:p>
        </p:txBody>
      </p:sp>
      <p:grpSp>
        <p:nvGrpSpPr>
          <p:cNvPr id="33798" name="Group 21"/>
          <p:cNvGrpSpPr>
            <a:grpSpLocks/>
          </p:cNvGrpSpPr>
          <p:nvPr/>
        </p:nvGrpSpPr>
        <p:grpSpPr bwMode="auto">
          <a:xfrm>
            <a:off x="4859338" y="2852738"/>
            <a:ext cx="3724275" cy="1960562"/>
            <a:chOff x="2835" y="2750"/>
            <a:chExt cx="1528" cy="612"/>
          </a:xfrm>
        </p:grpSpPr>
        <p:sp>
          <p:nvSpPr>
            <p:cNvPr id="33800" name="Oval 4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3801" name="Oval 5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3802" name="Oval 6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3803" name="Rectangle 7"/>
            <p:cNvSpPr>
              <a:spLocks noChangeArrowheads="1"/>
            </p:cNvSpPr>
            <p:nvPr/>
          </p:nvSpPr>
          <p:spPr bwMode="auto">
            <a:xfrm>
              <a:off x="3243" y="3113"/>
              <a:ext cx="129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3804" name="Rectangle 8"/>
            <p:cNvSpPr>
              <a:spLocks noChangeArrowheads="1"/>
            </p:cNvSpPr>
            <p:nvPr/>
          </p:nvSpPr>
          <p:spPr bwMode="auto">
            <a:xfrm>
              <a:off x="3802" y="3134"/>
              <a:ext cx="130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3805" name="Rectangle 9"/>
            <p:cNvSpPr>
              <a:spLocks noChangeArrowheads="1"/>
            </p:cNvSpPr>
            <p:nvPr/>
          </p:nvSpPr>
          <p:spPr bwMode="auto">
            <a:xfrm>
              <a:off x="3833" y="2750"/>
              <a:ext cx="122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3806" name="Rectangle 10"/>
            <p:cNvSpPr>
              <a:spLocks noChangeArrowheads="1"/>
            </p:cNvSpPr>
            <p:nvPr/>
          </p:nvSpPr>
          <p:spPr bwMode="auto">
            <a:xfrm>
              <a:off x="3198" y="2750"/>
              <a:ext cx="150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3807" name="Rectangle 11"/>
            <p:cNvSpPr>
              <a:spLocks noChangeArrowheads="1"/>
            </p:cNvSpPr>
            <p:nvPr/>
          </p:nvSpPr>
          <p:spPr bwMode="auto">
            <a:xfrm>
              <a:off x="3016" y="3249"/>
              <a:ext cx="179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 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3808" name="Rectangle 12"/>
            <p:cNvSpPr>
              <a:spLocks noChangeArrowheads="1"/>
            </p:cNvSpPr>
            <p:nvPr/>
          </p:nvSpPr>
          <p:spPr bwMode="auto">
            <a:xfrm>
              <a:off x="4233" y="3243"/>
              <a:ext cx="130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cxnSp>
          <p:nvCxnSpPr>
            <p:cNvPr id="33809" name="AutoShape 13"/>
            <p:cNvCxnSpPr>
              <a:cxnSpLocks noChangeShapeType="1"/>
              <a:stCxn id="33800" idx="3"/>
              <a:endCxn id="33800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810" name="AutoShape 14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811" name="AutoShape 15"/>
            <p:cNvCxnSpPr>
              <a:cxnSpLocks noChangeShapeType="1"/>
              <a:stCxn id="33801" idx="1"/>
              <a:endCxn id="33800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812" name="AutoShape 16"/>
            <p:cNvCxnSpPr>
              <a:cxnSpLocks noChangeShapeType="1"/>
              <a:stCxn id="33802" idx="3"/>
              <a:endCxn id="33802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813" name="AutoShape 17"/>
            <p:cNvCxnSpPr>
              <a:cxnSpLocks noChangeShapeType="1"/>
              <a:stCxn id="33800" idx="6"/>
              <a:endCxn id="33801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814" name="AutoShape 18"/>
            <p:cNvCxnSpPr>
              <a:cxnSpLocks noChangeShapeType="1"/>
              <a:stCxn id="33801" idx="6"/>
              <a:endCxn id="33802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3815" name="AutoShape 19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0" y="4868863"/>
            <a:ext cx="425905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Requires</a:t>
            </a:r>
            <a:r>
              <a:rPr lang="fr-FR" alt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 a distribution </a:t>
            </a:r>
          </a:p>
          <a:p>
            <a:pPr>
              <a:defRPr/>
            </a:pPr>
            <a:r>
              <a:rPr lang="fr-FR" alt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over </a:t>
            </a:r>
            <a:r>
              <a:rPr lang="en-US" alt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  <a:sym typeface="Symbol" pitchFamily="18" charset="2"/>
              </a:rPr>
              <a:t></a:t>
            </a:r>
            <a:r>
              <a:rPr lang="en-US" alt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*</a:t>
            </a:r>
            <a:r>
              <a:rPr lang="en-US" altLang="fr-FR" sz="3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, </a:t>
            </a:r>
            <a:r>
              <a:rPr lang="en-GB" altLang="fr-FR" sz="3000" dirty="0">
                <a:solidFill>
                  <a:schemeClr val="tx2">
                    <a:lumMod val="60000"/>
                    <a:lumOff val="40000"/>
                  </a:schemeClr>
                </a:solidFill>
                <a:latin typeface="Stencil" pitchFamily="82" charset="0"/>
                <a:cs typeface="Arial" charset="0"/>
              </a:rPr>
              <a:t>L</a:t>
            </a:r>
            <a:r>
              <a:rPr lang="en-US" altLang="fr-FR" sz="3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(T) or </a:t>
            </a:r>
            <a:r>
              <a:rPr lang="en-US" altLang="fr-FR" sz="3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  <a:sym typeface="Symbol" pitchFamily="18" charset="2"/>
              </a:rPr>
              <a:t></a:t>
            </a:r>
            <a:r>
              <a:rPr lang="en-US" altLang="fr-FR" sz="3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*\ </a:t>
            </a:r>
            <a:r>
              <a:rPr lang="en-GB" altLang="fr-FR" sz="3000" dirty="0">
                <a:solidFill>
                  <a:schemeClr val="tx2">
                    <a:lumMod val="60000"/>
                    <a:lumOff val="40000"/>
                  </a:schemeClr>
                </a:solidFill>
                <a:latin typeface="Stencil" pitchFamily="82" charset="0"/>
                <a:cs typeface="Arial" charset="0"/>
              </a:rPr>
              <a:t>L</a:t>
            </a:r>
            <a:r>
              <a:rPr lang="en-US" altLang="fr-FR" sz="3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</a:rPr>
              <a:t>(T)</a:t>
            </a:r>
            <a:endParaRPr lang="fr-FR" altLang="fr-FR" sz="3200" i="1" dirty="0">
              <a:solidFill>
                <a:schemeClr val="tx2">
                  <a:lumMod val="60000"/>
                  <a:lumOff val="40000"/>
                </a:schemeClr>
              </a:solidFill>
              <a:latin typeface="Gill Sans MT" panose="020B0502020104020203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2.2 Presentation</a:t>
            </a:r>
            <a:r>
              <a:rPr lang="en-GB" altLang="fr-FR" i="1"/>
              <a:t> queries</a:t>
            </a:r>
            <a:endParaRPr lang="en-GB" altLang="fr-FR"/>
          </a:p>
        </p:txBody>
      </p:sp>
      <p:sp>
        <p:nvSpPr>
          <p:cNvPr id="34821" name="Rectangle 9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A presentation of a language is an enumeration of all the strings in </a:t>
            </a:r>
            <a:r>
              <a:rPr lang="en-GB" altLang="fr-FR">
                <a:sym typeface="Symbol" pitchFamily="18" charset="2"/>
              </a:rPr>
              <a:t></a:t>
            </a:r>
            <a:r>
              <a:rPr lang="en-GB" altLang="fr-FR"/>
              <a:t>*, with a label indicating if a string belongs or not to </a:t>
            </a:r>
            <a:r>
              <a:rPr lang="en-GB" altLang="fr-FR">
                <a:latin typeface="Stencil" pitchFamily="82" charset="0"/>
              </a:rPr>
              <a:t>L</a:t>
            </a:r>
            <a:r>
              <a:rPr lang="en-US" altLang="fr-FR"/>
              <a:t>(</a:t>
            </a:r>
            <a:r>
              <a:rPr lang="en-GB" altLang="fr-FR" i="1"/>
              <a:t>T</a:t>
            </a:r>
            <a:r>
              <a:rPr lang="en-GB" altLang="fr-FR"/>
              <a:t>) (</a:t>
            </a:r>
            <a:r>
              <a:rPr lang="en-GB" altLang="fr-FR">
                <a:solidFill>
                  <a:srgbClr val="00CCFF"/>
                </a:solidFill>
              </a:rPr>
              <a:t>informed presentation</a:t>
            </a:r>
            <a:r>
              <a:rPr lang="en-GB" altLang="fr-FR"/>
              <a:t>), </a:t>
            </a:r>
          </a:p>
          <a:p>
            <a:pPr eaLnBrk="1" hangingPunct="1"/>
            <a:r>
              <a:rPr lang="en-GB" altLang="fr-FR"/>
              <a:t>or an enumeration of all the strings in </a:t>
            </a:r>
            <a:r>
              <a:rPr lang="en-GB" altLang="fr-FR">
                <a:latin typeface="Stencil" pitchFamily="82" charset="0"/>
              </a:rPr>
              <a:t>L</a:t>
            </a:r>
            <a:r>
              <a:rPr lang="en-US" altLang="fr-FR"/>
              <a:t>(</a:t>
            </a:r>
            <a:r>
              <a:rPr lang="en-GB" altLang="fr-FR" i="1"/>
              <a:t>T</a:t>
            </a:r>
            <a:r>
              <a:rPr lang="en-GB" altLang="fr-FR"/>
              <a:t>) (</a:t>
            </a:r>
            <a:r>
              <a:rPr lang="en-GB" altLang="fr-FR">
                <a:solidFill>
                  <a:srgbClr val="00CCFF"/>
                </a:solidFill>
              </a:rPr>
              <a:t>text presentation</a:t>
            </a:r>
            <a:r>
              <a:rPr lang="en-GB" altLang="fr-FR"/>
              <a:t>)</a:t>
            </a:r>
          </a:p>
          <a:p>
            <a:pPr eaLnBrk="1" hangingPunct="1"/>
            <a:r>
              <a:rPr lang="en-GB" altLang="fr-FR"/>
              <a:t>There can be repetitions</a:t>
            </a:r>
          </a:p>
        </p:txBody>
      </p:sp>
      <p:sp>
        <p:nvSpPr>
          <p:cNvPr id="3481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00142FE-38D7-4C77-8CEA-7086FB045B7F}" type="slidenum">
              <a:rPr lang="fr-FR" altLang="en-US"/>
              <a:pPr eaLnBrk="1" hangingPunct="1"/>
              <a:t>21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Presentation</a:t>
            </a:r>
            <a:r>
              <a:rPr lang="en-US" altLang="fr-FR" i="1"/>
              <a:t> queries</a:t>
            </a:r>
            <a:endParaRPr lang="en-US" altLang="fr-FR"/>
          </a:p>
        </p:txBody>
      </p:sp>
      <p:sp>
        <p:nvSpPr>
          <p:cNvPr id="3584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9C657C1-A41A-46B2-9885-C8995AB38D2B}" type="slidenum">
              <a:rPr lang="fr-FR" altLang="en-US"/>
              <a:pPr eaLnBrk="1" hangingPunct="1"/>
              <a:t>22</a:t>
            </a:fld>
            <a:endParaRPr lang="fr-FR" altLang="en-US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3276600" y="28956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5846" name="Line 4"/>
          <p:cNvSpPr>
            <a:spLocks noChangeShapeType="1"/>
          </p:cNvSpPr>
          <p:nvPr/>
        </p:nvSpPr>
        <p:spPr bwMode="auto">
          <a:xfrm>
            <a:off x="1828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847" name="Text Box 5"/>
          <p:cNvSpPr txBox="1">
            <a:spLocks noChangeArrowheads="1"/>
          </p:cNvSpPr>
          <p:nvPr/>
        </p:nvSpPr>
        <p:spPr bwMode="auto">
          <a:xfrm>
            <a:off x="5943600" y="2927350"/>
            <a:ext cx="1724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w=f(i)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35848" name="Line 6"/>
          <p:cNvSpPr>
            <a:spLocks noChangeShapeType="1"/>
          </p:cNvSpPr>
          <p:nvPr/>
        </p:nvSpPr>
        <p:spPr bwMode="auto">
          <a:xfrm>
            <a:off x="5257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849" name="Text Box 7"/>
          <p:cNvSpPr txBox="1">
            <a:spLocks noChangeArrowheads="1"/>
          </p:cNvSpPr>
          <p:nvPr/>
        </p:nvSpPr>
        <p:spPr bwMode="auto">
          <a:xfrm>
            <a:off x="539750" y="4581525"/>
            <a:ext cx="813593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600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f is a valid (unknown) presentation.</a:t>
            </a:r>
          </a:p>
          <a:p>
            <a:pPr eaLnBrk="1" hangingPunct="1"/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Sub-cases can be </a:t>
            </a:r>
            <a:r>
              <a:rPr lang="en-US" altLang="fr-FR" sz="2800" i="1" dirty="0">
                <a:latin typeface="Gill Sans MT" panose="020B0502020104020203" pitchFamily="34" charset="0"/>
              </a:rPr>
              <a:t>text</a:t>
            </a:r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 or </a:t>
            </a:r>
            <a:r>
              <a:rPr lang="en-US" altLang="fr-FR" sz="2800" i="1" dirty="0">
                <a:latin typeface="Gill Sans MT" panose="020B0502020104020203" pitchFamily="34" charset="0"/>
              </a:rPr>
              <a:t>informed</a:t>
            </a:r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 presentations</a:t>
            </a:r>
            <a:endParaRPr lang="en-US" altLang="fr-FR" sz="2800" dirty="0">
              <a:solidFill>
                <a:srgbClr val="D60093"/>
              </a:solidFill>
              <a:latin typeface="Gill Sans MT" panose="020B0502020104020203" pitchFamily="34" charset="0"/>
            </a:endParaRPr>
          </a:p>
        </p:txBody>
      </p:sp>
      <p:sp>
        <p:nvSpPr>
          <p:cNvPr id="35850" name="Text Box 8"/>
          <p:cNvSpPr txBox="1">
            <a:spLocks noChangeArrowheads="1"/>
          </p:cNvSpPr>
          <p:nvPr/>
        </p:nvSpPr>
        <p:spPr bwMode="auto">
          <a:xfrm>
            <a:off x="1619250" y="2997200"/>
            <a:ext cx="11493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i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</a:t>
            </a:r>
            <a:r>
              <a:rPr lang="en-US" altLang="fr-FR" sz="3000">
                <a:latin typeface="OpenSymbol" pitchFamily="2" charset="0"/>
                <a:sym typeface="Symbol" pitchFamily="18" charset="2"/>
              </a:rPr>
              <a:t>ℕ</a:t>
            </a:r>
            <a:endParaRPr lang="fr-FR" altLang="fr-FR" sz="3000">
              <a:latin typeface="OpenSymbol" pitchFamily="2" charset="0"/>
              <a:sym typeface="Symbol" pitchFamily="18" charset="2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 dirty="0" err="1"/>
              <a:t>Pres</a:t>
            </a:r>
            <a:r>
              <a:rPr lang="en-GB" altLang="fr-FR" baseline="-25000" dirty="0" err="1"/>
              <a:t>text</a:t>
            </a:r>
            <a:r>
              <a:rPr lang="en-GB" altLang="fr-FR" dirty="0"/>
              <a:t>(3) could be </a:t>
            </a:r>
            <a:r>
              <a:rPr lang="en-GB" altLang="fr-FR" i="1" dirty="0" err="1">
                <a:solidFill>
                  <a:srgbClr val="D60093"/>
                </a:solidFill>
              </a:rPr>
              <a:t>bba</a:t>
            </a:r>
            <a:endParaRPr lang="en-GB" altLang="fr-FR" i="1" dirty="0">
              <a:solidFill>
                <a:srgbClr val="D60093"/>
              </a:solidFill>
            </a:endParaRPr>
          </a:p>
          <a:p>
            <a:pPr eaLnBrk="1" hangingPunct="1"/>
            <a:r>
              <a:rPr lang="en-GB" altLang="fr-FR" dirty="0" err="1"/>
              <a:t>Pres</a:t>
            </a:r>
            <a:r>
              <a:rPr lang="en-GB" altLang="fr-FR" baseline="-25000" dirty="0" err="1"/>
              <a:t>text</a:t>
            </a:r>
            <a:r>
              <a:rPr lang="en-GB" altLang="fr-FR" dirty="0"/>
              <a:t>(17) could be </a:t>
            </a:r>
            <a:r>
              <a:rPr lang="en-GB" altLang="fr-FR" i="1" dirty="0" err="1"/>
              <a:t>abbaba</a:t>
            </a:r>
            <a:endParaRPr lang="en-GB" altLang="fr-FR" i="1" dirty="0"/>
          </a:p>
          <a:p>
            <a:pPr eaLnBrk="1" hangingPunct="1"/>
            <a:r>
              <a:rPr lang="en-GB" altLang="fr-FR" dirty="0"/>
              <a:t>(the « selected » presentation being </a:t>
            </a:r>
            <a:r>
              <a:rPr lang="en-GB" altLang="fr-FR" i="1" dirty="0"/>
              <a:t>b</a:t>
            </a:r>
            <a:r>
              <a:rPr lang="en-GB" altLang="fr-FR" dirty="0"/>
              <a:t>, </a:t>
            </a:r>
            <a:r>
              <a:rPr lang="en-GB" altLang="fr-FR" i="1" dirty="0"/>
              <a:t>ab, </a:t>
            </a:r>
            <a:r>
              <a:rPr lang="en-GB" altLang="fr-FR" i="1" dirty="0" err="1"/>
              <a:t>aab</a:t>
            </a:r>
            <a:r>
              <a:rPr lang="en-GB" altLang="fr-FR" i="1" dirty="0"/>
              <a:t>, </a:t>
            </a:r>
            <a:r>
              <a:rPr lang="en-GB" altLang="fr-FR" i="1" dirty="0" err="1">
                <a:solidFill>
                  <a:srgbClr val="D60093"/>
                </a:solidFill>
              </a:rPr>
              <a:t>bba</a:t>
            </a:r>
            <a:r>
              <a:rPr lang="en-GB" altLang="fr-FR" i="1" dirty="0"/>
              <a:t>, </a:t>
            </a:r>
            <a:r>
              <a:rPr lang="en-GB" altLang="fr-FR" i="1" dirty="0" err="1"/>
              <a:t>aaab</a:t>
            </a:r>
            <a:r>
              <a:rPr lang="en-GB" altLang="fr-FR" i="1" dirty="0"/>
              <a:t>, </a:t>
            </a:r>
            <a:r>
              <a:rPr lang="en-GB" altLang="fr-FR" i="1" dirty="0" err="1"/>
              <a:t>abab</a:t>
            </a:r>
            <a:r>
              <a:rPr lang="en-GB" altLang="fr-FR" i="1" dirty="0"/>
              <a:t>, </a:t>
            </a:r>
            <a:r>
              <a:rPr lang="en-GB" altLang="fr-FR" i="1" dirty="0" err="1"/>
              <a:t>abba</a:t>
            </a:r>
            <a:r>
              <a:rPr lang="en-GB" altLang="fr-FR" i="1" dirty="0"/>
              <a:t>, </a:t>
            </a:r>
            <a:r>
              <a:rPr lang="en-GB" altLang="fr-FR" i="1" dirty="0" err="1"/>
              <a:t>bbab</a:t>
            </a:r>
            <a:r>
              <a:rPr lang="en-GB" altLang="fr-FR" dirty="0"/>
              <a:t>,…)</a:t>
            </a:r>
          </a:p>
          <a:p>
            <a:pPr eaLnBrk="1" hangingPunct="1"/>
            <a:endParaRPr lang="en-GB" altLang="fr-FR" dirty="0"/>
          </a:p>
        </p:txBody>
      </p:sp>
      <p:sp>
        <p:nvSpPr>
          <p:cNvPr id="3686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2244598-502B-4FBF-A7DF-E1C140910A8F}" type="slidenum">
              <a:rPr lang="fr-FR" altLang="en-US"/>
              <a:pPr eaLnBrk="1" hangingPunct="1"/>
              <a:t>23</a:t>
            </a:fld>
            <a:endParaRPr lang="fr-FR" altLang="en-US"/>
          </a:p>
        </p:txBody>
      </p:sp>
      <p:grpSp>
        <p:nvGrpSpPr>
          <p:cNvPr id="36870" name="Group 4"/>
          <p:cNvGrpSpPr>
            <a:grpSpLocks/>
          </p:cNvGrpSpPr>
          <p:nvPr/>
        </p:nvGrpSpPr>
        <p:grpSpPr bwMode="auto">
          <a:xfrm>
            <a:off x="3995738" y="4365625"/>
            <a:ext cx="2979737" cy="1498600"/>
            <a:chOff x="2835" y="2750"/>
            <a:chExt cx="1566" cy="659"/>
          </a:xfrm>
        </p:grpSpPr>
        <p:sp>
          <p:nvSpPr>
            <p:cNvPr id="36871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6872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6873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6874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68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b</a:t>
              </a:r>
              <a:endParaRPr lang="fr-FR" altLang="fr-FR">
                <a:latin typeface="Lucida Console" pitchFamily="49" charset="0"/>
              </a:endParaRPr>
            </a:p>
          </p:txBody>
        </p:sp>
        <p:sp>
          <p:nvSpPr>
            <p:cNvPr id="36875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68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b</a:t>
              </a:r>
              <a:endParaRPr lang="fr-FR" altLang="fr-FR">
                <a:latin typeface="Lucida Console" pitchFamily="49" charset="0"/>
              </a:endParaRPr>
            </a:p>
          </p:txBody>
        </p:sp>
        <p:sp>
          <p:nvSpPr>
            <p:cNvPr id="36876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68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a</a:t>
              </a:r>
              <a:endParaRPr lang="fr-FR" altLang="fr-FR">
                <a:latin typeface="Lucida Console" pitchFamily="49" charset="0"/>
              </a:endParaRPr>
            </a:p>
          </p:txBody>
        </p:sp>
        <p:sp>
          <p:nvSpPr>
            <p:cNvPr id="36877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240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a</a:t>
              </a:r>
              <a:r>
                <a:rPr lang="fr-FR" altLang="fr-FR">
                  <a:latin typeface="Lucida Console" pitchFamily="49" charset="0"/>
                </a:rPr>
                <a:t> </a:t>
              </a:r>
            </a:p>
          </p:txBody>
        </p:sp>
        <p:sp>
          <p:nvSpPr>
            <p:cNvPr id="36878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313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 a</a:t>
              </a:r>
              <a:r>
                <a:rPr lang="fr-FR" altLang="fr-FR">
                  <a:latin typeface="Lucida Console" pitchFamily="49" charset="0"/>
                </a:rPr>
                <a:t> </a:t>
              </a:r>
            </a:p>
          </p:txBody>
        </p:sp>
        <p:sp>
          <p:nvSpPr>
            <p:cNvPr id="36879" name="Rectangle 13"/>
            <p:cNvSpPr>
              <a:spLocks noChangeArrowheads="1"/>
            </p:cNvSpPr>
            <p:nvPr/>
          </p:nvSpPr>
          <p:spPr bwMode="auto">
            <a:xfrm>
              <a:off x="4233" y="3243"/>
              <a:ext cx="168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Lucida Console" pitchFamily="49" charset="0"/>
                </a:rPr>
                <a:t>b</a:t>
              </a:r>
              <a:endParaRPr lang="fr-FR" altLang="fr-FR">
                <a:latin typeface="Lucida Console" pitchFamily="49" charset="0"/>
              </a:endParaRPr>
            </a:p>
          </p:txBody>
        </p:sp>
        <p:cxnSp>
          <p:nvCxnSpPr>
            <p:cNvPr id="36880" name="AutoShape 14"/>
            <p:cNvCxnSpPr>
              <a:cxnSpLocks noChangeShapeType="1"/>
              <a:stCxn id="36871" idx="3"/>
              <a:endCxn id="36871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881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882" name="AutoShape 16"/>
            <p:cNvCxnSpPr>
              <a:cxnSpLocks noChangeShapeType="1"/>
              <a:stCxn id="36872" idx="1"/>
              <a:endCxn id="36871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883" name="AutoShape 17"/>
            <p:cNvCxnSpPr>
              <a:cxnSpLocks noChangeShapeType="1"/>
              <a:stCxn id="36873" idx="3"/>
              <a:endCxn id="36873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884" name="AutoShape 18"/>
            <p:cNvCxnSpPr>
              <a:cxnSpLocks noChangeShapeType="1"/>
              <a:stCxn id="36871" idx="6"/>
              <a:endCxn id="36872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885" name="AutoShape 19"/>
            <p:cNvCxnSpPr>
              <a:cxnSpLocks noChangeShapeType="1"/>
              <a:stCxn id="36872" idx="6"/>
              <a:endCxn id="36873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886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/>
              <a:t>Pres</a:t>
            </a:r>
            <a:r>
              <a:rPr lang="en-GB" altLang="fr-FR" baseline="-25000"/>
              <a:t>informed</a:t>
            </a:r>
            <a:r>
              <a:rPr lang="en-GB" altLang="fr-FR"/>
              <a:t>(3) could be (</a:t>
            </a:r>
            <a:r>
              <a:rPr lang="en-GB" altLang="fr-FR" i="1"/>
              <a:t>aab</a:t>
            </a:r>
            <a:r>
              <a:rPr lang="en-GB" altLang="fr-FR"/>
              <a:t>,1)</a:t>
            </a:r>
          </a:p>
          <a:p>
            <a:pPr eaLnBrk="1" hangingPunct="1"/>
            <a:r>
              <a:rPr lang="en-GB" altLang="fr-FR"/>
              <a:t>Pres</a:t>
            </a:r>
            <a:r>
              <a:rPr lang="en-GB" altLang="fr-FR" baseline="-25000"/>
              <a:t>informed</a:t>
            </a:r>
            <a:r>
              <a:rPr lang="en-GB" altLang="fr-FR"/>
              <a:t>(1) could be (</a:t>
            </a:r>
            <a:r>
              <a:rPr lang="en-GB" altLang="fr-FR" i="1"/>
              <a:t>a</a:t>
            </a:r>
            <a:r>
              <a:rPr lang="en-GB" altLang="fr-FR"/>
              <a:t>,0)</a:t>
            </a:r>
          </a:p>
          <a:p>
            <a:pPr eaLnBrk="1" hangingPunct="1"/>
            <a:r>
              <a:rPr lang="en-GB" altLang="fr-FR"/>
              <a:t>(the « selected » presentation being (</a:t>
            </a:r>
            <a:r>
              <a:rPr lang="en-GB" altLang="fr-FR" i="1"/>
              <a:t>b</a:t>
            </a:r>
            <a:r>
              <a:rPr lang="en-GB" altLang="fr-FR"/>
              <a:t>,1),(</a:t>
            </a:r>
            <a:r>
              <a:rPr lang="en-GB" altLang="fr-FR" i="1"/>
              <a:t>a</a:t>
            </a:r>
            <a:r>
              <a:rPr lang="en-GB" altLang="fr-FR"/>
              <a:t>,0),(</a:t>
            </a:r>
            <a:r>
              <a:rPr lang="en-GB" altLang="fr-FR" i="1"/>
              <a:t>aaa</a:t>
            </a:r>
            <a:r>
              <a:rPr lang="en-GB" altLang="fr-FR"/>
              <a:t>,0),(</a:t>
            </a:r>
            <a:r>
              <a:rPr lang="en-GB" altLang="fr-FR" i="1"/>
              <a:t>aab</a:t>
            </a:r>
            <a:r>
              <a:rPr lang="en-GB" altLang="fr-FR"/>
              <a:t>,1),(</a:t>
            </a:r>
            <a:r>
              <a:rPr lang="en-GB" altLang="fr-FR" i="1"/>
              <a:t>bba</a:t>
            </a:r>
            <a:r>
              <a:rPr lang="en-GB" altLang="fr-FR"/>
              <a:t>,1),(</a:t>
            </a:r>
            <a:r>
              <a:rPr lang="en-GB" altLang="fr-FR" i="1"/>
              <a:t>a</a:t>
            </a:r>
            <a:r>
              <a:rPr lang="en-GB" altLang="fr-FR"/>
              <a:t>,0)…)</a:t>
            </a:r>
          </a:p>
          <a:p>
            <a:pPr eaLnBrk="1" hangingPunct="1"/>
            <a:endParaRPr lang="en-GB" altLang="fr-FR"/>
          </a:p>
        </p:txBody>
      </p:sp>
      <p:sp>
        <p:nvSpPr>
          <p:cNvPr id="3789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B500509-6681-402A-8EE2-31F2208CCA8C}" type="slidenum">
              <a:rPr lang="fr-FR" altLang="en-US"/>
              <a:pPr eaLnBrk="1" hangingPunct="1"/>
              <a:t>24</a:t>
            </a:fld>
            <a:endParaRPr lang="fr-FR" altLang="en-US"/>
          </a:p>
        </p:txBody>
      </p:sp>
      <p:grpSp>
        <p:nvGrpSpPr>
          <p:cNvPr id="37894" name="Group 4"/>
          <p:cNvGrpSpPr>
            <a:grpSpLocks/>
          </p:cNvGrpSpPr>
          <p:nvPr/>
        </p:nvGrpSpPr>
        <p:grpSpPr bwMode="auto">
          <a:xfrm>
            <a:off x="3419475" y="4365625"/>
            <a:ext cx="3487738" cy="1630363"/>
            <a:chOff x="2835" y="2750"/>
            <a:chExt cx="1537" cy="642"/>
          </a:xfrm>
        </p:grpSpPr>
        <p:sp>
          <p:nvSpPr>
            <p:cNvPr id="37895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7896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7897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7898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39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7899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39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7900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31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7901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162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7902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162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7903" name="Rectangle 13"/>
            <p:cNvSpPr>
              <a:spLocks noChangeArrowheads="1"/>
            </p:cNvSpPr>
            <p:nvPr/>
          </p:nvSpPr>
          <p:spPr bwMode="auto">
            <a:xfrm>
              <a:off x="4232" y="3243"/>
              <a:ext cx="140" cy="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cxnSp>
          <p:nvCxnSpPr>
            <p:cNvPr id="37904" name="AutoShape 14"/>
            <p:cNvCxnSpPr>
              <a:cxnSpLocks noChangeShapeType="1"/>
              <a:stCxn id="37895" idx="3"/>
              <a:endCxn id="37895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5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6" name="AutoShape 16"/>
            <p:cNvCxnSpPr>
              <a:cxnSpLocks noChangeShapeType="1"/>
              <a:stCxn id="37896" idx="1"/>
              <a:endCxn id="37895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7" name="AutoShape 17"/>
            <p:cNvCxnSpPr>
              <a:cxnSpLocks noChangeShapeType="1"/>
              <a:stCxn id="37897" idx="3"/>
              <a:endCxn id="37897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8" name="AutoShape 18"/>
            <p:cNvCxnSpPr>
              <a:cxnSpLocks noChangeShapeType="1"/>
              <a:stCxn id="37895" idx="6"/>
              <a:endCxn id="37896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9" name="AutoShape 19"/>
            <p:cNvCxnSpPr>
              <a:cxnSpLocks noChangeShapeType="1"/>
              <a:stCxn id="37896" idx="6"/>
              <a:endCxn id="37897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910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2.3 Membership</a:t>
            </a:r>
            <a:r>
              <a:rPr lang="en-US" altLang="fr-FR" i="1"/>
              <a:t> queries</a:t>
            </a:r>
            <a:r>
              <a:rPr lang="en-US" altLang="fr-FR"/>
              <a:t>.</a:t>
            </a:r>
          </a:p>
        </p:txBody>
      </p:sp>
      <p:sp>
        <p:nvSpPr>
          <p:cNvPr id="3891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83E398E-2AEF-4FE4-9839-4248A34D4799}" type="slidenum">
              <a:rPr lang="fr-FR" altLang="en-US"/>
              <a:pPr eaLnBrk="1" hangingPunct="1"/>
              <a:t>25</a:t>
            </a:fld>
            <a:endParaRPr lang="fr-FR" altLang="en-US"/>
          </a:p>
        </p:txBody>
      </p:sp>
      <p:sp>
        <p:nvSpPr>
          <p:cNvPr id="38917" name="Rectangle 3"/>
          <p:cNvSpPr>
            <a:spLocks noChangeArrowheads="1"/>
          </p:cNvSpPr>
          <p:nvPr/>
        </p:nvSpPr>
        <p:spPr bwMode="auto">
          <a:xfrm>
            <a:off x="3276600" y="28956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828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19" name="Text Box 5"/>
          <p:cNvSpPr txBox="1">
            <a:spLocks noChangeArrowheads="1"/>
          </p:cNvSpPr>
          <p:nvPr/>
        </p:nvSpPr>
        <p:spPr bwMode="auto">
          <a:xfrm>
            <a:off x="2286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x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5943600" y="3054350"/>
            <a:ext cx="2060051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dirty="0" err="1">
                <a:latin typeface="Gill Sans MT" panose="020B0502020104020203" pitchFamily="34" charset="0"/>
              </a:rPr>
              <a:t>Yes</a:t>
            </a:r>
            <a:r>
              <a:rPr lang="fr-FR" altLang="fr-FR" sz="2800" dirty="0">
                <a:latin typeface="Gill Sans MT" panose="020B0502020104020203" pitchFamily="34" charset="0"/>
              </a:rPr>
              <a:t> if</a:t>
            </a:r>
            <a:r>
              <a:rPr lang="fr-FR" altLang="fr-FR" sz="2800" i="1" dirty="0">
                <a:latin typeface="Gill Sans MT" panose="020B0502020104020203" pitchFamily="34" charset="0"/>
              </a:rPr>
              <a:t> x</a:t>
            </a:r>
            <a:r>
              <a:rPr lang="fr-FR" altLang="fr-FR" sz="2800" dirty="0">
                <a:latin typeface="Gill Sans MT" panose="020B0502020104020203" pitchFamily="34" charset="0"/>
                <a:sym typeface="Symbol" pitchFamily="18" charset="2"/>
              </a:rPr>
              <a:t></a:t>
            </a:r>
            <a:r>
              <a:rPr lang="en-GB" altLang="fr-FR" sz="3000" dirty="0">
                <a:latin typeface="Stencil" pitchFamily="82" charset="0"/>
              </a:rPr>
              <a:t>L</a:t>
            </a:r>
            <a:r>
              <a:rPr lang="fr-FR" altLang="fr-FR" sz="2800" dirty="0">
                <a:latin typeface="Gill Sans MT" panose="020B0502020104020203" pitchFamily="34" charset="0"/>
              </a:rPr>
              <a:t>(</a:t>
            </a:r>
            <a:r>
              <a:rPr lang="fr-FR" altLang="fr-FR" sz="2800" i="1" dirty="0">
                <a:latin typeface="Gill Sans MT" panose="020B0502020104020203" pitchFamily="34" charset="0"/>
              </a:rPr>
              <a:t>T</a:t>
            </a:r>
            <a:r>
              <a:rPr lang="fr-FR" altLang="fr-FR" sz="2800" dirty="0">
                <a:latin typeface="Gill Sans MT" panose="020B0502020104020203" pitchFamily="34" charset="0"/>
              </a:rPr>
              <a:t>)</a:t>
            </a:r>
          </a:p>
          <a:p>
            <a:r>
              <a:rPr lang="fr-FR" altLang="fr-FR" sz="2800" dirty="0">
                <a:latin typeface="Gill Sans MT" panose="020B0502020104020203" pitchFamily="34" charset="0"/>
              </a:rPr>
              <a:t>No if not</a:t>
            </a:r>
          </a:p>
        </p:txBody>
      </p:sp>
      <p:sp>
        <p:nvSpPr>
          <p:cNvPr id="38921" name="Line 7"/>
          <p:cNvSpPr>
            <a:spLocks noChangeShapeType="1"/>
          </p:cNvSpPr>
          <p:nvPr/>
        </p:nvSpPr>
        <p:spPr bwMode="auto">
          <a:xfrm>
            <a:off x="52578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2176463" y="5553075"/>
            <a:ext cx="3975768" cy="553998"/>
          </a:xfrm>
          <a:prstGeom prst="rect">
            <a:avLst/>
          </a:prstGeom>
          <a:noFill/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fr-FR" sz="3000" dirty="0">
                <a:solidFill>
                  <a:srgbClr val="D60093"/>
                </a:solidFill>
                <a:latin typeface="Stencil" pitchFamily="82" charset="0"/>
              </a:rPr>
              <a:t>L</a:t>
            </a:r>
            <a:r>
              <a:rPr lang="en-US" altLang="fr-FR" sz="2800" dirty="0">
                <a:solidFill>
                  <a:srgbClr val="D60093"/>
                </a:solidFill>
                <a:latin typeface="Gill Sans MT" panose="020B0502020104020203" pitchFamily="34" charset="0"/>
              </a:rPr>
              <a:t>(</a:t>
            </a:r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T</a:t>
            </a:r>
            <a:r>
              <a:rPr lang="en-US" altLang="fr-FR" sz="2800" dirty="0">
                <a:solidFill>
                  <a:srgbClr val="D60093"/>
                </a:solidFill>
                <a:latin typeface="Gill Sans MT" panose="020B0502020104020203" pitchFamily="34" charset="0"/>
              </a:rPr>
              <a:t>) is the target language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 dirty="0"/>
              <a:t>MQ(</a:t>
            </a:r>
            <a:r>
              <a:rPr lang="en-GB" altLang="fr-FR" i="1" dirty="0" err="1"/>
              <a:t>aab</a:t>
            </a:r>
            <a:r>
              <a:rPr lang="en-GB" altLang="fr-FR" dirty="0"/>
              <a:t>) returns 1 (or true)</a:t>
            </a:r>
          </a:p>
          <a:p>
            <a:pPr eaLnBrk="1" hangingPunct="1"/>
            <a:r>
              <a:rPr lang="en-GB" altLang="fr-FR" dirty="0"/>
              <a:t>MQ(</a:t>
            </a:r>
            <a:r>
              <a:rPr lang="en-GB" altLang="fr-FR" i="1" dirty="0" err="1"/>
              <a:t>bbb</a:t>
            </a:r>
            <a:r>
              <a:rPr lang="en-GB" altLang="fr-FR" dirty="0"/>
              <a:t>) returns 0 (or false)</a:t>
            </a:r>
          </a:p>
          <a:p>
            <a:pPr eaLnBrk="1" hangingPunct="1"/>
            <a:endParaRPr lang="en-GB" altLang="fr-FR" dirty="0"/>
          </a:p>
        </p:txBody>
      </p:sp>
      <p:sp>
        <p:nvSpPr>
          <p:cNvPr id="3993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EDE9698-1BD5-4255-9977-777EE0953CA0}" type="slidenum">
              <a:rPr lang="fr-FR" altLang="en-US"/>
              <a:pPr eaLnBrk="1" hangingPunct="1"/>
              <a:t>26</a:t>
            </a:fld>
            <a:endParaRPr lang="fr-FR" altLang="en-US"/>
          </a:p>
        </p:txBody>
      </p:sp>
      <p:grpSp>
        <p:nvGrpSpPr>
          <p:cNvPr id="39942" name="Group 4"/>
          <p:cNvGrpSpPr>
            <a:grpSpLocks/>
          </p:cNvGrpSpPr>
          <p:nvPr/>
        </p:nvGrpSpPr>
        <p:grpSpPr bwMode="auto">
          <a:xfrm>
            <a:off x="4500563" y="3716338"/>
            <a:ext cx="2976562" cy="1612900"/>
            <a:chOff x="2835" y="2750"/>
            <a:chExt cx="1563" cy="644"/>
          </a:xfrm>
        </p:grpSpPr>
        <p:sp>
          <p:nvSpPr>
            <p:cNvPr id="39943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9944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9945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9946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66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9947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66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9948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57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39949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192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950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228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 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951" name="Rectangle 13"/>
            <p:cNvSpPr>
              <a:spLocks noChangeArrowheads="1"/>
            </p:cNvSpPr>
            <p:nvPr/>
          </p:nvSpPr>
          <p:spPr bwMode="auto">
            <a:xfrm>
              <a:off x="4232" y="3243"/>
              <a:ext cx="166" cy="1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cxnSp>
          <p:nvCxnSpPr>
            <p:cNvPr id="39952" name="AutoShape 14"/>
            <p:cNvCxnSpPr>
              <a:cxnSpLocks noChangeShapeType="1"/>
              <a:stCxn id="39943" idx="3"/>
              <a:endCxn id="39943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3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4" name="AutoShape 16"/>
            <p:cNvCxnSpPr>
              <a:cxnSpLocks noChangeShapeType="1"/>
              <a:stCxn id="39944" idx="1"/>
              <a:endCxn id="39943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5" name="AutoShape 17"/>
            <p:cNvCxnSpPr>
              <a:cxnSpLocks noChangeShapeType="1"/>
              <a:stCxn id="39945" idx="3"/>
              <a:endCxn id="39945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6" name="AutoShape 18"/>
            <p:cNvCxnSpPr>
              <a:cxnSpLocks noChangeShapeType="1"/>
              <a:stCxn id="39943" idx="6"/>
              <a:endCxn id="39944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7" name="AutoShape 19"/>
            <p:cNvCxnSpPr>
              <a:cxnSpLocks noChangeShapeType="1"/>
              <a:stCxn id="39944" idx="6"/>
              <a:endCxn id="39945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58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2.4 Equivalence (weak)</a:t>
            </a:r>
            <a:r>
              <a:rPr lang="en-US" altLang="fr-FR" i="1"/>
              <a:t> queries</a:t>
            </a:r>
            <a:r>
              <a:rPr lang="en-US" altLang="fr-FR"/>
              <a:t>.</a:t>
            </a:r>
          </a:p>
        </p:txBody>
      </p:sp>
      <p:sp>
        <p:nvSpPr>
          <p:cNvPr id="4096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86388CE-0A15-41FB-B99D-AEF309883B65}" type="slidenum">
              <a:rPr lang="fr-FR" altLang="en-US"/>
              <a:pPr eaLnBrk="1" hangingPunct="1"/>
              <a:t>27</a:t>
            </a:fld>
            <a:endParaRPr lang="fr-FR" altLang="en-US"/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1835150" y="27813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0966" name="Line 4"/>
          <p:cNvSpPr>
            <a:spLocks noChangeShapeType="1"/>
          </p:cNvSpPr>
          <p:nvPr/>
        </p:nvSpPr>
        <p:spPr bwMode="auto">
          <a:xfrm>
            <a:off x="387350" y="34671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844550" y="2813050"/>
            <a:ext cx="487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H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3924300" y="2955925"/>
            <a:ext cx="52197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solidFill>
                  <a:srgbClr val="FF0000"/>
                </a:solidFill>
                <a:latin typeface="Lucida Console" pitchFamily="49" charset="0"/>
              </a:rPr>
              <a:t>Yes</a:t>
            </a:r>
            <a:r>
              <a:rPr lang="en-US" altLang="fr-FR" sz="2800">
                <a:latin typeface="Lucida Console" pitchFamily="49" charset="0"/>
              </a:rPr>
              <a:t> 	if</a:t>
            </a:r>
            <a:r>
              <a:rPr lang="en-US" altLang="fr-FR" sz="2800" i="1">
                <a:latin typeface="Lucida Console" pitchFamily="49" charset="0"/>
              </a:rPr>
              <a:t> 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T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  <a:r>
              <a:rPr lang="en-US" altLang="fr-FR" sz="2800">
                <a:latin typeface="Lucida Console" pitchFamily="49" charset="0"/>
              </a:rPr>
              <a:t> = 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H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</a:p>
          <a:p>
            <a:r>
              <a:rPr lang="en-US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No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 if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 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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x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</a:t>
            </a:r>
            <a:r>
              <a:rPr lang="en-US" altLang="fr-FR" sz="2800" baseline="30000">
                <a:latin typeface="Lucida Console" pitchFamily="49" charset="0"/>
                <a:sym typeface="Symbol" pitchFamily="18" charset="2"/>
              </a:rPr>
              <a:t>*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: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x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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H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)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T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</a:p>
        </p:txBody>
      </p:sp>
      <p:sp>
        <p:nvSpPr>
          <p:cNvPr id="40969" name="Line 7"/>
          <p:cNvSpPr>
            <a:spLocks noChangeShapeType="1"/>
          </p:cNvSpPr>
          <p:nvPr/>
        </p:nvSpPr>
        <p:spPr bwMode="auto">
          <a:xfrm>
            <a:off x="3816350" y="34671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70" name="Text Box 8"/>
          <p:cNvSpPr txBox="1">
            <a:spLocks noChangeArrowheads="1"/>
          </p:cNvSpPr>
          <p:nvPr/>
        </p:nvSpPr>
        <p:spPr bwMode="auto">
          <a:xfrm>
            <a:off x="1152525" y="5503863"/>
            <a:ext cx="4565481" cy="523220"/>
          </a:xfrm>
          <a:prstGeom prst="rect">
            <a:avLst/>
          </a:prstGeom>
          <a:noFill/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A</a:t>
            </a:r>
            <a:r>
              <a:rPr lang="en-US" altLang="fr-FR" sz="2800" dirty="0">
                <a:solidFill>
                  <a:srgbClr val="D60093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fr-FR" sz="2800" i="1" dirty="0">
                <a:solidFill>
                  <a:srgbClr val="D60093"/>
                </a:solidFill>
                <a:latin typeface="Gill Sans MT" panose="020B0502020104020203" pitchFamily="34" charset="0"/>
              </a:rPr>
              <a:t>B is the symmetric difference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Equivalence (strong)</a:t>
            </a:r>
            <a:r>
              <a:rPr lang="en-US" altLang="fr-FR" i="1"/>
              <a:t> queries</a:t>
            </a:r>
            <a:r>
              <a:rPr lang="en-US" altLang="fr-FR"/>
              <a:t>.</a:t>
            </a:r>
          </a:p>
        </p:txBody>
      </p:sp>
      <p:sp>
        <p:nvSpPr>
          <p:cNvPr id="4198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30B02C-1239-4907-B928-81B86F4229A5}" type="slidenum">
              <a:rPr lang="fr-FR" altLang="en-US"/>
              <a:pPr eaLnBrk="1" hangingPunct="1"/>
              <a:t>28</a:t>
            </a:fld>
            <a:endParaRPr lang="fr-FR" altLang="en-US"/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1258888" y="2852738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1990" name="Line 4"/>
          <p:cNvSpPr>
            <a:spLocks noChangeShapeType="1"/>
          </p:cNvSpPr>
          <p:nvPr/>
        </p:nvSpPr>
        <p:spPr bwMode="auto">
          <a:xfrm>
            <a:off x="323850" y="34290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991" name="Text Box 5"/>
          <p:cNvSpPr txBox="1">
            <a:spLocks noChangeArrowheads="1"/>
          </p:cNvSpPr>
          <p:nvPr/>
        </p:nvSpPr>
        <p:spPr bwMode="auto">
          <a:xfrm>
            <a:off x="773113" y="2813050"/>
            <a:ext cx="4143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Lucida Console" pitchFamily="49" charset="0"/>
              </a:rPr>
              <a:t>H</a:t>
            </a:r>
            <a:endParaRPr lang="fr-FR" altLang="fr-FR" sz="2800">
              <a:latin typeface="Lucida Console" pitchFamily="49" charset="0"/>
            </a:endParaRPr>
          </a:p>
        </p:txBody>
      </p:sp>
      <p:sp>
        <p:nvSpPr>
          <p:cNvPr id="41992" name="Line 6"/>
          <p:cNvSpPr>
            <a:spLocks noChangeShapeType="1"/>
          </p:cNvSpPr>
          <p:nvPr/>
        </p:nvSpPr>
        <p:spPr bwMode="auto">
          <a:xfrm>
            <a:off x="3132138" y="3500438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993" name="Text Box 7"/>
          <p:cNvSpPr txBox="1">
            <a:spLocks noChangeArrowheads="1"/>
          </p:cNvSpPr>
          <p:nvPr/>
        </p:nvSpPr>
        <p:spPr bwMode="auto">
          <a:xfrm>
            <a:off x="3563938" y="2955925"/>
            <a:ext cx="5580062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>
                <a:solidFill>
                  <a:srgbClr val="FF0000"/>
                </a:solidFill>
                <a:latin typeface="Lucida Console" pitchFamily="49" charset="0"/>
              </a:rPr>
              <a:t>Yes</a:t>
            </a:r>
            <a:r>
              <a:rPr lang="fr-FR" altLang="fr-FR" sz="2800">
                <a:latin typeface="Lucida Console" pitchFamily="49" charset="0"/>
              </a:rPr>
              <a:t> if</a:t>
            </a:r>
            <a:r>
              <a:rPr lang="fr-FR" altLang="fr-FR" sz="2800" i="1">
                <a:latin typeface="Lucida Console" pitchFamily="49" charset="0"/>
              </a:rPr>
              <a:t> T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</a:t>
            </a:r>
            <a:r>
              <a:rPr lang="fr-FR" altLang="fr-FR" sz="2800" i="1">
                <a:latin typeface="Lucida Console" pitchFamily="49" charset="0"/>
                <a:sym typeface="Symbol" pitchFamily="18" charset="2"/>
              </a:rPr>
              <a:t>H </a:t>
            </a:r>
          </a:p>
          <a:p>
            <a:r>
              <a:rPr lang="fr-FR" altLang="fr-FR" sz="2800" i="1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x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</a:t>
            </a:r>
            <a:r>
              <a:rPr lang="en-US" altLang="fr-FR" sz="2800" baseline="30000">
                <a:latin typeface="Lucida Console" pitchFamily="49" charset="0"/>
                <a:sym typeface="Symbol" pitchFamily="18" charset="2"/>
              </a:rPr>
              <a:t>*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: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 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x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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H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)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T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  <a:r>
              <a:rPr lang="en-US" altLang="fr-FR" sz="2800">
                <a:latin typeface="Lucida Console" pitchFamily="49" charset="0"/>
              </a:rPr>
              <a:t> </a:t>
            </a:r>
            <a:r>
              <a:rPr lang="fr-FR" altLang="fr-FR" sz="2800">
                <a:latin typeface="Lucida Console" pitchFamily="49" charset="0"/>
              </a:rPr>
              <a:t>if not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/>
              <a:t>EQ(</a:t>
            </a:r>
            <a:r>
              <a:rPr lang="en-GB" altLang="fr-FR" i="1"/>
              <a:t>H</a:t>
            </a:r>
            <a:r>
              <a:rPr lang="en-GB" altLang="fr-FR"/>
              <a:t>) returns </a:t>
            </a:r>
            <a:r>
              <a:rPr lang="en-GB" altLang="fr-FR" i="1"/>
              <a:t>abbb</a:t>
            </a:r>
            <a:r>
              <a:rPr lang="en-GB" altLang="fr-FR"/>
              <a:t> (or </a:t>
            </a:r>
            <a:r>
              <a:rPr lang="en-GB" altLang="fr-FR" i="1"/>
              <a:t>abba</a:t>
            </a:r>
            <a:r>
              <a:rPr lang="en-GB" altLang="fr-FR"/>
              <a:t>…)</a:t>
            </a:r>
          </a:p>
          <a:p>
            <a:pPr eaLnBrk="1" hangingPunct="1"/>
            <a:r>
              <a:rPr lang="en-GB" altLang="fr-FR"/>
              <a:t>WEQ(</a:t>
            </a:r>
            <a:r>
              <a:rPr lang="en-GB" altLang="fr-FR" i="1"/>
              <a:t>H</a:t>
            </a:r>
            <a:r>
              <a:rPr lang="en-GB" altLang="fr-FR"/>
              <a:t>) returns false</a:t>
            </a:r>
          </a:p>
          <a:p>
            <a:pPr eaLnBrk="1" hangingPunct="1">
              <a:buFont typeface="Wingdings" pitchFamily="2" charset="2"/>
              <a:buNone/>
            </a:pPr>
            <a:endParaRPr lang="en-GB" altLang="fr-FR"/>
          </a:p>
        </p:txBody>
      </p:sp>
      <p:sp>
        <p:nvSpPr>
          <p:cNvPr id="4301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07DDB82-CBBA-4D90-957B-DEA62E460244}" type="slidenum">
              <a:rPr lang="fr-FR" altLang="en-US"/>
              <a:pPr eaLnBrk="1" hangingPunct="1"/>
              <a:t>29</a:t>
            </a:fld>
            <a:endParaRPr lang="fr-FR" altLang="en-US"/>
          </a:p>
        </p:txBody>
      </p:sp>
      <p:grpSp>
        <p:nvGrpSpPr>
          <p:cNvPr id="43014" name="Group 4"/>
          <p:cNvGrpSpPr>
            <a:grpSpLocks/>
          </p:cNvGrpSpPr>
          <p:nvPr/>
        </p:nvGrpSpPr>
        <p:grpSpPr bwMode="auto">
          <a:xfrm>
            <a:off x="4500563" y="3789363"/>
            <a:ext cx="3100387" cy="1563687"/>
            <a:chOff x="2835" y="2750"/>
            <a:chExt cx="1556" cy="651"/>
          </a:xfrm>
        </p:grpSpPr>
        <p:sp>
          <p:nvSpPr>
            <p:cNvPr id="43028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3029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3030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3031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58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3032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58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3033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50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3034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184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3035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218" cy="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 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3036" name="Rectangle 13"/>
            <p:cNvSpPr>
              <a:spLocks noChangeArrowheads="1"/>
            </p:cNvSpPr>
            <p:nvPr/>
          </p:nvSpPr>
          <p:spPr bwMode="auto">
            <a:xfrm>
              <a:off x="4233" y="3243"/>
              <a:ext cx="158" cy="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cxnSp>
          <p:nvCxnSpPr>
            <p:cNvPr id="43037" name="AutoShape 14"/>
            <p:cNvCxnSpPr>
              <a:cxnSpLocks noChangeShapeType="1"/>
              <a:stCxn id="43028" idx="3"/>
              <a:endCxn id="43028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038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039" name="AutoShape 16"/>
            <p:cNvCxnSpPr>
              <a:cxnSpLocks noChangeShapeType="1"/>
              <a:stCxn id="43029" idx="1"/>
              <a:endCxn id="43028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040" name="AutoShape 17"/>
            <p:cNvCxnSpPr>
              <a:cxnSpLocks noChangeShapeType="1"/>
              <a:stCxn id="43030" idx="3"/>
              <a:endCxn id="43030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041" name="AutoShape 18"/>
            <p:cNvCxnSpPr>
              <a:cxnSpLocks noChangeShapeType="1"/>
              <a:stCxn id="43028" idx="6"/>
              <a:endCxn id="43029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042" name="AutoShape 19"/>
            <p:cNvCxnSpPr>
              <a:cxnSpLocks noChangeShapeType="1"/>
              <a:stCxn id="43029" idx="6"/>
              <a:endCxn id="43030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043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3015" name="Oval 31"/>
          <p:cNvSpPr>
            <a:spLocks noChangeArrowheads="1"/>
          </p:cNvSpPr>
          <p:nvPr/>
        </p:nvSpPr>
        <p:spPr bwMode="auto">
          <a:xfrm>
            <a:off x="841375" y="4543425"/>
            <a:ext cx="403225" cy="4889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3016" name="Oval 32"/>
          <p:cNvSpPr>
            <a:spLocks noChangeArrowheads="1"/>
          </p:cNvSpPr>
          <p:nvPr/>
        </p:nvSpPr>
        <p:spPr bwMode="auto">
          <a:xfrm>
            <a:off x="1951038" y="4529138"/>
            <a:ext cx="404812" cy="485775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3017" name="Rectangle 33"/>
          <p:cNvSpPr>
            <a:spLocks noChangeArrowheads="1"/>
          </p:cNvSpPr>
          <p:nvPr/>
        </p:nvSpPr>
        <p:spPr bwMode="auto">
          <a:xfrm>
            <a:off x="1489075" y="4797425"/>
            <a:ext cx="3159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</a:t>
            </a:r>
            <a:endParaRPr lang="fr-FR" altLang="fr-FR">
              <a:latin typeface="Comic Sans MS" pitchFamily="66" charset="0"/>
            </a:endParaRPr>
          </a:p>
        </p:txBody>
      </p:sp>
      <p:sp>
        <p:nvSpPr>
          <p:cNvPr id="43018" name="Rectangle 34"/>
          <p:cNvSpPr>
            <a:spLocks noChangeArrowheads="1"/>
          </p:cNvSpPr>
          <p:nvPr/>
        </p:nvSpPr>
        <p:spPr bwMode="auto">
          <a:xfrm>
            <a:off x="1400175" y="4005263"/>
            <a:ext cx="36671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sp>
        <p:nvSpPr>
          <p:cNvPr id="43019" name="Rectangle 35"/>
          <p:cNvSpPr>
            <a:spLocks noChangeArrowheads="1"/>
          </p:cNvSpPr>
          <p:nvPr/>
        </p:nvSpPr>
        <p:spPr bwMode="auto">
          <a:xfrm>
            <a:off x="1116013" y="5084763"/>
            <a:ext cx="3667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cxnSp>
        <p:nvCxnSpPr>
          <p:cNvPr id="43020" name="AutoShape 36"/>
          <p:cNvCxnSpPr>
            <a:cxnSpLocks noChangeShapeType="1"/>
          </p:cNvCxnSpPr>
          <p:nvPr/>
        </p:nvCxnSpPr>
        <p:spPr bwMode="auto">
          <a:xfrm rot="16200000" flipH="1">
            <a:off x="1067594" y="4788694"/>
            <a:ext cx="3175" cy="284163"/>
          </a:xfrm>
          <a:prstGeom prst="curvedConnector3">
            <a:avLst>
              <a:gd name="adj1" fmla="val 17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1" name="AutoShape 37"/>
          <p:cNvCxnSpPr>
            <a:cxnSpLocks noChangeShapeType="1"/>
            <a:stCxn id="43016" idx="1"/>
            <a:endCxn id="43015" idx="0"/>
          </p:cNvCxnSpPr>
          <p:nvPr/>
        </p:nvCxnSpPr>
        <p:spPr bwMode="auto">
          <a:xfrm rot="5400000" flipH="1">
            <a:off x="1506538" y="4079875"/>
            <a:ext cx="39688" cy="966787"/>
          </a:xfrm>
          <a:prstGeom prst="curvedConnector3">
            <a:avLst>
              <a:gd name="adj1" fmla="val 49268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2" name="AutoShape 38"/>
          <p:cNvCxnSpPr>
            <a:cxnSpLocks noChangeShapeType="1"/>
            <a:stCxn id="43015" idx="6"/>
            <a:endCxn id="43016" idx="2"/>
          </p:cNvCxnSpPr>
          <p:nvPr/>
        </p:nvCxnSpPr>
        <p:spPr bwMode="auto">
          <a:xfrm flipV="1">
            <a:off x="1244600" y="4772025"/>
            <a:ext cx="692150" cy="15875"/>
          </a:xfrm>
          <a:prstGeom prst="curvedConnector3">
            <a:avLst>
              <a:gd name="adj1" fmla="val 5100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3" name="AutoShape 39"/>
          <p:cNvSpPr>
            <a:spLocks noChangeArrowheads="1"/>
          </p:cNvSpPr>
          <p:nvPr/>
        </p:nvSpPr>
        <p:spPr bwMode="auto">
          <a:xfrm>
            <a:off x="684213" y="4740275"/>
            <a:ext cx="141287" cy="128588"/>
          </a:xfrm>
          <a:prstGeom prst="rightArrow">
            <a:avLst>
              <a:gd name="adj1" fmla="val 50000"/>
              <a:gd name="adj2" fmla="val 274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3024" name="Text Box 40"/>
          <p:cNvSpPr txBox="1">
            <a:spLocks noChangeArrowheads="1"/>
          </p:cNvSpPr>
          <p:nvPr/>
        </p:nvSpPr>
        <p:spPr bwMode="auto">
          <a:xfrm>
            <a:off x="1187450" y="5516563"/>
            <a:ext cx="49688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solidFill>
                  <a:srgbClr val="FF66CC"/>
                </a:solidFill>
                <a:latin typeface="Comic Sans MS" pitchFamily="66" charset="0"/>
              </a:rPr>
              <a:t>H</a:t>
            </a:r>
          </a:p>
        </p:txBody>
      </p:sp>
      <p:cxnSp>
        <p:nvCxnSpPr>
          <p:cNvPr id="43025" name="AutoShape 41"/>
          <p:cNvCxnSpPr>
            <a:cxnSpLocks noChangeShapeType="1"/>
            <a:stCxn id="43016" idx="4"/>
            <a:endCxn id="43016" idx="6"/>
          </p:cNvCxnSpPr>
          <p:nvPr/>
        </p:nvCxnSpPr>
        <p:spPr bwMode="auto">
          <a:xfrm rot="5400000" flipH="1" flipV="1">
            <a:off x="2131219" y="4795044"/>
            <a:ext cx="282575" cy="236537"/>
          </a:xfrm>
          <a:prstGeom prst="curvedConnector4">
            <a:avLst>
              <a:gd name="adj1" fmla="val -96898"/>
              <a:gd name="adj2" fmla="val 20416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6" name="Rectangle 42"/>
          <p:cNvSpPr>
            <a:spLocks noChangeArrowheads="1"/>
          </p:cNvSpPr>
          <p:nvPr/>
        </p:nvSpPr>
        <p:spPr bwMode="auto">
          <a:xfrm>
            <a:off x="2627313" y="5027613"/>
            <a:ext cx="315912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</a:t>
            </a:r>
            <a:endParaRPr lang="fr-FR" altLang="fr-FR">
              <a:latin typeface="Comic Sans MS" pitchFamily="66" charset="0"/>
            </a:endParaRPr>
          </a:p>
        </p:txBody>
      </p:sp>
      <p:sp>
        <p:nvSpPr>
          <p:cNvPr id="43027" name="Text Box 44"/>
          <p:cNvSpPr txBox="1">
            <a:spLocks noChangeArrowheads="1"/>
          </p:cNvSpPr>
          <p:nvPr/>
        </p:nvSpPr>
        <p:spPr bwMode="auto">
          <a:xfrm>
            <a:off x="6011863" y="5203825"/>
            <a:ext cx="460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solidFill>
                  <a:srgbClr val="FF66CC"/>
                </a:solidFill>
                <a:latin typeface="Comic Sans MS" pitchFamily="66" charset="0"/>
              </a:rPr>
              <a:t>T</a:t>
            </a:r>
            <a:endParaRPr lang="fr-FR" altLang="fr-FR" sz="3200" baseline="-25000">
              <a:solidFill>
                <a:srgbClr val="FF66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Outline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Motivations and applications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The learning model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Some negative results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Algorithm L*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Some implementation issues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Extensions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GB" altLang="fr-FR"/>
              <a:t>Conclusion</a:t>
            </a:r>
          </a:p>
        </p:txBody>
      </p:sp>
      <p:sp>
        <p:nvSpPr>
          <p:cNvPr id="1638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1348DFB-6275-44EC-B831-5F542C90407A}" type="slidenum">
              <a:rPr lang="fr-FR" altLang="en-US"/>
              <a:pPr eaLnBrk="1" hangingPunct="1"/>
              <a:t>3</a:t>
            </a:fld>
            <a:endParaRPr lang="fr-FR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2.5 Subset</a:t>
            </a:r>
            <a:r>
              <a:rPr lang="en-US" altLang="fr-FR" i="1"/>
              <a:t> queries</a:t>
            </a:r>
            <a:r>
              <a:rPr lang="en-US" altLang="fr-FR"/>
              <a:t>.</a:t>
            </a:r>
          </a:p>
        </p:txBody>
      </p:sp>
      <p:sp>
        <p:nvSpPr>
          <p:cNvPr id="4403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348E21D-032A-4762-9632-960DA986B208}" type="slidenum">
              <a:rPr lang="fr-FR" altLang="en-US"/>
              <a:pPr eaLnBrk="1" hangingPunct="1"/>
              <a:t>30</a:t>
            </a:fld>
            <a:endParaRPr lang="fr-FR" altLang="en-US"/>
          </a:p>
        </p:txBody>
      </p:sp>
      <p:sp>
        <p:nvSpPr>
          <p:cNvPr id="44037" name="Rectangle 3"/>
          <p:cNvSpPr>
            <a:spLocks noChangeArrowheads="1"/>
          </p:cNvSpPr>
          <p:nvPr/>
        </p:nvSpPr>
        <p:spPr bwMode="auto">
          <a:xfrm>
            <a:off x="1692275" y="2781300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4038" name="Line 4"/>
          <p:cNvSpPr>
            <a:spLocks noChangeShapeType="1"/>
          </p:cNvSpPr>
          <p:nvPr/>
        </p:nvSpPr>
        <p:spPr bwMode="auto">
          <a:xfrm>
            <a:off x="244475" y="34671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39" name="Text Box 5"/>
          <p:cNvSpPr txBox="1">
            <a:spLocks noChangeArrowheads="1"/>
          </p:cNvSpPr>
          <p:nvPr/>
        </p:nvSpPr>
        <p:spPr bwMode="auto">
          <a:xfrm>
            <a:off x="827088" y="2781300"/>
            <a:ext cx="412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>
                <a:latin typeface="Comic Sans MS" pitchFamily="66" charset="0"/>
              </a:rPr>
              <a:t>H</a:t>
            </a:r>
            <a:endParaRPr lang="fr-FR" altLang="fr-FR" sz="2800">
              <a:latin typeface="Comic Sans MS" pitchFamily="66" charset="0"/>
            </a:endParaRPr>
          </a:p>
        </p:txBody>
      </p:sp>
      <p:sp>
        <p:nvSpPr>
          <p:cNvPr id="44040" name="Line 6"/>
          <p:cNvSpPr>
            <a:spLocks noChangeShapeType="1"/>
          </p:cNvSpPr>
          <p:nvPr/>
        </p:nvSpPr>
        <p:spPr bwMode="auto">
          <a:xfrm>
            <a:off x="3673475" y="34671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4041" name="Text Box 7"/>
          <p:cNvSpPr txBox="1">
            <a:spLocks noChangeArrowheads="1"/>
          </p:cNvSpPr>
          <p:nvPr/>
        </p:nvSpPr>
        <p:spPr bwMode="auto">
          <a:xfrm>
            <a:off x="4356100" y="2955925"/>
            <a:ext cx="47879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solidFill>
                  <a:srgbClr val="FF0000"/>
                </a:solidFill>
                <a:latin typeface="Lucida Console" pitchFamily="49" charset="0"/>
              </a:rPr>
              <a:t>Yes</a:t>
            </a:r>
            <a:r>
              <a:rPr lang="en-US" altLang="fr-FR" sz="2800">
                <a:latin typeface="Lucida Console" pitchFamily="49" charset="0"/>
              </a:rPr>
              <a:t> if</a:t>
            </a:r>
            <a:r>
              <a:rPr lang="en-US" altLang="fr-FR" sz="2800" i="1">
                <a:latin typeface="Lucida Console" pitchFamily="49" charset="0"/>
              </a:rPr>
              <a:t> 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H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  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T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 </a:t>
            </a:r>
            <a:r>
              <a:rPr lang="en-US" altLang="fr-FR" sz="2800" i="1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x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</a:t>
            </a:r>
            <a:r>
              <a:rPr lang="en-US" altLang="fr-FR" sz="2800" baseline="30000">
                <a:latin typeface="Lucida Console" pitchFamily="49" charset="0"/>
                <a:sym typeface="Symbol" pitchFamily="18" charset="2"/>
              </a:rPr>
              <a:t>*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: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 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x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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H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 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 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x</a:t>
            </a:r>
            <a:r>
              <a:rPr lang="fr-FR" altLang="fr-FR" sz="2800">
                <a:latin typeface="Lucida Console" pitchFamily="49" charset="0"/>
                <a:sym typeface="Symbol" pitchFamily="18" charset="2"/>
              </a:rPr>
              <a:t></a:t>
            </a:r>
            <a:r>
              <a:rPr lang="en-GB" altLang="fr-FR" sz="3000">
                <a:latin typeface="Stencil" pitchFamily="82" charset="0"/>
              </a:rPr>
              <a:t>L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(</a:t>
            </a:r>
            <a:r>
              <a:rPr lang="en-US" altLang="fr-FR" sz="2800" i="1">
                <a:latin typeface="Lucida Console" pitchFamily="49" charset="0"/>
                <a:sym typeface="Symbol" pitchFamily="18" charset="2"/>
              </a:rPr>
              <a:t>T</a:t>
            </a:r>
            <a:r>
              <a:rPr lang="en-US" altLang="fr-FR" sz="2800">
                <a:latin typeface="Lucida Console" pitchFamily="49" charset="0"/>
                <a:sym typeface="Symbol" pitchFamily="18" charset="2"/>
              </a:rPr>
              <a:t>)</a:t>
            </a:r>
            <a:r>
              <a:rPr lang="en-US" altLang="fr-FR" sz="2800">
                <a:latin typeface="Lucida Console" pitchFamily="49" charset="0"/>
              </a:rPr>
              <a:t> 		if not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/>
              <a:t>SSQ(</a:t>
            </a:r>
            <a:r>
              <a:rPr lang="en-GB" altLang="fr-FR" i="1"/>
              <a:t>H</a:t>
            </a:r>
            <a:r>
              <a:rPr lang="en-GB" altLang="fr-FR" baseline="-25000"/>
              <a:t>1</a:t>
            </a:r>
            <a:r>
              <a:rPr lang="en-GB" altLang="fr-FR"/>
              <a:t>) returns true</a:t>
            </a:r>
          </a:p>
          <a:p>
            <a:pPr eaLnBrk="1" hangingPunct="1"/>
            <a:r>
              <a:rPr lang="en-GB" altLang="fr-FR"/>
              <a:t>SSQ(</a:t>
            </a:r>
            <a:r>
              <a:rPr lang="en-GB" altLang="fr-FR" i="1"/>
              <a:t>H</a:t>
            </a:r>
            <a:r>
              <a:rPr lang="en-GB" altLang="fr-FR" baseline="-25000"/>
              <a:t>2</a:t>
            </a:r>
            <a:r>
              <a:rPr lang="en-GB" altLang="fr-FR"/>
              <a:t>) returns </a:t>
            </a:r>
            <a:r>
              <a:rPr lang="en-GB" altLang="fr-FR" i="1"/>
              <a:t>abbb</a:t>
            </a:r>
          </a:p>
          <a:p>
            <a:pPr eaLnBrk="1" hangingPunct="1">
              <a:buFont typeface="Wingdings" pitchFamily="2" charset="2"/>
              <a:buNone/>
            </a:pPr>
            <a:endParaRPr lang="en-GB" altLang="fr-FR"/>
          </a:p>
        </p:txBody>
      </p:sp>
      <p:sp>
        <p:nvSpPr>
          <p:cNvPr id="4505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061174F-ADE3-4312-A9FC-DEB57B6F610B}" type="slidenum">
              <a:rPr lang="fr-FR" altLang="en-US"/>
              <a:pPr eaLnBrk="1" hangingPunct="1"/>
              <a:t>31</a:t>
            </a:fld>
            <a:endParaRPr lang="fr-FR" altLang="en-US"/>
          </a:p>
        </p:txBody>
      </p:sp>
      <p:grpSp>
        <p:nvGrpSpPr>
          <p:cNvPr id="45062" name="Group 4"/>
          <p:cNvGrpSpPr>
            <a:grpSpLocks/>
          </p:cNvGrpSpPr>
          <p:nvPr/>
        </p:nvGrpSpPr>
        <p:grpSpPr bwMode="auto">
          <a:xfrm>
            <a:off x="4500563" y="4365625"/>
            <a:ext cx="2535237" cy="1155700"/>
            <a:chOff x="2835" y="2750"/>
            <a:chExt cx="1597" cy="728"/>
          </a:xfrm>
        </p:grpSpPr>
        <p:sp>
          <p:nvSpPr>
            <p:cNvPr id="45086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5087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5088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5089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99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5090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99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5091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8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endParaRPr lang="fr-FR" altLang="fr-FR">
                <a:latin typeface="Comic Sans MS" pitchFamily="66" charset="0"/>
              </a:endParaRPr>
            </a:p>
          </p:txBody>
        </p:sp>
        <p:sp>
          <p:nvSpPr>
            <p:cNvPr id="45092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231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5093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231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a</a:t>
              </a:r>
              <a:r>
                <a:rPr lang="fr-FR" altLang="fr-FR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5094" name="Rectangle 13"/>
            <p:cNvSpPr>
              <a:spLocks noChangeArrowheads="1"/>
            </p:cNvSpPr>
            <p:nvPr/>
          </p:nvSpPr>
          <p:spPr bwMode="auto">
            <a:xfrm>
              <a:off x="4233" y="3243"/>
              <a:ext cx="199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i="1">
                  <a:latin typeface="Comic Sans MS" pitchFamily="66" charset="0"/>
                </a:rPr>
                <a:t>b</a:t>
              </a:r>
              <a:endParaRPr lang="fr-FR" altLang="fr-FR">
                <a:latin typeface="Comic Sans MS" pitchFamily="66" charset="0"/>
              </a:endParaRPr>
            </a:p>
          </p:txBody>
        </p:sp>
        <p:cxnSp>
          <p:nvCxnSpPr>
            <p:cNvPr id="45095" name="AutoShape 14"/>
            <p:cNvCxnSpPr>
              <a:cxnSpLocks noChangeShapeType="1"/>
              <a:stCxn id="45086" idx="3"/>
              <a:endCxn id="45086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096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097" name="AutoShape 16"/>
            <p:cNvCxnSpPr>
              <a:cxnSpLocks noChangeShapeType="1"/>
              <a:stCxn id="45087" idx="1"/>
              <a:endCxn id="45086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098" name="AutoShape 17"/>
            <p:cNvCxnSpPr>
              <a:cxnSpLocks noChangeShapeType="1"/>
              <a:stCxn id="45088" idx="3"/>
              <a:endCxn id="45088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099" name="AutoShape 18"/>
            <p:cNvCxnSpPr>
              <a:cxnSpLocks noChangeShapeType="1"/>
              <a:stCxn id="45086" idx="6"/>
              <a:endCxn id="45087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100" name="AutoShape 19"/>
            <p:cNvCxnSpPr>
              <a:cxnSpLocks noChangeShapeType="1"/>
              <a:stCxn id="45087" idx="6"/>
              <a:endCxn id="45088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5101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5063" name="Oval 22"/>
          <p:cNvSpPr>
            <a:spLocks noChangeArrowheads="1"/>
          </p:cNvSpPr>
          <p:nvPr/>
        </p:nvSpPr>
        <p:spPr bwMode="auto">
          <a:xfrm>
            <a:off x="1258888" y="3284538"/>
            <a:ext cx="323850" cy="355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64" name="Oval 23"/>
          <p:cNvSpPr>
            <a:spLocks noChangeArrowheads="1"/>
          </p:cNvSpPr>
          <p:nvPr/>
        </p:nvSpPr>
        <p:spPr bwMode="auto">
          <a:xfrm>
            <a:off x="2124075" y="3284538"/>
            <a:ext cx="325438" cy="354012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65" name="Rectangle 25"/>
          <p:cNvSpPr>
            <a:spLocks noChangeArrowheads="1"/>
          </p:cNvSpPr>
          <p:nvPr/>
        </p:nvSpPr>
        <p:spPr bwMode="auto">
          <a:xfrm>
            <a:off x="1763713" y="3500438"/>
            <a:ext cx="31591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</a:t>
            </a:r>
            <a:endParaRPr lang="fr-FR" altLang="fr-FR">
              <a:latin typeface="Comic Sans MS" pitchFamily="66" charset="0"/>
            </a:endParaRPr>
          </a:p>
        </p:txBody>
      </p:sp>
      <p:sp>
        <p:nvSpPr>
          <p:cNvPr id="45066" name="Rectangle 28"/>
          <p:cNvSpPr>
            <a:spLocks noChangeArrowheads="1"/>
          </p:cNvSpPr>
          <p:nvPr/>
        </p:nvSpPr>
        <p:spPr bwMode="auto">
          <a:xfrm>
            <a:off x="1692275" y="2708275"/>
            <a:ext cx="3667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sp>
        <p:nvSpPr>
          <p:cNvPr id="45067" name="Rectangle 29"/>
          <p:cNvSpPr>
            <a:spLocks noChangeArrowheads="1"/>
          </p:cNvSpPr>
          <p:nvPr/>
        </p:nvSpPr>
        <p:spPr bwMode="auto">
          <a:xfrm>
            <a:off x="1403350" y="3716338"/>
            <a:ext cx="36671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cxnSp>
        <p:nvCxnSpPr>
          <p:cNvPr id="45068" name="AutoShape 31"/>
          <p:cNvCxnSpPr>
            <a:cxnSpLocks noChangeShapeType="1"/>
            <a:stCxn id="45063" idx="3"/>
            <a:endCxn id="45063" idx="5"/>
          </p:cNvCxnSpPr>
          <p:nvPr/>
        </p:nvCxnSpPr>
        <p:spPr bwMode="auto">
          <a:xfrm rot="16200000" flipH="1">
            <a:off x="1420019" y="3474244"/>
            <a:ext cx="1588" cy="228600"/>
          </a:xfrm>
          <a:prstGeom prst="curvedConnector3">
            <a:avLst>
              <a:gd name="adj1" fmla="val 17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69" name="AutoShape 33"/>
          <p:cNvCxnSpPr>
            <a:cxnSpLocks noChangeShapeType="1"/>
          </p:cNvCxnSpPr>
          <p:nvPr/>
        </p:nvCxnSpPr>
        <p:spPr bwMode="auto">
          <a:xfrm rot="-5400000" flipH="1" flipV="1">
            <a:off x="1782763" y="2905125"/>
            <a:ext cx="7937" cy="766763"/>
          </a:xfrm>
          <a:prstGeom prst="curvedConnector3">
            <a:avLst>
              <a:gd name="adj1" fmla="val -318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70" name="AutoShape 35"/>
          <p:cNvCxnSpPr>
            <a:cxnSpLocks noChangeShapeType="1"/>
            <a:stCxn id="45063" idx="6"/>
            <a:endCxn id="45064" idx="2"/>
          </p:cNvCxnSpPr>
          <p:nvPr/>
        </p:nvCxnSpPr>
        <p:spPr bwMode="auto">
          <a:xfrm>
            <a:off x="1582738" y="3462338"/>
            <a:ext cx="51276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71" name="AutoShape 37"/>
          <p:cNvSpPr>
            <a:spLocks noChangeArrowheads="1"/>
          </p:cNvSpPr>
          <p:nvPr/>
        </p:nvSpPr>
        <p:spPr bwMode="auto">
          <a:xfrm>
            <a:off x="1116013" y="3459163"/>
            <a:ext cx="114300" cy="93662"/>
          </a:xfrm>
          <a:prstGeom prst="rightArrow">
            <a:avLst>
              <a:gd name="adj1" fmla="val 50000"/>
              <a:gd name="adj2" fmla="val 305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72" name="Text Box 38"/>
          <p:cNvSpPr txBox="1">
            <a:spLocks noChangeArrowheads="1"/>
          </p:cNvSpPr>
          <p:nvPr/>
        </p:nvSpPr>
        <p:spPr bwMode="auto">
          <a:xfrm>
            <a:off x="323850" y="3141663"/>
            <a:ext cx="6175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solidFill>
                  <a:srgbClr val="FF66CC"/>
                </a:solidFill>
                <a:latin typeface="Comic Sans MS" pitchFamily="66" charset="0"/>
              </a:rPr>
              <a:t>H</a:t>
            </a:r>
            <a:r>
              <a:rPr lang="fr-FR" altLang="fr-FR" sz="3200" baseline="-25000">
                <a:solidFill>
                  <a:srgbClr val="FF66CC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5073" name="Oval 39"/>
          <p:cNvSpPr>
            <a:spLocks noChangeArrowheads="1"/>
          </p:cNvSpPr>
          <p:nvPr/>
        </p:nvSpPr>
        <p:spPr bwMode="auto">
          <a:xfrm>
            <a:off x="1263650" y="4948238"/>
            <a:ext cx="323850" cy="355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74" name="Oval 40"/>
          <p:cNvSpPr>
            <a:spLocks noChangeArrowheads="1"/>
          </p:cNvSpPr>
          <p:nvPr/>
        </p:nvSpPr>
        <p:spPr bwMode="auto">
          <a:xfrm>
            <a:off x="2155825" y="4937125"/>
            <a:ext cx="325438" cy="354013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75" name="Rectangle 41"/>
          <p:cNvSpPr>
            <a:spLocks noChangeArrowheads="1"/>
          </p:cNvSpPr>
          <p:nvPr/>
        </p:nvSpPr>
        <p:spPr bwMode="auto">
          <a:xfrm>
            <a:off x="1784350" y="5132388"/>
            <a:ext cx="31591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</a:t>
            </a:r>
            <a:endParaRPr lang="fr-FR" altLang="fr-FR">
              <a:latin typeface="Comic Sans MS" pitchFamily="66" charset="0"/>
            </a:endParaRPr>
          </a:p>
        </p:txBody>
      </p:sp>
      <p:sp>
        <p:nvSpPr>
          <p:cNvPr id="45076" name="Rectangle 42"/>
          <p:cNvSpPr>
            <a:spLocks noChangeArrowheads="1"/>
          </p:cNvSpPr>
          <p:nvPr/>
        </p:nvSpPr>
        <p:spPr bwMode="auto">
          <a:xfrm>
            <a:off x="1712913" y="4556125"/>
            <a:ext cx="366712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sp>
        <p:nvSpPr>
          <p:cNvPr id="45077" name="Rectangle 43"/>
          <p:cNvSpPr>
            <a:spLocks noChangeArrowheads="1"/>
          </p:cNvSpPr>
          <p:nvPr/>
        </p:nvSpPr>
        <p:spPr bwMode="auto">
          <a:xfrm>
            <a:off x="1423988" y="5348288"/>
            <a:ext cx="36671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cxnSp>
        <p:nvCxnSpPr>
          <p:cNvPr id="45078" name="AutoShape 44"/>
          <p:cNvCxnSpPr>
            <a:cxnSpLocks noChangeShapeType="1"/>
          </p:cNvCxnSpPr>
          <p:nvPr/>
        </p:nvCxnSpPr>
        <p:spPr bwMode="auto">
          <a:xfrm rot="16200000" flipH="1">
            <a:off x="1445419" y="5115719"/>
            <a:ext cx="1588" cy="228600"/>
          </a:xfrm>
          <a:prstGeom prst="curvedConnector3">
            <a:avLst>
              <a:gd name="adj1" fmla="val 17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79" name="AutoShape 45"/>
          <p:cNvCxnSpPr>
            <a:cxnSpLocks noChangeShapeType="1"/>
            <a:stCxn id="45074" idx="1"/>
            <a:endCxn id="45073" idx="0"/>
          </p:cNvCxnSpPr>
          <p:nvPr/>
        </p:nvCxnSpPr>
        <p:spPr bwMode="auto">
          <a:xfrm rot="5400000" flipH="1">
            <a:off x="1800225" y="4573588"/>
            <a:ext cx="28575" cy="777875"/>
          </a:xfrm>
          <a:prstGeom prst="curvedConnector3">
            <a:avLst>
              <a:gd name="adj1" fmla="val 49268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80" name="AutoShape 46"/>
          <p:cNvCxnSpPr>
            <a:cxnSpLocks noChangeShapeType="1"/>
            <a:stCxn id="45073" idx="6"/>
            <a:endCxn id="45074" idx="2"/>
          </p:cNvCxnSpPr>
          <p:nvPr/>
        </p:nvCxnSpPr>
        <p:spPr bwMode="auto">
          <a:xfrm flipV="1">
            <a:off x="1587500" y="5114925"/>
            <a:ext cx="557213" cy="11113"/>
          </a:xfrm>
          <a:prstGeom prst="curvedConnector3">
            <a:avLst>
              <a:gd name="adj1" fmla="val 5100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81" name="AutoShape 47"/>
          <p:cNvSpPr>
            <a:spLocks noChangeArrowheads="1"/>
          </p:cNvSpPr>
          <p:nvPr/>
        </p:nvSpPr>
        <p:spPr bwMode="auto">
          <a:xfrm>
            <a:off x="1136650" y="5091113"/>
            <a:ext cx="114300" cy="93662"/>
          </a:xfrm>
          <a:prstGeom prst="rightArrow">
            <a:avLst>
              <a:gd name="adj1" fmla="val 50000"/>
              <a:gd name="adj2" fmla="val 305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5082" name="Text Box 48"/>
          <p:cNvSpPr txBox="1">
            <a:spLocks noChangeArrowheads="1"/>
          </p:cNvSpPr>
          <p:nvPr/>
        </p:nvSpPr>
        <p:spPr bwMode="auto">
          <a:xfrm>
            <a:off x="323850" y="4868863"/>
            <a:ext cx="660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solidFill>
                  <a:srgbClr val="FF66CC"/>
                </a:solidFill>
                <a:latin typeface="Comic Sans MS" pitchFamily="66" charset="0"/>
              </a:rPr>
              <a:t>H</a:t>
            </a:r>
            <a:r>
              <a:rPr lang="fr-FR" altLang="fr-FR" sz="3200" baseline="-25000">
                <a:solidFill>
                  <a:srgbClr val="FF66CC"/>
                </a:solidFill>
                <a:latin typeface="Comic Sans MS" pitchFamily="66" charset="0"/>
              </a:rPr>
              <a:t>2</a:t>
            </a:r>
          </a:p>
        </p:txBody>
      </p:sp>
      <p:cxnSp>
        <p:nvCxnSpPr>
          <p:cNvPr id="45083" name="AutoShape 49"/>
          <p:cNvCxnSpPr>
            <a:cxnSpLocks noChangeShapeType="1"/>
            <a:stCxn id="45074" idx="4"/>
            <a:endCxn id="45074" idx="6"/>
          </p:cNvCxnSpPr>
          <p:nvPr/>
        </p:nvCxnSpPr>
        <p:spPr bwMode="auto">
          <a:xfrm rot="5400000" flipH="1" flipV="1">
            <a:off x="2312194" y="5122069"/>
            <a:ext cx="204788" cy="190500"/>
          </a:xfrm>
          <a:prstGeom prst="curvedConnector4">
            <a:avLst>
              <a:gd name="adj1" fmla="val -96898"/>
              <a:gd name="adj2" fmla="val 20416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84" name="Rectangle 50"/>
          <p:cNvSpPr>
            <a:spLocks noChangeArrowheads="1"/>
          </p:cNvSpPr>
          <p:nvPr/>
        </p:nvSpPr>
        <p:spPr bwMode="auto">
          <a:xfrm>
            <a:off x="2700338" y="5300663"/>
            <a:ext cx="31591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</a:t>
            </a:r>
            <a:endParaRPr lang="fr-FR" altLang="fr-FR">
              <a:latin typeface="Comic Sans MS" pitchFamily="66" charset="0"/>
            </a:endParaRPr>
          </a:p>
        </p:txBody>
      </p:sp>
      <p:sp>
        <p:nvSpPr>
          <p:cNvPr id="45085" name="Text Box 51"/>
          <p:cNvSpPr txBox="1">
            <a:spLocks noChangeArrowheads="1"/>
          </p:cNvSpPr>
          <p:nvPr/>
        </p:nvSpPr>
        <p:spPr bwMode="auto">
          <a:xfrm>
            <a:off x="5651500" y="3619500"/>
            <a:ext cx="460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i="1">
                <a:solidFill>
                  <a:srgbClr val="FF66CC"/>
                </a:solidFill>
                <a:latin typeface="Comic Sans MS" pitchFamily="66" charset="0"/>
              </a:rPr>
              <a:t>T</a:t>
            </a:r>
            <a:endParaRPr lang="fr-FR" altLang="fr-FR" sz="3200" baseline="-25000">
              <a:solidFill>
                <a:srgbClr val="FF66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2.6 Correction</a:t>
            </a:r>
            <a:r>
              <a:rPr lang="en-US" altLang="fr-FR" i="1"/>
              <a:t> queries</a:t>
            </a:r>
            <a:r>
              <a:rPr lang="en-US" altLang="fr-FR"/>
              <a:t>.</a:t>
            </a:r>
          </a:p>
        </p:txBody>
      </p:sp>
      <p:sp>
        <p:nvSpPr>
          <p:cNvPr id="4608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411220-2616-4DCA-A5A0-CCDC7F195E7D}" type="slidenum">
              <a:rPr lang="fr-FR" altLang="en-US"/>
              <a:pPr eaLnBrk="1" hangingPunct="1"/>
              <a:t>32</a:t>
            </a:fld>
            <a:endParaRPr lang="fr-FR" altLang="en-US"/>
          </a:p>
        </p:txBody>
      </p:sp>
      <p:sp>
        <p:nvSpPr>
          <p:cNvPr id="46085" name="Rectangle 3"/>
          <p:cNvSpPr>
            <a:spLocks noChangeArrowheads="1"/>
          </p:cNvSpPr>
          <p:nvPr/>
        </p:nvSpPr>
        <p:spPr bwMode="auto">
          <a:xfrm>
            <a:off x="1763713" y="1812925"/>
            <a:ext cx="19050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6086" name="Line 4"/>
          <p:cNvSpPr>
            <a:spLocks noChangeShapeType="1"/>
          </p:cNvSpPr>
          <p:nvPr/>
        </p:nvSpPr>
        <p:spPr bwMode="auto">
          <a:xfrm>
            <a:off x="315913" y="249872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539750" y="1844675"/>
            <a:ext cx="1150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2800" i="1" dirty="0">
                <a:latin typeface="Gill Sans MT" panose="020B0502020104020203" pitchFamily="34" charset="0"/>
              </a:rPr>
              <a:t>x</a:t>
            </a:r>
            <a:r>
              <a:rPr lang="en-US" altLang="fr-FR" sz="2800" dirty="0">
                <a:latin typeface="Gill Sans MT" panose="020B0502020104020203" pitchFamily="34" charset="0"/>
                <a:sym typeface="Symbol" pitchFamily="18" charset="2"/>
              </a:rPr>
              <a:t>*</a:t>
            </a:r>
            <a:r>
              <a:rPr lang="fr-FR" altLang="fr-FR" dirty="0">
                <a:latin typeface="Gill Sans MT" panose="020B0502020104020203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46088" name="Line 6"/>
          <p:cNvSpPr>
            <a:spLocks noChangeShapeType="1"/>
          </p:cNvSpPr>
          <p:nvPr/>
        </p:nvSpPr>
        <p:spPr bwMode="auto">
          <a:xfrm>
            <a:off x="3744913" y="2498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4643438" y="1987550"/>
            <a:ext cx="403225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fr-FR" sz="2800" dirty="0">
                <a:solidFill>
                  <a:srgbClr val="FF0000"/>
                </a:solidFill>
                <a:latin typeface="Gill Sans MT" panose="020B0502020104020203" pitchFamily="34" charset="0"/>
                <a:cs typeface="Arial" charset="0"/>
              </a:rPr>
              <a:t>Yes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</a:rPr>
              <a:t> if</a:t>
            </a:r>
            <a:r>
              <a:rPr lang="en-US" altLang="fr-FR" sz="2800" i="1" dirty="0">
                <a:latin typeface="Gill Sans MT" panose="020B0502020104020203" pitchFamily="34" charset="0"/>
                <a:cs typeface="Arial" charset="0"/>
              </a:rPr>
              <a:t> </a:t>
            </a:r>
            <a:r>
              <a:rPr lang="en-US" altLang="fr-FR" sz="2800" i="1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x </a:t>
            </a:r>
            <a:r>
              <a:rPr lang="en-GB" altLang="fr-FR" sz="3000" dirty="0">
                <a:latin typeface="Stencil" pitchFamily="82" charset="0"/>
                <a:cs typeface="Arial" charset="0"/>
              </a:rPr>
              <a:t>L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(</a:t>
            </a:r>
            <a:r>
              <a:rPr lang="en-US" altLang="fr-FR" sz="2800" i="1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T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) </a:t>
            </a:r>
          </a:p>
          <a:p>
            <a:pPr eaLnBrk="0" hangingPunct="0">
              <a:defRPr/>
            </a:pPr>
            <a:r>
              <a:rPr lang="en-US" altLang="fr-FR" sz="2800" i="1" dirty="0">
                <a:solidFill>
                  <a:srgbClr val="FF0000"/>
                </a:solidFill>
                <a:latin typeface="Gill Sans MT" panose="020B0502020104020203" pitchFamily="34" charset="0"/>
                <a:cs typeface="Arial" charset="0"/>
                <a:sym typeface="Symbol" pitchFamily="18" charset="2"/>
              </a:rPr>
              <a:t>y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 </a:t>
            </a:r>
            <a:r>
              <a:rPr lang="en-GB" altLang="fr-FR" sz="3000" dirty="0">
                <a:latin typeface="Stencil" pitchFamily="82" charset="0"/>
                <a:cs typeface="Arial" charset="0"/>
              </a:rPr>
              <a:t>L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(</a:t>
            </a:r>
            <a:r>
              <a:rPr lang="en-US" altLang="fr-FR" sz="2800" i="1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T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):</a:t>
            </a:r>
            <a:r>
              <a:rPr lang="fr-FR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 </a:t>
            </a:r>
            <a:r>
              <a:rPr lang="fr-FR" altLang="fr-FR" sz="2800" i="1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y</a:t>
            </a:r>
            <a:r>
              <a:rPr lang="fr-FR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 </a:t>
            </a:r>
            <a:r>
              <a:rPr lang="fr-FR" altLang="fr-FR" sz="2800" dirty="0" err="1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is</a:t>
            </a:r>
            <a:r>
              <a:rPr lang="fr-FR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 a </a:t>
            </a:r>
            <a:r>
              <a:rPr lang="fr-FR" altLang="fr-FR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  <a:cs typeface="Arial" charset="0"/>
                <a:sym typeface="Symbol" pitchFamily="18" charset="2"/>
              </a:rPr>
              <a:t>correction</a:t>
            </a:r>
            <a:r>
              <a:rPr lang="fr-FR" altLang="fr-FR" sz="2800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 of </a:t>
            </a:r>
            <a:r>
              <a:rPr lang="en-US" altLang="fr-FR" sz="2800" i="1" dirty="0">
                <a:latin typeface="Gill Sans MT" panose="020B0502020104020203" pitchFamily="34" charset="0"/>
                <a:cs typeface="Arial" charset="0"/>
                <a:sym typeface="Symbol" pitchFamily="18" charset="2"/>
              </a:rPr>
              <a:t>x</a:t>
            </a:r>
            <a:r>
              <a:rPr lang="en-US" altLang="fr-FR" sz="2800" dirty="0">
                <a:latin typeface="Gill Sans MT" panose="020B0502020104020203" pitchFamily="34" charset="0"/>
                <a:cs typeface="Arial" charset="0"/>
              </a:rPr>
              <a:t>	if not</a:t>
            </a:r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611188" y="4797425"/>
            <a:ext cx="707315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 dirty="0" err="1">
                <a:latin typeface="Gill Sans MT" panose="020B0502020104020203" pitchFamily="34" charset="0"/>
              </a:rPr>
              <a:t>Becerra-Bonache</a:t>
            </a:r>
            <a:r>
              <a:rPr lang="fr-FR" altLang="fr-FR" i="1" dirty="0">
                <a:latin typeface="Gill Sans MT" panose="020B0502020104020203" pitchFamily="34" charset="0"/>
              </a:rPr>
              <a:t>, L., de la </a:t>
            </a:r>
            <a:r>
              <a:rPr lang="fr-FR" altLang="fr-FR" i="1" dirty="0" err="1">
                <a:latin typeface="Gill Sans MT" panose="020B0502020104020203" pitchFamily="34" charset="0"/>
              </a:rPr>
              <a:t>Higuera</a:t>
            </a:r>
            <a:r>
              <a:rPr lang="fr-FR" altLang="fr-FR" i="1" dirty="0">
                <a:latin typeface="Gill Sans MT" panose="020B0502020104020203" pitchFamily="34" charset="0"/>
              </a:rPr>
              <a:t>, C., </a:t>
            </a:r>
            <a:r>
              <a:rPr lang="fr-FR" altLang="fr-FR" i="1" dirty="0" err="1">
                <a:latin typeface="Gill Sans MT" panose="020B0502020104020203" pitchFamily="34" charset="0"/>
              </a:rPr>
              <a:t>Janodet</a:t>
            </a:r>
            <a:r>
              <a:rPr lang="fr-FR" altLang="fr-FR" i="1" dirty="0">
                <a:latin typeface="Gill Sans MT" panose="020B0502020104020203" pitchFamily="34" charset="0"/>
              </a:rPr>
              <a:t>, J.C., </a:t>
            </a:r>
            <a:r>
              <a:rPr lang="fr-FR" altLang="fr-FR" i="1" dirty="0" err="1">
                <a:latin typeface="Gill Sans MT" panose="020B0502020104020203" pitchFamily="34" charset="0"/>
              </a:rPr>
              <a:t>Tantini</a:t>
            </a:r>
            <a:r>
              <a:rPr lang="fr-FR" altLang="fr-FR" i="1" dirty="0">
                <a:latin typeface="Gill Sans MT" panose="020B0502020104020203" pitchFamily="34" charset="0"/>
              </a:rPr>
              <a:t>, F.: Learning </a:t>
            </a:r>
            <a:r>
              <a:rPr lang="fr-FR" altLang="fr-FR" i="1" dirty="0" err="1">
                <a:latin typeface="Gill Sans MT" panose="020B0502020104020203" pitchFamily="34" charset="0"/>
              </a:rPr>
              <a:t>balls</a:t>
            </a:r>
            <a:endParaRPr lang="fr-FR" altLang="fr-FR" i="1" dirty="0">
              <a:latin typeface="Gill Sans MT" panose="020B0502020104020203" pitchFamily="34" charset="0"/>
            </a:endParaRPr>
          </a:p>
          <a:p>
            <a:pPr eaLnBrk="1" hangingPunct="1"/>
            <a:r>
              <a:rPr lang="fr-FR" altLang="fr-FR" i="1" dirty="0">
                <a:latin typeface="Gill Sans MT" panose="020B0502020104020203" pitchFamily="34" charset="0"/>
              </a:rPr>
              <a:t>of strings </a:t>
            </a:r>
            <a:r>
              <a:rPr lang="fr-FR" altLang="fr-FR" i="1" dirty="0" err="1">
                <a:latin typeface="Gill Sans MT" panose="020B0502020104020203" pitchFamily="34" charset="0"/>
              </a:rPr>
              <a:t>from</a:t>
            </a:r>
            <a:r>
              <a:rPr lang="fr-FR" altLang="fr-FR" i="1" dirty="0">
                <a:latin typeface="Gill Sans MT" panose="020B0502020104020203" pitchFamily="34" charset="0"/>
              </a:rPr>
              <a:t> </a:t>
            </a:r>
            <a:r>
              <a:rPr lang="fr-FR" altLang="fr-FR" i="1" dirty="0" err="1">
                <a:latin typeface="Gill Sans MT" panose="020B0502020104020203" pitchFamily="34" charset="0"/>
              </a:rPr>
              <a:t>edit</a:t>
            </a:r>
            <a:r>
              <a:rPr lang="fr-FR" altLang="fr-FR" i="1" dirty="0">
                <a:latin typeface="Gill Sans MT" panose="020B0502020104020203" pitchFamily="34" charset="0"/>
              </a:rPr>
              <a:t> corrections. Journal of Machine Learning </a:t>
            </a:r>
            <a:r>
              <a:rPr lang="fr-FR" altLang="fr-FR" i="1" dirty="0" err="1">
                <a:latin typeface="Gill Sans MT" panose="020B0502020104020203" pitchFamily="34" charset="0"/>
              </a:rPr>
              <a:t>Research</a:t>
            </a:r>
            <a:r>
              <a:rPr lang="fr-FR" altLang="fr-FR" i="1" dirty="0">
                <a:latin typeface="Gill Sans MT" panose="020B0502020104020203" pitchFamily="34" charset="0"/>
              </a:rPr>
              <a:t> 9 (2008)</a:t>
            </a:r>
          </a:p>
          <a:p>
            <a:pPr eaLnBrk="1" hangingPunct="1"/>
            <a:r>
              <a:rPr lang="fr-FR" altLang="fr-FR" i="1" dirty="0">
                <a:latin typeface="Gill Sans MT" panose="020B0502020104020203" pitchFamily="34" charset="0"/>
              </a:rPr>
              <a:t>1841–1870</a:t>
            </a:r>
          </a:p>
          <a:p>
            <a:pPr eaLnBrk="1" hangingPunct="1"/>
            <a:r>
              <a:rPr lang="fr-FR" altLang="fr-FR" i="1" dirty="0" err="1">
                <a:latin typeface="Gill Sans MT" panose="020B0502020104020203" pitchFamily="34" charset="0"/>
              </a:rPr>
              <a:t>Kinber</a:t>
            </a:r>
            <a:r>
              <a:rPr lang="fr-FR" altLang="fr-FR" i="1" dirty="0">
                <a:latin typeface="Gill Sans MT" panose="020B0502020104020203" pitchFamily="34" charset="0"/>
              </a:rPr>
              <a:t>, E.B.: On </a:t>
            </a:r>
            <a:r>
              <a:rPr lang="fr-FR" altLang="fr-FR" i="1" dirty="0" err="1">
                <a:latin typeface="Gill Sans MT" panose="020B0502020104020203" pitchFamily="34" charset="0"/>
              </a:rPr>
              <a:t>learning</a:t>
            </a:r>
            <a:r>
              <a:rPr lang="fr-FR" altLang="fr-FR" i="1" dirty="0">
                <a:latin typeface="Gill Sans MT" panose="020B0502020104020203" pitchFamily="34" charset="0"/>
              </a:rPr>
              <a:t> </a:t>
            </a:r>
            <a:r>
              <a:rPr lang="fr-FR" altLang="fr-FR" i="1" dirty="0" err="1">
                <a:latin typeface="Gill Sans MT" panose="020B0502020104020203" pitchFamily="34" charset="0"/>
              </a:rPr>
              <a:t>regular</a:t>
            </a:r>
            <a:r>
              <a:rPr lang="fr-FR" altLang="fr-FR" i="1" dirty="0">
                <a:latin typeface="Gill Sans MT" panose="020B0502020104020203" pitchFamily="34" charset="0"/>
              </a:rPr>
              <a:t> expressions and patterns via </a:t>
            </a:r>
            <a:r>
              <a:rPr lang="fr-FR" altLang="fr-FR" i="1" dirty="0" err="1">
                <a:latin typeface="Gill Sans MT" panose="020B0502020104020203" pitchFamily="34" charset="0"/>
              </a:rPr>
              <a:t>membership</a:t>
            </a:r>
            <a:r>
              <a:rPr lang="fr-FR" altLang="fr-FR" i="1" dirty="0">
                <a:latin typeface="Gill Sans MT" panose="020B0502020104020203" pitchFamily="34" charset="0"/>
              </a:rPr>
              <a:t> and</a:t>
            </a:r>
          </a:p>
          <a:p>
            <a:pPr eaLnBrk="1" hangingPunct="1"/>
            <a:r>
              <a:rPr lang="fr-FR" altLang="fr-FR" i="1" dirty="0">
                <a:latin typeface="Gill Sans MT" panose="020B0502020104020203" pitchFamily="34" charset="0"/>
              </a:rPr>
              <a:t>correction </a:t>
            </a:r>
            <a:r>
              <a:rPr lang="fr-FR" altLang="fr-FR" i="1" dirty="0" err="1">
                <a:latin typeface="Gill Sans MT" panose="020B0502020104020203" pitchFamily="34" charset="0"/>
              </a:rPr>
              <a:t>queries</a:t>
            </a:r>
            <a:r>
              <a:rPr lang="fr-FR" altLang="fr-FR" i="1" dirty="0">
                <a:latin typeface="Gill Sans MT" panose="020B0502020104020203" pitchFamily="34" charset="0"/>
              </a:rPr>
              <a:t>. Proc. of ICGI 2008 125–138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Example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fr-FR" dirty="0" err="1"/>
              <a:t>CQ</a:t>
            </a:r>
            <a:r>
              <a:rPr lang="en-GB" altLang="fr-FR" baseline="-25000" dirty="0" err="1"/>
              <a:t>suff</a:t>
            </a:r>
            <a:r>
              <a:rPr lang="en-GB" altLang="fr-FR" dirty="0"/>
              <a:t>(</a:t>
            </a:r>
            <a:r>
              <a:rPr lang="en-GB" altLang="fr-FR" i="1" dirty="0"/>
              <a:t>bb</a:t>
            </a:r>
            <a:r>
              <a:rPr lang="en-GB" altLang="fr-FR" dirty="0"/>
              <a:t>) returns </a:t>
            </a:r>
            <a:r>
              <a:rPr lang="en-GB" altLang="fr-FR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bba</a:t>
            </a:r>
            <a:endParaRPr lang="en-GB" altLang="fr-FR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n-GB" altLang="fr-FR" dirty="0" err="1"/>
              <a:t>CQ</a:t>
            </a:r>
            <a:r>
              <a:rPr lang="en-GB" altLang="fr-FR" baseline="-25000" dirty="0" err="1"/>
              <a:t>edit</a:t>
            </a:r>
            <a:r>
              <a:rPr lang="en-GB" altLang="fr-FR" dirty="0"/>
              <a:t>(</a:t>
            </a:r>
            <a:r>
              <a:rPr lang="en-GB" altLang="fr-FR" i="1" dirty="0"/>
              <a:t>bb</a:t>
            </a:r>
            <a:r>
              <a:rPr lang="en-GB" altLang="fr-FR" dirty="0"/>
              <a:t>) returns any string in {</a:t>
            </a:r>
            <a:r>
              <a:rPr lang="en-GB" altLang="fr-FR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r>
              <a:rPr lang="en-GB" altLang="fr-FR" dirty="0" err="1"/>
              <a:t>,</a:t>
            </a:r>
            <a:r>
              <a:rPr lang="en-GB" altLang="fr-FR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ab</a:t>
            </a:r>
            <a:r>
              <a:rPr lang="en-GB" altLang="fr-FR" dirty="0" err="1"/>
              <a:t>,</a:t>
            </a:r>
            <a:r>
              <a:rPr lang="en-GB" altLang="fr-FR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bba</a:t>
            </a:r>
            <a:r>
              <a:rPr lang="en-GB" altLang="fr-FR" dirty="0"/>
              <a:t>}</a:t>
            </a:r>
          </a:p>
          <a:p>
            <a:pPr eaLnBrk="1" hangingPunct="1">
              <a:defRPr/>
            </a:pPr>
            <a:r>
              <a:rPr lang="en-GB" altLang="fr-FR" dirty="0" err="1"/>
              <a:t>CQ</a:t>
            </a:r>
            <a:r>
              <a:rPr lang="en-GB" altLang="fr-FR" baseline="-25000" dirty="0" err="1"/>
              <a:t>edit</a:t>
            </a:r>
            <a:r>
              <a:rPr lang="en-GB" altLang="fr-FR" dirty="0"/>
              <a:t>(</a:t>
            </a:r>
            <a:r>
              <a:rPr lang="en-GB" altLang="fr-FR" i="1" dirty="0" err="1"/>
              <a:t>bba</a:t>
            </a:r>
            <a:r>
              <a:rPr lang="en-GB" altLang="fr-FR" dirty="0"/>
              <a:t>) and </a:t>
            </a:r>
            <a:r>
              <a:rPr lang="en-GB" altLang="fr-FR" dirty="0" err="1"/>
              <a:t>CQ</a:t>
            </a:r>
            <a:r>
              <a:rPr lang="en-GB" altLang="fr-FR" baseline="-25000" dirty="0" err="1"/>
              <a:t>suff</a:t>
            </a:r>
            <a:r>
              <a:rPr lang="en-GB" altLang="fr-FR" dirty="0"/>
              <a:t>(</a:t>
            </a:r>
            <a:r>
              <a:rPr lang="en-GB" altLang="fr-FR" i="1" dirty="0" err="1"/>
              <a:t>bba</a:t>
            </a:r>
            <a:r>
              <a:rPr lang="en-GB" altLang="fr-FR" dirty="0"/>
              <a:t>) return </a:t>
            </a:r>
            <a:r>
              <a:rPr lang="en-GB" alt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true</a:t>
            </a:r>
          </a:p>
          <a:p>
            <a:pPr eaLnBrk="1" hangingPunct="1">
              <a:defRPr/>
            </a:pPr>
            <a:endParaRPr lang="en-GB" altLang="fr-FR" dirty="0"/>
          </a:p>
        </p:txBody>
      </p:sp>
      <p:sp>
        <p:nvSpPr>
          <p:cNvPr id="4710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094A0B1-3732-4568-A9AF-B9C3AF8627D9}" type="slidenum">
              <a:rPr lang="fr-FR" altLang="en-US"/>
              <a:pPr eaLnBrk="1" hangingPunct="1"/>
              <a:t>33</a:t>
            </a:fld>
            <a:endParaRPr lang="fr-FR" altLang="en-US"/>
          </a:p>
        </p:txBody>
      </p:sp>
      <p:grpSp>
        <p:nvGrpSpPr>
          <p:cNvPr id="47110" name="Group 4"/>
          <p:cNvGrpSpPr>
            <a:grpSpLocks/>
          </p:cNvGrpSpPr>
          <p:nvPr/>
        </p:nvGrpSpPr>
        <p:grpSpPr bwMode="auto">
          <a:xfrm>
            <a:off x="4500563" y="4365625"/>
            <a:ext cx="2522537" cy="1125538"/>
            <a:chOff x="2835" y="2750"/>
            <a:chExt cx="1589" cy="709"/>
          </a:xfrm>
        </p:grpSpPr>
        <p:sp>
          <p:nvSpPr>
            <p:cNvPr id="47111" name="Oval 5"/>
            <p:cNvSpPr>
              <a:spLocks noChangeArrowheads="1"/>
            </p:cNvSpPr>
            <p:nvPr/>
          </p:nvSpPr>
          <p:spPr bwMode="auto">
            <a:xfrm>
              <a:off x="2915" y="2997"/>
              <a:ext cx="204" cy="2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7112" name="Oval 6"/>
            <p:cNvSpPr>
              <a:spLocks noChangeArrowheads="1"/>
            </p:cNvSpPr>
            <p:nvPr/>
          </p:nvSpPr>
          <p:spPr bwMode="auto">
            <a:xfrm>
              <a:off x="3477" y="2990"/>
              <a:ext cx="205" cy="223"/>
            </a:xfrm>
            <a:prstGeom prst="ellipse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7113" name="Oval 7"/>
            <p:cNvSpPr>
              <a:spLocks noChangeArrowheads="1"/>
            </p:cNvSpPr>
            <p:nvPr/>
          </p:nvSpPr>
          <p:spPr bwMode="auto">
            <a:xfrm>
              <a:off x="4084" y="2990"/>
              <a:ext cx="204" cy="223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7114" name="Rectangle 8"/>
            <p:cNvSpPr>
              <a:spLocks noChangeArrowheads="1"/>
            </p:cNvSpPr>
            <p:nvPr/>
          </p:nvSpPr>
          <p:spPr bwMode="auto">
            <a:xfrm>
              <a:off x="3243" y="3113"/>
              <a:ext cx="1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b</a:t>
              </a:r>
              <a:endParaRPr lang="fr-FR" altLang="fr-FR" sz="1600">
                <a:latin typeface="Lucida Console" pitchFamily="49" charset="0"/>
              </a:endParaRPr>
            </a:p>
          </p:txBody>
        </p:sp>
        <p:sp>
          <p:nvSpPr>
            <p:cNvPr id="47115" name="Rectangle 9"/>
            <p:cNvSpPr>
              <a:spLocks noChangeArrowheads="1"/>
            </p:cNvSpPr>
            <p:nvPr/>
          </p:nvSpPr>
          <p:spPr bwMode="auto">
            <a:xfrm>
              <a:off x="3802" y="3134"/>
              <a:ext cx="1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b</a:t>
              </a:r>
              <a:endParaRPr lang="fr-FR" altLang="fr-FR" sz="1600">
                <a:latin typeface="Lucida Console" pitchFamily="49" charset="0"/>
              </a:endParaRPr>
            </a:p>
          </p:txBody>
        </p:sp>
        <p:sp>
          <p:nvSpPr>
            <p:cNvPr id="47116" name="Rectangle 10"/>
            <p:cNvSpPr>
              <a:spLocks noChangeArrowheads="1"/>
            </p:cNvSpPr>
            <p:nvPr/>
          </p:nvSpPr>
          <p:spPr bwMode="auto">
            <a:xfrm>
              <a:off x="3833" y="2750"/>
              <a:ext cx="1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a</a:t>
              </a:r>
              <a:endParaRPr lang="fr-FR" altLang="fr-FR" sz="1600">
                <a:latin typeface="Lucida Console" pitchFamily="49" charset="0"/>
              </a:endParaRPr>
            </a:p>
          </p:txBody>
        </p:sp>
        <p:sp>
          <p:nvSpPr>
            <p:cNvPr id="47117" name="Rectangle 11"/>
            <p:cNvSpPr>
              <a:spLocks noChangeArrowheads="1"/>
            </p:cNvSpPr>
            <p:nvPr/>
          </p:nvSpPr>
          <p:spPr bwMode="auto">
            <a:xfrm>
              <a:off x="3198" y="2750"/>
              <a:ext cx="26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a</a:t>
              </a:r>
              <a:r>
                <a:rPr lang="fr-FR" altLang="fr-FR" sz="1600">
                  <a:latin typeface="Lucida Console" pitchFamily="49" charset="0"/>
                </a:rPr>
                <a:t> </a:t>
              </a:r>
            </a:p>
          </p:txBody>
        </p:sp>
        <p:sp>
          <p:nvSpPr>
            <p:cNvPr id="47118" name="Rectangle 12"/>
            <p:cNvSpPr>
              <a:spLocks noChangeArrowheads="1"/>
            </p:cNvSpPr>
            <p:nvPr/>
          </p:nvSpPr>
          <p:spPr bwMode="auto">
            <a:xfrm>
              <a:off x="3016" y="3249"/>
              <a:ext cx="26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a</a:t>
              </a:r>
              <a:r>
                <a:rPr lang="fr-FR" altLang="fr-FR" sz="1600">
                  <a:latin typeface="Lucida Console" pitchFamily="49" charset="0"/>
                </a:rPr>
                <a:t> </a:t>
              </a:r>
            </a:p>
          </p:txBody>
        </p:sp>
        <p:sp>
          <p:nvSpPr>
            <p:cNvPr id="47119" name="Rectangle 13"/>
            <p:cNvSpPr>
              <a:spLocks noChangeArrowheads="1"/>
            </p:cNvSpPr>
            <p:nvPr/>
          </p:nvSpPr>
          <p:spPr bwMode="auto">
            <a:xfrm>
              <a:off x="4233" y="3243"/>
              <a:ext cx="1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fr-FR" altLang="fr-FR" sz="1600" i="1">
                  <a:latin typeface="Lucida Console" pitchFamily="49" charset="0"/>
                </a:rPr>
                <a:t>b</a:t>
              </a:r>
              <a:endParaRPr lang="fr-FR" altLang="fr-FR" sz="1600">
                <a:latin typeface="Lucida Console" pitchFamily="49" charset="0"/>
              </a:endParaRPr>
            </a:p>
          </p:txBody>
        </p:sp>
        <p:cxnSp>
          <p:nvCxnSpPr>
            <p:cNvPr id="47120" name="AutoShape 14"/>
            <p:cNvCxnSpPr>
              <a:cxnSpLocks noChangeShapeType="1"/>
              <a:stCxn id="47111" idx="3"/>
              <a:endCxn id="47111" idx="5"/>
            </p:cNvCxnSpPr>
            <p:nvPr/>
          </p:nvCxnSpPr>
          <p:spPr bwMode="auto">
            <a:xfrm rot="16200000" flipH="1">
              <a:off x="3016" y="3117"/>
              <a:ext cx="1" cy="144"/>
            </a:xfrm>
            <a:prstGeom prst="curvedConnector3">
              <a:avLst>
                <a:gd name="adj1" fmla="val 177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1" name="AutoShape 15"/>
            <p:cNvCxnSpPr>
              <a:cxnSpLocks noChangeShapeType="1"/>
            </p:cNvCxnSpPr>
            <p:nvPr/>
          </p:nvCxnSpPr>
          <p:spPr bwMode="auto">
            <a:xfrm rot="5400000" flipH="1">
              <a:off x="3806" y="2730"/>
              <a:ext cx="41" cy="534"/>
            </a:xfrm>
            <a:prstGeom prst="curvedConnector3">
              <a:avLst>
                <a:gd name="adj1" fmla="val 23404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2" name="AutoShape 16"/>
            <p:cNvCxnSpPr>
              <a:cxnSpLocks noChangeShapeType="1"/>
              <a:stCxn id="47112" idx="1"/>
              <a:endCxn id="47111" idx="0"/>
            </p:cNvCxnSpPr>
            <p:nvPr/>
          </p:nvCxnSpPr>
          <p:spPr bwMode="auto">
            <a:xfrm rot="5400000" flipH="1">
              <a:off x="3253" y="2761"/>
              <a:ext cx="18" cy="490"/>
            </a:xfrm>
            <a:prstGeom prst="curvedConnector3">
              <a:avLst>
                <a:gd name="adj1" fmla="val 4926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3" name="AutoShape 17"/>
            <p:cNvCxnSpPr>
              <a:cxnSpLocks noChangeShapeType="1"/>
              <a:stCxn id="47113" idx="3"/>
              <a:endCxn id="47113" idx="5"/>
            </p:cNvCxnSpPr>
            <p:nvPr/>
          </p:nvCxnSpPr>
          <p:spPr bwMode="auto">
            <a:xfrm rot="16200000" flipH="1">
              <a:off x="4185" y="3109"/>
              <a:ext cx="1" cy="144"/>
            </a:xfrm>
            <a:prstGeom prst="curvedConnector3">
              <a:avLst>
                <a:gd name="adj1" fmla="val 176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4" name="AutoShape 18"/>
            <p:cNvCxnSpPr>
              <a:cxnSpLocks noChangeShapeType="1"/>
              <a:stCxn id="47111" idx="6"/>
              <a:endCxn id="47112" idx="2"/>
            </p:cNvCxnSpPr>
            <p:nvPr/>
          </p:nvCxnSpPr>
          <p:spPr bwMode="auto">
            <a:xfrm flipV="1">
              <a:off x="3119" y="3102"/>
              <a:ext cx="351" cy="7"/>
            </a:xfrm>
            <a:prstGeom prst="curvedConnector3">
              <a:avLst>
                <a:gd name="adj1" fmla="val 5100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125" name="AutoShape 19"/>
            <p:cNvCxnSpPr>
              <a:cxnSpLocks noChangeShapeType="1"/>
              <a:stCxn id="47112" idx="6"/>
              <a:endCxn id="47113" idx="2"/>
            </p:cNvCxnSpPr>
            <p:nvPr/>
          </p:nvCxnSpPr>
          <p:spPr bwMode="auto">
            <a:xfrm>
              <a:off x="3689" y="3102"/>
              <a:ext cx="39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126" name="AutoShape 20"/>
            <p:cNvSpPr>
              <a:spLocks noChangeArrowheads="1"/>
            </p:cNvSpPr>
            <p:nvPr/>
          </p:nvSpPr>
          <p:spPr bwMode="auto">
            <a:xfrm>
              <a:off x="2835" y="3087"/>
              <a:ext cx="72" cy="59"/>
            </a:xfrm>
            <a:prstGeom prst="rightArrow">
              <a:avLst>
                <a:gd name="adj1" fmla="val 50000"/>
                <a:gd name="adj2" fmla="val 3050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2.7 Specific sampling</a:t>
            </a:r>
            <a:r>
              <a:rPr lang="en-GB" altLang="fr-FR" i="1"/>
              <a:t> queries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Submit a grammar </a:t>
            </a:r>
            <a:r>
              <a:rPr lang="en-GB" altLang="fr-FR" i="1"/>
              <a:t>G</a:t>
            </a:r>
          </a:p>
          <a:p>
            <a:pPr eaLnBrk="1" hangingPunct="1"/>
            <a:r>
              <a:rPr lang="en-GB" altLang="fr-FR"/>
              <a:t>Oracle draws a string from </a:t>
            </a:r>
            <a:r>
              <a:rPr lang="en-GB" altLang="fr-FR">
                <a:latin typeface="Stencil" pitchFamily="82" charset="0"/>
              </a:rPr>
              <a:t>L</a:t>
            </a:r>
            <a:r>
              <a:rPr lang="en-GB" altLang="fr-FR"/>
              <a:t>(</a:t>
            </a:r>
            <a:r>
              <a:rPr lang="en-GB" altLang="fr-FR" i="1"/>
              <a:t>G</a:t>
            </a:r>
            <a:r>
              <a:rPr lang="en-GB" altLang="fr-FR"/>
              <a:t>) and labels it according to </a:t>
            </a:r>
            <a:r>
              <a:rPr lang="en-GB" altLang="fr-FR" i="1"/>
              <a:t>T</a:t>
            </a:r>
          </a:p>
          <a:p>
            <a:pPr eaLnBrk="1" hangingPunct="1"/>
            <a:r>
              <a:rPr lang="en-GB" altLang="fr-FR"/>
              <a:t>Requires an unknown distribution</a:t>
            </a:r>
          </a:p>
          <a:p>
            <a:pPr eaLnBrk="1" hangingPunct="1"/>
            <a:endParaRPr lang="en-GB" altLang="fr-FR"/>
          </a:p>
          <a:p>
            <a:pPr eaLnBrk="1" hangingPunct="1"/>
            <a:r>
              <a:rPr lang="en-GB" altLang="fr-FR"/>
              <a:t>Allows for example to sample string starting with some specific prefix</a:t>
            </a:r>
          </a:p>
        </p:txBody>
      </p:sp>
      <p:sp>
        <p:nvSpPr>
          <p:cNvPr id="4813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EE0BD3C-A6D3-438E-926A-D79F040AD3A0}" type="slidenum">
              <a:rPr lang="fr-FR" altLang="en-US"/>
              <a:pPr eaLnBrk="1" hangingPunct="1"/>
              <a:t>34</a:t>
            </a:fld>
            <a:endParaRPr lang="fr-FR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2.8 Probability queries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Target is a PFA.</a:t>
            </a:r>
          </a:p>
          <a:p>
            <a:pPr eaLnBrk="1" hangingPunct="1"/>
            <a:r>
              <a:rPr lang="en-GB" altLang="fr-FR"/>
              <a:t>Submit </a:t>
            </a:r>
            <a:r>
              <a:rPr lang="en-GB" altLang="fr-FR" i="1"/>
              <a:t>w</a:t>
            </a:r>
            <a:r>
              <a:rPr lang="en-GB" altLang="fr-FR"/>
              <a:t>, Oracle returns Pr</a:t>
            </a:r>
            <a:r>
              <a:rPr lang="en-GB" altLang="fr-FR" i="1" baseline="-25000"/>
              <a:t>T</a:t>
            </a:r>
            <a:r>
              <a:rPr lang="en-GB" altLang="fr-FR"/>
              <a:t>(</a:t>
            </a:r>
            <a:r>
              <a:rPr lang="en-GB" altLang="fr-FR" i="1"/>
              <a:t>w</a:t>
            </a:r>
            <a:r>
              <a:rPr lang="en-GB" altLang="fr-FR"/>
              <a:t>)</a:t>
            </a:r>
          </a:p>
        </p:txBody>
      </p:sp>
      <p:sp>
        <p:nvSpPr>
          <p:cNvPr id="4915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F98EBE0-6612-49A4-8D2E-4A611A110B0B}" type="slidenum">
              <a:rPr lang="fr-FR" altLang="en-US"/>
              <a:pPr eaLnBrk="1" hangingPunct="1"/>
              <a:t>35</a:t>
            </a:fld>
            <a:endParaRPr lang="fr-FR" altLang="en-US"/>
          </a:p>
        </p:txBody>
      </p:sp>
      <p:graphicFrame>
        <p:nvGraphicFramePr>
          <p:cNvPr id="49158" name="Object 4"/>
          <p:cNvGraphicFramePr>
            <a:graphicFrameLocks noChangeAspect="1"/>
          </p:cNvGraphicFramePr>
          <p:nvPr/>
        </p:nvGraphicFramePr>
        <p:xfrm>
          <a:off x="4140200" y="3860800"/>
          <a:ext cx="16986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08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860800"/>
                        <a:ext cx="169863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5"/>
          <p:cNvGraphicFramePr>
            <a:graphicFrameLocks noChangeAspect="1"/>
          </p:cNvGraphicFramePr>
          <p:nvPr/>
        </p:nvGraphicFramePr>
        <p:xfrm>
          <a:off x="6926263" y="3460750"/>
          <a:ext cx="1841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09" name="Équation" r:id="rId5" imgW="126835" imgH="355138" progId="Equation.3">
                  <p:embed/>
                </p:oleObj>
              </mc:Choice>
              <mc:Fallback>
                <p:oleObj name="Équation" r:id="rId5" imgW="126835" imgH="35513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263" y="3460750"/>
                        <a:ext cx="1841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6"/>
          <p:cNvGraphicFramePr>
            <a:graphicFrameLocks noChangeAspect="1"/>
          </p:cNvGraphicFramePr>
          <p:nvPr/>
        </p:nvGraphicFramePr>
        <p:xfrm>
          <a:off x="3203575" y="3284538"/>
          <a:ext cx="206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0" name="Équation" r:id="rId7" imgW="139639" imgH="342751" progId="Equation.3">
                  <p:embed/>
                </p:oleObj>
              </mc:Choice>
              <mc:Fallback>
                <p:oleObj name="Équation" r:id="rId7" imgW="139639" imgH="34275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284538"/>
                        <a:ext cx="2063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7"/>
          <p:cNvGraphicFramePr>
            <a:graphicFrameLocks noChangeAspect="1"/>
          </p:cNvGraphicFramePr>
          <p:nvPr/>
        </p:nvGraphicFramePr>
        <p:xfrm>
          <a:off x="4957763" y="3460750"/>
          <a:ext cx="206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1" name="Équation" r:id="rId9" imgW="139639" imgH="342751" progId="Equation.3">
                  <p:embed/>
                </p:oleObj>
              </mc:Choice>
              <mc:Fallback>
                <p:oleObj name="Équation" r:id="rId9" imgW="139639" imgH="34275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3460750"/>
                        <a:ext cx="2063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8"/>
          <p:cNvGraphicFramePr>
            <a:graphicFrameLocks noChangeAspect="1"/>
          </p:cNvGraphicFramePr>
          <p:nvPr/>
        </p:nvGraphicFramePr>
        <p:xfrm>
          <a:off x="3168650" y="4495800"/>
          <a:ext cx="2047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2" name="Équation" r:id="rId11" imgW="139639" imgH="342751" progId="Equation.3">
                  <p:embed/>
                </p:oleObj>
              </mc:Choice>
              <mc:Fallback>
                <p:oleObj name="Équation" r:id="rId11" imgW="139639" imgH="34275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95800"/>
                        <a:ext cx="2047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9"/>
          <p:cNvGraphicFramePr>
            <a:graphicFrameLocks noChangeAspect="1"/>
          </p:cNvGraphicFramePr>
          <p:nvPr/>
        </p:nvGraphicFramePr>
        <p:xfrm>
          <a:off x="5316538" y="4387850"/>
          <a:ext cx="2047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3" name="Équation" r:id="rId12" imgW="139639" imgH="355446" progId="Equation.3">
                  <p:embed/>
                </p:oleObj>
              </mc:Choice>
              <mc:Fallback>
                <p:oleObj name="Équation" r:id="rId12" imgW="139639" imgH="35544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4387850"/>
                        <a:ext cx="2047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4" name="Oval 10"/>
          <p:cNvSpPr>
            <a:spLocks noChangeArrowheads="1"/>
          </p:cNvSpPr>
          <p:nvPr/>
        </p:nvSpPr>
        <p:spPr bwMode="auto">
          <a:xfrm flipV="1">
            <a:off x="2408238" y="3852863"/>
            <a:ext cx="715962" cy="5349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9165" name="Oval 11"/>
          <p:cNvSpPr>
            <a:spLocks noChangeArrowheads="1"/>
          </p:cNvSpPr>
          <p:nvPr/>
        </p:nvSpPr>
        <p:spPr bwMode="auto">
          <a:xfrm>
            <a:off x="5853113" y="3675063"/>
            <a:ext cx="715962" cy="534987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9166" name="Oval 12"/>
          <p:cNvSpPr>
            <a:spLocks noChangeArrowheads="1"/>
          </p:cNvSpPr>
          <p:nvPr/>
        </p:nvSpPr>
        <p:spPr bwMode="auto">
          <a:xfrm>
            <a:off x="3795713" y="3068638"/>
            <a:ext cx="715962" cy="534987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9167" name="Oval 13"/>
          <p:cNvSpPr>
            <a:spLocks noChangeArrowheads="1"/>
          </p:cNvSpPr>
          <p:nvPr/>
        </p:nvSpPr>
        <p:spPr bwMode="auto">
          <a:xfrm>
            <a:off x="3779838" y="4437063"/>
            <a:ext cx="715962" cy="534987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49168" name="AutoShape 14"/>
          <p:cNvCxnSpPr>
            <a:cxnSpLocks noChangeShapeType="1"/>
          </p:cNvCxnSpPr>
          <p:nvPr/>
        </p:nvCxnSpPr>
        <p:spPr bwMode="auto">
          <a:xfrm>
            <a:off x="3052763" y="4292600"/>
            <a:ext cx="768350" cy="411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69" name="AutoShape 15"/>
          <p:cNvCxnSpPr>
            <a:cxnSpLocks noChangeShapeType="1"/>
          </p:cNvCxnSpPr>
          <p:nvPr/>
        </p:nvCxnSpPr>
        <p:spPr bwMode="auto">
          <a:xfrm flipV="1">
            <a:off x="2992438" y="3357563"/>
            <a:ext cx="768350" cy="5889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0" name="AutoShape 16"/>
          <p:cNvCxnSpPr>
            <a:cxnSpLocks noChangeShapeType="1"/>
          </p:cNvCxnSpPr>
          <p:nvPr/>
        </p:nvCxnSpPr>
        <p:spPr bwMode="auto">
          <a:xfrm flipV="1">
            <a:off x="4140200" y="3644900"/>
            <a:ext cx="0" cy="842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1" name="AutoShape 17"/>
          <p:cNvCxnSpPr>
            <a:cxnSpLocks noChangeShapeType="1"/>
          </p:cNvCxnSpPr>
          <p:nvPr/>
        </p:nvCxnSpPr>
        <p:spPr bwMode="auto">
          <a:xfrm flipH="1" flipV="1">
            <a:off x="6202363" y="3644900"/>
            <a:ext cx="366712" cy="273050"/>
          </a:xfrm>
          <a:prstGeom prst="curvedConnector4">
            <a:avLst>
              <a:gd name="adj1" fmla="val -99495"/>
              <a:gd name="adj2" fmla="val 205148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2" name="AutoShape 18"/>
          <p:cNvCxnSpPr>
            <a:cxnSpLocks noChangeShapeType="1"/>
          </p:cNvCxnSpPr>
          <p:nvPr/>
        </p:nvCxnSpPr>
        <p:spPr bwMode="auto">
          <a:xfrm>
            <a:off x="4535488" y="3357563"/>
            <a:ext cx="1438275" cy="4111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173" name="Text Box 19"/>
          <p:cNvSpPr txBox="1">
            <a:spLocks noChangeArrowheads="1"/>
          </p:cNvSpPr>
          <p:nvPr/>
        </p:nvSpPr>
        <p:spPr bwMode="auto">
          <a:xfrm>
            <a:off x="6877050" y="37893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400" i="1">
                <a:solidFill>
                  <a:srgbClr val="FF00FF"/>
                </a:solidFill>
                <a:latin typeface="Times New Roman" pitchFamily="18" charset="0"/>
              </a:rPr>
              <a:t>a</a:t>
            </a:r>
            <a:r>
              <a:rPr lang="en-GB" altLang="fr-FR" sz="24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49174" name="Text Box 20"/>
          <p:cNvSpPr txBox="1">
            <a:spLocks noChangeArrowheads="1"/>
          </p:cNvSpPr>
          <p:nvPr/>
        </p:nvSpPr>
        <p:spPr bwMode="auto">
          <a:xfrm>
            <a:off x="4932363" y="4005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400" i="1">
                <a:solidFill>
                  <a:srgbClr val="FF00FF"/>
                </a:solidFill>
                <a:latin typeface="Times New Roman" pitchFamily="18" charset="0"/>
              </a:rPr>
              <a:t>b</a:t>
            </a:r>
            <a:r>
              <a:rPr lang="en-GB" altLang="fr-FR" sz="24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49175" name="Text Box 21"/>
          <p:cNvSpPr txBox="1">
            <a:spLocks noChangeArrowheads="1"/>
          </p:cNvSpPr>
          <p:nvPr/>
        </p:nvSpPr>
        <p:spPr bwMode="auto">
          <a:xfrm>
            <a:off x="3203575" y="357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400" i="1">
                <a:solidFill>
                  <a:srgbClr val="FF00FF"/>
                </a:solidFill>
                <a:latin typeface="Times New Roman" pitchFamily="18" charset="0"/>
              </a:rPr>
              <a:t>a</a:t>
            </a:r>
            <a:r>
              <a:rPr lang="en-GB" altLang="fr-FR" sz="24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49176" name="Text Box 22"/>
          <p:cNvSpPr txBox="1">
            <a:spLocks noChangeArrowheads="1"/>
          </p:cNvSpPr>
          <p:nvPr/>
        </p:nvSpPr>
        <p:spPr bwMode="auto">
          <a:xfrm>
            <a:off x="2916238" y="43656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400" i="1">
                <a:solidFill>
                  <a:srgbClr val="D60093"/>
                </a:solidFill>
                <a:latin typeface="Times New Roman" pitchFamily="18" charset="0"/>
              </a:rPr>
              <a:t>b</a:t>
            </a:r>
            <a:r>
              <a:rPr lang="en-GB" altLang="fr-FR" sz="2400">
                <a:solidFill>
                  <a:srgbClr val="D60093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49177" name="Text Box 23"/>
          <p:cNvSpPr txBox="1">
            <a:spLocks noChangeArrowheads="1"/>
          </p:cNvSpPr>
          <p:nvPr/>
        </p:nvSpPr>
        <p:spPr bwMode="auto">
          <a:xfrm>
            <a:off x="3851275" y="393382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000" i="1">
                <a:solidFill>
                  <a:srgbClr val="D60093"/>
                </a:solidFill>
                <a:latin typeface="Times New Roman" pitchFamily="18" charset="0"/>
              </a:rPr>
              <a:t>a</a:t>
            </a:r>
            <a:r>
              <a:rPr lang="en-GB" altLang="fr-FR" sz="2000">
                <a:solidFill>
                  <a:srgbClr val="D60093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49178" name="Text Box 24"/>
          <p:cNvSpPr txBox="1">
            <a:spLocks noChangeArrowheads="1"/>
          </p:cNvSpPr>
          <p:nvPr/>
        </p:nvSpPr>
        <p:spPr bwMode="auto">
          <a:xfrm>
            <a:off x="5076825" y="3141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GB" altLang="fr-FR" sz="2400" i="1">
                <a:solidFill>
                  <a:srgbClr val="FF00FF"/>
                </a:solidFill>
                <a:latin typeface="Times New Roman" pitchFamily="18" charset="0"/>
              </a:rPr>
              <a:t>b</a:t>
            </a:r>
            <a:r>
              <a:rPr lang="en-GB" altLang="fr-FR" sz="2400">
                <a:solidFill>
                  <a:srgbClr val="FF00FF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49179" name="AutoShape 25"/>
          <p:cNvCxnSpPr>
            <a:cxnSpLocks noChangeShapeType="1"/>
          </p:cNvCxnSpPr>
          <p:nvPr/>
        </p:nvCxnSpPr>
        <p:spPr bwMode="auto">
          <a:xfrm flipH="1">
            <a:off x="4565650" y="4076700"/>
            <a:ext cx="1438275" cy="588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9180" name="Object 26"/>
          <p:cNvGraphicFramePr>
            <a:graphicFrameLocks noChangeAspect="1"/>
          </p:cNvGraphicFramePr>
          <p:nvPr/>
        </p:nvGraphicFramePr>
        <p:xfrm>
          <a:off x="4064000" y="4565650"/>
          <a:ext cx="15398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4" name="Équation" r:id="rId14" imgW="152334" imgH="393529" progId="Equation.3">
                  <p:embed/>
                </p:oleObj>
              </mc:Choice>
              <mc:Fallback>
                <p:oleObj name="Équation" r:id="rId14" imgW="152334" imgH="39352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565650"/>
                        <a:ext cx="15398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1" name="Object 27"/>
          <p:cNvGraphicFramePr>
            <a:graphicFrameLocks noChangeAspect="1"/>
          </p:cNvGraphicFramePr>
          <p:nvPr/>
        </p:nvGraphicFramePr>
        <p:xfrm>
          <a:off x="4064000" y="3140075"/>
          <a:ext cx="1825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5" name="Équation" r:id="rId16" imgW="139639" imgH="342751" progId="Equation.3">
                  <p:embed/>
                </p:oleObj>
              </mc:Choice>
              <mc:Fallback>
                <p:oleObj name="Équation" r:id="rId16" imgW="139639" imgH="342751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3140075"/>
                        <a:ext cx="18256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2" name="AutoShape 28"/>
          <p:cNvSpPr>
            <a:spLocks noChangeArrowheads="1"/>
          </p:cNvSpPr>
          <p:nvPr/>
        </p:nvSpPr>
        <p:spPr bwMode="auto">
          <a:xfrm>
            <a:off x="2195513" y="4070350"/>
            <a:ext cx="211137" cy="169863"/>
          </a:xfrm>
          <a:prstGeom prst="rightArrow">
            <a:avLst>
              <a:gd name="adj1" fmla="val 50000"/>
              <a:gd name="adj2" fmla="val 31075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9183" name="Text Box 30"/>
          <p:cNvSpPr txBox="1">
            <a:spLocks noChangeArrowheads="1"/>
          </p:cNvSpPr>
          <p:nvPr/>
        </p:nvSpPr>
        <p:spPr bwMode="auto">
          <a:xfrm>
            <a:off x="1095375" y="5276850"/>
            <a:ext cx="6861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fr-FR" sz="2400">
                <a:latin typeface="Comic Sans MS" pitchFamily="66" charset="0"/>
              </a:rPr>
              <a:t>String </a:t>
            </a:r>
            <a:r>
              <a:rPr lang="en-GB" altLang="fr-FR" sz="2400" i="1">
                <a:solidFill>
                  <a:srgbClr val="D60093"/>
                </a:solidFill>
                <a:latin typeface="Comic Sans MS" pitchFamily="66" charset="0"/>
              </a:rPr>
              <a:t>ba</a:t>
            </a:r>
            <a:r>
              <a:rPr lang="en-GB" altLang="fr-FR" sz="2400">
                <a:latin typeface="Comic Sans MS" pitchFamily="66" charset="0"/>
              </a:rPr>
              <a:t> should have a </a:t>
            </a:r>
            <a:r>
              <a:rPr lang="en-GB" altLang="fr-FR" sz="2400">
                <a:solidFill>
                  <a:srgbClr val="00CCFF"/>
                </a:solidFill>
                <a:latin typeface="Comic Sans MS" pitchFamily="66" charset="0"/>
              </a:rPr>
              <a:t>relative frequency</a:t>
            </a:r>
            <a:r>
              <a:rPr lang="en-GB" altLang="fr-FR" sz="2400">
                <a:latin typeface="Comic Sans MS" pitchFamily="66" charset="0"/>
              </a:rPr>
              <a:t> of  1/16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2.9 Translation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Target is a transducer</a:t>
            </a:r>
          </a:p>
          <a:p>
            <a:pPr eaLnBrk="1" hangingPunct="1"/>
            <a:r>
              <a:rPr lang="en-GB" altLang="fr-FR"/>
              <a:t>Submit a string. Oracle returns its translation</a:t>
            </a:r>
          </a:p>
        </p:txBody>
      </p:sp>
      <p:sp>
        <p:nvSpPr>
          <p:cNvPr id="501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18C054D-8961-429D-AB80-0756B7E7A901}" type="slidenum">
              <a:rPr lang="fr-FR" altLang="en-US"/>
              <a:pPr eaLnBrk="1" hangingPunct="1"/>
              <a:t>36</a:t>
            </a:fld>
            <a:endParaRPr lang="fr-FR" altLang="en-US"/>
          </a:p>
        </p:txBody>
      </p:sp>
      <p:sp>
        <p:nvSpPr>
          <p:cNvPr id="50182" name="Oval 5"/>
          <p:cNvSpPr>
            <a:spLocks noChangeArrowheads="1"/>
          </p:cNvSpPr>
          <p:nvPr/>
        </p:nvSpPr>
        <p:spPr bwMode="auto">
          <a:xfrm>
            <a:off x="3465513" y="4376738"/>
            <a:ext cx="479425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0</a:t>
            </a:r>
          </a:p>
        </p:txBody>
      </p:sp>
      <p:sp>
        <p:nvSpPr>
          <p:cNvPr id="50183" name="Oval 6"/>
          <p:cNvSpPr>
            <a:spLocks noChangeArrowheads="1"/>
          </p:cNvSpPr>
          <p:nvPr/>
        </p:nvSpPr>
        <p:spPr bwMode="auto">
          <a:xfrm>
            <a:off x="4787900" y="4365625"/>
            <a:ext cx="482600" cy="53022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>
                <a:sym typeface="Symbol" pitchFamily="18" charset="2"/>
              </a:rPr>
              <a:t></a:t>
            </a:r>
          </a:p>
        </p:txBody>
      </p:sp>
      <p:sp>
        <p:nvSpPr>
          <p:cNvPr id="50184" name="Oval 7"/>
          <p:cNvSpPr>
            <a:spLocks noChangeArrowheads="1"/>
          </p:cNvSpPr>
          <p:nvPr/>
        </p:nvSpPr>
        <p:spPr bwMode="auto">
          <a:xfrm>
            <a:off x="6216650" y="4360863"/>
            <a:ext cx="481013" cy="5302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1</a:t>
            </a:r>
          </a:p>
        </p:txBody>
      </p:sp>
      <p:sp>
        <p:nvSpPr>
          <p:cNvPr id="50185" name="Rectangle 8"/>
          <p:cNvSpPr>
            <a:spLocks noChangeArrowheads="1"/>
          </p:cNvSpPr>
          <p:nvPr/>
        </p:nvSpPr>
        <p:spPr bwMode="auto">
          <a:xfrm>
            <a:off x="3995738" y="4652963"/>
            <a:ext cx="7016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 </a:t>
            </a:r>
            <a:r>
              <a:rPr lang="fr-FR" altLang="fr-FR"/>
              <a:t>:00</a:t>
            </a:r>
          </a:p>
        </p:txBody>
      </p:sp>
      <p:sp>
        <p:nvSpPr>
          <p:cNvPr id="50186" name="Rectangle 9"/>
          <p:cNvSpPr>
            <a:spLocks noChangeArrowheads="1"/>
          </p:cNvSpPr>
          <p:nvPr/>
        </p:nvSpPr>
        <p:spPr bwMode="auto">
          <a:xfrm>
            <a:off x="5553075" y="4702175"/>
            <a:ext cx="5746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 </a:t>
            </a:r>
            <a:r>
              <a:rPr lang="fr-FR" altLang="fr-FR"/>
              <a:t>:0</a:t>
            </a:r>
          </a:p>
        </p:txBody>
      </p:sp>
      <p:sp>
        <p:nvSpPr>
          <p:cNvPr id="50187" name="Rectangle 10"/>
          <p:cNvSpPr>
            <a:spLocks noChangeArrowheads="1"/>
          </p:cNvSpPr>
          <p:nvPr/>
        </p:nvSpPr>
        <p:spPr bwMode="auto">
          <a:xfrm>
            <a:off x="5626100" y="3789363"/>
            <a:ext cx="55721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 </a:t>
            </a:r>
            <a:r>
              <a:rPr lang="fr-FR" altLang="fr-FR"/>
              <a:t>:1</a:t>
            </a:r>
          </a:p>
        </p:txBody>
      </p:sp>
      <p:sp>
        <p:nvSpPr>
          <p:cNvPr id="50188" name="Rectangle 11"/>
          <p:cNvSpPr>
            <a:spLocks noChangeArrowheads="1"/>
          </p:cNvSpPr>
          <p:nvPr/>
        </p:nvSpPr>
        <p:spPr bwMode="auto">
          <a:xfrm>
            <a:off x="4130675" y="3789363"/>
            <a:ext cx="53816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</a:t>
            </a:r>
            <a:r>
              <a:rPr lang="fr-FR" altLang="fr-FR">
                <a:latin typeface="Comic Sans MS" pitchFamily="66" charset="0"/>
              </a:rPr>
              <a:t> :1</a:t>
            </a:r>
          </a:p>
        </p:txBody>
      </p:sp>
      <p:sp>
        <p:nvSpPr>
          <p:cNvPr id="50189" name="Rectangle 12"/>
          <p:cNvSpPr>
            <a:spLocks noChangeArrowheads="1"/>
          </p:cNvSpPr>
          <p:nvPr/>
        </p:nvSpPr>
        <p:spPr bwMode="auto">
          <a:xfrm>
            <a:off x="3708400" y="5157788"/>
            <a:ext cx="6254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a </a:t>
            </a:r>
            <a:r>
              <a:rPr lang="fr-FR" altLang="fr-FR"/>
              <a:t>:1</a:t>
            </a:r>
            <a:r>
              <a:rPr lang="fr-FR" altLang="fr-FR">
                <a:latin typeface="Comic Sans MS" pitchFamily="66" charset="0"/>
              </a:rPr>
              <a:t> </a:t>
            </a:r>
          </a:p>
        </p:txBody>
      </p:sp>
      <p:sp>
        <p:nvSpPr>
          <p:cNvPr id="50190" name="Rectangle 13"/>
          <p:cNvSpPr>
            <a:spLocks noChangeArrowheads="1"/>
          </p:cNvSpPr>
          <p:nvPr/>
        </p:nvSpPr>
        <p:spPr bwMode="auto">
          <a:xfrm>
            <a:off x="6567488" y="4962525"/>
            <a:ext cx="5746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i="1">
                <a:latin typeface="Comic Sans MS" pitchFamily="66" charset="0"/>
              </a:rPr>
              <a:t>b </a:t>
            </a:r>
            <a:r>
              <a:rPr lang="fr-FR" altLang="fr-FR"/>
              <a:t>:</a:t>
            </a:r>
            <a:r>
              <a:rPr lang="fr-FR" altLang="fr-FR">
                <a:sym typeface="Symbol" pitchFamily="18" charset="2"/>
              </a:rPr>
              <a:t></a:t>
            </a:r>
          </a:p>
        </p:txBody>
      </p:sp>
      <p:cxnSp>
        <p:nvCxnSpPr>
          <p:cNvPr id="50191" name="AutoShape 14"/>
          <p:cNvCxnSpPr>
            <a:cxnSpLocks noChangeShapeType="1"/>
            <a:stCxn id="50182" idx="3"/>
            <a:endCxn id="50182" idx="5"/>
          </p:cNvCxnSpPr>
          <p:nvPr/>
        </p:nvCxnSpPr>
        <p:spPr bwMode="auto">
          <a:xfrm rot="16200000" flipH="1">
            <a:off x="3703638" y="4662488"/>
            <a:ext cx="3175" cy="339725"/>
          </a:xfrm>
          <a:prstGeom prst="curvedConnector3">
            <a:avLst>
              <a:gd name="adj1" fmla="val 17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2" name="AutoShape 15"/>
          <p:cNvCxnSpPr>
            <a:cxnSpLocks noChangeShapeType="1"/>
            <a:stCxn id="50184" idx="0"/>
            <a:endCxn id="50183" idx="7"/>
          </p:cNvCxnSpPr>
          <p:nvPr/>
        </p:nvCxnSpPr>
        <p:spPr bwMode="auto">
          <a:xfrm rot="-5400000" flipH="1" flipV="1">
            <a:off x="5791994" y="3767932"/>
            <a:ext cx="73025" cy="1258887"/>
          </a:xfrm>
          <a:prstGeom prst="curvedConnector3">
            <a:avLst>
              <a:gd name="adj1" fmla="val -313042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3" name="AutoShape 16"/>
          <p:cNvCxnSpPr>
            <a:cxnSpLocks noChangeShapeType="1"/>
            <a:stCxn id="50183" idx="1"/>
            <a:endCxn id="50182" idx="0"/>
          </p:cNvCxnSpPr>
          <p:nvPr/>
        </p:nvCxnSpPr>
        <p:spPr bwMode="auto">
          <a:xfrm rot="5400000" flipH="1">
            <a:off x="4253707" y="3828256"/>
            <a:ext cx="57150" cy="1154113"/>
          </a:xfrm>
          <a:prstGeom prst="curvedConnector3">
            <a:avLst>
              <a:gd name="adj1" fmla="val 519444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4" name="AutoShape 17"/>
          <p:cNvCxnSpPr>
            <a:cxnSpLocks noChangeShapeType="1"/>
            <a:stCxn id="50184" idx="3"/>
            <a:endCxn id="50184" idx="5"/>
          </p:cNvCxnSpPr>
          <p:nvPr/>
        </p:nvCxnSpPr>
        <p:spPr bwMode="auto">
          <a:xfrm rot="16200000" flipH="1">
            <a:off x="6455569" y="4644232"/>
            <a:ext cx="3175" cy="338137"/>
          </a:xfrm>
          <a:prstGeom prst="curvedConnector3">
            <a:avLst>
              <a:gd name="adj1" fmla="val 176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5" name="AutoShape 18"/>
          <p:cNvCxnSpPr>
            <a:cxnSpLocks noChangeShapeType="1"/>
            <a:stCxn id="50182" idx="6"/>
            <a:endCxn id="50183" idx="2"/>
          </p:cNvCxnSpPr>
          <p:nvPr/>
        </p:nvCxnSpPr>
        <p:spPr bwMode="auto">
          <a:xfrm flipV="1">
            <a:off x="3944938" y="4630738"/>
            <a:ext cx="833437" cy="12700"/>
          </a:xfrm>
          <a:prstGeom prst="curvedConnector3">
            <a:avLst>
              <a:gd name="adj1" fmla="val 5047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6" name="AutoShape 19"/>
          <p:cNvCxnSpPr>
            <a:cxnSpLocks noChangeShapeType="1"/>
            <a:stCxn id="50183" idx="6"/>
            <a:endCxn id="50184" idx="2"/>
          </p:cNvCxnSpPr>
          <p:nvPr/>
        </p:nvCxnSpPr>
        <p:spPr bwMode="auto">
          <a:xfrm flipV="1">
            <a:off x="5280025" y="4625975"/>
            <a:ext cx="936625" cy="4763"/>
          </a:xfrm>
          <a:prstGeom prst="curvedConnector3">
            <a:avLst>
              <a:gd name="adj1" fmla="val 4949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197" name="AutoShape 20"/>
          <p:cNvSpPr>
            <a:spLocks noChangeArrowheads="1"/>
          </p:cNvSpPr>
          <p:nvPr/>
        </p:nvSpPr>
        <p:spPr bwMode="auto">
          <a:xfrm>
            <a:off x="3276600" y="4591050"/>
            <a:ext cx="169863" cy="139700"/>
          </a:xfrm>
          <a:prstGeom prst="rightArrow">
            <a:avLst>
              <a:gd name="adj1" fmla="val 50000"/>
              <a:gd name="adj2" fmla="val 303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0198" name="Text Box 21"/>
          <p:cNvSpPr txBox="1">
            <a:spLocks noChangeArrowheads="1"/>
          </p:cNvSpPr>
          <p:nvPr/>
        </p:nvSpPr>
        <p:spPr bwMode="auto">
          <a:xfrm>
            <a:off x="808038" y="5399088"/>
            <a:ext cx="30654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2400">
                <a:latin typeface="Comic Sans MS" pitchFamily="66" charset="0"/>
              </a:rPr>
              <a:t>Tr(</a:t>
            </a:r>
            <a:r>
              <a:rPr lang="fr-FR" altLang="fr-FR" sz="2400" i="1">
                <a:latin typeface="Comic Sans MS" pitchFamily="66" charset="0"/>
              </a:rPr>
              <a:t>ab</a:t>
            </a:r>
            <a:r>
              <a:rPr lang="fr-FR" altLang="fr-FR" sz="2400">
                <a:latin typeface="Comic Sans MS" pitchFamily="66" charset="0"/>
              </a:rPr>
              <a:t>) returns 100</a:t>
            </a:r>
          </a:p>
          <a:p>
            <a:pPr eaLnBrk="1" hangingPunct="1"/>
            <a:r>
              <a:rPr lang="fr-FR" altLang="fr-FR" sz="2400">
                <a:latin typeface="Comic Sans MS" pitchFamily="66" charset="0"/>
              </a:rPr>
              <a:t>Tr(</a:t>
            </a:r>
            <a:r>
              <a:rPr lang="fr-FR" altLang="fr-FR" sz="2400" i="1">
                <a:latin typeface="Comic Sans MS" pitchFamily="66" charset="0"/>
              </a:rPr>
              <a:t>bb</a:t>
            </a:r>
            <a:r>
              <a:rPr lang="fr-FR" altLang="fr-FR" sz="2400">
                <a:latin typeface="Comic Sans MS" pitchFamily="66" charset="0"/>
              </a:rPr>
              <a:t>) returns 0001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7488237" cy="764704"/>
          </a:xfrm>
        </p:spPr>
        <p:txBody>
          <a:bodyPr/>
          <a:lstStyle/>
          <a:p>
            <a:pPr eaLnBrk="1" hangingPunct="1"/>
            <a:r>
              <a:rPr lang="fr-FR" altLang="fr-FR" dirty="0"/>
              <a:t>Learning setting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altLang="fr-FR" sz="2800"/>
              <a:t>Two things have to be decided</a:t>
            </a:r>
          </a:p>
          <a:p>
            <a:pPr eaLnBrk="1" hangingPunct="1"/>
            <a:endParaRPr lang="en-GB" altLang="fr-FR" sz="2800"/>
          </a:p>
          <a:p>
            <a:pPr lvl="2" eaLnBrk="1" hangingPunct="1"/>
            <a:r>
              <a:rPr lang="en-GB" altLang="fr-FR" sz="2800"/>
              <a:t>The exact queries the learner is allowed to use</a:t>
            </a:r>
          </a:p>
          <a:p>
            <a:pPr lvl="2" eaLnBrk="1" hangingPunct="1"/>
            <a:r>
              <a:rPr lang="en-GB" altLang="fr-FR" sz="2800"/>
              <a:t>The conditions to be met to say that learning has been achieved</a:t>
            </a:r>
          </a:p>
        </p:txBody>
      </p:sp>
      <p:sp>
        <p:nvSpPr>
          <p:cNvPr id="5120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9BBC4B6-BE40-4D25-B265-837EC8032C58}" type="slidenum">
              <a:rPr lang="fr-FR" altLang="en-US"/>
              <a:pPr eaLnBrk="1" hangingPunct="1"/>
              <a:t>37</a:t>
            </a:fld>
            <a:endParaRPr lang="fr-FR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7488237" cy="692696"/>
          </a:xfrm>
        </p:spPr>
        <p:txBody>
          <a:bodyPr/>
          <a:lstStyle/>
          <a:p>
            <a:pPr eaLnBrk="1" hangingPunct="1"/>
            <a:r>
              <a:rPr lang="en-GB" altLang="fr-FR" dirty="0"/>
              <a:t>What queries are we allowed?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700213"/>
            <a:ext cx="8229600" cy="4411662"/>
          </a:xfrm>
        </p:spPr>
        <p:txBody>
          <a:bodyPr/>
          <a:lstStyle/>
          <a:p>
            <a:pPr eaLnBrk="1" hangingPunct="1"/>
            <a:r>
              <a:rPr lang="en-GB" altLang="fr-FR" dirty="0"/>
              <a:t>The combination of queries is declared</a:t>
            </a:r>
          </a:p>
          <a:p>
            <a:pPr eaLnBrk="1" hangingPunct="1"/>
            <a:r>
              <a:rPr lang="en-GB" altLang="fr-FR" dirty="0"/>
              <a:t>Examples:</a:t>
            </a:r>
          </a:p>
          <a:p>
            <a:pPr lvl="1" eaLnBrk="1" hangingPunct="1"/>
            <a:r>
              <a:rPr lang="en-GB" altLang="fr-FR" dirty="0">
                <a:latin typeface="Freestyle Script" panose="030804020302050B0404" pitchFamily="66" charset="0"/>
              </a:rPr>
              <a:t>Q</a:t>
            </a:r>
            <a:r>
              <a:rPr lang="en-GB" altLang="fr-FR" dirty="0"/>
              <a:t>={MQ}</a:t>
            </a:r>
          </a:p>
          <a:p>
            <a:pPr lvl="1"/>
            <a:r>
              <a:rPr lang="en-GB" altLang="fr-FR" dirty="0">
                <a:latin typeface="Freestyle Script" panose="030804020302050B0404" pitchFamily="66" charset="0"/>
              </a:rPr>
              <a:t>Q </a:t>
            </a:r>
            <a:r>
              <a:rPr lang="en-GB" altLang="fr-FR" dirty="0"/>
              <a:t>={MQ,EQ} (this is an MAT)</a:t>
            </a:r>
          </a:p>
        </p:txBody>
      </p:sp>
      <p:sp>
        <p:nvSpPr>
          <p:cNvPr id="5222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DC82894-7DAD-4B5F-96CE-F8CAD7E7B1BE}" type="slidenum">
              <a:rPr lang="fr-FR" altLang="en-US"/>
              <a:pPr eaLnBrk="1" hangingPunct="1"/>
              <a:t>38</a:t>
            </a:fld>
            <a:endParaRPr lang="fr-FR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Defining learnablility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Can be in terms of classes of languages or in terms of classes of grammars</a:t>
            </a:r>
          </a:p>
          <a:p>
            <a:pPr eaLnBrk="1" hangingPunct="1"/>
            <a:r>
              <a:rPr lang="en-GB" altLang="fr-FR"/>
              <a:t>The size of a language is the size of the smallest grammar for that language</a:t>
            </a:r>
          </a:p>
          <a:p>
            <a:pPr eaLnBrk="1" hangingPunct="1"/>
            <a:r>
              <a:rPr lang="en-GB" altLang="fr-FR"/>
              <a:t>Important issue: </a:t>
            </a:r>
            <a:r>
              <a:rPr lang="en-GB" altLang="fr-FR">
                <a:solidFill>
                  <a:srgbClr val="FF0000"/>
                </a:solidFill>
              </a:rPr>
              <a:t>when does the learner stop asking questions?</a:t>
            </a:r>
          </a:p>
        </p:txBody>
      </p:sp>
      <p:sp>
        <p:nvSpPr>
          <p:cNvPr id="5325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289B12C-1042-4C97-8441-B095D8BA663E}" type="slidenum">
              <a:rPr lang="fr-FR" altLang="en-US"/>
              <a:pPr eaLnBrk="1" hangingPunct="1"/>
              <a:t>39</a:t>
            </a:fld>
            <a:endParaRPr lang="fr-F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7488237" cy="837307"/>
          </a:xfrm>
        </p:spPr>
        <p:txBody>
          <a:bodyPr/>
          <a:lstStyle/>
          <a:p>
            <a:pPr eaLnBrk="1" hangingPunct="1"/>
            <a:r>
              <a:rPr lang="en-GB" altLang="fr-FR" dirty="0"/>
              <a:t>0 General idea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The learning algorithm (</a:t>
            </a:r>
            <a:r>
              <a:rPr lang="en-GB" altLang="fr-FR" dirty="0">
                <a:solidFill>
                  <a:srgbClr val="FF0000"/>
                </a:solidFill>
              </a:rPr>
              <a:t>he</a:t>
            </a:r>
            <a:r>
              <a:rPr lang="en-GB" altLang="fr-FR" dirty="0"/>
              <a:t>) is allowed to interact with his environment through queries</a:t>
            </a:r>
          </a:p>
          <a:p>
            <a:pPr eaLnBrk="1" hangingPunct="1"/>
            <a:r>
              <a:rPr lang="en-GB" altLang="fr-FR" dirty="0"/>
              <a:t>The environment is formalised by an oracle (</a:t>
            </a:r>
            <a:r>
              <a:rPr lang="en-GB" altLang="fr-FR" dirty="0">
                <a:solidFill>
                  <a:srgbClr val="FF0000"/>
                </a:solidFill>
              </a:rPr>
              <a:t>she</a:t>
            </a:r>
            <a:r>
              <a:rPr lang="en-GB" altLang="fr-FR" dirty="0"/>
              <a:t>)</a:t>
            </a:r>
          </a:p>
          <a:p>
            <a:pPr eaLnBrk="1" hangingPunct="1"/>
            <a:endParaRPr lang="en-GB" altLang="fr-FR" dirty="0"/>
          </a:p>
          <a:p>
            <a:pPr eaLnBrk="1" hangingPunct="1"/>
            <a:r>
              <a:rPr lang="en-GB" altLang="fr-FR" dirty="0"/>
              <a:t>Also called </a:t>
            </a:r>
            <a:r>
              <a:rPr lang="en-GB" altLang="fr-FR" dirty="0">
                <a:solidFill>
                  <a:srgbClr val="FF0000"/>
                </a:solidFill>
              </a:rPr>
              <a:t>learning from queries</a:t>
            </a:r>
            <a:r>
              <a:rPr lang="en-GB" altLang="fr-FR" dirty="0"/>
              <a:t> or </a:t>
            </a:r>
            <a:r>
              <a:rPr lang="en-GB" altLang="fr-FR" dirty="0">
                <a:solidFill>
                  <a:srgbClr val="FF0000"/>
                </a:solidFill>
              </a:rPr>
              <a:t>oracle learning</a:t>
            </a:r>
          </a:p>
        </p:txBody>
      </p:sp>
      <p:sp>
        <p:nvSpPr>
          <p:cNvPr id="1741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C6FD1F1-532C-48F7-9382-15BF06E745F1}" type="slidenum">
              <a:rPr lang="fr-FR" altLang="en-US"/>
              <a:pPr eaLnBrk="1" hangingPunct="1"/>
              <a:t>4</a:t>
            </a:fld>
            <a:endParaRPr lang="fr-FR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You can’t learn DFA with membership queries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Indeed, suppose the target is a finite language</a:t>
            </a:r>
          </a:p>
          <a:p>
            <a:pPr eaLnBrk="1" hangingPunct="1"/>
            <a:r>
              <a:rPr lang="en-GB" altLang="fr-FR"/>
              <a:t>Membership queries just add strings to the language</a:t>
            </a:r>
          </a:p>
          <a:p>
            <a:pPr eaLnBrk="1" hangingPunct="1"/>
            <a:r>
              <a:rPr lang="en-GB" altLang="fr-FR"/>
              <a:t>But you can’t stop and be sure of success</a:t>
            </a:r>
          </a:p>
        </p:txBody>
      </p:sp>
      <p:sp>
        <p:nvSpPr>
          <p:cNvPr id="542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8E31C42-8867-442F-B067-11EB85919FFC}" type="slidenum">
              <a:rPr lang="fr-FR" altLang="en-US"/>
              <a:pPr eaLnBrk="1" hangingPunct="1"/>
              <a:t>40</a:t>
            </a:fld>
            <a:endParaRPr lang="fr-FR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Correct learning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800" dirty="0"/>
              <a:t>	A class </a:t>
            </a:r>
            <a:r>
              <a:rPr lang="en-US" altLang="fr-FR" sz="2800" b="1" dirty="0">
                <a:latin typeface="Freestyle Script" pitchFamily="66" charset="0"/>
              </a:rPr>
              <a:t>C</a:t>
            </a:r>
            <a:r>
              <a:rPr lang="en-US" altLang="fr-FR" sz="2800" dirty="0"/>
              <a:t> is </a:t>
            </a:r>
            <a:r>
              <a:rPr lang="en-US" altLang="fr-FR" sz="2800" dirty="0">
                <a:solidFill>
                  <a:srgbClr val="D60093"/>
                </a:solidFill>
              </a:rPr>
              <a:t>learnable</a:t>
            </a:r>
            <a:r>
              <a:rPr lang="en-US" altLang="fr-FR" sz="2800" dirty="0"/>
              <a:t> with </a:t>
            </a:r>
            <a:r>
              <a:rPr lang="en-US" altLang="fr-FR" sz="2800" i="1" dirty="0"/>
              <a:t>queries</a:t>
            </a:r>
            <a:r>
              <a:rPr lang="en-US" altLang="fr-FR" sz="2800" dirty="0"/>
              <a:t> from </a:t>
            </a:r>
            <a:r>
              <a:rPr lang="en-US" altLang="fr-FR" sz="2800" b="1" dirty="0">
                <a:latin typeface="Freestyle Script" pitchFamily="66" charset="0"/>
              </a:rPr>
              <a:t>Q</a:t>
            </a:r>
            <a:r>
              <a:rPr lang="en-US" altLang="fr-FR" sz="2800" dirty="0"/>
              <a:t> if there exists an algorithm </a:t>
            </a:r>
            <a:r>
              <a:rPr lang="en-GB" altLang="fr-FR" sz="28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 dirty="0"/>
              <a:t> such that: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800" dirty="0">
                <a:sym typeface="Symbol" pitchFamily="18" charset="2"/>
              </a:rPr>
              <a:t>	</a:t>
            </a:r>
            <a:r>
              <a:rPr lang="en-US" altLang="fr-FR" sz="2800" i="1" dirty="0">
                <a:sym typeface="Symbol" pitchFamily="18" charset="2"/>
              </a:rPr>
              <a:t>L</a:t>
            </a:r>
            <a:r>
              <a:rPr lang="en-US" altLang="fr-FR" sz="2800" dirty="0">
                <a:sym typeface="Symbol" pitchFamily="18" charset="2"/>
              </a:rPr>
              <a:t></a:t>
            </a:r>
            <a:r>
              <a:rPr lang="en-US" altLang="fr-FR" sz="2800" b="1" dirty="0">
                <a:latin typeface="Freestyle Script" pitchFamily="66" charset="0"/>
              </a:rPr>
              <a:t>C</a:t>
            </a:r>
            <a:r>
              <a:rPr lang="en-US" altLang="fr-FR" sz="2800" dirty="0">
                <a:latin typeface="BrushScript BT"/>
              </a:rPr>
              <a:t>, </a:t>
            </a:r>
            <a:r>
              <a:rPr lang="en-GB" altLang="fr-FR" sz="28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 dirty="0"/>
              <a:t> makes a finite number of queries from </a:t>
            </a:r>
            <a:r>
              <a:rPr lang="en-US" altLang="fr-FR" sz="2800" b="1" dirty="0">
                <a:latin typeface="Freestyle Script" pitchFamily="66" charset="0"/>
              </a:rPr>
              <a:t>Q</a:t>
            </a:r>
            <a:r>
              <a:rPr lang="en-US" altLang="fr-FR" sz="2800" dirty="0"/>
              <a:t>, halts and returns a grammar </a:t>
            </a:r>
            <a:r>
              <a:rPr lang="en-US" altLang="fr-FR" sz="2800" i="1" dirty="0"/>
              <a:t>G</a:t>
            </a:r>
            <a:r>
              <a:rPr lang="en-US" altLang="fr-FR" sz="2800" dirty="0"/>
              <a:t> such that </a:t>
            </a:r>
            <a:r>
              <a:rPr lang="en-US" altLang="fr-FR" sz="2800" dirty="0">
                <a:latin typeface="Stencil" pitchFamily="82" charset="0"/>
              </a:rPr>
              <a:t>L</a:t>
            </a:r>
            <a:r>
              <a:rPr lang="en-US" altLang="fr-FR" sz="2800" dirty="0"/>
              <a:t>(</a:t>
            </a:r>
            <a:r>
              <a:rPr lang="en-US" altLang="fr-FR" sz="2800" i="1" dirty="0"/>
              <a:t>G</a:t>
            </a:r>
            <a:r>
              <a:rPr lang="en-US" altLang="fr-FR" sz="2800" dirty="0"/>
              <a:t>)=</a:t>
            </a:r>
            <a:r>
              <a:rPr lang="en-US" altLang="fr-FR" sz="2800" i="1" dirty="0"/>
              <a:t>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fr-FR" sz="2800" i="1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800" dirty="0"/>
              <a:t>	We say that </a:t>
            </a:r>
            <a:r>
              <a:rPr lang="en-GB" altLang="fr-FR" sz="28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 dirty="0"/>
              <a:t> learns </a:t>
            </a:r>
            <a:r>
              <a:rPr lang="en-US" altLang="fr-FR" sz="2800" b="1" dirty="0">
                <a:latin typeface="Freestyle Script" pitchFamily="66" charset="0"/>
              </a:rPr>
              <a:t>C</a:t>
            </a:r>
            <a:r>
              <a:rPr lang="en-US" altLang="fr-FR" sz="2800" dirty="0"/>
              <a:t> with queries from </a:t>
            </a:r>
            <a:r>
              <a:rPr lang="en-US" altLang="fr-FR" sz="2800" b="1" dirty="0">
                <a:latin typeface="Freestyle Script" pitchFamily="66" charset="0"/>
              </a:rPr>
              <a:t>Q</a:t>
            </a:r>
          </a:p>
        </p:txBody>
      </p:sp>
      <p:sp>
        <p:nvSpPr>
          <p:cNvPr id="5529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5C02AF8-A98C-4203-BB9C-C14818C70786}" type="slidenum">
              <a:rPr lang="fr-FR" altLang="en-US"/>
              <a:pPr eaLnBrk="1" hangingPunct="1"/>
              <a:t>41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Received information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Suppose that during a run 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GB" altLang="fr-FR"/>
              <a:t>, the information received from the Oracle is stocked in a table </a:t>
            </a:r>
            <a:r>
              <a:rPr lang="en-GB" altLang="fr-FR" i="1"/>
              <a:t>Info</a:t>
            </a:r>
            <a:r>
              <a:rPr lang="en-GB" altLang="fr-FR"/>
              <a:t>(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GB" altLang="fr-FR"/>
              <a:t>)</a:t>
            </a:r>
          </a:p>
          <a:p>
            <a:pPr eaLnBrk="1" hangingPunct="1"/>
            <a:r>
              <a:rPr lang="en-GB" altLang="fr-FR" i="1">
                <a:solidFill>
                  <a:srgbClr val="D60093"/>
                </a:solidFill>
              </a:rPr>
              <a:t>Info</a:t>
            </a:r>
            <a:r>
              <a:rPr lang="en-GB" altLang="fr-FR" i="1" baseline="-25000">
                <a:solidFill>
                  <a:srgbClr val="D60093"/>
                </a:solidFill>
              </a:rPr>
              <a:t>n</a:t>
            </a:r>
            <a:r>
              <a:rPr lang="en-GB" altLang="fr-FR">
                <a:solidFill>
                  <a:srgbClr val="D60093"/>
                </a:solidFill>
              </a:rPr>
              <a:t>(</a:t>
            </a:r>
            <a:r>
              <a:rPr lang="en-GB" altLang="fr-FR">
                <a:solidFill>
                  <a:srgbClr val="D60093"/>
                </a:solidFill>
                <a:sym typeface="Symbol" pitchFamily="18" charset="2"/>
              </a:rPr>
              <a:t></a:t>
            </a:r>
            <a:r>
              <a:rPr lang="en-GB" altLang="fr-FR">
                <a:solidFill>
                  <a:srgbClr val="D60093"/>
                </a:solidFill>
              </a:rPr>
              <a:t>)</a:t>
            </a:r>
            <a:r>
              <a:rPr lang="en-GB" altLang="fr-FR" i="1"/>
              <a:t> </a:t>
            </a:r>
            <a:r>
              <a:rPr lang="en-GB" altLang="fr-FR"/>
              <a:t>is the information received from the first </a:t>
            </a:r>
            <a:r>
              <a:rPr lang="en-GB" altLang="fr-FR" i="1"/>
              <a:t>n</a:t>
            </a:r>
            <a:r>
              <a:rPr lang="en-GB" altLang="fr-FR"/>
              <a:t> queries</a:t>
            </a:r>
          </a:p>
          <a:p>
            <a:pPr eaLnBrk="1" hangingPunct="1"/>
            <a:r>
              <a:rPr lang="en-GB" altLang="fr-FR"/>
              <a:t>We denote by </a:t>
            </a:r>
            <a:r>
              <a:rPr lang="en-GB" altLang="fr-FR" i="1">
                <a:solidFill>
                  <a:srgbClr val="D60093"/>
                </a:solidFill>
              </a:rPr>
              <a:t>mInfo</a:t>
            </a:r>
            <a:r>
              <a:rPr lang="en-GB" altLang="fr-FR" i="1" baseline="-25000">
                <a:solidFill>
                  <a:srgbClr val="D60093"/>
                </a:solidFill>
              </a:rPr>
              <a:t>n</a:t>
            </a:r>
            <a:r>
              <a:rPr lang="en-GB" altLang="fr-FR">
                <a:solidFill>
                  <a:srgbClr val="D60093"/>
                </a:solidFill>
              </a:rPr>
              <a:t>(</a:t>
            </a:r>
            <a:r>
              <a:rPr lang="en-GB" altLang="fr-FR">
                <a:solidFill>
                  <a:srgbClr val="D60093"/>
                </a:solidFill>
                <a:sym typeface="Symbol" pitchFamily="18" charset="2"/>
              </a:rPr>
              <a:t></a:t>
            </a:r>
            <a:r>
              <a:rPr lang="en-GB" altLang="fr-FR">
                <a:solidFill>
                  <a:srgbClr val="D60093"/>
                </a:solidFill>
              </a:rPr>
              <a:t>)</a:t>
            </a:r>
            <a:r>
              <a:rPr lang="en-GB" altLang="fr-FR" i="1"/>
              <a:t>  </a:t>
            </a:r>
            <a:r>
              <a:rPr lang="en-GB" altLang="fr-FR"/>
              <a:t>(resp.</a:t>
            </a:r>
            <a:r>
              <a:rPr lang="en-GB" altLang="fr-FR" i="1"/>
              <a:t> mInfo</a:t>
            </a:r>
            <a:r>
              <a:rPr lang="en-GB" altLang="fr-FR"/>
              <a:t>(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GB" altLang="fr-FR"/>
              <a:t>)) the size of the longest information received from the first </a:t>
            </a:r>
            <a:r>
              <a:rPr lang="en-GB" altLang="fr-FR" i="1"/>
              <a:t>n</a:t>
            </a:r>
            <a:r>
              <a:rPr lang="en-GB" altLang="fr-FR"/>
              <a:t> queries (resp. during the entire run 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GB" altLang="fr-FR"/>
              <a:t>) </a:t>
            </a:r>
          </a:p>
        </p:txBody>
      </p:sp>
      <p:sp>
        <p:nvSpPr>
          <p:cNvPr id="563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5A42D0-620E-47BA-A267-35C15F7C53E0}" type="slidenum">
              <a:rPr lang="fr-FR" altLang="en-US"/>
              <a:pPr eaLnBrk="1" hangingPunct="1"/>
              <a:t>42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7488237" cy="837307"/>
          </a:xfrm>
        </p:spPr>
        <p:txBody>
          <a:bodyPr/>
          <a:lstStyle/>
          <a:p>
            <a:pPr eaLnBrk="1" hangingPunct="1"/>
            <a:r>
              <a:rPr lang="en-GB" altLang="fr-FR" dirty="0"/>
              <a:t>Polynomial update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A polynomial </a:t>
            </a:r>
            <a:r>
              <a:rPr lang="en-GB" altLang="fr-FR" i="1" dirty="0"/>
              <a:t>p</a:t>
            </a:r>
            <a:r>
              <a:rPr lang="en-GB" altLang="fr-FR" dirty="0"/>
              <a:t>(</a:t>
            </a:r>
            <a:r>
              <a:rPr lang="el-GR" altLang="fr-FR" sz="3200" dirty="0"/>
              <a:t>·</a:t>
            </a:r>
            <a:r>
              <a:rPr lang="en-GB" altLang="fr-FR" dirty="0"/>
              <a:t>) is given</a:t>
            </a:r>
          </a:p>
          <a:p>
            <a:pPr eaLnBrk="1" hangingPunct="1"/>
            <a:r>
              <a:rPr lang="en-GB" altLang="fr-FR" dirty="0"/>
              <a:t>After the </a:t>
            </a:r>
            <a:r>
              <a:rPr lang="en-GB" altLang="fr-FR" i="1" dirty="0"/>
              <a:t>n</a:t>
            </a:r>
            <a:r>
              <a:rPr lang="en-GB" altLang="fr-FR" baseline="30000" dirty="0"/>
              <a:t>th</a:t>
            </a:r>
            <a:r>
              <a:rPr lang="en-GB" altLang="fr-FR" dirty="0"/>
              <a:t> query in any run </a:t>
            </a:r>
            <a:r>
              <a:rPr lang="en-GB" altLang="fr-FR" dirty="0">
                <a:sym typeface="Symbol" pitchFamily="18" charset="2"/>
              </a:rPr>
              <a:t></a:t>
            </a:r>
            <a:r>
              <a:rPr lang="en-GB" altLang="fr-FR" dirty="0"/>
              <a:t>, the runtime before the next query is in </a:t>
            </a:r>
            <a:r>
              <a:rPr lang="en-GB" altLang="fr-FR" b="1" dirty="0">
                <a:latin typeface="Freestyle Script" pitchFamily="66" charset="0"/>
              </a:rPr>
              <a:t>O</a:t>
            </a:r>
            <a:r>
              <a:rPr lang="en-GB" altLang="fr-FR" dirty="0"/>
              <a:t>(</a:t>
            </a:r>
            <a:r>
              <a:rPr lang="en-GB" altLang="fr-FR" i="1" dirty="0"/>
              <a:t>p</a:t>
            </a:r>
            <a:r>
              <a:rPr lang="en-GB" altLang="fr-FR" dirty="0"/>
              <a:t>(</a:t>
            </a:r>
            <a:r>
              <a:rPr lang="en-GB" altLang="fr-FR" i="1" dirty="0"/>
              <a:t>m</a:t>
            </a:r>
            <a:r>
              <a:rPr lang="en-GB" altLang="fr-FR" dirty="0"/>
              <a:t>)), where </a:t>
            </a:r>
            <a:r>
              <a:rPr lang="en-GB" altLang="fr-FR" i="1" dirty="0"/>
              <a:t>m</a:t>
            </a:r>
            <a:r>
              <a:rPr lang="en-GB" altLang="fr-FR" dirty="0"/>
              <a:t> = </a:t>
            </a:r>
            <a:r>
              <a:rPr lang="en-GB" altLang="fr-FR" i="1" dirty="0" err="1"/>
              <a:t>mInfo</a:t>
            </a:r>
            <a:r>
              <a:rPr lang="en-GB" altLang="fr-FR" i="1" baseline="-25000" dirty="0" err="1"/>
              <a:t>n</a:t>
            </a:r>
            <a:r>
              <a:rPr lang="en-GB" altLang="fr-FR" dirty="0"/>
              <a:t>(</a:t>
            </a:r>
            <a:r>
              <a:rPr lang="en-GB" altLang="fr-FR" dirty="0">
                <a:sym typeface="Symbol" pitchFamily="18" charset="2"/>
              </a:rPr>
              <a:t></a:t>
            </a:r>
            <a:r>
              <a:rPr lang="en-GB" altLang="fr-FR" dirty="0"/>
              <a:t>)</a:t>
            </a:r>
          </a:p>
          <a:p>
            <a:pPr eaLnBrk="1" hangingPunct="1"/>
            <a:endParaRPr lang="en-GB" altLang="fr-FR" dirty="0"/>
          </a:p>
          <a:p>
            <a:pPr eaLnBrk="1" hangingPunct="1">
              <a:buFont typeface="Wingdings" pitchFamily="2" charset="2"/>
              <a:buNone/>
            </a:pPr>
            <a:r>
              <a:rPr lang="en-US" altLang="fr-FR" sz="3200" dirty="0"/>
              <a:t>	We say that </a:t>
            </a:r>
            <a:r>
              <a:rPr lang="en-GB" altLang="fr-FR" sz="32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3200" dirty="0"/>
              <a:t> makes </a:t>
            </a:r>
            <a:r>
              <a:rPr lang="en-US" altLang="fr-FR" sz="3200" dirty="0">
                <a:solidFill>
                  <a:srgbClr val="D60093"/>
                </a:solidFill>
              </a:rPr>
              <a:t>polynomial updates</a:t>
            </a:r>
            <a:endParaRPr lang="en-GB" altLang="fr-FR" sz="3200" dirty="0">
              <a:solidFill>
                <a:srgbClr val="D60093"/>
              </a:solidFill>
            </a:endParaRPr>
          </a:p>
        </p:txBody>
      </p:sp>
      <p:sp>
        <p:nvSpPr>
          <p:cNvPr id="573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D1DB29C-3F76-430A-A9C5-BC7A915A40B9}" type="slidenum">
              <a:rPr lang="fr-FR" altLang="en-US"/>
              <a:pPr eaLnBrk="1" hangingPunct="1"/>
              <a:t>43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Polynomial update</a:t>
            </a:r>
          </a:p>
        </p:txBody>
      </p:sp>
      <p:sp>
        <p:nvSpPr>
          <p:cNvPr id="5837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831C3FB-338F-461F-A263-A009DB474319}" type="slidenum">
              <a:rPr lang="fr-FR" altLang="en-US"/>
              <a:pPr eaLnBrk="1" hangingPunct="1"/>
              <a:t>44</a:t>
            </a:fld>
            <a:endParaRPr lang="fr-FR" altLang="en-US"/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611188" y="3862388"/>
            <a:ext cx="7632700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8374" name="AutoShape 5"/>
          <p:cNvSpPr>
            <a:spLocks noChangeArrowheads="1"/>
          </p:cNvSpPr>
          <p:nvPr/>
        </p:nvSpPr>
        <p:spPr bwMode="auto">
          <a:xfrm>
            <a:off x="971550" y="2709863"/>
            <a:ext cx="431800" cy="7207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q</a:t>
            </a:r>
          </a:p>
        </p:txBody>
      </p:sp>
      <p:sp>
        <p:nvSpPr>
          <p:cNvPr id="58375" name="Line 8"/>
          <p:cNvSpPr>
            <a:spLocks noChangeShapeType="1"/>
          </p:cNvSpPr>
          <p:nvPr/>
        </p:nvSpPr>
        <p:spPr bwMode="auto">
          <a:xfrm>
            <a:off x="1187450" y="3430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76" name="AutoShape 9"/>
          <p:cNvSpPr>
            <a:spLocks noChangeArrowheads="1"/>
          </p:cNvSpPr>
          <p:nvPr/>
        </p:nvSpPr>
        <p:spPr bwMode="auto">
          <a:xfrm>
            <a:off x="1908175" y="2709863"/>
            <a:ext cx="431800" cy="7207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q</a:t>
            </a:r>
          </a:p>
        </p:txBody>
      </p:sp>
      <p:sp>
        <p:nvSpPr>
          <p:cNvPr id="58377" name="Line 10"/>
          <p:cNvSpPr>
            <a:spLocks noChangeShapeType="1"/>
          </p:cNvSpPr>
          <p:nvPr/>
        </p:nvSpPr>
        <p:spPr bwMode="auto">
          <a:xfrm>
            <a:off x="2124075" y="3430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78" name="AutoShape 11"/>
          <p:cNvSpPr>
            <a:spLocks noChangeArrowheads="1"/>
          </p:cNvSpPr>
          <p:nvPr/>
        </p:nvSpPr>
        <p:spPr bwMode="auto">
          <a:xfrm>
            <a:off x="2987675" y="2709863"/>
            <a:ext cx="431800" cy="7207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q</a:t>
            </a:r>
          </a:p>
        </p:txBody>
      </p:sp>
      <p:sp>
        <p:nvSpPr>
          <p:cNvPr id="58379" name="Line 12"/>
          <p:cNvSpPr>
            <a:spLocks noChangeShapeType="1"/>
          </p:cNvSpPr>
          <p:nvPr/>
        </p:nvSpPr>
        <p:spPr bwMode="auto">
          <a:xfrm>
            <a:off x="3203575" y="3430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80" name="AutoShape 13"/>
          <p:cNvSpPr>
            <a:spLocks noChangeArrowheads="1"/>
          </p:cNvSpPr>
          <p:nvPr/>
        </p:nvSpPr>
        <p:spPr bwMode="auto">
          <a:xfrm>
            <a:off x="4572000" y="2709863"/>
            <a:ext cx="431800" cy="7207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q</a:t>
            </a:r>
          </a:p>
        </p:txBody>
      </p:sp>
      <p:sp>
        <p:nvSpPr>
          <p:cNvPr id="58381" name="Line 14"/>
          <p:cNvSpPr>
            <a:spLocks noChangeShapeType="1"/>
          </p:cNvSpPr>
          <p:nvPr/>
        </p:nvSpPr>
        <p:spPr bwMode="auto">
          <a:xfrm>
            <a:off x="4787900" y="3430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82" name="AutoShape 15"/>
          <p:cNvSpPr>
            <a:spLocks noChangeArrowheads="1"/>
          </p:cNvSpPr>
          <p:nvPr/>
        </p:nvSpPr>
        <p:spPr bwMode="auto">
          <a:xfrm>
            <a:off x="6300788" y="2709863"/>
            <a:ext cx="431800" cy="7207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/>
              <a:t>q</a:t>
            </a:r>
          </a:p>
        </p:txBody>
      </p:sp>
      <p:sp>
        <p:nvSpPr>
          <p:cNvPr id="58383" name="Line 16"/>
          <p:cNvSpPr>
            <a:spLocks noChangeShapeType="1"/>
          </p:cNvSpPr>
          <p:nvPr/>
        </p:nvSpPr>
        <p:spPr bwMode="auto">
          <a:xfrm>
            <a:off x="6516688" y="3430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84" name="Line 17"/>
          <p:cNvSpPr>
            <a:spLocks noChangeShapeType="1"/>
          </p:cNvSpPr>
          <p:nvPr/>
        </p:nvSpPr>
        <p:spPr bwMode="auto">
          <a:xfrm>
            <a:off x="4787900" y="4294188"/>
            <a:ext cx="17287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85" name="Text Box 18"/>
          <p:cNvSpPr txBox="1">
            <a:spLocks noChangeArrowheads="1"/>
          </p:cNvSpPr>
          <p:nvPr/>
        </p:nvSpPr>
        <p:spPr bwMode="auto">
          <a:xfrm>
            <a:off x="1187450" y="3435350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>
                <a:latin typeface="Comic Sans MS" pitchFamily="66" charset="0"/>
              </a:rPr>
              <a:t>x</a:t>
            </a:r>
            <a:r>
              <a:rPr lang="fr-FR" altLang="fr-FR" baseline="-25000">
                <a:latin typeface="Comic Sans MS" pitchFamily="66" charset="0"/>
              </a:rPr>
              <a:t>1</a:t>
            </a:r>
          </a:p>
        </p:txBody>
      </p:sp>
      <p:sp>
        <p:nvSpPr>
          <p:cNvPr id="58386" name="Text Box 19"/>
          <p:cNvSpPr txBox="1">
            <a:spLocks noChangeArrowheads="1"/>
          </p:cNvSpPr>
          <p:nvPr/>
        </p:nvSpPr>
        <p:spPr bwMode="auto">
          <a:xfrm>
            <a:off x="4787900" y="34353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>
                <a:latin typeface="Comic Sans MS" pitchFamily="66" charset="0"/>
              </a:rPr>
              <a:t>x</a:t>
            </a:r>
            <a:r>
              <a:rPr lang="fr-FR" altLang="fr-FR" baseline="-25000">
                <a:latin typeface="Comic Sans MS" pitchFamily="66" charset="0"/>
              </a:rPr>
              <a:t>4</a:t>
            </a:r>
          </a:p>
        </p:txBody>
      </p:sp>
      <p:sp>
        <p:nvSpPr>
          <p:cNvPr id="58387" name="Text Box 20"/>
          <p:cNvSpPr txBox="1">
            <a:spLocks noChangeArrowheads="1"/>
          </p:cNvSpPr>
          <p:nvPr/>
        </p:nvSpPr>
        <p:spPr bwMode="auto">
          <a:xfrm>
            <a:off x="2124075" y="34353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>
                <a:latin typeface="Comic Sans MS" pitchFamily="66" charset="0"/>
              </a:rPr>
              <a:t>x</a:t>
            </a:r>
            <a:r>
              <a:rPr lang="fr-FR" altLang="fr-FR" baseline="-25000">
                <a:latin typeface="Comic Sans MS" pitchFamily="66" charset="0"/>
              </a:rPr>
              <a:t>2</a:t>
            </a:r>
          </a:p>
        </p:txBody>
      </p:sp>
      <p:sp>
        <p:nvSpPr>
          <p:cNvPr id="58388" name="Text Box 21"/>
          <p:cNvSpPr txBox="1">
            <a:spLocks noChangeArrowheads="1"/>
          </p:cNvSpPr>
          <p:nvPr/>
        </p:nvSpPr>
        <p:spPr bwMode="auto">
          <a:xfrm>
            <a:off x="3203575" y="34353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>
                <a:latin typeface="Comic Sans MS" pitchFamily="66" charset="0"/>
              </a:rPr>
              <a:t>x</a:t>
            </a:r>
            <a:r>
              <a:rPr lang="fr-FR" altLang="fr-FR" baseline="-25000">
                <a:latin typeface="Comic Sans MS" pitchFamily="66" charset="0"/>
              </a:rPr>
              <a:t>3</a:t>
            </a:r>
          </a:p>
        </p:txBody>
      </p:sp>
      <p:sp>
        <p:nvSpPr>
          <p:cNvPr id="58389" name="Text Box 22"/>
          <p:cNvSpPr txBox="1">
            <a:spLocks noChangeArrowheads="1"/>
          </p:cNvSpPr>
          <p:nvPr/>
        </p:nvSpPr>
        <p:spPr bwMode="auto">
          <a:xfrm>
            <a:off x="6516688" y="34353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i="1">
                <a:latin typeface="Comic Sans MS" pitchFamily="66" charset="0"/>
              </a:rPr>
              <a:t>x</a:t>
            </a:r>
            <a:r>
              <a:rPr lang="fr-FR" altLang="fr-FR" baseline="-25000">
                <a:latin typeface="Comic Sans MS" pitchFamily="66" charset="0"/>
              </a:rPr>
              <a:t>5</a:t>
            </a:r>
          </a:p>
        </p:txBody>
      </p:sp>
      <p:sp>
        <p:nvSpPr>
          <p:cNvPr id="58390" name="Text Box 23"/>
          <p:cNvSpPr txBox="1">
            <a:spLocks noChangeArrowheads="1"/>
          </p:cNvSpPr>
          <p:nvPr/>
        </p:nvSpPr>
        <p:spPr bwMode="auto">
          <a:xfrm>
            <a:off x="4140200" y="5734050"/>
            <a:ext cx="39095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2800" dirty="0">
                <a:latin typeface="Gill Sans MT" panose="020B0502020104020203" pitchFamily="34" charset="0"/>
              </a:rPr>
              <a:t>&lt;</a:t>
            </a:r>
            <a:r>
              <a:rPr lang="fr-FR" altLang="fr-FR" sz="2800" i="1" dirty="0">
                <a:latin typeface="Gill Sans MT" panose="020B0502020104020203" pitchFamily="34" charset="0"/>
              </a:rPr>
              <a:t>p</a:t>
            </a:r>
            <a:r>
              <a:rPr lang="fr-FR" altLang="fr-FR" sz="2800" dirty="0">
                <a:latin typeface="Gill Sans MT" panose="020B0502020104020203" pitchFamily="34" charset="0"/>
              </a:rPr>
              <a:t>(max(|</a:t>
            </a:r>
            <a:r>
              <a:rPr lang="fr-FR" altLang="fr-FR" sz="2800" i="1" dirty="0">
                <a:latin typeface="Gill Sans MT" panose="020B0502020104020203" pitchFamily="34" charset="0"/>
              </a:rPr>
              <a:t>x</a:t>
            </a:r>
            <a:r>
              <a:rPr lang="fr-FR" altLang="fr-FR" sz="2800" baseline="-25000" dirty="0">
                <a:latin typeface="Gill Sans MT" panose="020B0502020104020203" pitchFamily="34" charset="0"/>
              </a:rPr>
              <a:t>1</a:t>
            </a:r>
            <a:r>
              <a:rPr lang="fr-FR" altLang="fr-FR" sz="2800" dirty="0">
                <a:latin typeface="Gill Sans MT" panose="020B0502020104020203" pitchFamily="34" charset="0"/>
              </a:rPr>
              <a:t>|, |</a:t>
            </a:r>
            <a:r>
              <a:rPr lang="fr-FR" altLang="fr-FR" sz="2800" i="1" dirty="0">
                <a:latin typeface="Gill Sans MT" panose="020B0502020104020203" pitchFamily="34" charset="0"/>
              </a:rPr>
              <a:t>x</a:t>
            </a:r>
            <a:r>
              <a:rPr lang="fr-FR" altLang="fr-FR" sz="2800" baseline="-25000" dirty="0">
                <a:latin typeface="Gill Sans MT" panose="020B0502020104020203" pitchFamily="34" charset="0"/>
              </a:rPr>
              <a:t>2</a:t>
            </a:r>
            <a:r>
              <a:rPr lang="fr-FR" altLang="fr-FR" sz="2800" dirty="0">
                <a:latin typeface="Gill Sans MT" panose="020B0502020104020203" pitchFamily="34" charset="0"/>
              </a:rPr>
              <a:t>|, |</a:t>
            </a:r>
            <a:r>
              <a:rPr lang="fr-FR" altLang="fr-FR" sz="2800" i="1" dirty="0">
                <a:latin typeface="Gill Sans MT" panose="020B0502020104020203" pitchFamily="34" charset="0"/>
              </a:rPr>
              <a:t>x</a:t>
            </a:r>
            <a:r>
              <a:rPr lang="fr-FR" altLang="fr-FR" sz="2800" baseline="-25000" dirty="0">
                <a:latin typeface="Gill Sans MT" panose="020B0502020104020203" pitchFamily="34" charset="0"/>
              </a:rPr>
              <a:t>3</a:t>
            </a:r>
            <a:r>
              <a:rPr lang="fr-FR" altLang="fr-FR" sz="2800" dirty="0">
                <a:latin typeface="Gill Sans MT" panose="020B0502020104020203" pitchFamily="34" charset="0"/>
              </a:rPr>
              <a:t>|, |</a:t>
            </a:r>
            <a:r>
              <a:rPr lang="fr-FR" altLang="fr-FR" sz="2800" i="1" dirty="0">
                <a:latin typeface="Gill Sans MT" panose="020B0502020104020203" pitchFamily="34" charset="0"/>
              </a:rPr>
              <a:t>x</a:t>
            </a:r>
            <a:r>
              <a:rPr lang="fr-FR" altLang="fr-FR" sz="2800" baseline="-25000" dirty="0">
                <a:latin typeface="Gill Sans MT" panose="020B0502020104020203" pitchFamily="34" charset="0"/>
              </a:rPr>
              <a:t>4</a:t>
            </a:r>
            <a:r>
              <a:rPr lang="fr-FR" altLang="fr-FR" sz="2800" dirty="0">
                <a:latin typeface="Gill Sans MT" panose="020B0502020104020203" pitchFamily="34" charset="0"/>
              </a:rPr>
              <a:t>|))</a:t>
            </a:r>
          </a:p>
        </p:txBody>
      </p:sp>
      <p:sp>
        <p:nvSpPr>
          <p:cNvPr id="58391" name="Line 24"/>
          <p:cNvSpPr>
            <a:spLocks noChangeShapeType="1"/>
          </p:cNvSpPr>
          <p:nvPr/>
        </p:nvSpPr>
        <p:spPr bwMode="auto">
          <a:xfrm flipV="1">
            <a:off x="5076825" y="4294188"/>
            <a:ext cx="43180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392" name="AutoShape 25"/>
          <p:cNvSpPr>
            <a:spLocks/>
          </p:cNvSpPr>
          <p:nvPr/>
        </p:nvSpPr>
        <p:spPr bwMode="auto">
          <a:xfrm rot="-5400000">
            <a:off x="3815557" y="-638969"/>
            <a:ext cx="287338" cy="6264275"/>
          </a:xfrm>
          <a:prstGeom prst="rightBrace">
            <a:avLst>
              <a:gd name="adj1" fmla="val 1816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8393" name="Text Box 26"/>
          <p:cNvSpPr txBox="1">
            <a:spLocks noChangeArrowheads="1"/>
          </p:cNvSpPr>
          <p:nvPr/>
        </p:nvSpPr>
        <p:spPr bwMode="auto">
          <a:xfrm>
            <a:off x="3276600" y="1700213"/>
            <a:ext cx="1204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2800" dirty="0">
                <a:latin typeface="Gill Sans MT" panose="020B0502020104020203" pitchFamily="34" charset="0"/>
              </a:rPr>
              <a:t>&lt;</a:t>
            </a:r>
            <a:r>
              <a:rPr lang="fr-FR" altLang="fr-FR" sz="2800" i="1" dirty="0">
                <a:latin typeface="Gill Sans MT" panose="020B0502020104020203" pitchFamily="34" charset="0"/>
              </a:rPr>
              <a:t>p</a:t>
            </a:r>
            <a:r>
              <a:rPr lang="fr-FR" altLang="fr-FR" sz="2800" dirty="0">
                <a:latin typeface="Gill Sans MT" panose="020B0502020104020203" pitchFamily="34" charset="0"/>
              </a:rPr>
              <a:t>(|</a:t>
            </a:r>
            <a:r>
              <a:rPr lang="fr-FR" altLang="fr-FR" sz="2800" i="1" dirty="0">
                <a:latin typeface="Gill Sans MT" panose="020B0502020104020203" pitchFamily="34" charset="0"/>
              </a:rPr>
              <a:t>T</a:t>
            </a:r>
            <a:r>
              <a:rPr lang="fr-FR" altLang="fr-FR" sz="2800" dirty="0">
                <a:latin typeface="Gill Sans MT" panose="020B0502020104020203" pitchFamily="34" charset="0"/>
              </a:rPr>
              <a:t>|)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Correct learning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fr-FR" sz="3200"/>
              <a:t>	A class </a:t>
            </a:r>
            <a:r>
              <a:rPr lang="en-US" altLang="fr-FR" sz="3200" b="1">
                <a:latin typeface="Freestyle Script" pitchFamily="66" charset="0"/>
              </a:rPr>
              <a:t>C</a:t>
            </a:r>
            <a:r>
              <a:rPr lang="en-US" altLang="fr-FR" sz="3200"/>
              <a:t> is </a:t>
            </a:r>
            <a:r>
              <a:rPr lang="en-US" altLang="fr-FR" sz="3200">
                <a:solidFill>
                  <a:srgbClr val="FF66CC"/>
                </a:solidFill>
              </a:rPr>
              <a:t>learnable with a polynomial number of </a:t>
            </a:r>
            <a:r>
              <a:rPr lang="en-US" altLang="fr-FR" sz="3200" i="1">
                <a:solidFill>
                  <a:srgbClr val="FF66CC"/>
                </a:solidFill>
              </a:rPr>
              <a:t>queries</a:t>
            </a:r>
            <a:r>
              <a:rPr lang="en-US" altLang="fr-FR" sz="3200"/>
              <a:t> from </a:t>
            </a:r>
            <a:r>
              <a:rPr lang="en-US" altLang="fr-FR" sz="3200" b="1">
                <a:latin typeface="Freestyle Script" pitchFamily="66" charset="0"/>
              </a:rPr>
              <a:t>Q</a:t>
            </a:r>
            <a:r>
              <a:rPr lang="en-US" altLang="fr-FR" sz="3200"/>
              <a:t> if there exists an algorithm </a:t>
            </a:r>
            <a:r>
              <a:rPr lang="en-GB" altLang="fr-FR" sz="3600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3200"/>
              <a:t> and a polynomial </a:t>
            </a:r>
            <a:r>
              <a:rPr lang="en-US" altLang="fr-FR" sz="3200" i="1"/>
              <a:t>q</a:t>
            </a:r>
            <a:r>
              <a:rPr lang="en-US" altLang="fr-FR" sz="3200"/>
              <a:t>(</a:t>
            </a:r>
            <a:r>
              <a:rPr lang="el-GR" altLang="fr-FR" sz="3200"/>
              <a:t>·</a:t>
            </a:r>
            <a:r>
              <a:rPr lang="fr-FR" altLang="fr-FR" sz="3200"/>
              <a:t>, </a:t>
            </a:r>
            <a:r>
              <a:rPr lang="el-GR" altLang="fr-FR" sz="3200"/>
              <a:t>·</a:t>
            </a:r>
            <a:r>
              <a:rPr lang="en-US" altLang="fr-FR" sz="3200"/>
              <a:t>) such that:</a:t>
            </a:r>
          </a:p>
          <a:p>
            <a:pPr marL="990600" lvl="1" indent="-646113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fr-FR" sz="2800">
                <a:sym typeface="Symbol" pitchFamily="18" charset="2"/>
              </a:rPr>
              <a:t></a:t>
            </a:r>
            <a:r>
              <a:rPr lang="en-US" altLang="fr-FR" sz="2800" i="1">
                <a:sym typeface="Symbol" pitchFamily="18" charset="2"/>
              </a:rPr>
              <a:t>L</a:t>
            </a:r>
            <a:r>
              <a:rPr lang="en-US" altLang="fr-FR" sz="2800">
                <a:sym typeface="Symbol" pitchFamily="18" charset="2"/>
              </a:rPr>
              <a:t></a:t>
            </a:r>
            <a:r>
              <a:rPr lang="en-US" altLang="fr-FR" sz="2800" b="1">
                <a:latin typeface="Freestyle Script" pitchFamily="66" charset="0"/>
              </a:rPr>
              <a:t>C</a:t>
            </a:r>
            <a:r>
              <a:rPr lang="en-US" altLang="fr-FR" sz="2800"/>
              <a:t> </a:t>
            </a:r>
            <a:r>
              <a:rPr lang="en-GB" altLang="fr-FR" sz="3300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/>
              <a:t> learns </a:t>
            </a:r>
            <a:r>
              <a:rPr lang="en-US" altLang="fr-FR" sz="2800" i="1"/>
              <a:t>L </a:t>
            </a:r>
            <a:r>
              <a:rPr lang="en-US" altLang="fr-FR" sz="2800"/>
              <a:t>with queries from </a:t>
            </a:r>
            <a:r>
              <a:rPr lang="en-US" altLang="fr-FR" sz="2800" b="1">
                <a:latin typeface="Freestyle Script" pitchFamily="66" charset="0"/>
              </a:rPr>
              <a:t>Q</a:t>
            </a:r>
            <a:endParaRPr lang="en-US" altLang="fr-FR" sz="2800"/>
          </a:p>
          <a:p>
            <a:pPr marL="990600" lvl="1" indent="-646113" eaLnBrk="1" hangingPunct="1">
              <a:buClr>
                <a:schemeClr val="tx1"/>
              </a:buClr>
              <a:buFontTx/>
              <a:buAutoNum type="arabicParenR"/>
            </a:pPr>
            <a:r>
              <a:rPr lang="en-GB" altLang="fr-FR" sz="2800">
                <a:sym typeface="Symbol" pitchFamily="18" charset="2"/>
              </a:rPr>
              <a:t> </a:t>
            </a:r>
            <a:r>
              <a:rPr lang="en-GB" altLang="fr-FR" sz="3300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/>
              <a:t> makes polynomial updates</a:t>
            </a:r>
          </a:p>
          <a:p>
            <a:pPr marL="990600" lvl="1" indent="-646113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fr-FR" sz="2800"/>
              <a:t> </a:t>
            </a:r>
            <a:r>
              <a:rPr lang="en-GB" altLang="fr-FR" sz="3300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800"/>
              <a:t> uses during a run 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US" altLang="fr-FR" sz="2800"/>
              <a:t> at most </a:t>
            </a:r>
            <a:r>
              <a:rPr lang="en-US" altLang="fr-FR" sz="2800" i="1"/>
              <a:t>q</a:t>
            </a:r>
            <a:r>
              <a:rPr lang="en-US" altLang="fr-FR" sz="2800"/>
              <a:t>(</a:t>
            </a:r>
            <a:r>
              <a:rPr lang="en-US" altLang="fr-FR" sz="2800" i="1"/>
              <a:t>m</a:t>
            </a:r>
            <a:r>
              <a:rPr lang="en-US" altLang="fr-FR" sz="2800"/>
              <a:t>,|</a:t>
            </a:r>
            <a:r>
              <a:rPr lang="en-US" altLang="fr-FR" sz="2800" i="1"/>
              <a:t>L</a:t>
            </a:r>
            <a:r>
              <a:rPr lang="en-US" altLang="fr-FR" sz="2800"/>
              <a:t>|) queries, where </a:t>
            </a:r>
            <a:r>
              <a:rPr lang="en-GB" altLang="fr-FR" i="1"/>
              <a:t>m</a:t>
            </a:r>
            <a:r>
              <a:rPr lang="en-GB" altLang="fr-FR"/>
              <a:t> = </a:t>
            </a:r>
            <a:r>
              <a:rPr lang="en-GB" altLang="fr-FR" i="1"/>
              <a:t>mInfo</a:t>
            </a:r>
            <a:r>
              <a:rPr lang="en-GB" altLang="fr-FR"/>
              <a:t>(</a:t>
            </a:r>
            <a:r>
              <a:rPr lang="en-GB" altLang="fr-FR">
                <a:sym typeface="Symbol" pitchFamily="18" charset="2"/>
              </a:rPr>
              <a:t></a:t>
            </a:r>
            <a:r>
              <a:rPr lang="en-GB" altLang="fr-FR"/>
              <a:t>)</a:t>
            </a:r>
            <a:endParaRPr lang="en-US" altLang="fr-FR"/>
          </a:p>
        </p:txBody>
      </p:sp>
      <p:sp>
        <p:nvSpPr>
          <p:cNvPr id="5939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282E700-F0B8-472C-B306-FBCEB86323C7}" type="slidenum">
              <a:rPr lang="fr-FR" altLang="en-US"/>
              <a:pPr eaLnBrk="1" hangingPunct="1"/>
              <a:t>45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Comment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fr-FR" sz="3200"/>
              <a:t>In the previous definitions, the queries receive deterministic answers</a:t>
            </a:r>
          </a:p>
          <a:p>
            <a:pPr marL="609600" indent="-609600" eaLnBrk="1" hangingPunct="1"/>
            <a:r>
              <a:rPr lang="en-US" altLang="fr-FR" sz="3200"/>
              <a:t>When the queries have a probabilistic nature, things still have to be discussed as identification cannot be sure</a:t>
            </a:r>
            <a:endParaRPr lang="en-US" altLang="fr-FR" sz="2800">
              <a:sym typeface="Symbol" pitchFamily="18" charset="2"/>
            </a:endParaRPr>
          </a:p>
        </p:txBody>
      </p:sp>
      <p:sp>
        <p:nvSpPr>
          <p:cNvPr id="6041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E83D176-30AC-4A56-9224-F09695B7564B}" type="slidenum">
              <a:rPr lang="fr-FR" altLang="en-US"/>
              <a:pPr eaLnBrk="1" hangingPunct="1"/>
              <a:t>46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fr-FR" dirty="0"/>
              <a:t>3. Negative results</a:t>
            </a:r>
            <a:endParaRPr lang="fr-FR" dirty="0"/>
          </a:p>
        </p:txBody>
      </p:sp>
      <p:sp>
        <p:nvSpPr>
          <p:cNvPr id="6144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DBFC691-C709-4BF2-8231-76FE7DAA1023}" type="slidenum">
              <a:rPr lang="fr-FR" altLang="en-US"/>
              <a:pPr eaLnBrk="1" hangingPunct="1"/>
              <a:t>47</a:t>
            </a:fld>
            <a:endParaRPr lang="fr-FR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6905625" cy="875184"/>
          </a:xfrm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fr-FR" dirty="0">
                <a:sym typeface="Symbol" pitchFamily="18" charset="2"/>
              </a:rPr>
              <a:t>3.1 Learning from membership queries alone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2046288"/>
            <a:ext cx="8229600" cy="4084637"/>
          </a:xfrm>
        </p:spPr>
        <p:txBody>
          <a:bodyPr/>
          <a:lstStyle/>
          <a:p>
            <a:pPr eaLnBrk="1" hangingPunct="1"/>
            <a:r>
              <a:rPr lang="en-US" altLang="fr-FR"/>
              <a:t>Actually we can use subset queries and weak equivalence queries also, without doing much better</a:t>
            </a:r>
          </a:p>
          <a:p>
            <a:pPr eaLnBrk="1" hangingPunct="1"/>
            <a:r>
              <a:rPr lang="en-US" altLang="fr-FR"/>
              <a:t>Intuition: keep in mind lock automata...</a:t>
            </a:r>
          </a:p>
        </p:txBody>
      </p:sp>
      <p:sp>
        <p:nvSpPr>
          <p:cNvPr id="6246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FC6677-47E2-4233-ACB9-AA52C5DA0B58}" type="slidenum">
              <a:rPr lang="fr-FR" altLang="en-US"/>
              <a:pPr eaLnBrk="1" hangingPunct="1"/>
              <a:t>48</a:t>
            </a:fld>
            <a:endParaRPr lang="fr-FR" altLang="en-US"/>
          </a:p>
        </p:txBody>
      </p:sp>
      <p:sp>
        <p:nvSpPr>
          <p:cNvPr id="62470" name="Oval 4"/>
          <p:cNvSpPr>
            <a:spLocks noChangeArrowheads="1"/>
          </p:cNvSpPr>
          <p:nvPr/>
        </p:nvSpPr>
        <p:spPr bwMode="auto">
          <a:xfrm>
            <a:off x="1347788" y="54737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2471" name="Oval 5"/>
          <p:cNvSpPr>
            <a:spLocks noChangeArrowheads="1"/>
          </p:cNvSpPr>
          <p:nvPr/>
        </p:nvSpPr>
        <p:spPr bwMode="auto">
          <a:xfrm>
            <a:off x="2338388" y="54737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62472" name="AutoShape 6"/>
          <p:cNvCxnSpPr>
            <a:cxnSpLocks noChangeShapeType="1"/>
            <a:stCxn id="62470" idx="6"/>
            <a:endCxn id="62471" idx="2"/>
          </p:cNvCxnSpPr>
          <p:nvPr/>
        </p:nvCxnSpPr>
        <p:spPr bwMode="auto">
          <a:xfrm>
            <a:off x="1881188" y="5702300"/>
            <a:ext cx="4572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73" name="Oval 7"/>
          <p:cNvSpPr>
            <a:spLocks noChangeArrowheads="1"/>
          </p:cNvSpPr>
          <p:nvPr/>
        </p:nvSpPr>
        <p:spPr bwMode="auto">
          <a:xfrm>
            <a:off x="6445250" y="54737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2474" name="Oval 8"/>
          <p:cNvSpPr>
            <a:spLocks noChangeArrowheads="1"/>
          </p:cNvSpPr>
          <p:nvPr/>
        </p:nvSpPr>
        <p:spPr bwMode="auto">
          <a:xfrm>
            <a:off x="7435850" y="5473700"/>
            <a:ext cx="533400" cy="4572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62475" name="AutoShape 9"/>
          <p:cNvCxnSpPr>
            <a:cxnSpLocks noChangeShapeType="1"/>
            <a:stCxn id="62473" idx="6"/>
            <a:endCxn id="62474" idx="2"/>
          </p:cNvCxnSpPr>
          <p:nvPr/>
        </p:nvCxnSpPr>
        <p:spPr bwMode="auto">
          <a:xfrm>
            <a:off x="6978650" y="5702300"/>
            <a:ext cx="42862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76" name="Line 10"/>
          <p:cNvSpPr>
            <a:spLocks noChangeShapeType="1"/>
          </p:cNvSpPr>
          <p:nvPr/>
        </p:nvSpPr>
        <p:spPr bwMode="auto">
          <a:xfrm>
            <a:off x="1042988" y="57023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2477" name="Oval 11"/>
          <p:cNvSpPr>
            <a:spLocks noChangeArrowheads="1"/>
          </p:cNvSpPr>
          <p:nvPr/>
        </p:nvSpPr>
        <p:spPr bwMode="auto">
          <a:xfrm>
            <a:off x="3405188" y="54737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62478" name="AutoShape 12"/>
          <p:cNvCxnSpPr>
            <a:cxnSpLocks noChangeShapeType="1"/>
            <a:stCxn id="62471" idx="6"/>
            <a:endCxn id="62477" idx="2"/>
          </p:cNvCxnSpPr>
          <p:nvPr/>
        </p:nvCxnSpPr>
        <p:spPr bwMode="auto">
          <a:xfrm>
            <a:off x="2871788" y="5702300"/>
            <a:ext cx="5334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79" name="Line 13"/>
          <p:cNvSpPr>
            <a:spLocks noChangeShapeType="1"/>
          </p:cNvSpPr>
          <p:nvPr/>
        </p:nvSpPr>
        <p:spPr bwMode="auto">
          <a:xfrm>
            <a:off x="3938588" y="57023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2480" name="Line 14"/>
          <p:cNvSpPr>
            <a:spLocks noChangeShapeType="1"/>
          </p:cNvSpPr>
          <p:nvPr/>
        </p:nvSpPr>
        <p:spPr bwMode="auto">
          <a:xfrm>
            <a:off x="5378450" y="57023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2481" name="Text Box 15"/>
          <p:cNvSpPr txBox="1">
            <a:spLocks noChangeArrowheads="1"/>
          </p:cNvSpPr>
          <p:nvPr/>
        </p:nvSpPr>
        <p:spPr bwMode="auto">
          <a:xfrm>
            <a:off x="1908175" y="52292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Times New Roman" pitchFamily="18" charset="0"/>
              </a:rPr>
              <a:t>0</a:t>
            </a:r>
          </a:p>
        </p:txBody>
      </p:sp>
      <p:sp>
        <p:nvSpPr>
          <p:cNvPr id="62482" name="Text Box 16"/>
          <p:cNvSpPr txBox="1">
            <a:spLocks noChangeArrowheads="1"/>
          </p:cNvSpPr>
          <p:nvPr/>
        </p:nvSpPr>
        <p:spPr bwMode="auto">
          <a:xfrm>
            <a:off x="2871788" y="52451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Times New Roman" pitchFamily="18" charset="0"/>
              </a:rPr>
              <a:t>1</a:t>
            </a:r>
          </a:p>
        </p:txBody>
      </p:sp>
      <p:sp>
        <p:nvSpPr>
          <p:cNvPr id="62483" name="Text Box 17"/>
          <p:cNvSpPr txBox="1">
            <a:spLocks noChangeArrowheads="1"/>
          </p:cNvSpPr>
          <p:nvPr/>
        </p:nvSpPr>
        <p:spPr bwMode="auto">
          <a:xfrm>
            <a:off x="4014788" y="52451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Times New Roman" pitchFamily="18" charset="0"/>
              </a:rPr>
              <a:t>1</a:t>
            </a:r>
          </a:p>
        </p:txBody>
      </p:sp>
      <p:sp>
        <p:nvSpPr>
          <p:cNvPr id="62484" name="Text Box 18"/>
          <p:cNvSpPr txBox="1">
            <a:spLocks noChangeArrowheads="1"/>
          </p:cNvSpPr>
          <p:nvPr/>
        </p:nvSpPr>
        <p:spPr bwMode="auto">
          <a:xfrm>
            <a:off x="5988050" y="52451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Times New Roman" pitchFamily="18" charset="0"/>
              </a:rPr>
              <a:t>0</a:t>
            </a:r>
          </a:p>
        </p:txBody>
      </p:sp>
      <p:sp>
        <p:nvSpPr>
          <p:cNvPr id="62485" name="Text Box 19"/>
          <p:cNvSpPr txBox="1">
            <a:spLocks noChangeArrowheads="1"/>
          </p:cNvSpPr>
          <p:nvPr/>
        </p:nvSpPr>
        <p:spPr bwMode="auto">
          <a:xfrm>
            <a:off x="7054850" y="52451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>
                <a:sym typeface="Symbol" pitchFamily="18" charset="2"/>
              </a:rPr>
              <a:t>Lemma (Angluin 88)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fr-FR" sz="3200">
                <a:sym typeface="Symbol" pitchFamily="18" charset="2"/>
              </a:rPr>
              <a:t>If a class </a:t>
            </a:r>
            <a:r>
              <a:rPr lang="en-US" altLang="fr-FR" sz="3200" b="1">
                <a:latin typeface="Freestyle Script" pitchFamily="66" charset="0"/>
                <a:sym typeface="Symbol" pitchFamily="18" charset="2"/>
              </a:rPr>
              <a:t>C</a:t>
            </a:r>
            <a:r>
              <a:rPr lang="en-US" altLang="fr-FR" sz="3200">
                <a:sym typeface="Symbol" pitchFamily="18" charset="2"/>
              </a:rPr>
              <a:t> contains a set 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baseline="-25000">
                <a:sym typeface="Symbol" pitchFamily="18" charset="2"/>
              </a:rPr>
              <a:t></a:t>
            </a:r>
            <a:r>
              <a:rPr lang="en-US" altLang="fr-FR" sz="3200">
                <a:sym typeface="Symbol" pitchFamily="18" charset="2"/>
              </a:rPr>
              <a:t> and 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 sets 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baseline="-25000">
                <a:sym typeface="Symbol" pitchFamily="18" charset="2"/>
              </a:rPr>
              <a:t>1</a:t>
            </a:r>
            <a:r>
              <a:rPr lang="en-US" altLang="fr-FR" sz="3200">
                <a:sym typeface="Symbol" pitchFamily="18" charset="2"/>
              </a:rPr>
              <a:t>...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i="1" baseline="-25000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  such that  </a:t>
            </a:r>
            <a:r>
              <a:rPr lang="en-US" altLang="fr-FR" sz="3200" i="1">
                <a:sym typeface="Symbol" pitchFamily="18" charset="2"/>
              </a:rPr>
              <a:t>i</a:t>
            </a:r>
            <a:r>
              <a:rPr lang="en-US" altLang="fr-FR" sz="3200">
                <a:sym typeface="Symbol" pitchFamily="18" charset="2"/>
              </a:rPr>
              <a:t>,</a:t>
            </a:r>
            <a:r>
              <a:rPr lang="en-US" altLang="fr-FR" sz="3200" i="1">
                <a:sym typeface="Symbol" pitchFamily="18" charset="2"/>
              </a:rPr>
              <a:t>j</a:t>
            </a:r>
            <a:r>
              <a:rPr lang="en-US" altLang="fr-FR" sz="3200">
                <a:sym typeface="Symbol" pitchFamily="18" charset="2"/>
              </a:rPr>
              <a:t>[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]   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i="1" baseline="-25000">
                <a:sym typeface="Symbol" pitchFamily="18" charset="2"/>
              </a:rPr>
              <a:t>i </a:t>
            </a:r>
            <a:r>
              <a:rPr lang="en-US" altLang="fr-FR" sz="3200">
                <a:sym typeface="Symbol" pitchFamily="18" charset="2"/>
              </a:rPr>
              <a:t>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i="1" baseline="-25000">
                <a:sym typeface="Symbol" pitchFamily="18" charset="2"/>
              </a:rPr>
              <a:t>j</a:t>
            </a:r>
            <a:r>
              <a:rPr lang="en-US" altLang="fr-FR" sz="3200">
                <a:sym typeface="Symbol" pitchFamily="18" charset="2"/>
              </a:rPr>
              <a:t> = </a:t>
            </a:r>
            <a:r>
              <a:rPr lang="en-US" altLang="fr-FR" sz="3200" i="1">
                <a:sym typeface="Symbol" pitchFamily="18" charset="2"/>
              </a:rPr>
              <a:t>C</a:t>
            </a:r>
            <a:r>
              <a:rPr lang="en-US" altLang="fr-FR" sz="3200" baseline="-25000">
                <a:sym typeface="Symbol" pitchFamily="18" charset="2"/>
              </a:rPr>
              <a:t></a:t>
            </a:r>
            <a:r>
              <a:rPr lang="en-US" altLang="fr-FR" sz="3200">
                <a:sym typeface="Symbol" pitchFamily="18" charset="2"/>
              </a:rPr>
              <a:t>, any algorithm using </a:t>
            </a:r>
            <a:r>
              <a:rPr lang="en-US" altLang="fr-FR" sz="3200">
                <a:solidFill>
                  <a:srgbClr val="00CCFF"/>
                </a:solidFill>
                <a:sym typeface="Symbol" pitchFamily="18" charset="2"/>
              </a:rPr>
              <a:t>membership</a:t>
            </a:r>
            <a:r>
              <a:rPr lang="en-US" altLang="fr-FR" sz="3200">
                <a:sym typeface="Symbol" pitchFamily="18" charset="2"/>
              </a:rPr>
              <a:t>, </a:t>
            </a:r>
            <a:r>
              <a:rPr lang="en-US" altLang="fr-FR" sz="3200">
                <a:solidFill>
                  <a:srgbClr val="00CCFF"/>
                </a:solidFill>
                <a:sym typeface="Symbol" pitchFamily="18" charset="2"/>
              </a:rPr>
              <a:t>weak equivalence</a:t>
            </a:r>
            <a:r>
              <a:rPr lang="en-US" altLang="fr-FR" sz="3200">
                <a:sym typeface="Symbol" pitchFamily="18" charset="2"/>
              </a:rPr>
              <a:t> and </a:t>
            </a:r>
            <a:r>
              <a:rPr lang="en-US" altLang="fr-FR" sz="3200">
                <a:solidFill>
                  <a:srgbClr val="00CCFF"/>
                </a:solidFill>
                <a:sym typeface="Symbol" pitchFamily="18" charset="2"/>
              </a:rPr>
              <a:t>subset</a:t>
            </a:r>
            <a:r>
              <a:rPr lang="en-US" altLang="fr-FR" sz="3200">
                <a:sym typeface="Symbol" pitchFamily="18" charset="2"/>
              </a:rPr>
              <a:t> </a:t>
            </a:r>
            <a:r>
              <a:rPr lang="en-US" altLang="fr-FR" sz="3200" i="1">
                <a:sym typeface="Symbol" pitchFamily="18" charset="2"/>
              </a:rPr>
              <a:t>queries</a:t>
            </a:r>
            <a:r>
              <a:rPr lang="en-US" altLang="fr-FR" sz="3200">
                <a:sym typeface="Symbol" pitchFamily="18" charset="2"/>
              </a:rPr>
              <a:t> needs in the </a:t>
            </a:r>
            <a:r>
              <a:rPr lang="en-US" altLang="fr-FR" sz="3200">
                <a:solidFill>
                  <a:srgbClr val="FF0000"/>
                </a:solidFill>
                <a:sym typeface="Symbol" pitchFamily="18" charset="2"/>
              </a:rPr>
              <a:t>worst</a:t>
            </a:r>
            <a:r>
              <a:rPr lang="en-US" altLang="fr-FR" sz="3200">
                <a:sym typeface="Symbol" pitchFamily="18" charset="2"/>
              </a:rPr>
              <a:t> case to make 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-1 </a:t>
            </a:r>
            <a:r>
              <a:rPr lang="en-US" altLang="fr-FR" sz="3200" i="1">
                <a:sym typeface="Symbol" pitchFamily="18" charset="2"/>
              </a:rPr>
              <a:t>queries</a:t>
            </a:r>
            <a:endParaRPr lang="en-US" altLang="fr-FR" sz="3200">
              <a:sym typeface="Symbol" pitchFamily="18" charset="2"/>
            </a:endParaRPr>
          </a:p>
        </p:txBody>
      </p:sp>
      <p:sp>
        <p:nvSpPr>
          <p:cNvPr id="6349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0D27852-192C-4C6A-9672-8084EE5D4B4D}" type="slidenum">
              <a:rPr lang="fr-FR" altLang="en-US"/>
              <a:pPr eaLnBrk="1" hangingPunct="1"/>
              <a:t>49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altLang="fr-FR" dirty="0"/>
              <a:t>Motivations</a:t>
            </a:r>
            <a:endParaRPr lang="fr-FR" dirty="0"/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EF73685-107D-43EB-91A7-AE7EFC1489DB}" type="slidenum">
              <a:rPr lang="fr-FR" altLang="en-US"/>
              <a:pPr eaLnBrk="1" hangingPunct="1"/>
              <a:t>5</a:t>
            </a:fld>
            <a:endParaRPr lang="fr-FR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58F4806-3356-4F64-BA37-12E7B6CC015E}" type="slidenum">
              <a:rPr lang="fr-FR" altLang="en-US"/>
              <a:pPr eaLnBrk="1" hangingPunct="1"/>
              <a:t>50</a:t>
            </a:fld>
            <a:endParaRPr lang="fr-FR" altLang="en-US"/>
          </a:p>
        </p:txBody>
      </p:sp>
      <p:sp>
        <p:nvSpPr>
          <p:cNvPr id="64516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17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18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19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0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1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2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3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4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5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6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4527" name="Line 13"/>
          <p:cNvSpPr>
            <a:spLocks noChangeShapeType="1"/>
          </p:cNvSpPr>
          <p:nvPr/>
        </p:nvSpPr>
        <p:spPr bwMode="auto">
          <a:xfrm flipH="1">
            <a:off x="4419600" y="2286000"/>
            <a:ext cx="281940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4528" name="Text Box 14"/>
          <p:cNvSpPr txBox="1">
            <a:spLocks noChangeArrowheads="1"/>
          </p:cNvSpPr>
          <p:nvPr/>
        </p:nvSpPr>
        <p:spPr bwMode="auto">
          <a:xfrm>
            <a:off x="7604125" y="1882775"/>
            <a:ext cx="693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3600" i="1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C</a:t>
            </a:r>
            <a:r>
              <a:rPr lang="fr-FR" altLang="fr-FR" sz="3600" baseline="-250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</a:t>
            </a:r>
            <a:endParaRPr lang="fr-FR" altLang="fr-FR" sz="3600" baseline="-2500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64529" name="Text Box 16"/>
          <p:cNvSpPr txBox="1">
            <a:spLocks noChangeArrowheads="1"/>
          </p:cNvSpPr>
          <p:nvPr/>
        </p:nvSpPr>
        <p:spPr bwMode="auto">
          <a:xfrm>
            <a:off x="539750" y="568325"/>
            <a:ext cx="2087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 dirty="0">
                <a:latin typeface="Gill Sans MT" panose="020B0502020104020203" pitchFamily="34" charset="0"/>
              </a:rPr>
              <a:t>WEQ(C</a:t>
            </a:r>
            <a:r>
              <a:rPr lang="fr-FR" altLang="fr-FR" sz="3200" dirty="0">
                <a:latin typeface="Gill Sans MT" panose="020B0502020104020203" pitchFamily="34" charset="0"/>
                <a:sym typeface="Symbol" pitchFamily="18" charset="2"/>
              </a:rPr>
              <a:t></a:t>
            </a:r>
            <a:r>
              <a:rPr lang="fr-FR" altLang="fr-FR" sz="3200" dirty="0">
                <a:latin typeface="Gill Sans MT" panose="020B0502020104020203" pitchFamily="34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E8C8048-ADDF-46E9-B892-91EB4BAFE7B9}" type="slidenum">
              <a:rPr lang="fr-FR" altLang="en-US"/>
              <a:pPr eaLnBrk="1" hangingPunct="1"/>
              <a:t>51</a:t>
            </a:fld>
            <a:endParaRPr lang="fr-FR" altLang="en-US"/>
          </a:p>
        </p:txBody>
      </p:sp>
      <p:sp>
        <p:nvSpPr>
          <p:cNvPr id="65540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1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2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3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4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5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6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7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solidFill>
            <a:srgbClr val="FFFF66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8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49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50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5551" name="Line 13"/>
          <p:cNvSpPr>
            <a:spLocks noChangeShapeType="1"/>
          </p:cNvSpPr>
          <p:nvPr/>
        </p:nvSpPr>
        <p:spPr bwMode="auto">
          <a:xfrm flipH="1" flipV="1">
            <a:off x="4419600" y="5105400"/>
            <a:ext cx="7620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5552" name="Text Box 14"/>
          <p:cNvSpPr txBox="1">
            <a:spLocks noChangeArrowheads="1"/>
          </p:cNvSpPr>
          <p:nvPr/>
        </p:nvSpPr>
        <p:spPr bwMode="auto">
          <a:xfrm>
            <a:off x="5181600" y="5187950"/>
            <a:ext cx="33512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 dirty="0">
                <a:latin typeface="Gill Sans MT" panose="020B0502020104020203" pitchFamily="34" charset="0"/>
              </a:rPr>
              <a:t>Equivalence query on this </a:t>
            </a:r>
            <a:r>
              <a:rPr lang="en-US" altLang="fr-FR" sz="2400" i="1" dirty="0">
                <a:latin typeface="Gill Sans MT" panose="020B0502020104020203" pitchFamily="34" charset="0"/>
                <a:sym typeface="Symbol" pitchFamily="18" charset="2"/>
              </a:rPr>
              <a:t>C</a:t>
            </a:r>
            <a:r>
              <a:rPr lang="en-US" altLang="fr-FR" sz="2400" i="1" baseline="-25000" dirty="0">
                <a:latin typeface="Gill Sans MT" panose="020B0502020104020203" pitchFamily="34" charset="0"/>
                <a:sym typeface="Symbol" pitchFamily="18" charset="2"/>
              </a:rPr>
              <a:t>i</a:t>
            </a:r>
          </a:p>
        </p:txBody>
      </p:sp>
      <p:grpSp>
        <p:nvGrpSpPr>
          <p:cNvPr id="148495" name="Group 15"/>
          <p:cNvGrpSpPr>
            <a:grpSpLocks/>
          </p:cNvGrpSpPr>
          <p:nvPr/>
        </p:nvGrpSpPr>
        <p:grpSpPr bwMode="auto">
          <a:xfrm>
            <a:off x="3505200" y="4191000"/>
            <a:ext cx="1524000" cy="762000"/>
            <a:chOff x="2208" y="2640"/>
            <a:chExt cx="960" cy="480"/>
          </a:xfrm>
        </p:grpSpPr>
        <p:sp>
          <p:nvSpPr>
            <p:cNvPr id="65555" name="Line 16"/>
            <p:cNvSpPr>
              <a:spLocks noChangeShapeType="1"/>
            </p:cNvSpPr>
            <p:nvPr/>
          </p:nvSpPr>
          <p:spPr bwMode="auto">
            <a:xfrm>
              <a:off x="2256" y="2640"/>
              <a:ext cx="912" cy="48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6" name="Line 17"/>
            <p:cNvSpPr>
              <a:spLocks noChangeShapeType="1"/>
            </p:cNvSpPr>
            <p:nvPr/>
          </p:nvSpPr>
          <p:spPr bwMode="auto">
            <a:xfrm flipV="1">
              <a:off x="2208" y="2688"/>
              <a:ext cx="960" cy="28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684213" y="568325"/>
            <a:ext cx="18716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>
                <a:latin typeface="Gill Sans MT" panose="020B0502020104020203" pitchFamily="34" charset="0"/>
              </a:rPr>
              <a:t>WEQ(C</a:t>
            </a:r>
            <a:r>
              <a:rPr lang="fr-FR" altLang="fr-FR" sz="3200" baseline="-25000">
                <a:latin typeface="Gill Sans MT" panose="020B0502020104020203" pitchFamily="34" charset="0"/>
              </a:rPr>
              <a:t>j</a:t>
            </a:r>
            <a:r>
              <a:rPr lang="fr-FR" altLang="fr-FR" sz="3200">
                <a:latin typeface="Gill Sans MT" panose="020B0502020104020203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3D6D42E-EAA5-4ABA-90CC-D8F0D4456338}" type="slidenum">
              <a:rPr lang="fr-FR" altLang="en-US"/>
              <a:pPr eaLnBrk="1" hangingPunct="1"/>
              <a:t>52</a:t>
            </a:fld>
            <a:endParaRPr lang="fr-FR" altLang="en-US"/>
          </a:p>
        </p:txBody>
      </p:sp>
      <p:sp>
        <p:nvSpPr>
          <p:cNvPr id="66564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65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66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67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68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69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0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1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2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3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4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6575" name="Line 13"/>
          <p:cNvSpPr>
            <a:spLocks noChangeShapeType="1"/>
          </p:cNvSpPr>
          <p:nvPr/>
        </p:nvSpPr>
        <p:spPr bwMode="auto">
          <a:xfrm flipH="1" flipV="1">
            <a:off x="4419600" y="3048000"/>
            <a:ext cx="762000" cy="2438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6576" name="Text Box 14"/>
          <p:cNvSpPr txBox="1">
            <a:spLocks noChangeArrowheads="1"/>
          </p:cNvSpPr>
          <p:nvPr/>
        </p:nvSpPr>
        <p:spPr bwMode="auto">
          <a:xfrm>
            <a:off x="5181600" y="5187950"/>
            <a:ext cx="2947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latin typeface="Lucida Console" pitchFamily="49" charset="0"/>
              </a:rPr>
              <a:t>Is </a:t>
            </a:r>
            <a:r>
              <a:rPr lang="en-US" altLang="fr-FR" sz="2400" i="1">
                <a:latin typeface="Lucida Console" pitchFamily="49" charset="0"/>
                <a:sym typeface="Symbol" pitchFamily="18" charset="2"/>
              </a:rPr>
              <a:t>C</a:t>
            </a:r>
            <a:r>
              <a:rPr lang="en-US" altLang="fr-FR" sz="2800" baseline="-25000">
                <a:latin typeface="Lucida Console" pitchFamily="49" charset="0"/>
                <a:sym typeface="Symbol" pitchFamily="18" charset="2"/>
              </a:rPr>
              <a:t></a:t>
            </a:r>
            <a:r>
              <a:rPr lang="en-US" altLang="fr-FR" sz="2400">
                <a:latin typeface="Lucida Console" pitchFamily="49" charset="0"/>
              </a:rPr>
              <a:t> included?</a:t>
            </a:r>
          </a:p>
        </p:txBody>
      </p:sp>
      <p:sp>
        <p:nvSpPr>
          <p:cNvPr id="149519" name="Text Box 15"/>
          <p:cNvSpPr txBox="1">
            <a:spLocks noChangeArrowheads="1"/>
          </p:cNvSpPr>
          <p:nvPr/>
        </p:nvSpPr>
        <p:spPr bwMode="auto">
          <a:xfrm>
            <a:off x="755650" y="4941888"/>
            <a:ext cx="2946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fr-FR" sz="3600">
                <a:solidFill>
                  <a:srgbClr val="FF3300"/>
                </a:solidFill>
                <a:latin typeface="Lucida Console" pitchFamily="49" charset="0"/>
              </a:rPr>
              <a:t>YES!!!</a:t>
            </a:r>
          </a:p>
          <a:p>
            <a:pPr algn="ctr"/>
            <a:r>
              <a:rPr lang="en-US" altLang="fr-FR" sz="3600">
                <a:solidFill>
                  <a:srgbClr val="FF3300"/>
                </a:solidFill>
                <a:latin typeface="Lucida Console" pitchFamily="49" charset="0"/>
              </a:rPr>
              <a:t>(so what?)</a:t>
            </a:r>
          </a:p>
        </p:txBody>
      </p:sp>
      <p:sp>
        <p:nvSpPr>
          <p:cNvPr id="66578" name="Text Box 16"/>
          <p:cNvSpPr txBox="1">
            <a:spLocks noChangeArrowheads="1"/>
          </p:cNvSpPr>
          <p:nvPr/>
        </p:nvSpPr>
        <p:spPr bwMode="auto">
          <a:xfrm>
            <a:off x="684213" y="568325"/>
            <a:ext cx="1943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>
                <a:latin typeface="Comic Sans MS" pitchFamily="66" charset="0"/>
              </a:rPr>
              <a:t>Sub(C</a:t>
            </a:r>
            <a:r>
              <a:rPr lang="fr-FR" altLang="fr-FR" sz="3200">
                <a:latin typeface="Comic Sans MS" pitchFamily="66" charset="0"/>
                <a:sym typeface="Symbol" pitchFamily="18" charset="2"/>
              </a:rPr>
              <a:t></a:t>
            </a:r>
            <a:r>
              <a:rPr lang="fr-FR" altLang="fr-FR" sz="3200"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9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2733919-D84E-400C-9000-697DF64F384B}" type="slidenum">
              <a:rPr lang="fr-FR" altLang="en-US"/>
              <a:pPr eaLnBrk="1" hangingPunct="1"/>
              <a:t>53</a:t>
            </a:fld>
            <a:endParaRPr lang="fr-FR" altLang="en-US"/>
          </a:p>
        </p:txBody>
      </p:sp>
      <p:sp>
        <p:nvSpPr>
          <p:cNvPr id="67588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89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0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1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2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3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4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5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solidFill>
            <a:srgbClr val="FFFF66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6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7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8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7599" name="Line 13"/>
          <p:cNvSpPr>
            <a:spLocks noChangeShapeType="1"/>
          </p:cNvSpPr>
          <p:nvPr/>
        </p:nvSpPr>
        <p:spPr bwMode="auto">
          <a:xfrm flipH="1" flipV="1">
            <a:off x="4419600" y="5105400"/>
            <a:ext cx="7620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00" name="Text Box 14"/>
          <p:cNvSpPr txBox="1">
            <a:spLocks noChangeArrowheads="1"/>
          </p:cNvSpPr>
          <p:nvPr/>
        </p:nvSpPr>
        <p:spPr bwMode="auto">
          <a:xfrm>
            <a:off x="5181600" y="5187950"/>
            <a:ext cx="3062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latin typeface="Lucida Console" pitchFamily="49" charset="0"/>
              </a:rPr>
              <a:t>Subset query on this </a:t>
            </a:r>
            <a:r>
              <a:rPr lang="en-US" altLang="fr-FR" sz="2400" i="1">
                <a:latin typeface="Lucida Console" pitchFamily="49" charset="0"/>
                <a:sym typeface="Symbol" pitchFamily="18" charset="2"/>
              </a:rPr>
              <a:t>C</a:t>
            </a:r>
            <a:r>
              <a:rPr lang="en-US" altLang="fr-FR" sz="2400" i="1" baseline="-25000">
                <a:latin typeface="Lucida Console" pitchFamily="49" charset="0"/>
                <a:sym typeface="Symbol" pitchFamily="18" charset="2"/>
              </a:rPr>
              <a:t>i</a:t>
            </a:r>
          </a:p>
        </p:txBody>
      </p:sp>
      <p:grpSp>
        <p:nvGrpSpPr>
          <p:cNvPr id="150543" name="Group 15"/>
          <p:cNvGrpSpPr>
            <a:grpSpLocks/>
          </p:cNvGrpSpPr>
          <p:nvPr/>
        </p:nvGrpSpPr>
        <p:grpSpPr bwMode="auto">
          <a:xfrm>
            <a:off x="3505200" y="4191000"/>
            <a:ext cx="1524000" cy="762000"/>
            <a:chOff x="2208" y="2640"/>
            <a:chExt cx="960" cy="480"/>
          </a:xfrm>
        </p:grpSpPr>
        <p:sp>
          <p:nvSpPr>
            <p:cNvPr id="67603" name="Line 16"/>
            <p:cNvSpPr>
              <a:spLocks noChangeShapeType="1"/>
            </p:cNvSpPr>
            <p:nvPr/>
          </p:nvSpPr>
          <p:spPr bwMode="auto">
            <a:xfrm>
              <a:off x="2256" y="2640"/>
              <a:ext cx="912" cy="48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4" name="Line 17"/>
            <p:cNvSpPr>
              <a:spLocks noChangeShapeType="1"/>
            </p:cNvSpPr>
            <p:nvPr/>
          </p:nvSpPr>
          <p:spPr bwMode="auto">
            <a:xfrm flipV="1">
              <a:off x="2208" y="2688"/>
              <a:ext cx="960" cy="28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7602" name="Text Box 18"/>
          <p:cNvSpPr txBox="1">
            <a:spLocks noChangeArrowheads="1"/>
          </p:cNvSpPr>
          <p:nvPr/>
        </p:nvSpPr>
        <p:spPr bwMode="auto">
          <a:xfrm>
            <a:off x="684213" y="568325"/>
            <a:ext cx="1655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>
                <a:latin typeface="Comic Sans MS" pitchFamily="66" charset="0"/>
              </a:rPr>
              <a:t>Sub(C</a:t>
            </a:r>
            <a:r>
              <a:rPr lang="fr-FR" altLang="fr-FR" sz="3200" baseline="-25000">
                <a:latin typeface="Comic Sans MS" pitchFamily="66" charset="0"/>
              </a:rPr>
              <a:t>j</a:t>
            </a:r>
            <a:r>
              <a:rPr lang="fr-FR" altLang="fr-FR" sz="3200"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AD8481F-5C04-43DB-ABB6-82B365576E92}" type="slidenum">
              <a:rPr lang="fr-FR" altLang="en-US"/>
              <a:pPr eaLnBrk="1" hangingPunct="1"/>
              <a:t>54</a:t>
            </a:fld>
            <a:endParaRPr lang="fr-FR" altLang="en-US"/>
          </a:p>
        </p:txBody>
      </p:sp>
      <p:sp>
        <p:nvSpPr>
          <p:cNvPr id="68612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3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4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5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6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7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8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19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20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21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22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623" name="Line 13"/>
          <p:cNvSpPr>
            <a:spLocks noChangeShapeType="1"/>
          </p:cNvSpPr>
          <p:nvPr/>
        </p:nvSpPr>
        <p:spPr bwMode="auto">
          <a:xfrm flipH="1" flipV="1">
            <a:off x="4419600" y="3048000"/>
            <a:ext cx="762000" cy="2438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8624" name="Text Box 14"/>
          <p:cNvSpPr txBox="1">
            <a:spLocks noChangeArrowheads="1"/>
          </p:cNvSpPr>
          <p:nvPr/>
        </p:nvSpPr>
        <p:spPr bwMode="auto">
          <a:xfrm>
            <a:off x="5148263" y="5227638"/>
            <a:ext cx="20794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latin typeface="Gill Sans MT" panose="020B0502020104020203" pitchFamily="34" charset="0"/>
              </a:rPr>
              <a:t>Does </a:t>
            </a:r>
            <a:r>
              <a:rPr lang="en-US" altLang="fr-FR" sz="2400" i="1">
                <a:latin typeface="Gill Sans MT" panose="020B0502020104020203" pitchFamily="34" charset="0"/>
              </a:rPr>
              <a:t>x</a:t>
            </a:r>
            <a:r>
              <a:rPr lang="en-US" altLang="fr-FR" sz="2400">
                <a:latin typeface="Gill Sans MT" panose="020B0502020104020203" pitchFamily="34" charset="0"/>
              </a:rPr>
              <a:t> belong?</a:t>
            </a:r>
          </a:p>
        </p:txBody>
      </p:sp>
      <p:sp>
        <p:nvSpPr>
          <p:cNvPr id="151567" name="Text Box 15"/>
          <p:cNvSpPr txBox="1">
            <a:spLocks noChangeArrowheads="1"/>
          </p:cNvSpPr>
          <p:nvPr/>
        </p:nvSpPr>
        <p:spPr bwMode="auto">
          <a:xfrm>
            <a:off x="1417638" y="4921250"/>
            <a:ext cx="2101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fr-FR" sz="3600" dirty="0">
                <a:solidFill>
                  <a:srgbClr val="FF3300"/>
                </a:solidFill>
                <a:latin typeface="Gill Sans MT" panose="020B0502020104020203" pitchFamily="34" charset="0"/>
              </a:rPr>
              <a:t>YES!!!</a:t>
            </a:r>
          </a:p>
          <a:p>
            <a:pPr algn="ctr"/>
            <a:r>
              <a:rPr lang="en-US" altLang="fr-FR" sz="3600" dirty="0">
                <a:solidFill>
                  <a:srgbClr val="FF3300"/>
                </a:solidFill>
                <a:latin typeface="Gill Sans MT" panose="020B0502020104020203" pitchFamily="34" charset="0"/>
              </a:rPr>
              <a:t>(so what?)</a:t>
            </a:r>
          </a:p>
        </p:txBody>
      </p:sp>
      <p:sp>
        <p:nvSpPr>
          <p:cNvPr id="68626" name="Text Box 16"/>
          <p:cNvSpPr txBox="1">
            <a:spLocks noChangeArrowheads="1"/>
          </p:cNvSpPr>
          <p:nvPr/>
        </p:nvSpPr>
        <p:spPr bwMode="auto">
          <a:xfrm>
            <a:off x="4191000" y="2747963"/>
            <a:ext cx="36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latin typeface="Comic Sans MS" pitchFamily="66" charset="0"/>
              </a:rPr>
              <a:t>x</a:t>
            </a:r>
            <a:endParaRPr lang="es-ES_tradnl" altLang="fr-FR" sz="2400">
              <a:latin typeface="Comic Sans MS" pitchFamily="66" charset="0"/>
            </a:endParaRPr>
          </a:p>
        </p:txBody>
      </p:sp>
      <p:sp>
        <p:nvSpPr>
          <p:cNvPr id="68627" name="Text Box 17"/>
          <p:cNvSpPr txBox="1">
            <a:spLocks noChangeArrowheads="1"/>
          </p:cNvSpPr>
          <p:nvPr/>
        </p:nvSpPr>
        <p:spPr bwMode="auto">
          <a:xfrm>
            <a:off x="684213" y="568325"/>
            <a:ext cx="1655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>
                <a:latin typeface="Gill Sans MT" panose="020B0502020104020203" pitchFamily="34" charset="0"/>
              </a:rPr>
              <a:t>MQ(</a:t>
            </a:r>
            <a:r>
              <a:rPr lang="fr-FR" altLang="fr-FR" sz="3200" i="1">
                <a:latin typeface="Gill Sans MT" panose="020B0502020104020203" pitchFamily="34" charset="0"/>
              </a:rPr>
              <a:t>x</a:t>
            </a:r>
            <a:r>
              <a:rPr lang="fr-FR" altLang="fr-FR" sz="3200">
                <a:latin typeface="Gill Sans MT" panose="020B0502020104020203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7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6E01AB3-6FCB-4B31-8A7E-FB25986DED84}" type="slidenum">
              <a:rPr lang="fr-FR" altLang="en-US"/>
              <a:pPr eaLnBrk="1" hangingPunct="1"/>
              <a:t>55</a:t>
            </a:fld>
            <a:endParaRPr lang="fr-FR" altLang="en-US"/>
          </a:p>
        </p:txBody>
      </p:sp>
      <p:sp>
        <p:nvSpPr>
          <p:cNvPr id="69636" name="Oval 2"/>
          <p:cNvSpPr>
            <a:spLocks noChangeArrowheads="1"/>
          </p:cNvSpPr>
          <p:nvPr/>
        </p:nvSpPr>
        <p:spPr bwMode="auto">
          <a:xfrm>
            <a:off x="36576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37" name="Oval 3"/>
          <p:cNvSpPr>
            <a:spLocks noChangeArrowheads="1"/>
          </p:cNvSpPr>
          <p:nvPr/>
        </p:nvSpPr>
        <p:spPr bwMode="auto">
          <a:xfrm rot="-5313439">
            <a:off x="2857500" y="14097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38" name="Oval 4"/>
          <p:cNvSpPr>
            <a:spLocks noChangeArrowheads="1"/>
          </p:cNvSpPr>
          <p:nvPr/>
        </p:nvSpPr>
        <p:spPr bwMode="auto">
          <a:xfrm rot="-1505196">
            <a:off x="1600200" y="3200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39" name="Oval 5"/>
          <p:cNvSpPr>
            <a:spLocks noChangeArrowheads="1"/>
          </p:cNvSpPr>
          <p:nvPr/>
        </p:nvSpPr>
        <p:spPr bwMode="auto">
          <a:xfrm rot="1064865">
            <a:off x="3810000" y="29718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0" name="Oval 6"/>
          <p:cNvSpPr>
            <a:spLocks noChangeArrowheads="1"/>
          </p:cNvSpPr>
          <p:nvPr/>
        </p:nvSpPr>
        <p:spPr bwMode="auto">
          <a:xfrm rot="2252206">
            <a:off x="3733800" y="3429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1" name="Oval 7"/>
          <p:cNvSpPr>
            <a:spLocks noChangeArrowheads="1"/>
          </p:cNvSpPr>
          <p:nvPr/>
        </p:nvSpPr>
        <p:spPr bwMode="auto">
          <a:xfrm rot="2164689">
            <a:off x="1905000" y="20574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2" name="Oval 8"/>
          <p:cNvSpPr>
            <a:spLocks noChangeArrowheads="1"/>
          </p:cNvSpPr>
          <p:nvPr/>
        </p:nvSpPr>
        <p:spPr bwMode="auto">
          <a:xfrm rot="3795912">
            <a:off x="2324100" y="15621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3" name="Oval 9"/>
          <p:cNvSpPr>
            <a:spLocks noChangeArrowheads="1"/>
          </p:cNvSpPr>
          <p:nvPr/>
        </p:nvSpPr>
        <p:spPr bwMode="auto">
          <a:xfrm rot="5955707">
            <a:off x="2552700" y="40005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4" name="Oval 10"/>
          <p:cNvSpPr>
            <a:spLocks noChangeArrowheads="1"/>
          </p:cNvSpPr>
          <p:nvPr/>
        </p:nvSpPr>
        <p:spPr bwMode="auto">
          <a:xfrm rot="-2171721">
            <a:off x="3810000" y="1905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5" name="Oval 11"/>
          <p:cNvSpPr>
            <a:spLocks noChangeArrowheads="1"/>
          </p:cNvSpPr>
          <p:nvPr/>
        </p:nvSpPr>
        <p:spPr bwMode="auto">
          <a:xfrm>
            <a:off x="1676400" y="2667000"/>
            <a:ext cx="3276600" cy="7620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6" name="Oval 12"/>
          <p:cNvSpPr>
            <a:spLocks noChangeArrowheads="1"/>
          </p:cNvSpPr>
          <p:nvPr/>
        </p:nvSpPr>
        <p:spPr bwMode="auto">
          <a:xfrm>
            <a:off x="4114800" y="2743200"/>
            <a:ext cx="5334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9647" name="Line 13"/>
          <p:cNvSpPr>
            <a:spLocks noChangeShapeType="1"/>
          </p:cNvSpPr>
          <p:nvPr/>
        </p:nvSpPr>
        <p:spPr bwMode="auto">
          <a:xfrm flipH="1" flipV="1">
            <a:off x="4191000" y="5029200"/>
            <a:ext cx="99060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9648" name="Text Box 14"/>
          <p:cNvSpPr txBox="1">
            <a:spLocks noChangeArrowheads="1"/>
          </p:cNvSpPr>
          <p:nvPr/>
        </p:nvSpPr>
        <p:spPr bwMode="auto">
          <a:xfrm>
            <a:off x="5181600" y="5218113"/>
            <a:ext cx="20794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latin typeface="Gill Sans MT" panose="020B0502020104020203" pitchFamily="34" charset="0"/>
              </a:rPr>
              <a:t>Does </a:t>
            </a:r>
            <a:r>
              <a:rPr lang="en-US" altLang="fr-FR" sz="2400" i="1">
                <a:latin typeface="Gill Sans MT" panose="020B0502020104020203" pitchFamily="34" charset="0"/>
              </a:rPr>
              <a:t>x</a:t>
            </a:r>
            <a:r>
              <a:rPr lang="en-US" altLang="fr-FR" sz="2400">
                <a:latin typeface="Gill Sans MT" panose="020B0502020104020203" pitchFamily="34" charset="0"/>
              </a:rPr>
              <a:t> belong?</a:t>
            </a:r>
          </a:p>
        </p:txBody>
      </p:sp>
      <p:sp>
        <p:nvSpPr>
          <p:cNvPr id="69649" name="Text Box 15"/>
          <p:cNvSpPr txBox="1">
            <a:spLocks noChangeArrowheads="1"/>
          </p:cNvSpPr>
          <p:nvPr/>
        </p:nvSpPr>
        <p:spPr bwMode="auto">
          <a:xfrm>
            <a:off x="3924300" y="4802188"/>
            <a:ext cx="36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CC0066"/>
                </a:solidFill>
                <a:latin typeface="Comic Sans MS" pitchFamily="66" charset="0"/>
              </a:rPr>
              <a:t>x</a:t>
            </a:r>
            <a:endParaRPr lang="es-ES_tradnl" altLang="fr-FR" sz="2400">
              <a:latin typeface="Comic Sans MS" pitchFamily="66" charset="0"/>
            </a:endParaRPr>
          </a:p>
        </p:txBody>
      </p:sp>
      <p:grpSp>
        <p:nvGrpSpPr>
          <p:cNvPr id="152592" name="Group 16"/>
          <p:cNvGrpSpPr>
            <a:grpSpLocks/>
          </p:cNvGrpSpPr>
          <p:nvPr/>
        </p:nvGrpSpPr>
        <p:grpSpPr bwMode="auto">
          <a:xfrm>
            <a:off x="1322388" y="4191000"/>
            <a:ext cx="3706812" cy="1482725"/>
            <a:chOff x="833" y="2640"/>
            <a:chExt cx="2335" cy="934"/>
          </a:xfrm>
        </p:grpSpPr>
        <p:grpSp>
          <p:nvGrpSpPr>
            <p:cNvPr id="69652" name="Group 17"/>
            <p:cNvGrpSpPr>
              <a:grpSpLocks/>
            </p:cNvGrpSpPr>
            <p:nvPr/>
          </p:nvGrpSpPr>
          <p:grpSpPr bwMode="auto">
            <a:xfrm>
              <a:off x="2208" y="2640"/>
              <a:ext cx="960" cy="480"/>
              <a:chOff x="2208" y="2640"/>
              <a:chExt cx="960" cy="480"/>
            </a:xfrm>
          </p:grpSpPr>
          <p:sp>
            <p:nvSpPr>
              <p:cNvPr id="69654" name="Line 18"/>
              <p:cNvSpPr>
                <a:spLocks noChangeShapeType="1"/>
              </p:cNvSpPr>
              <p:nvPr/>
            </p:nvSpPr>
            <p:spPr bwMode="auto">
              <a:xfrm>
                <a:off x="2256" y="2640"/>
                <a:ext cx="912" cy="48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>
                  <a:latin typeface="Gill Sans MT" panose="020B0502020104020203" pitchFamily="34" charset="0"/>
                </a:endParaRPr>
              </a:p>
            </p:txBody>
          </p:sp>
          <p:sp>
            <p:nvSpPr>
              <p:cNvPr id="69655" name="Line 19"/>
              <p:cNvSpPr>
                <a:spLocks noChangeShapeType="1"/>
              </p:cNvSpPr>
              <p:nvPr/>
            </p:nvSpPr>
            <p:spPr bwMode="auto">
              <a:xfrm flipV="1">
                <a:off x="2208" y="2688"/>
                <a:ext cx="960" cy="28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69653" name="Text Box 20"/>
            <p:cNvSpPr txBox="1">
              <a:spLocks noChangeArrowheads="1"/>
            </p:cNvSpPr>
            <p:nvPr/>
          </p:nvSpPr>
          <p:spPr bwMode="auto">
            <a:xfrm>
              <a:off x="833" y="2818"/>
              <a:ext cx="1300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fr-FR" sz="3600" dirty="0">
                  <a:solidFill>
                    <a:srgbClr val="FF3300"/>
                  </a:solidFill>
                  <a:latin typeface="Gill Sans MT" panose="020B0502020104020203" pitchFamily="34" charset="0"/>
                </a:rPr>
                <a:t>No…</a:t>
              </a:r>
            </a:p>
            <a:p>
              <a:pPr algn="ctr"/>
              <a:r>
                <a:rPr lang="en-US" altLang="fr-FR" sz="3600" dirty="0">
                  <a:solidFill>
                    <a:srgbClr val="FF3300"/>
                  </a:solidFill>
                  <a:latin typeface="Gill Sans MT" panose="020B0502020104020203" pitchFamily="34" charset="0"/>
                </a:rPr>
                <a:t>of course.</a:t>
              </a:r>
            </a:p>
          </p:txBody>
        </p:sp>
      </p:grpSp>
      <p:sp>
        <p:nvSpPr>
          <p:cNvPr id="69651" name="Text Box 21"/>
          <p:cNvSpPr txBox="1">
            <a:spLocks noChangeArrowheads="1"/>
          </p:cNvSpPr>
          <p:nvPr/>
        </p:nvSpPr>
        <p:spPr bwMode="auto">
          <a:xfrm>
            <a:off x="684213" y="568325"/>
            <a:ext cx="1655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3200">
                <a:latin typeface="Gill Sans MT" panose="020B0502020104020203" pitchFamily="34" charset="0"/>
              </a:rPr>
              <a:t>MQ(</a:t>
            </a:r>
            <a:r>
              <a:rPr lang="fr-FR" altLang="fr-FR" sz="3200" i="1">
                <a:latin typeface="Gill Sans MT" panose="020B0502020104020203" pitchFamily="34" charset="0"/>
              </a:rPr>
              <a:t>x</a:t>
            </a:r>
            <a:r>
              <a:rPr lang="fr-FR" altLang="fr-FR" sz="3200">
                <a:latin typeface="Gill Sans MT" panose="020B0502020104020203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>
                <a:sym typeface="Symbol" pitchFamily="18" charset="2"/>
              </a:rPr>
              <a:t>Proof (summarised)</a:t>
            </a:r>
          </a:p>
        </p:txBody>
      </p:sp>
      <p:graphicFrame>
        <p:nvGraphicFramePr>
          <p:cNvPr id="153637" name="Group 3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5528138"/>
              </p:ext>
            </p:extLst>
          </p:nvPr>
        </p:nvGraphicFramePr>
        <p:xfrm>
          <a:off x="1116013" y="1844675"/>
          <a:ext cx="7437437" cy="3814884"/>
        </p:xfrm>
        <a:graphic>
          <a:graphicData uri="http://schemas.openxmlformats.org/drawingml/2006/table">
            <a:tbl>
              <a:tblPr/>
              <a:tblGrid>
                <a:gridCol w="247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3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9345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Query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Answer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Action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686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WEQ(</a:t>
                      </a:r>
                      <a:r>
                        <a:rPr kumimoji="0" lang="en-US" alt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i</a:t>
                      </a: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No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eliminates 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i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290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SSQ(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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eliminates nothing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686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SSQ(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i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eliminates nothing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933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MQ(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x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 ( 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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eliminates nothing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823"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MQ(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x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) ( </a:t>
                      </a:r>
                      <a:r>
                        <a:rPr kumimoji="0" lang="en-US" altLang="fr-FR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</a:t>
                      </a: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 )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algn="just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eliminates   </a:t>
                      </a:r>
                      <a:r>
                        <a:rPr kumimoji="0" lang="en-US" alt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i </a:t>
                      </a: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 such that  </a:t>
                      </a:r>
                      <a:r>
                        <a:rPr kumimoji="0" lang="en-US" alt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x</a:t>
                      </a:r>
                      <a:r>
                        <a:rPr kumimoji="0" lang="en-US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  </a:t>
                      </a:r>
                      <a:r>
                        <a:rPr kumimoji="0" lang="en-US" alt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C</a:t>
                      </a:r>
                      <a:r>
                        <a:rPr kumimoji="0" lang="en-US" altLang="fr-FR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sym typeface="Symbol" pitchFamily="18" charset="2"/>
                        </a:rPr>
                        <a:t>i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065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00411AA-3BB4-48FC-8440-7EA8395CF146}" type="slidenum">
              <a:rPr lang="fr-FR" altLang="en-US"/>
              <a:pPr eaLnBrk="1" hangingPunct="1"/>
              <a:t>56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>
                <a:sym typeface="Symbol" pitchFamily="18" charset="2"/>
              </a:rPr>
              <a:t>Corollary</a:t>
            </a:r>
            <a:endParaRPr lang="en-US" altLang="fr-FR" baseline="-25000">
              <a:sym typeface="Symbol" pitchFamily="18" charset="2"/>
            </a:endParaRP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23850" y="1981200"/>
            <a:ext cx="836295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fr-FR" i="1">
                <a:sym typeface="Symbol" pitchFamily="18" charset="2"/>
              </a:rPr>
              <a:t>	</a:t>
            </a:r>
            <a:r>
              <a:rPr lang="en-US" altLang="fr-FR">
                <a:sym typeface="Symbol" pitchFamily="18" charset="2"/>
              </a:rPr>
              <a:t>Let </a:t>
            </a:r>
            <a:r>
              <a:rPr lang="en-US" altLang="fr-FR" i="1">
                <a:sym typeface="Symbol" pitchFamily="18" charset="2"/>
              </a:rPr>
              <a:t>DFA</a:t>
            </a:r>
            <a:r>
              <a:rPr lang="en-US" altLang="fr-FR" i="1" baseline="-25000">
                <a:sym typeface="Symbol" pitchFamily="18" charset="2"/>
              </a:rPr>
              <a:t>n</a:t>
            </a:r>
            <a:r>
              <a:rPr lang="en-US" altLang="fr-FR">
                <a:sym typeface="Symbol" pitchFamily="18" charset="2"/>
              </a:rPr>
              <a:t> be the class of DFA with at most</a:t>
            </a:r>
            <a:r>
              <a:rPr lang="en-US" altLang="fr-FR" i="1">
                <a:sym typeface="Symbol" pitchFamily="18" charset="2"/>
              </a:rPr>
              <a:t> n </a:t>
            </a:r>
            <a:r>
              <a:rPr lang="en-US" altLang="fr-FR">
                <a:sym typeface="Symbol" pitchFamily="18" charset="2"/>
              </a:rPr>
              <a:t>states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fr-FR" i="1">
                <a:sym typeface="Symbol" pitchFamily="18" charset="2"/>
              </a:rPr>
              <a:t>	DFA</a:t>
            </a:r>
            <a:r>
              <a:rPr lang="en-US" altLang="fr-FR" i="1" baseline="-25000">
                <a:sym typeface="Symbol" pitchFamily="18" charset="2"/>
              </a:rPr>
              <a:t>n</a:t>
            </a:r>
            <a:r>
              <a:rPr lang="en-US" altLang="fr-FR">
                <a:sym typeface="Symbol" pitchFamily="18" charset="2"/>
              </a:rPr>
              <a:t> cannot be identified by a polynomial number of membership, weak equivalence and inclusion </a:t>
            </a:r>
            <a:r>
              <a:rPr lang="en-US" altLang="fr-FR" i="1">
                <a:sym typeface="Symbol" pitchFamily="18" charset="2"/>
              </a:rPr>
              <a:t>queries</a:t>
            </a:r>
            <a:r>
              <a:rPr lang="en-US" altLang="fr-FR">
                <a:sym typeface="Symbol" pitchFamily="18" charset="2"/>
              </a:rPr>
              <a:t>.</a:t>
            </a:r>
            <a:endParaRPr lang="en-US" altLang="fr-FR" i="1">
              <a:sym typeface="Symbol" pitchFamily="18" charset="2"/>
            </a:endParaRPr>
          </a:p>
          <a:p>
            <a:pPr eaLnBrk="1" hangingPunct="1"/>
            <a:r>
              <a:rPr lang="en-US" altLang="fr-FR" i="1">
                <a:sym typeface="Symbol" pitchFamily="18" charset="2"/>
              </a:rPr>
              <a:t>L</a:t>
            </a:r>
            <a:r>
              <a:rPr lang="en-US" altLang="fr-FR" baseline="-25000">
                <a:sym typeface="Symbol" pitchFamily="18" charset="2"/>
              </a:rPr>
              <a:t></a:t>
            </a:r>
            <a:r>
              <a:rPr lang="en-US" altLang="fr-FR">
                <a:sym typeface="Symbol" pitchFamily="18" charset="2"/>
              </a:rPr>
              <a:t>=</a:t>
            </a:r>
          </a:p>
          <a:p>
            <a:pPr eaLnBrk="1" hangingPunct="1"/>
            <a:r>
              <a:rPr lang="en-US" altLang="fr-FR" i="1">
                <a:sym typeface="Symbol" pitchFamily="18" charset="2"/>
              </a:rPr>
              <a:t>L</a:t>
            </a:r>
            <a:r>
              <a:rPr lang="en-US" altLang="fr-FR" i="1" baseline="-25000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={</a:t>
            </a:r>
            <a:r>
              <a:rPr lang="en-US" altLang="fr-FR" i="1">
                <a:sym typeface="Symbol" pitchFamily="18" charset="2"/>
              </a:rPr>
              <a:t>w</a:t>
            </a:r>
            <a:r>
              <a:rPr lang="en-US" altLang="fr-FR" i="1" baseline="-25000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} where </a:t>
            </a:r>
            <a:r>
              <a:rPr lang="en-US" altLang="fr-FR" i="1">
                <a:sym typeface="Symbol" pitchFamily="18" charset="2"/>
              </a:rPr>
              <a:t>w</a:t>
            </a:r>
            <a:r>
              <a:rPr lang="en-US" altLang="fr-FR" i="1" baseline="-25000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 is </a:t>
            </a:r>
            <a:r>
              <a:rPr lang="en-US" altLang="fr-FR" i="1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 written in base 2</a:t>
            </a:r>
          </a:p>
        </p:txBody>
      </p:sp>
      <p:sp>
        <p:nvSpPr>
          <p:cNvPr id="7168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B6E4EAF-4C38-4C74-9935-C76162810A3D}" type="slidenum">
              <a:rPr lang="fr-FR" altLang="en-US"/>
              <a:pPr eaLnBrk="1" hangingPunct="1"/>
              <a:t>57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3.2 What about equivalence queries?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 i="1"/>
              <a:t>Negative results for Equivalence Queries, D. Angluin, Machine Learning, 5, 121-150, 1990</a:t>
            </a:r>
          </a:p>
          <a:p>
            <a:pPr eaLnBrk="1" hangingPunct="1"/>
            <a:endParaRPr lang="en-US" altLang="fr-FR" i="1"/>
          </a:p>
          <a:p>
            <a:pPr eaLnBrk="1" hangingPunct="1"/>
            <a:r>
              <a:rPr lang="en-GB" altLang="fr-FR"/>
              <a:t>Equivalence queries measure also the number of implicit prediction errors a learning algorithm might make</a:t>
            </a:r>
          </a:p>
        </p:txBody>
      </p:sp>
      <p:sp>
        <p:nvSpPr>
          <p:cNvPr id="7270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3A4C44D-08B9-47B3-8011-257B06065015}" type="slidenum">
              <a:rPr lang="fr-FR" altLang="en-US"/>
              <a:pPr eaLnBrk="1" hangingPunct="1"/>
              <a:t>58</a:t>
            </a:fld>
            <a:endParaRPr lang="fr-FR" alt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The halving algorithm (1)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sz="2900" dirty="0"/>
              <a:t>Suppose language consists of any subset of set of </a:t>
            </a:r>
            <a:r>
              <a:rPr lang="en-GB" altLang="fr-FR" sz="2900" i="1" dirty="0"/>
              <a:t>n</a:t>
            </a:r>
            <a:r>
              <a:rPr lang="en-GB" altLang="fr-FR" sz="2900" dirty="0"/>
              <a:t> strings {</a:t>
            </a:r>
            <a:r>
              <a:rPr lang="en-GB" altLang="fr-FR" sz="2900" i="1" dirty="0"/>
              <a:t>w</a:t>
            </a:r>
            <a:r>
              <a:rPr lang="en-GB" altLang="fr-FR" sz="2900" baseline="-25000" dirty="0"/>
              <a:t>1</a:t>
            </a:r>
            <a:r>
              <a:rPr lang="en-GB" altLang="fr-FR" sz="2900" dirty="0"/>
              <a:t>,…,</a:t>
            </a:r>
            <a:r>
              <a:rPr lang="en-GB" altLang="fr-FR" sz="2900" i="1" dirty="0" err="1"/>
              <a:t>w</a:t>
            </a:r>
            <a:r>
              <a:rPr lang="en-GB" altLang="fr-FR" sz="2900" i="1" baseline="-25000" dirty="0" err="1"/>
              <a:t>n</a:t>
            </a:r>
            <a:r>
              <a:rPr lang="en-GB" altLang="fr-FR" sz="2900" dirty="0"/>
              <a:t>} </a:t>
            </a:r>
          </a:p>
          <a:p>
            <a:pPr eaLnBrk="1" hangingPunct="1"/>
            <a:r>
              <a:rPr lang="en-GB" altLang="fr-FR" sz="2900" dirty="0"/>
              <a:t>There are 2</a:t>
            </a:r>
            <a:r>
              <a:rPr lang="en-GB" altLang="fr-FR" sz="2900" i="1" baseline="30000" dirty="0"/>
              <a:t>n</a:t>
            </a:r>
            <a:r>
              <a:rPr lang="en-GB" altLang="fr-FR" sz="2900" dirty="0"/>
              <a:t> possible languages</a:t>
            </a:r>
          </a:p>
          <a:p>
            <a:pPr eaLnBrk="1" hangingPunct="1"/>
            <a:r>
              <a:rPr lang="en-GB" altLang="fr-FR" sz="2900" dirty="0"/>
              <a:t>After </a:t>
            </a:r>
            <a:r>
              <a:rPr lang="en-GB" altLang="fr-FR" sz="2900" i="1" dirty="0"/>
              <a:t>k</a:t>
            </a:r>
            <a:r>
              <a:rPr lang="en-GB" altLang="fr-FR" sz="2900" dirty="0"/>
              <a:t> queries, candidate languages belong to set </a:t>
            </a:r>
            <a:r>
              <a:rPr lang="en-GB" altLang="fr-FR" sz="2900" i="1" dirty="0" err="1"/>
              <a:t>C</a:t>
            </a:r>
            <a:r>
              <a:rPr lang="en-GB" altLang="fr-FR" sz="2900" i="1" baseline="-25000" dirty="0" err="1"/>
              <a:t>k</a:t>
            </a:r>
            <a:r>
              <a:rPr lang="en-GB" altLang="fr-FR" sz="2900" i="1" baseline="-25000" dirty="0"/>
              <a:t> </a:t>
            </a:r>
            <a:r>
              <a:rPr lang="en-GB" altLang="fr-FR" sz="2900" i="1" dirty="0"/>
              <a:t>(all the others have been eliminated)</a:t>
            </a:r>
          </a:p>
          <a:p>
            <a:pPr eaLnBrk="1" hangingPunct="1"/>
            <a:r>
              <a:rPr lang="en-GB" altLang="fr-FR" sz="2900" i="1" dirty="0" err="1"/>
              <a:t>w</a:t>
            </a:r>
            <a:r>
              <a:rPr lang="en-GB" altLang="fr-FR" sz="2900" i="1" baseline="-25000" dirty="0" err="1"/>
              <a:t>i</a:t>
            </a:r>
            <a:r>
              <a:rPr lang="en-GB" altLang="fr-FR" sz="2900" dirty="0"/>
              <a:t> is a </a:t>
            </a:r>
            <a:r>
              <a:rPr lang="en-GB" altLang="fr-FR" sz="2900" dirty="0">
                <a:solidFill>
                  <a:srgbClr val="FF0000"/>
                </a:solidFill>
              </a:rPr>
              <a:t>consensus string </a:t>
            </a:r>
            <a:r>
              <a:rPr lang="en-GB" altLang="fr-FR" sz="2900" dirty="0"/>
              <a:t>if it belongs to a majority of languages in </a:t>
            </a:r>
            <a:r>
              <a:rPr lang="en-GB" altLang="fr-FR" sz="2900" i="1" dirty="0" err="1"/>
              <a:t>C</a:t>
            </a:r>
            <a:r>
              <a:rPr lang="en-GB" altLang="fr-FR" sz="2900" i="1" baseline="-25000" dirty="0" err="1"/>
              <a:t>k</a:t>
            </a:r>
            <a:endParaRPr lang="en-GB" altLang="fr-FR" sz="2900" i="1" dirty="0"/>
          </a:p>
        </p:txBody>
      </p:sp>
      <p:sp>
        <p:nvSpPr>
          <p:cNvPr id="7373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3F74870-FC08-4869-9DB5-060CDBB06ECB}" type="slidenum">
              <a:rPr lang="fr-FR" altLang="en-US"/>
              <a:pPr eaLnBrk="1" hangingPunct="1"/>
              <a:t>59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fr-FR"/>
              <a:t>Goals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endParaRPr lang="en-US" altLang="fr-FR" dirty="0"/>
          </a:p>
          <a:p>
            <a:pPr eaLnBrk="1" hangingPunct="1"/>
            <a:r>
              <a:rPr lang="en-US" altLang="fr-FR" dirty="0"/>
              <a:t>To define a credible learning model</a:t>
            </a:r>
          </a:p>
          <a:p>
            <a:pPr eaLnBrk="1" hangingPunct="1"/>
            <a:r>
              <a:rPr lang="en-US" altLang="fr-FR" dirty="0"/>
              <a:t>To make use of additional information that can be measured</a:t>
            </a:r>
          </a:p>
          <a:p>
            <a:pPr eaLnBrk="1" hangingPunct="1"/>
            <a:r>
              <a:rPr lang="en-US" altLang="fr-FR" dirty="0"/>
              <a:t>To explain thus the difficulty of learning certain classes</a:t>
            </a:r>
          </a:p>
          <a:p>
            <a:pPr eaLnBrk="1" hangingPunct="1"/>
            <a:r>
              <a:rPr lang="en-US" altLang="fr-FR" dirty="0"/>
              <a:t>To solve real life problems</a:t>
            </a:r>
          </a:p>
        </p:txBody>
      </p:sp>
      <p:sp>
        <p:nvSpPr>
          <p:cNvPr id="1945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562632A-8823-4DB9-B729-FBC49023907D}" type="slidenum">
              <a:rPr lang="fr-FR" altLang="en-US"/>
              <a:pPr eaLnBrk="1" hangingPunct="1"/>
              <a:t>6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The halving algorithm (2)</a:t>
            </a:r>
            <a:endParaRPr lang="fr-FR" altLang="fr-FR"/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sz="3200" dirty="0"/>
              <a:t>Then consider </a:t>
            </a:r>
            <a:r>
              <a:rPr lang="en-GB" altLang="fr-FR" sz="3200" dirty="0">
                <a:solidFill>
                  <a:srgbClr val="D60093"/>
                </a:solidFill>
              </a:rPr>
              <a:t>consensus language</a:t>
            </a:r>
            <a:r>
              <a:rPr lang="en-GB" altLang="fr-FR" sz="3200" dirty="0"/>
              <a:t>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altLang="fr-FR" sz="3200" i="1" dirty="0" err="1"/>
              <a:t>H</a:t>
            </a:r>
            <a:r>
              <a:rPr lang="en-GB" altLang="fr-FR" sz="3200" i="1" baseline="-25000" dirty="0" err="1"/>
              <a:t>k</a:t>
            </a:r>
            <a:r>
              <a:rPr lang="en-GB" altLang="fr-FR" sz="3200" dirty="0"/>
              <a:t>={</a:t>
            </a:r>
            <a:r>
              <a:rPr lang="en-GB" altLang="fr-FR" sz="3200" i="1" dirty="0" err="1"/>
              <a:t>w</a:t>
            </a:r>
            <a:r>
              <a:rPr lang="en-GB" altLang="fr-FR" sz="3200" i="1" baseline="-25000" dirty="0" err="1"/>
              <a:t>i</a:t>
            </a:r>
            <a:r>
              <a:rPr lang="en-GB" altLang="fr-FR" sz="3200" dirty="0"/>
              <a:t>: </a:t>
            </a:r>
            <a:r>
              <a:rPr lang="en-GB" altLang="fr-FR" sz="3200" i="1" dirty="0" err="1"/>
              <a:t>w</a:t>
            </a:r>
            <a:r>
              <a:rPr lang="en-GB" altLang="fr-FR" sz="3200" i="1" baseline="-25000" dirty="0" err="1"/>
              <a:t>i</a:t>
            </a:r>
            <a:r>
              <a:rPr lang="en-GB" altLang="fr-FR" sz="3200" baseline="-25000" dirty="0"/>
              <a:t> </a:t>
            </a:r>
            <a:r>
              <a:rPr lang="en-GB" altLang="fr-FR" sz="3200" dirty="0"/>
              <a:t>is a consensus string for </a:t>
            </a:r>
            <a:r>
              <a:rPr lang="en-GB" altLang="fr-FR" sz="3200" i="1" dirty="0" err="1"/>
              <a:t>C</a:t>
            </a:r>
            <a:r>
              <a:rPr lang="en-GB" altLang="fr-FR" sz="3200" i="1" baseline="-25000" dirty="0" err="1"/>
              <a:t>k</a:t>
            </a:r>
            <a:r>
              <a:rPr lang="en-GB" altLang="fr-FR" sz="3200" dirty="0"/>
              <a:t>}</a:t>
            </a:r>
          </a:p>
          <a:p>
            <a:pPr eaLnBrk="1" hangingPunct="1"/>
            <a:r>
              <a:rPr lang="en-GB" altLang="fr-FR" sz="3200" dirty="0">
                <a:sym typeface="Symbol"/>
              </a:rPr>
              <a:t> </a:t>
            </a:r>
            <a:r>
              <a:rPr lang="en-GB" altLang="fr-FR" sz="3200" dirty="0"/>
              <a:t>Submit EQ(</a:t>
            </a:r>
            <a:r>
              <a:rPr lang="en-GB" altLang="fr-FR" sz="3200" i="1" dirty="0" err="1"/>
              <a:t>H</a:t>
            </a:r>
            <a:r>
              <a:rPr lang="en-GB" altLang="fr-FR" sz="3200" i="1" baseline="-25000" dirty="0" err="1"/>
              <a:t>k</a:t>
            </a:r>
            <a:r>
              <a:rPr lang="en-GB" altLang="fr-FR" sz="3200" dirty="0"/>
              <a:t>)</a:t>
            </a:r>
          </a:p>
          <a:p>
            <a:pPr eaLnBrk="1" hangingPunct="1"/>
            <a:r>
              <a:rPr lang="en-GB" altLang="fr-FR" sz="3200" dirty="0"/>
              <a:t>A counterexample will therefore </a:t>
            </a:r>
            <a:r>
              <a:rPr lang="en-GB" altLang="fr-FR" sz="3200" dirty="0">
                <a:solidFill>
                  <a:srgbClr val="FF0000"/>
                </a:solidFill>
              </a:rPr>
              <a:t>not</a:t>
            </a:r>
            <a:r>
              <a:rPr lang="en-GB" altLang="fr-FR" sz="3200" dirty="0"/>
              <a:t> be a consensus string; so less than half the languages in </a:t>
            </a:r>
            <a:r>
              <a:rPr lang="en-GB" altLang="fr-FR" sz="3200" i="1" dirty="0"/>
              <a:t>C</a:t>
            </a:r>
            <a:r>
              <a:rPr lang="en-GB" altLang="fr-FR" sz="3200" dirty="0"/>
              <a:t> will </a:t>
            </a:r>
            <a:r>
              <a:rPr lang="en-GB" altLang="fr-FR" sz="3200" dirty="0">
                <a:solidFill>
                  <a:srgbClr val="D60093"/>
                </a:solidFill>
              </a:rPr>
              <a:t>agree</a:t>
            </a:r>
            <a:r>
              <a:rPr lang="en-GB" altLang="fr-FR" sz="3200" dirty="0"/>
              <a:t> with the counterexample. Therefore |</a:t>
            </a:r>
            <a:r>
              <a:rPr lang="en-GB" altLang="fr-FR" sz="3200" i="1" dirty="0"/>
              <a:t>C</a:t>
            </a:r>
            <a:r>
              <a:rPr lang="en-GB" altLang="fr-FR" sz="3200" i="1" baseline="-25000" dirty="0"/>
              <a:t>k</a:t>
            </a:r>
            <a:r>
              <a:rPr lang="en-GB" altLang="fr-FR" sz="3200" baseline="-25000" dirty="0"/>
              <a:t>+1</a:t>
            </a:r>
            <a:r>
              <a:rPr lang="en-GB" altLang="fr-FR" sz="3200" dirty="0"/>
              <a:t>|</a:t>
            </a:r>
            <a:r>
              <a:rPr lang="en-GB" altLang="fr-FR" sz="3200" dirty="0">
                <a:sym typeface="Symbol" pitchFamily="18" charset="2"/>
              </a:rPr>
              <a:t></a:t>
            </a:r>
            <a:r>
              <a:rPr lang="en-GB" altLang="fr-FR" sz="3200" dirty="0"/>
              <a:t> </a:t>
            </a:r>
            <a:r>
              <a:rPr lang="en-GB" altLang="fr-FR" sz="3200" dirty="0">
                <a:latin typeface="Comic Sans MS" pitchFamily="66" charset="0"/>
              </a:rPr>
              <a:t>½</a:t>
            </a:r>
            <a:r>
              <a:rPr lang="en-GB" altLang="fr-FR" sz="3200" dirty="0"/>
              <a:t>|</a:t>
            </a:r>
            <a:r>
              <a:rPr lang="en-GB" altLang="fr-FR" sz="3200" i="1" dirty="0"/>
              <a:t>C</a:t>
            </a:r>
            <a:r>
              <a:rPr lang="en-GB" altLang="fr-FR" sz="3200" i="1" baseline="-25000" dirty="0"/>
              <a:t>k</a:t>
            </a:r>
            <a:r>
              <a:rPr lang="en-GB" altLang="fr-FR" sz="3200" dirty="0"/>
              <a:t>|</a:t>
            </a:r>
          </a:p>
          <a:p>
            <a:pPr eaLnBrk="1" hangingPunct="1"/>
            <a:r>
              <a:rPr lang="en-GB" altLang="fr-FR" sz="3200" dirty="0"/>
              <a:t>Hence in </a:t>
            </a:r>
            <a:r>
              <a:rPr lang="en-GB" altLang="fr-FR" sz="3200" i="1" dirty="0"/>
              <a:t>n</a:t>
            </a:r>
            <a:r>
              <a:rPr lang="en-GB" altLang="fr-FR" sz="3200" dirty="0"/>
              <a:t> steps convergence is ensured!</a:t>
            </a:r>
            <a:endParaRPr lang="fr-FR" altLang="fr-FR" sz="3200" dirty="0"/>
          </a:p>
        </p:txBody>
      </p:sp>
      <p:sp>
        <p:nvSpPr>
          <p:cNvPr id="7475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7A19ECD-5C9E-48BD-B64B-0805BD2FA027}" type="slidenum">
              <a:rPr lang="fr-FR" altLang="en-US"/>
              <a:pPr eaLnBrk="1" hangingPunct="1"/>
              <a:t>60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Why is this relevant?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The halving algorithm can work when </a:t>
            </a:r>
            <a:r>
              <a:rPr lang="en-GB" altLang="fr-FR" sz="2900"/>
              <a:t>|</a:t>
            </a:r>
            <a:r>
              <a:rPr lang="en-GB" altLang="fr-FR" sz="2900" i="1"/>
              <a:t>C</a:t>
            </a:r>
            <a:r>
              <a:rPr lang="en-GB" altLang="fr-FR" sz="2900" baseline="-25000"/>
              <a:t>0</a:t>
            </a:r>
            <a:r>
              <a:rPr lang="en-GB" altLang="fr-FR" sz="2900"/>
              <a:t>|=2</a:t>
            </a:r>
            <a:r>
              <a:rPr lang="en-GB" altLang="fr-FR" sz="2900" i="1" baseline="30000"/>
              <a:t>p</a:t>
            </a:r>
            <a:r>
              <a:rPr lang="en-GB" altLang="fr-FR" sz="2900" baseline="30000"/>
              <a:t>(</a:t>
            </a:r>
            <a:r>
              <a:rPr lang="en-GB" altLang="fr-FR" sz="2900" i="1" baseline="30000"/>
              <a:t>n</a:t>
            </a:r>
            <a:r>
              <a:rPr lang="en-GB" altLang="fr-FR" sz="2900" baseline="30000"/>
              <a:t>)</a:t>
            </a:r>
          </a:p>
          <a:p>
            <a:pPr eaLnBrk="1" hangingPunct="1"/>
            <a:r>
              <a:rPr lang="en-GB" altLang="fr-FR"/>
              <a:t>This is always the case (because grammars are written with </a:t>
            </a:r>
            <a:r>
              <a:rPr lang="en-GB" altLang="fr-FR" i="1"/>
              <a:t>p</a:t>
            </a:r>
            <a:r>
              <a:rPr lang="en-GB" altLang="fr-FR"/>
              <a:t>(</a:t>
            </a:r>
            <a:r>
              <a:rPr lang="en-GB" altLang="fr-FR" i="1"/>
              <a:t>n</a:t>
            </a:r>
            <a:r>
              <a:rPr lang="en-GB" altLang="fr-FR"/>
              <a:t>) characters)</a:t>
            </a:r>
            <a:endParaRPr lang="en-GB" altLang="fr-FR" sz="2900" baseline="30000"/>
          </a:p>
          <a:p>
            <a:pPr eaLnBrk="1" hangingPunct="1"/>
            <a:r>
              <a:rPr lang="en-GB" altLang="fr-FR"/>
              <a:t>That is why it is important that the equivalence queries are </a:t>
            </a:r>
            <a:r>
              <a:rPr lang="en-GB" altLang="fr-FR">
                <a:solidFill>
                  <a:srgbClr val="D60093"/>
                </a:solidFill>
              </a:rPr>
              <a:t>proper</a:t>
            </a:r>
          </a:p>
          <a:p>
            <a:pPr eaLnBrk="1" hangingPunct="1"/>
            <a:r>
              <a:rPr lang="en-GB" altLang="fr-FR">
                <a:solidFill>
                  <a:srgbClr val="D60093"/>
                </a:solidFill>
              </a:rPr>
              <a:t>Proper</a:t>
            </a:r>
            <a:r>
              <a:rPr lang="en-GB" altLang="fr-FR"/>
              <a:t>: EQ(</a:t>
            </a:r>
            <a:r>
              <a:rPr lang="en-GB" altLang="fr-FR" i="1"/>
              <a:t>L</a:t>
            </a:r>
            <a:r>
              <a:rPr lang="en-GB" altLang="fr-FR"/>
              <a:t>) with </a:t>
            </a:r>
            <a:r>
              <a:rPr lang="en-GB" altLang="fr-FR" i="1"/>
              <a:t>L</a:t>
            </a:r>
            <a:r>
              <a:rPr lang="en-GB" altLang="fr-FR"/>
              <a:t> in </a:t>
            </a:r>
            <a:r>
              <a:rPr lang="en-GB" altLang="fr-FR" sz="2900" i="1"/>
              <a:t>C</a:t>
            </a:r>
            <a:r>
              <a:rPr lang="en-GB" altLang="fr-FR" sz="2900" baseline="-25000"/>
              <a:t>0</a:t>
            </a:r>
            <a:endParaRPr lang="en-GB" altLang="fr-FR" sz="2900" baseline="30000"/>
          </a:p>
        </p:txBody>
      </p:sp>
      <p:sp>
        <p:nvSpPr>
          <p:cNvPr id="757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84FB635-66F2-445F-8140-0A81C46075BA}" type="slidenum">
              <a:rPr lang="fr-FR" altLang="en-US"/>
              <a:pPr eaLnBrk="1" hangingPunct="1"/>
              <a:t>61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-99392"/>
            <a:ext cx="7772400" cy="947192"/>
          </a:xfrm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fr-FR" sz="3500" dirty="0">
                <a:sym typeface="Symbol" pitchFamily="18" charset="2"/>
              </a:rPr>
              <a:t>3.3 Learning from equivalence queries alone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2373313"/>
            <a:ext cx="8229600" cy="37576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fr-FR" sz="3200" b="1">
                <a:sym typeface="Symbol" pitchFamily="18" charset="2"/>
              </a:rPr>
              <a:t>	</a:t>
            </a:r>
            <a:r>
              <a:rPr lang="en-US" altLang="fr-FR" sz="3200" b="1" u="sng">
                <a:sym typeface="Symbol" pitchFamily="18" charset="2"/>
              </a:rPr>
              <a:t>Theorem</a:t>
            </a:r>
            <a:r>
              <a:rPr lang="en-US" altLang="fr-FR" sz="3200">
                <a:sym typeface="Symbol" pitchFamily="18" charset="2"/>
              </a:rPr>
              <a:t> (Angluin 88)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fr-FR" sz="3200" i="1">
                <a:sym typeface="Symbol" pitchFamily="18" charset="2"/>
              </a:rPr>
              <a:t>	DFA</a:t>
            </a:r>
            <a:r>
              <a:rPr lang="en-US" altLang="fr-FR" sz="3200">
                <a:sym typeface="Symbol" pitchFamily="18" charset="2"/>
              </a:rPr>
              <a:t> cannot be identified by a polynomial number of strong equivalence </a:t>
            </a:r>
            <a:r>
              <a:rPr lang="en-US" altLang="fr-FR" sz="3200" i="1">
                <a:sym typeface="Symbol" pitchFamily="18" charset="2"/>
              </a:rPr>
              <a:t>queries</a:t>
            </a:r>
            <a:endParaRPr lang="en-US" altLang="fr-FR" sz="320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fr-FR" sz="320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fr-FR" sz="3200">
                <a:sym typeface="Symbol" pitchFamily="18" charset="2"/>
              </a:rPr>
              <a:t>(Polynomial in the size of the target)</a:t>
            </a:r>
          </a:p>
        </p:txBody>
      </p:sp>
      <p:sp>
        <p:nvSpPr>
          <p:cNvPr id="7680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D6F3F63-AF62-4066-9E26-BFE287821DA2}" type="slidenum">
              <a:rPr lang="fr-FR" altLang="en-US"/>
              <a:pPr eaLnBrk="1" hangingPunct="1"/>
              <a:t>62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772400" cy="747936"/>
          </a:xfrm>
        </p:spPr>
        <p:txBody>
          <a:bodyPr/>
          <a:lstStyle/>
          <a:p>
            <a:pPr eaLnBrk="1" hangingPunct="1"/>
            <a:r>
              <a:rPr lang="en-US" altLang="fr-FR" dirty="0">
                <a:sym typeface="Symbol" pitchFamily="18" charset="2"/>
              </a:rPr>
              <a:t>Proof </a:t>
            </a:r>
            <a:br>
              <a:rPr lang="en-US" altLang="fr-FR" dirty="0">
                <a:sym typeface="Symbol" pitchFamily="18" charset="2"/>
              </a:rPr>
            </a:br>
            <a:r>
              <a:rPr lang="en-US" altLang="fr-FR" dirty="0">
                <a:sym typeface="Symbol" pitchFamily="18" charset="2"/>
              </a:rPr>
              <a:t>(</a:t>
            </a:r>
            <a:r>
              <a:rPr lang="en-US" altLang="fr-FR" i="1" dirty="0">
                <a:sym typeface="Symbol" pitchFamily="18" charset="2"/>
              </a:rPr>
              <a:t>approximate fingerprints</a:t>
            </a:r>
            <a:r>
              <a:rPr lang="en-US" altLang="fr-FR" dirty="0">
                <a:sym typeface="Symbol" pitchFamily="18" charset="2"/>
              </a:rPr>
              <a:t>)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95288" y="1916113"/>
            <a:ext cx="8280400" cy="3875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fr-FR" sz="3200">
                <a:sym typeface="Symbol" pitchFamily="18" charset="2"/>
              </a:rPr>
              <a:t>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, let </a:t>
            </a:r>
            <a:r>
              <a:rPr lang="en-US" altLang="fr-FR" sz="3200" i="1">
                <a:latin typeface="Lucida Handwriting" pitchFamily="66" charset="0"/>
                <a:sym typeface="Symbol" pitchFamily="18" charset="2"/>
              </a:rPr>
              <a:t>H</a:t>
            </a:r>
            <a:r>
              <a:rPr lang="en-US" altLang="fr-FR" sz="3200" i="1" baseline="-25000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 be a class of [size 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] </a:t>
            </a:r>
            <a:r>
              <a:rPr lang="en-US" altLang="fr-FR" sz="3200" i="1">
                <a:sym typeface="Symbol" pitchFamily="18" charset="2"/>
              </a:rPr>
              <a:t>DFA</a:t>
            </a:r>
            <a:endParaRPr lang="en-US" altLang="fr-FR" sz="320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fr-FR" sz="3200">
                <a:sym typeface="Symbol" pitchFamily="18" charset="2"/>
              </a:rPr>
              <a:t></a:t>
            </a:r>
            <a:r>
              <a:rPr lang="en-US" altLang="fr-FR" sz="3200" i="1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 (perhaps not in </a:t>
            </a:r>
            <a:r>
              <a:rPr lang="en-US" altLang="fr-FR" sz="3200" i="1">
                <a:latin typeface="Lucida Handwriting" pitchFamily="66" charset="0"/>
                <a:sym typeface="Symbol" pitchFamily="18" charset="2"/>
              </a:rPr>
              <a:t>H</a:t>
            </a:r>
            <a:r>
              <a:rPr lang="en-US" altLang="fr-FR" sz="3200" i="1" baseline="-25000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), and </a:t>
            </a:r>
            <a:r>
              <a:rPr lang="en-US" altLang="fr-FR" sz="3200" i="1">
                <a:sym typeface="Symbol" pitchFamily="18" charset="2"/>
              </a:rPr>
              <a:t>q</a:t>
            </a:r>
            <a:r>
              <a:rPr lang="en-US" altLang="fr-FR" sz="3200">
                <a:sym typeface="Symbol" pitchFamily="18" charset="2"/>
              </a:rPr>
              <a:t>(), and 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 sufficiently large </a:t>
            </a:r>
            <a:r>
              <a:rPr lang="en-US" altLang="fr-FR" sz="3200" i="1">
                <a:sym typeface="Symbol" pitchFamily="18" charset="2"/>
              </a:rPr>
              <a:t>w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: </a:t>
            </a:r>
            <a:r>
              <a:rPr lang="en-US" altLang="fr-FR" sz="3200" i="1">
                <a:sym typeface="Symbol" pitchFamily="18" charset="2"/>
              </a:rPr>
              <a:t>w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 &lt;</a:t>
            </a:r>
            <a:r>
              <a:rPr lang="en-US" altLang="fr-FR" sz="3200" i="1">
                <a:sym typeface="Symbol" pitchFamily="18" charset="2"/>
              </a:rPr>
              <a:t>q</a:t>
            </a:r>
            <a:r>
              <a:rPr lang="en-US" altLang="fr-FR" sz="3200">
                <a:sym typeface="Symbol" pitchFamily="18" charset="2"/>
              </a:rPr>
              <a:t>(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) </a:t>
            </a:r>
            <a:r>
              <a:rPr lang="en-US" altLang="fr-FR" sz="3200">
                <a:solidFill>
                  <a:srgbClr val="CC0066"/>
                </a:solidFill>
                <a:sym typeface="Symbol" pitchFamily="18" charset="2"/>
              </a:rPr>
              <a:t>such that</a:t>
            </a:r>
            <a:endParaRPr lang="en-US" altLang="fr-FR" sz="320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3200">
                <a:sym typeface="Symbol" pitchFamily="18" charset="2"/>
              </a:rPr>
              <a:t>	{</a:t>
            </a:r>
            <a:r>
              <a:rPr lang="en-US" altLang="fr-FR" sz="3200" i="1">
                <a:sym typeface="Symbol" pitchFamily="18" charset="2"/>
              </a:rPr>
              <a:t>F</a:t>
            </a:r>
            <a:r>
              <a:rPr lang="en-US" altLang="fr-FR" sz="3200">
                <a:sym typeface="Symbol" pitchFamily="18" charset="2"/>
              </a:rPr>
              <a:t></a:t>
            </a:r>
            <a:r>
              <a:rPr lang="en-US" altLang="fr-FR" sz="3200" i="1">
                <a:latin typeface="Lucida Handwriting" pitchFamily="66" charset="0"/>
                <a:sym typeface="Symbol" pitchFamily="18" charset="2"/>
              </a:rPr>
              <a:t>H</a:t>
            </a:r>
            <a:r>
              <a:rPr lang="en-US" altLang="fr-FR" sz="3200" i="1" baseline="-25000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: </a:t>
            </a:r>
            <a:r>
              <a:rPr lang="en-US" altLang="fr-FR" sz="3200" i="1">
                <a:sym typeface="Symbol" pitchFamily="18" charset="2"/>
              </a:rPr>
              <a:t>w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</a:t>
            </a:r>
            <a:r>
              <a:rPr lang="en-US" altLang="fr-FR" sz="3200" i="1">
                <a:sym typeface="Symbol" pitchFamily="18" charset="2"/>
              </a:rPr>
              <a:t>L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  </a:t>
            </a:r>
            <a:r>
              <a:rPr lang="en-US" altLang="fr-FR" sz="3200" i="1">
                <a:sym typeface="Symbol" pitchFamily="18" charset="2"/>
              </a:rPr>
              <a:t>w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</a:t>
            </a:r>
            <a:r>
              <a:rPr lang="en-US" altLang="fr-FR" sz="3200" i="1">
                <a:sym typeface="Symbol" pitchFamily="18" charset="2"/>
              </a:rPr>
              <a:t>L</a:t>
            </a:r>
            <a:r>
              <a:rPr lang="en-US" altLang="fr-FR" sz="3200" i="1" baseline="-25000">
                <a:sym typeface="Symbol" pitchFamily="18" charset="2"/>
              </a:rPr>
              <a:t>F</a:t>
            </a:r>
            <a:r>
              <a:rPr lang="en-US" altLang="fr-FR" sz="3200">
                <a:sym typeface="Symbol" pitchFamily="18" charset="2"/>
              </a:rPr>
              <a:t>}  &lt; </a:t>
            </a:r>
            <a:r>
              <a:rPr lang="en-US" altLang="fr-FR" sz="3200" i="1">
                <a:latin typeface="Lucida Handwriting" pitchFamily="66" charset="0"/>
                <a:sym typeface="Symbol" pitchFamily="18" charset="2"/>
              </a:rPr>
              <a:t>H</a:t>
            </a:r>
            <a:r>
              <a:rPr lang="en-US" altLang="fr-FR" sz="3200" i="1" baseline="-25000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 /</a:t>
            </a:r>
            <a:r>
              <a:rPr lang="en-US" altLang="fr-FR" sz="3200" i="1">
                <a:sym typeface="Symbol" pitchFamily="18" charset="2"/>
              </a:rPr>
              <a:t>q</a:t>
            </a:r>
            <a:r>
              <a:rPr lang="en-US" altLang="fr-FR" sz="3200">
                <a:sym typeface="Symbol" pitchFamily="18" charset="2"/>
              </a:rPr>
              <a:t>(</a:t>
            </a:r>
            <a:r>
              <a:rPr lang="en-US" altLang="fr-FR" sz="3200" i="1">
                <a:sym typeface="Symbol" pitchFamily="18" charset="2"/>
              </a:rPr>
              <a:t>n</a:t>
            </a:r>
            <a:r>
              <a:rPr lang="en-US" altLang="fr-FR" sz="3200">
                <a:sym typeface="Symbol" pitchFamily="18" charset="2"/>
              </a:rPr>
              <a:t>)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fr-FR" sz="3200">
                <a:sym typeface="Symbol" pitchFamily="18" charset="2"/>
              </a:rPr>
              <a:t>Answering no to </a:t>
            </a:r>
            <a:r>
              <a:rPr lang="en-US" altLang="fr-FR" sz="3200" i="1">
                <a:solidFill>
                  <a:srgbClr val="CC0066"/>
                </a:solidFill>
                <a:sym typeface="Symbol" pitchFamily="18" charset="2"/>
              </a:rPr>
              <a:t>A</a:t>
            </a:r>
            <a:r>
              <a:rPr lang="en-US" altLang="fr-FR" sz="3200">
                <a:solidFill>
                  <a:srgbClr val="CC0066"/>
                </a:solidFill>
                <a:sym typeface="Symbol" pitchFamily="18" charset="2"/>
              </a:rPr>
              <a:t>? </a:t>
            </a:r>
            <a:r>
              <a:rPr lang="en-US" altLang="fr-FR" sz="3200">
                <a:sym typeface="Symbol" pitchFamily="18" charset="2"/>
              </a:rPr>
              <a:t>and returning </a:t>
            </a:r>
            <a:r>
              <a:rPr lang="en-US" altLang="fr-FR" sz="3200" i="1">
                <a:sym typeface="Symbol" pitchFamily="18" charset="2"/>
              </a:rPr>
              <a:t>w</a:t>
            </a:r>
            <a:r>
              <a:rPr lang="en-US" altLang="fr-FR" sz="3200" i="1" baseline="-25000">
                <a:sym typeface="Symbol" pitchFamily="18" charset="2"/>
              </a:rPr>
              <a:t>A</a:t>
            </a:r>
            <a:r>
              <a:rPr lang="en-US" altLang="fr-FR" sz="3200">
                <a:sym typeface="Symbol" pitchFamily="18" charset="2"/>
              </a:rPr>
              <a:t> as a counter example only eliminates a sub-polynomial fraction of </a:t>
            </a:r>
            <a:r>
              <a:rPr lang="en-US" altLang="fr-FR" sz="3200" i="1">
                <a:sym typeface="Symbol" pitchFamily="18" charset="2"/>
              </a:rPr>
              <a:t>DFA</a:t>
            </a:r>
            <a:r>
              <a:rPr lang="en-US" altLang="fr-FR" sz="3200">
                <a:sym typeface="Symbol" pitchFamily="18" charset="2"/>
              </a:rPr>
              <a:t>... </a:t>
            </a:r>
          </a:p>
        </p:txBody>
      </p:sp>
      <p:sp>
        <p:nvSpPr>
          <p:cNvPr id="7782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464A770-7D85-404D-A70A-DBF64CD3782E}" type="slidenum">
              <a:rPr lang="fr-FR" altLang="en-US"/>
              <a:pPr eaLnBrk="1" hangingPunct="1"/>
              <a:t>63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fr-FR" sz="4000" dirty="0"/>
              <a:t>4. Algorithm L*</a:t>
            </a:r>
            <a:endParaRPr lang="fr-FR" altLang="fr-FR" sz="4000" dirty="0"/>
          </a:p>
        </p:txBody>
      </p:sp>
      <p:sp>
        <p:nvSpPr>
          <p:cNvPr id="78851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D3E2D1B-9768-4DCF-BC85-2A8752599E4B}" type="slidenum">
              <a:rPr lang="fr-FR" altLang="en-US"/>
              <a:pPr eaLnBrk="1" hangingPunct="1"/>
              <a:t>64</a:t>
            </a:fld>
            <a:endParaRPr lang="fr-FR" altLang="en-US"/>
          </a:p>
        </p:txBody>
      </p:sp>
      <p:sp>
        <p:nvSpPr>
          <p:cNvPr id="2" name="ZoneTexte 1"/>
          <p:cNvSpPr txBox="1"/>
          <p:nvPr/>
        </p:nvSpPr>
        <p:spPr>
          <a:xfrm>
            <a:off x="827584" y="5265253"/>
            <a:ext cx="784706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fr-FR" i="1" dirty="0"/>
              <a:t>Learning regular sets from queries and counter-examples, D. </a:t>
            </a:r>
            <a:r>
              <a:rPr lang="en-US" altLang="fr-FR" i="1" dirty="0" err="1"/>
              <a:t>Angluin</a:t>
            </a:r>
            <a:r>
              <a:rPr lang="en-US" altLang="fr-FR" i="1" dirty="0"/>
              <a:t>, Information and computation, 75, 87-106, 1987</a:t>
            </a:r>
          </a:p>
          <a:p>
            <a:pPr eaLnBrk="1" hangingPunct="1">
              <a:lnSpc>
                <a:spcPct val="90000"/>
              </a:lnSpc>
            </a:pPr>
            <a:r>
              <a:rPr lang="en-US" altLang="fr-FR" i="1" dirty="0"/>
              <a:t>Queries and Concept learning, D. </a:t>
            </a:r>
            <a:r>
              <a:rPr lang="en-US" altLang="fr-FR" i="1" dirty="0" err="1"/>
              <a:t>Angluin</a:t>
            </a:r>
            <a:r>
              <a:rPr lang="en-US" altLang="fr-FR" i="1" dirty="0"/>
              <a:t>, Machine Learning, 2, 319-342, 1988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43800" cy="576957"/>
          </a:xfrm>
        </p:spPr>
        <p:txBody>
          <a:bodyPr/>
          <a:lstStyle/>
          <a:p>
            <a:pPr eaLnBrk="1" hangingPunct="1"/>
            <a:r>
              <a:rPr lang="en-US" altLang="fr-FR" dirty="0"/>
              <a:t>4.1 The Minimal Adequate Teacher</a:t>
            </a:r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endParaRPr lang="en-US" altLang="fr-FR" sz="3600" dirty="0"/>
          </a:p>
          <a:p>
            <a:pPr eaLnBrk="1" hangingPunct="1"/>
            <a:r>
              <a:rPr lang="en-US" altLang="fr-FR" sz="3600" dirty="0"/>
              <a:t>Learner is allowed:</a:t>
            </a:r>
          </a:p>
          <a:p>
            <a:pPr lvl="1" eaLnBrk="1" hangingPunct="1"/>
            <a:r>
              <a:rPr lang="en-US" altLang="fr-FR" sz="3200" dirty="0"/>
              <a:t>strong equivalence queries</a:t>
            </a:r>
          </a:p>
          <a:p>
            <a:pPr lvl="1" eaLnBrk="1" hangingPunct="1"/>
            <a:r>
              <a:rPr lang="en-US" altLang="fr-FR" sz="3200" dirty="0"/>
              <a:t>membership queries</a:t>
            </a:r>
          </a:p>
        </p:txBody>
      </p:sp>
      <p:sp>
        <p:nvSpPr>
          <p:cNvPr id="798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5AD36D2-0940-4A25-99F7-B1C859F4357B}" type="slidenum">
              <a:rPr lang="fr-FR" altLang="en-US"/>
              <a:pPr eaLnBrk="1" hangingPunct="1"/>
              <a:t>65</a:t>
            </a:fld>
            <a:endParaRPr lang="fr-FR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General idea of </a:t>
            </a:r>
            <a:r>
              <a:rPr lang="en-US" altLang="fr-FR" i="1"/>
              <a:t>L*</a:t>
            </a:r>
            <a:endParaRPr lang="en-US" altLang="fr-FR"/>
          </a:p>
        </p:txBody>
      </p:sp>
      <p:sp>
        <p:nvSpPr>
          <p:cNvPr id="8090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79425" y="1981200"/>
            <a:ext cx="8085138" cy="4114800"/>
          </a:xfrm>
        </p:spPr>
        <p:txBody>
          <a:bodyPr/>
          <a:lstStyle/>
          <a:p>
            <a:pPr eaLnBrk="1" hangingPunct="1"/>
            <a:r>
              <a:rPr lang="en-US" altLang="fr-FR" sz="3200"/>
              <a:t>find a good table (representing a </a:t>
            </a:r>
            <a:r>
              <a:rPr lang="en-US" altLang="fr-FR" sz="3200" i="1"/>
              <a:t>DFA</a:t>
            </a:r>
            <a:r>
              <a:rPr lang="en-US" altLang="fr-FR" sz="3200"/>
              <a:t>)</a:t>
            </a:r>
          </a:p>
          <a:p>
            <a:pPr eaLnBrk="1" hangingPunct="1"/>
            <a:r>
              <a:rPr lang="en-US" altLang="fr-FR" sz="3200"/>
              <a:t>submit it as an </a:t>
            </a:r>
            <a:r>
              <a:rPr lang="en-US" altLang="fr-FR" sz="3200" i="1"/>
              <a:t>equivalence query</a:t>
            </a:r>
            <a:endParaRPr lang="en-US" altLang="fr-FR" sz="3200"/>
          </a:p>
          <a:p>
            <a:pPr eaLnBrk="1" hangingPunct="1"/>
            <a:r>
              <a:rPr lang="en-US" altLang="fr-FR" sz="3200"/>
              <a:t>use counterexample to update the table</a:t>
            </a:r>
          </a:p>
          <a:p>
            <a:pPr eaLnBrk="1" hangingPunct="1"/>
            <a:r>
              <a:rPr lang="en-US" altLang="fr-FR" sz="3200"/>
              <a:t>submit </a:t>
            </a:r>
            <a:r>
              <a:rPr lang="en-US" altLang="fr-FR" sz="3200" i="1"/>
              <a:t>membership queries</a:t>
            </a:r>
            <a:r>
              <a:rPr lang="en-US" altLang="fr-FR" sz="3200"/>
              <a:t> to make the table good</a:t>
            </a:r>
          </a:p>
          <a:p>
            <a:pPr eaLnBrk="1" hangingPunct="1"/>
            <a:r>
              <a:rPr lang="en-US" altLang="fr-FR" sz="3200"/>
              <a:t>iterate</a:t>
            </a:r>
          </a:p>
        </p:txBody>
      </p:sp>
      <p:sp>
        <p:nvSpPr>
          <p:cNvPr id="8089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6F56454-B559-431D-816F-C0FE8BB71A53}" type="slidenum">
              <a:rPr lang="fr-FR" altLang="en-US"/>
              <a:pPr eaLnBrk="1" hangingPunct="1"/>
              <a:t>66</a:t>
            </a:fld>
            <a:endParaRPr lang="fr-FR" alt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4.2 An observation table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19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CE69E3A-257E-41F5-AFD7-1F1F5CA64AA8}" type="slidenum">
              <a:rPr lang="fr-FR" altLang="en-US"/>
              <a:pPr eaLnBrk="1" hangingPunct="1"/>
              <a:t>67</a:t>
            </a:fld>
            <a:endParaRPr lang="fr-FR" altLang="en-US"/>
          </a:p>
        </p:txBody>
      </p:sp>
      <p:sp>
        <p:nvSpPr>
          <p:cNvPr id="81925" name="Line 3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26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27" name="Line 5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1928" name="Text Box 6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1929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1930" name="Text Box 8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1931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1932" name="Text Box 10"/>
          <p:cNvSpPr txBox="1">
            <a:spLocks noChangeArrowheads="1"/>
          </p:cNvSpPr>
          <p:nvPr/>
        </p:nvSpPr>
        <p:spPr bwMode="auto">
          <a:xfrm>
            <a:off x="2195513" y="5084763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1933" name="Text Box 11"/>
          <p:cNvSpPr txBox="1">
            <a:spLocks noChangeArrowheads="1"/>
          </p:cNvSpPr>
          <p:nvPr/>
        </p:nvSpPr>
        <p:spPr bwMode="auto">
          <a:xfrm>
            <a:off x="2195513" y="4627563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1934" name="Text Box 12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1935" name="Text Box 13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1936" name="Text Box 14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37" name="Text Box 15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38" name="Text Box 16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39" name="Text Box 17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40" name="Text Box 18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1941" name="Text Box 19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42" name="Text Box 20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43" name="Text Box 21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1944" name="Text Box 22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29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3FC9C92-DB4D-48B0-AECB-53D2C28EB0DF}" type="slidenum">
              <a:rPr lang="fr-FR" altLang="en-US"/>
              <a:pPr eaLnBrk="1" hangingPunct="1"/>
              <a:t>68</a:t>
            </a:fld>
            <a:endParaRPr lang="fr-FR" altLang="en-US"/>
          </a:p>
        </p:txBody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5508625" y="3168650"/>
            <a:ext cx="313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solidFill>
                  <a:srgbClr val="FF0000"/>
                </a:solidFill>
                <a:latin typeface="Lucida Console" pitchFamily="49" charset="0"/>
              </a:rPr>
              <a:t>The states (</a:t>
            </a:r>
            <a:r>
              <a:rPr lang="en-US" altLang="fr-FR" sz="2400" i="1">
                <a:solidFill>
                  <a:srgbClr val="FF0000"/>
                </a:solidFill>
                <a:latin typeface="Lucida Console" pitchFamily="49" charset="0"/>
              </a:rPr>
              <a:t>RED</a:t>
            </a:r>
            <a:r>
              <a:rPr lang="en-US" altLang="fr-FR" sz="2400">
                <a:solidFill>
                  <a:srgbClr val="FF0000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82949" name="Text Box 3"/>
          <p:cNvSpPr txBox="1">
            <a:spLocks noChangeArrowheads="1"/>
          </p:cNvSpPr>
          <p:nvPr/>
        </p:nvSpPr>
        <p:spPr bwMode="auto">
          <a:xfrm>
            <a:off x="4908550" y="4652963"/>
            <a:ext cx="423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solidFill>
                  <a:srgbClr val="00CCFF"/>
                </a:solidFill>
                <a:latin typeface="Lucida Console" pitchFamily="49" charset="0"/>
              </a:rPr>
              <a:t>The transitions (</a:t>
            </a:r>
            <a:r>
              <a:rPr lang="en-US" altLang="fr-FR" sz="2400" i="1">
                <a:solidFill>
                  <a:srgbClr val="00CCFF"/>
                </a:solidFill>
                <a:latin typeface="Lucida Console" pitchFamily="49" charset="0"/>
              </a:rPr>
              <a:t>BLUE</a:t>
            </a:r>
            <a:r>
              <a:rPr lang="en-US" altLang="fr-FR" sz="2400">
                <a:solidFill>
                  <a:srgbClr val="00CCFF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82950" name="Text Box 4"/>
          <p:cNvSpPr txBox="1">
            <a:spLocks noChangeArrowheads="1"/>
          </p:cNvSpPr>
          <p:nvPr/>
        </p:nvSpPr>
        <p:spPr bwMode="auto">
          <a:xfrm>
            <a:off x="4859338" y="1773238"/>
            <a:ext cx="405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solidFill>
                  <a:srgbClr val="00FF00"/>
                </a:solidFill>
                <a:latin typeface="Lucida Console" pitchFamily="49" charset="0"/>
              </a:rPr>
              <a:t>The experiments (</a:t>
            </a:r>
            <a:r>
              <a:rPr lang="en-US" altLang="fr-FR" sz="2400" i="1">
                <a:solidFill>
                  <a:srgbClr val="00FF00"/>
                </a:solidFill>
                <a:latin typeface="Lucida Console" pitchFamily="49" charset="0"/>
              </a:rPr>
              <a:t>EXP</a:t>
            </a:r>
            <a:r>
              <a:rPr lang="en-US" altLang="fr-FR" sz="2400">
                <a:solidFill>
                  <a:srgbClr val="00FF00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82951" name="Line 5"/>
          <p:cNvSpPr>
            <a:spLocks noChangeShapeType="1"/>
          </p:cNvSpPr>
          <p:nvPr/>
        </p:nvSpPr>
        <p:spPr bwMode="auto">
          <a:xfrm flipH="1">
            <a:off x="4343400" y="2133600"/>
            <a:ext cx="8382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2952" name="Line 6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2953" name="Line 7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2954" name="Line 8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2955" name="Text Box 9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82956" name="Text Box 10"/>
          <p:cNvSpPr txBox="1">
            <a:spLocks noChangeArrowheads="1"/>
          </p:cNvSpPr>
          <p:nvPr/>
        </p:nvSpPr>
        <p:spPr bwMode="auto">
          <a:xfrm>
            <a:off x="3027363" y="2239963"/>
            <a:ext cx="3794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2957" name="Text Box 11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2958" name="Text Box 12"/>
          <p:cNvSpPr txBox="1">
            <a:spLocks noChangeArrowheads="1"/>
          </p:cNvSpPr>
          <p:nvPr/>
        </p:nvSpPr>
        <p:spPr bwMode="auto">
          <a:xfrm>
            <a:off x="3532188" y="227647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2959" name="Text Box 13"/>
          <p:cNvSpPr txBox="1">
            <a:spLocks noChangeArrowheads="1"/>
          </p:cNvSpPr>
          <p:nvPr/>
        </p:nvSpPr>
        <p:spPr bwMode="auto">
          <a:xfrm>
            <a:off x="2195513" y="50387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2960" name="Text Box 14"/>
          <p:cNvSpPr txBox="1">
            <a:spLocks noChangeArrowheads="1"/>
          </p:cNvSpPr>
          <p:nvPr/>
        </p:nvSpPr>
        <p:spPr bwMode="auto">
          <a:xfrm>
            <a:off x="2195513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2961" name="Text Box 15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2962" name="Text Box 16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2963" name="Text Box 17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64" name="Text Box 18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65" name="Text Box 19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66" name="Text Box 20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67" name="Text Box 21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2968" name="Text Box 22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69" name="Text Box 23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70" name="Text Box 24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2971" name="Text Box 25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Meaning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397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2D985BF-822B-4D05-8F96-99F54D3E9786}" type="slidenum">
              <a:rPr lang="fr-FR" altLang="en-US"/>
              <a:pPr eaLnBrk="1" hangingPunct="1"/>
              <a:t>69</a:t>
            </a:fld>
            <a:endParaRPr lang="fr-FR" altLang="en-US"/>
          </a:p>
        </p:txBody>
      </p:sp>
      <p:sp>
        <p:nvSpPr>
          <p:cNvPr id="83973" name="Text Box 3"/>
          <p:cNvSpPr txBox="1">
            <a:spLocks noChangeArrowheads="1"/>
          </p:cNvSpPr>
          <p:nvPr/>
        </p:nvSpPr>
        <p:spPr bwMode="auto">
          <a:xfrm>
            <a:off x="6161088" y="3032125"/>
            <a:ext cx="265112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(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q</a:t>
            </a:r>
            <a:r>
              <a:rPr lang="es-ES_tradnl" altLang="fr-FR" sz="2800" baseline="-250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0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, .)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F</a:t>
            </a:r>
            <a:endParaRPr lang="es-ES_tradnl" altLang="fr-FR" sz="2800">
              <a:solidFill>
                <a:srgbClr val="D60093"/>
              </a:solidFill>
              <a:latin typeface="Lucida Console" pitchFamily="49" charset="0"/>
              <a:sym typeface="Symbol" pitchFamily="18" charset="2"/>
            </a:endParaRPr>
          </a:p>
          <a:p>
            <a:pPr algn="ctr"/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</a:t>
            </a:r>
          </a:p>
          <a:p>
            <a:pPr algn="ctr"/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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L</a:t>
            </a:r>
          </a:p>
        </p:txBody>
      </p:sp>
      <p:sp>
        <p:nvSpPr>
          <p:cNvPr id="83974" name="Line 4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75" name="Line 5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76" name="Line 6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77" name="Text Box 7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3978" name="Text Box 8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3979" name="Text Box 9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3980" name="Text Box 10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3981" name="Text Box 11"/>
          <p:cNvSpPr txBox="1">
            <a:spLocks noChangeArrowheads="1"/>
          </p:cNvSpPr>
          <p:nvPr/>
        </p:nvSpPr>
        <p:spPr bwMode="auto">
          <a:xfrm>
            <a:off x="2195513" y="50387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3982" name="Text Box 12"/>
          <p:cNvSpPr txBox="1">
            <a:spLocks noChangeArrowheads="1"/>
          </p:cNvSpPr>
          <p:nvPr/>
        </p:nvSpPr>
        <p:spPr bwMode="auto">
          <a:xfrm>
            <a:off x="2195513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3983" name="Text Box 13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3984" name="Text Box 14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83985" name="Text Box 15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86" name="Text Box 16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87" name="Text Box 17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88" name="Text Box 18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89" name="Text Box 19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3990" name="Text Box 20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91" name="Text Box 21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92" name="Text Box 22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3993" name="Text Box 23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3994" name="Text Box 24"/>
          <p:cNvSpPr txBox="1">
            <a:spLocks noChangeArrowheads="1"/>
          </p:cNvSpPr>
          <p:nvPr/>
        </p:nvSpPr>
        <p:spPr bwMode="auto">
          <a:xfrm>
            <a:off x="5292725" y="5307013"/>
            <a:ext cx="3743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fr-FR" sz="2400">
                <a:latin typeface="Comic Sans MS" pitchFamily="66" charset="0"/>
              </a:rPr>
              <a:t>Must have identical label (redundancy)</a:t>
            </a:r>
          </a:p>
        </p:txBody>
      </p:sp>
      <p:sp>
        <p:nvSpPr>
          <p:cNvPr id="83995" name="Line 25"/>
          <p:cNvSpPr>
            <a:spLocks noChangeShapeType="1"/>
          </p:cNvSpPr>
          <p:nvPr/>
        </p:nvSpPr>
        <p:spPr bwMode="auto">
          <a:xfrm flipH="1" flipV="1">
            <a:off x="3995738" y="3789363"/>
            <a:ext cx="1296987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3996" name="Line 26"/>
          <p:cNvSpPr>
            <a:spLocks noChangeShapeType="1"/>
          </p:cNvSpPr>
          <p:nvPr/>
        </p:nvSpPr>
        <p:spPr bwMode="auto">
          <a:xfrm flipH="1" flipV="1">
            <a:off x="3419475" y="4868863"/>
            <a:ext cx="187325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Application: robotics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719263"/>
            <a:ext cx="8229600" cy="4949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fr-FR" sz="2400"/>
              <a:t>A </a:t>
            </a:r>
            <a:r>
              <a:rPr lang="en-GB" altLang="fr-FR" sz="2400">
                <a:solidFill>
                  <a:srgbClr val="FF0000"/>
                </a:solidFill>
              </a:rPr>
              <a:t>robot</a:t>
            </a:r>
            <a:r>
              <a:rPr lang="en-GB" altLang="fr-FR" sz="2400"/>
              <a:t> has to find a route in a maze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fr-FR" sz="2400"/>
              <a:t>The </a:t>
            </a:r>
            <a:r>
              <a:rPr lang="en-GB" altLang="fr-FR" sz="2400">
                <a:solidFill>
                  <a:srgbClr val="FF0000"/>
                </a:solidFill>
              </a:rPr>
              <a:t>maze</a:t>
            </a:r>
            <a:r>
              <a:rPr lang="en-GB" altLang="fr-FR" sz="2400"/>
              <a:t> is represented as a graph</a:t>
            </a:r>
          </a:p>
          <a:p>
            <a:pPr eaLnBrk="1" hangingPunct="1">
              <a:lnSpc>
                <a:spcPct val="80000"/>
              </a:lnSpc>
            </a:pPr>
            <a:r>
              <a:rPr lang="en-GB" altLang="fr-FR" sz="2400"/>
              <a:t>The robot finds his way and can experiment</a:t>
            </a:r>
          </a:p>
          <a:p>
            <a:pPr eaLnBrk="1" hangingPunct="1">
              <a:lnSpc>
                <a:spcPct val="80000"/>
              </a:lnSpc>
            </a:pPr>
            <a:r>
              <a:rPr lang="en-GB" altLang="fr-FR" sz="2400"/>
              <a:t>The robot gets feedback</a:t>
            </a:r>
          </a:p>
          <a:p>
            <a:pPr eaLnBrk="1" hangingPunct="1">
              <a:lnSpc>
                <a:spcPct val="80000"/>
              </a:lnSpc>
            </a:pPr>
            <a:endParaRPr lang="en-GB" altLang="fr-FR" sz="2400"/>
          </a:p>
          <a:p>
            <a:pPr eaLnBrk="1" hangingPunct="1">
              <a:lnSpc>
                <a:spcPct val="80000"/>
              </a:lnSpc>
            </a:pPr>
            <a:r>
              <a:rPr lang="en-GB" altLang="fr-FR" sz="2100" i="1"/>
              <a:t>Dean, T., Basye, K., Kaelbling, L., Kokkevis, E., Maron, O., Angluin, D., Engelson, S.: Inferring finite automata with stochastic output functions and an application to map learning. In Swartout, W., ed.: Proceedings of the 10th National Conference on Artificial Intelligence, San Jose, CA, Mit Press (1992) 208–214</a:t>
            </a:r>
          </a:p>
          <a:p>
            <a:pPr eaLnBrk="1" hangingPunct="1">
              <a:lnSpc>
                <a:spcPct val="80000"/>
              </a:lnSpc>
            </a:pPr>
            <a:r>
              <a:rPr lang="en-GB" altLang="fr-FR" sz="2100" i="1"/>
              <a:t>Rivest, R.L., Schapire, R.E.: Inference of finite automata using homing sequences. Information and Computation 103 (1993) 299–347</a:t>
            </a:r>
          </a:p>
        </p:txBody>
      </p:sp>
      <p:sp>
        <p:nvSpPr>
          <p:cNvPr id="2048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2B39F6A-7440-4C19-9ADB-6DA1D5840E98}" type="slidenum">
              <a:rPr lang="fr-FR" altLang="en-US"/>
              <a:pPr eaLnBrk="1" hangingPunct="1"/>
              <a:t>7</a:t>
            </a:fld>
            <a:endParaRPr lang="fr-FR" alt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499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9693DB7-ABD4-48B0-9FB5-106ED7576FD9}" type="slidenum">
              <a:rPr lang="fr-FR" altLang="en-US"/>
              <a:pPr eaLnBrk="1" hangingPunct="1"/>
              <a:t>70</a:t>
            </a:fld>
            <a:endParaRPr lang="fr-FR" altLang="en-US"/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5724525" y="3429000"/>
            <a:ext cx="31178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(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q</a:t>
            </a:r>
            <a:r>
              <a:rPr lang="es-ES_tradnl" altLang="fr-FR" sz="2800" baseline="-250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0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, 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ab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.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a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)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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 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F</a:t>
            </a:r>
            <a:endParaRPr lang="es-ES_tradnl" altLang="fr-FR" sz="2800">
              <a:solidFill>
                <a:srgbClr val="D60093"/>
              </a:solidFill>
              <a:latin typeface="Lucida Console" pitchFamily="49" charset="0"/>
              <a:sym typeface="Symbol" pitchFamily="18" charset="2"/>
            </a:endParaRPr>
          </a:p>
          <a:p>
            <a:pPr algn="ctr"/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</a:t>
            </a:r>
          </a:p>
          <a:p>
            <a:pPr algn="ctr"/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aba 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 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L</a:t>
            </a:r>
            <a:endParaRPr lang="es-ES_tradnl" altLang="fr-FR" sz="2800">
              <a:solidFill>
                <a:srgbClr val="D60093"/>
              </a:solidFill>
              <a:latin typeface="Lucida Console" pitchFamily="49" charset="0"/>
              <a:sym typeface="Symbol" pitchFamily="18" charset="2"/>
            </a:endParaRPr>
          </a:p>
          <a:p>
            <a:pPr algn="ctr"/>
            <a:endParaRPr lang="es-ES_tradnl" altLang="fr-FR" sz="2800">
              <a:solidFill>
                <a:srgbClr val="D60093"/>
              </a:solidFill>
              <a:latin typeface="Lucida Console" pitchFamily="49" charset="0"/>
            </a:endParaRPr>
          </a:p>
        </p:txBody>
      </p:sp>
      <p:sp>
        <p:nvSpPr>
          <p:cNvPr id="84997" name="Line 3"/>
          <p:cNvSpPr>
            <a:spLocks noChangeShapeType="1"/>
          </p:cNvSpPr>
          <p:nvPr/>
        </p:nvSpPr>
        <p:spPr bwMode="auto">
          <a:xfrm>
            <a:off x="28956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998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999" name="Line 5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5000" name="Text Box 6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5001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5002" name="Text Box 8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5003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5004" name="Text Box 10"/>
          <p:cNvSpPr txBox="1">
            <a:spLocks noChangeArrowheads="1"/>
          </p:cNvSpPr>
          <p:nvPr/>
        </p:nvSpPr>
        <p:spPr bwMode="auto">
          <a:xfrm>
            <a:off x="2268538" y="49371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5005" name="Text Box 11"/>
          <p:cNvSpPr txBox="1">
            <a:spLocks noChangeArrowheads="1"/>
          </p:cNvSpPr>
          <p:nvPr/>
        </p:nvSpPr>
        <p:spPr bwMode="auto">
          <a:xfrm>
            <a:off x="2268538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5006" name="Text Box 12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5007" name="Text Box 13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5008" name="Text Box 14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09" name="Text Box 15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10" name="Text Box 16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11" name="Text Box 17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12" name="Text Box 18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5013" name="Text Box 19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14" name="Text Box 20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5015" name="Text Box 21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0</a:t>
            </a:r>
          </a:p>
        </p:txBody>
      </p:sp>
      <p:sp>
        <p:nvSpPr>
          <p:cNvPr id="85016" name="Text Box 22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Equivalent prefixes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601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9EBC77B-3F6B-44FB-A658-BE32DB104F8D}" type="slidenum">
              <a:rPr lang="fr-FR" altLang="en-US"/>
              <a:pPr eaLnBrk="1" hangingPunct="1"/>
              <a:t>71</a:t>
            </a:fld>
            <a:endParaRPr lang="fr-FR" altLang="en-US"/>
          </a:p>
        </p:txBody>
      </p:sp>
      <p:sp>
        <p:nvSpPr>
          <p:cNvPr id="86021" name="Line 3"/>
          <p:cNvSpPr>
            <a:spLocks noChangeShapeType="1"/>
          </p:cNvSpPr>
          <p:nvPr/>
        </p:nvSpPr>
        <p:spPr bwMode="auto">
          <a:xfrm flipH="1" flipV="1">
            <a:off x="4800600" y="3200400"/>
            <a:ext cx="24384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6022" name="Line 4"/>
          <p:cNvSpPr>
            <a:spLocks noChangeShapeType="1"/>
          </p:cNvSpPr>
          <p:nvPr/>
        </p:nvSpPr>
        <p:spPr bwMode="auto">
          <a:xfrm flipH="1">
            <a:off x="4724400" y="4343400"/>
            <a:ext cx="25146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6023" name="Text Box 5"/>
          <p:cNvSpPr txBox="1">
            <a:spLocks noChangeArrowheads="1"/>
          </p:cNvSpPr>
          <p:nvPr/>
        </p:nvSpPr>
        <p:spPr bwMode="auto">
          <a:xfrm>
            <a:off x="5003800" y="3068638"/>
            <a:ext cx="39243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These two rows </a:t>
            </a:r>
          </a:p>
          <a:p>
            <a:pPr algn="r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are equal, </a:t>
            </a:r>
          </a:p>
          <a:p>
            <a:pPr algn="r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hence </a:t>
            </a:r>
          </a:p>
          <a:p>
            <a:endParaRPr lang="en-US" altLang="fr-FR" sz="2800">
              <a:solidFill>
                <a:srgbClr val="D60093"/>
              </a:solidFill>
              <a:latin typeface="Lucida Console" pitchFamily="49" charset="0"/>
              <a:sym typeface="Symbol" pitchFamily="18" charset="2"/>
            </a:endParaRPr>
          </a:p>
          <a:p>
            <a:pPr algn="r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(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q</a:t>
            </a:r>
            <a:r>
              <a:rPr lang="en-US" altLang="fr-FR" sz="2800" baseline="-250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0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,)= (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q</a:t>
            </a:r>
            <a:r>
              <a:rPr lang="en-US" altLang="fr-FR" sz="2800" baseline="-250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0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,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ab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)</a:t>
            </a:r>
          </a:p>
        </p:txBody>
      </p:sp>
      <p:sp>
        <p:nvSpPr>
          <p:cNvPr id="86024" name="Line 6"/>
          <p:cNvSpPr>
            <a:spLocks noChangeShapeType="1"/>
          </p:cNvSpPr>
          <p:nvPr/>
        </p:nvSpPr>
        <p:spPr bwMode="auto">
          <a:xfrm>
            <a:off x="28956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6025" name="Line 7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6026" name="Line 8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6027" name="Text Box 9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6028" name="Text Box 10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6029" name="Text Box 11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6030" name="Text Box 12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6031" name="Text Box 13"/>
          <p:cNvSpPr txBox="1">
            <a:spLocks noChangeArrowheads="1"/>
          </p:cNvSpPr>
          <p:nvPr/>
        </p:nvSpPr>
        <p:spPr bwMode="auto">
          <a:xfrm>
            <a:off x="2268538" y="49371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6032" name="Text Box 14"/>
          <p:cNvSpPr txBox="1">
            <a:spLocks noChangeArrowheads="1"/>
          </p:cNvSpPr>
          <p:nvPr/>
        </p:nvSpPr>
        <p:spPr bwMode="auto">
          <a:xfrm>
            <a:off x="2268538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6033" name="Text Box 15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6034" name="Text Box 16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6035" name="Text Box 17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36" name="Text Box 18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37" name="Text Box 19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38" name="Text Box 20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39" name="Text Box 21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6040" name="Text Box 22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41" name="Text Box 23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42" name="Text Box 24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6043" name="Text Box 25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Equivalent prefixes are states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704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34E444A-E0EF-42F8-9EBD-A0B94D85940A}" type="slidenum">
              <a:rPr lang="fr-FR" altLang="en-US"/>
              <a:pPr eaLnBrk="1" hangingPunct="1"/>
              <a:t>72</a:t>
            </a:fld>
            <a:endParaRPr lang="fr-FR" altLang="en-US"/>
          </a:p>
        </p:txBody>
      </p:sp>
      <p:sp>
        <p:nvSpPr>
          <p:cNvPr id="87045" name="Line 6"/>
          <p:cNvSpPr>
            <a:spLocks noChangeShapeType="1"/>
          </p:cNvSpPr>
          <p:nvPr/>
        </p:nvSpPr>
        <p:spPr bwMode="auto">
          <a:xfrm>
            <a:off x="28956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7046" name="Line 7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7047" name="Line 8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7048" name="Text Box 9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7049" name="Text Box 10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7050" name="Text Box 11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7051" name="Text Box 12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7052" name="Text Box 13"/>
          <p:cNvSpPr txBox="1">
            <a:spLocks noChangeArrowheads="1"/>
          </p:cNvSpPr>
          <p:nvPr/>
        </p:nvSpPr>
        <p:spPr bwMode="auto">
          <a:xfrm>
            <a:off x="2268538" y="49371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7053" name="Text Box 14"/>
          <p:cNvSpPr txBox="1">
            <a:spLocks noChangeArrowheads="1"/>
          </p:cNvSpPr>
          <p:nvPr/>
        </p:nvSpPr>
        <p:spPr bwMode="auto">
          <a:xfrm>
            <a:off x="2268538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7055" name="Text Box 16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7056" name="Text Box 17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57" name="Text Box 18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58" name="Text Box 19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59" name="Text Box 20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60" name="Text Box 21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7061" name="Text Box 22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62" name="Text Box 23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63" name="Text Box 24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7064" name="Text Box 25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7065" name="Rectangle 26"/>
          <p:cNvSpPr>
            <a:spLocks noChangeArrowheads="1"/>
          </p:cNvSpPr>
          <p:nvPr/>
        </p:nvSpPr>
        <p:spPr bwMode="auto">
          <a:xfrm>
            <a:off x="3132138" y="5013325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7066" name="Rectangle 27"/>
          <p:cNvSpPr>
            <a:spLocks noChangeArrowheads="1"/>
          </p:cNvSpPr>
          <p:nvPr/>
        </p:nvSpPr>
        <p:spPr bwMode="auto">
          <a:xfrm>
            <a:off x="3132138" y="42926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7067" name="Rectangle 28"/>
          <p:cNvSpPr>
            <a:spLocks noChangeArrowheads="1"/>
          </p:cNvSpPr>
          <p:nvPr/>
        </p:nvSpPr>
        <p:spPr bwMode="auto">
          <a:xfrm>
            <a:off x="3132138" y="29972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7068" name="Rectangle 29"/>
          <p:cNvSpPr>
            <a:spLocks noChangeArrowheads="1"/>
          </p:cNvSpPr>
          <p:nvPr/>
        </p:nvSpPr>
        <p:spPr bwMode="auto">
          <a:xfrm>
            <a:off x="3132138" y="3429000"/>
            <a:ext cx="863600" cy="360363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7069" name="Rectangle 30"/>
          <p:cNvSpPr>
            <a:spLocks noChangeArrowheads="1"/>
          </p:cNvSpPr>
          <p:nvPr/>
        </p:nvSpPr>
        <p:spPr bwMode="auto">
          <a:xfrm>
            <a:off x="3132138" y="4652963"/>
            <a:ext cx="863600" cy="360362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Building a </a:t>
            </a:r>
            <a:r>
              <a:rPr lang="en-US" altLang="fr-FR" i="1"/>
              <a:t>DFA</a:t>
            </a:r>
            <a:r>
              <a:rPr lang="en-US" altLang="fr-FR"/>
              <a:t> from a table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806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D8C1D31-F1BF-4D2F-9C3E-329FD9390EAC}" type="slidenum">
              <a:rPr lang="fr-FR" altLang="en-US"/>
              <a:pPr eaLnBrk="1" hangingPunct="1"/>
              <a:t>73</a:t>
            </a:fld>
            <a:endParaRPr lang="fr-FR" altLang="en-US"/>
          </a:p>
        </p:txBody>
      </p:sp>
      <p:sp>
        <p:nvSpPr>
          <p:cNvPr id="88069" name="Line 3"/>
          <p:cNvSpPr>
            <a:spLocks noChangeShapeType="1"/>
          </p:cNvSpPr>
          <p:nvPr/>
        </p:nvSpPr>
        <p:spPr bwMode="auto">
          <a:xfrm>
            <a:off x="28956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8070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8071" name="Line 5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8072" name="Text Box 6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8073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8074" name="Text Box 8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8075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8076" name="Text Box 10"/>
          <p:cNvSpPr txBox="1">
            <a:spLocks noChangeArrowheads="1"/>
          </p:cNvSpPr>
          <p:nvPr/>
        </p:nvSpPr>
        <p:spPr bwMode="auto">
          <a:xfrm>
            <a:off x="2268538" y="49371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8077" name="Text Box 11"/>
          <p:cNvSpPr txBox="1">
            <a:spLocks noChangeArrowheads="1"/>
          </p:cNvSpPr>
          <p:nvPr/>
        </p:nvSpPr>
        <p:spPr bwMode="auto">
          <a:xfrm>
            <a:off x="2268538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8078" name="Text Box 12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8079" name="Oval 23"/>
          <p:cNvSpPr>
            <a:spLocks noChangeArrowheads="1"/>
          </p:cNvSpPr>
          <p:nvPr/>
        </p:nvSpPr>
        <p:spPr bwMode="auto">
          <a:xfrm>
            <a:off x="7235825" y="2708275"/>
            <a:ext cx="457200" cy="4572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solidFill>
                  <a:schemeClr val="tx2"/>
                </a:solidFill>
                <a:latin typeface="Lucida Console" pitchFamily="49" charset="0"/>
                <a:sym typeface="Symbol" pitchFamily="18" charset="2"/>
              </a:rPr>
              <a:t></a:t>
            </a:r>
          </a:p>
        </p:txBody>
      </p:sp>
      <p:sp>
        <p:nvSpPr>
          <p:cNvPr id="88080" name="Oval 24"/>
          <p:cNvSpPr>
            <a:spLocks noChangeArrowheads="1"/>
          </p:cNvSpPr>
          <p:nvPr/>
        </p:nvSpPr>
        <p:spPr bwMode="auto">
          <a:xfrm>
            <a:off x="7235825" y="3644900"/>
            <a:ext cx="457200" cy="4572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 i="1">
                <a:solidFill>
                  <a:schemeClr val="tx2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chemeClr val="tx2"/>
              </a:solidFill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88081" name="AutoShape 25"/>
          <p:cNvCxnSpPr>
            <a:cxnSpLocks noChangeShapeType="1"/>
            <a:stCxn id="88079" idx="2"/>
            <a:endCxn id="88080" idx="2"/>
          </p:cNvCxnSpPr>
          <p:nvPr/>
        </p:nvCxnSpPr>
        <p:spPr bwMode="auto">
          <a:xfrm rot="10800000" flipH="1" flipV="1">
            <a:off x="7207250" y="2936875"/>
            <a:ext cx="28575" cy="936625"/>
          </a:xfrm>
          <a:prstGeom prst="curvedConnector3">
            <a:avLst>
              <a:gd name="adj1" fmla="val -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82" name="Text Box 26"/>
          <p:cNvSpPr txBox="1">
            <a:spLocks noChangeArrowheads="1"/>
          </p:cNvSpPr>
          <p:nvPr/>
        </p:nvSpPr>
        <p:spPr bwMode="auto">
          <a:xfrm>
            <a:off x="6588125" y="31686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88083" name="Text Box 28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8084" name="Text Box 29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85" name="Text Box 30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86" name="Text Box 31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87" name="Text Box 32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88" name="Text Box 33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8089" name="Text Box 34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90" name="Text Box 35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91" name="Text Box 36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8092" name="Text Box 37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8093" name="Rectangle 38"/>
          <p:cNvSpPr>
            <a:spLocks noChangeArrowheads="1"/>
          </p:cNvSpPr>
          <p:nvPr/>
        </p:nvSpPr>
        <p:spPr bwMode="auto">
          <a:xfrm>
            <a:off x="3132138" y="5013325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8094" name="Rectangle 39"/>
          <p:cNvSpPr>
            <a:spLocks noChangeArrowheads="1"/>
          </p:cNvSpPr>
          <p:nvPr/>
        </p:nvSpPr>
        <p:spPr bwMode="auto">
          <a:xfrm>
            <a:off x="3132138" y="42926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8095" name="Rectangle 40"/>
          <p:cNvSpPr>
            <a:spLocks noChangeArrowheads="1"/>
          </p:cNvSpPr>
          <p:nvPr/>
        </p:nvSpPr>
        <p:spPr bwMode="auto">
          <a:xfrm>
            <a:off x="3132138" y="29972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8096" name="Rectangle 41"/>
          <p:cNvSpPr>
            <a:spLocks noChangeArrowheads="1"/>
          </p:cNvSpPr>
          <p:nvPr/>
        </p:nvSpPr>
        <p:spPr bwMode="auto">
          <a:xfrm>
            <a:off x="3132138" y="3429000"/>
            <a:ext cx="863600" cy="360363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8097" name="Rectangle 42"/>
          <p:cNvSpPr>
            <a:spLocks noChangeArrowheads="1"/>
          </p:cNvSpPr>
          <p:nvPr/>
        </p:nvSpPr>
        <p:spPr bwMode="auto">
          <a:xfrm>
            <a:off x="3132138" y="4652963"/>
            <a:ext cx="863600" cy="360362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909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6D88C97-CE45-4FB8-B56A-8386FEABDCE6}" type="slidenum">
              <a:rPr lang="fr-FR" altLang="en-US"/>
              <a:pPr eaLnBrk="1" hangingPunct="1"/>
              <a:t>74</a:t>
            </a:fld>
            <a:endParaRPr lang="fr-FR" altLang="en-US"/>
          </a:p>
        </p:txBody>
      </p:sp>
      <p:sp>
        <p:nvSpPr>
          <p:cNvPr id="89092" name="Line 2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9093" name="Line 3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9094" name="Line 4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9095" name="Text Box 5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9096" name="Text Box 6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9097" name="Text Box 7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89098" name="Text Box 8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89099" name="Text Box 9"/>
          <p:cNvSpPr txBox="1">
            <a:spLocks noChangeArrowheads="1"/>
          </p:cNvSpPr>
          <p:nvPr/>
        </p:nvSpPr>
        <p:spPr bwMode="auto">
          <a:xfrm>
            <a:off x="2192338" y="49371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9100" name="Text Box 10"/>
          <p:cNvSpPr txBox="1">
            <a:spLocks noChangeArrowheads="1"/>
          </p:cNvSpPr>
          <p:nvPr/>
        </p:nvSpPr>
        <p:spPr bwMode="auto">
          <a:xfrm>
            <a:off x="2268538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9101" name="Text Box 11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89102" name="Oval 22"/>
          <p:cNvSpPr>
            <a:spLocks noChangeArrowheads="1"/>
          </p:cNvSpPr>
          <p:nvPr/>
        </p:nvSpPr>
        <p:spPr bwMode="auto">
          <a:xfrm>
            <a:off x="7391400" y="2819400"/>
            <a:ext cx="457200" cy="4572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</a:t>
            </a:r>
          </a:p>
        </p:txBody>
      </p:sp>
      <p:sp>
        <p:nvSpPr>
          <p:cNvPr id="89103" name="Oval 23"/>
          <p:cNvSpPr>
            <a:spLocks noChangeArrowheads="1"/>
          </p:cNvSpPr>
          <p:nvPr/>
        </p:nvSpPr>
        <p:spPr bwMode="auto">
          <a:xfrm>
            <a:off x="7380288" y="3716338"/>
            <a:ext cx="457200" cy="4572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 i="1">
                <a:solidFill>
                  <a:schemeClr val="hlink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chemeClr val="hlink"/>
              </a:solidFill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89104" name="AutoShape 24"/>
          <p:cNvCxnSpPr>
            <a:cxnSpLocks noChangeShapeType="1"/>
            <a:stCxn id="89102" idx="2"/>
            <a:endCxn id="89103" idx="2"/>
          </p:cNvCxnSpPr>
          <p:nvPr/>
        </p:nvCxnSpPr>
        <p:spPr bwMode="auto">
          <a:xfrm rot="10800000" flipH="1" flipV="1">
            <a:off x="7362825" y="3048000"/>
            <a:ext cx="17463" cy="896938"/>
          </a:xfrm>
          <a:prstGeom prst="curvedConnector3">
            <a:avLst>
              <a:gd name="adj1" fmla="val -120909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05" name="Text Box 25"/>
          <p:cNvSpPr txBox="1">
            <a:spLocks noChangeArrowheads="1"/>
          </p:cNvSpPr>
          <p:nvPr/>
        </p:nvSpPr>
        <p:spPr bwMode="auto">
          <a:xfrm>
            <a:off x="6759575" y="321310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89106" name="AutoShape 26"/>
          <p:cNvCxnSpPr>
            <a:cxnSpLocks noChangeShapeType="1"/>
            <a:stCxn id="89102" idx="1"/>
            <a:endCxn id="89102" idx="7"/>
          </p:cNvCxnSpPr>
          <p:nvPr/>
        </p:nvCxnSpPr>
        <p:spPr bwMode="auto">
          <a:xfrm rot="5400000" flipV="1">
            <a:off x="7619206" y="2696369"/>
            <a:ext cx="1588" cy="323850"/>
          </a:xfrm>
          <a:prstGeom prst="curvedConnector3">
            <a:avLst>
              <a:gd name="adj1" fmla="val -5970000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07" name="Text Box 27"/>
          <p:cNvSpPr txBox="1">
            <a:spLocks noChangeArrowheads="1"/>
          </p:cNvSpPr>
          <p:nvPr/>
        </p:nvSpPr>
        <p:spPr bwMode="auto">
          <a:xfrm>
            <a:off x="7696200" y="168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89108" name="AutoShape 28"/>
          <p:cNvCxnSpPr>
            <a:cxnSpLocks noChangeShapeType="1"/>
          </p:cNvCxnSpPr>
          <p:nvPr/>
        </p:nvCxnSpPr>
        <p:spPr bwMode="auto">
          <a:xfrm rot="16200000" flipH="1">
            <a:off x="7612856" y="3915569"/>
            <a:ext cx="1588" cy="323850"/>
          </a:xfrm>
          <a:prstGeom prst="curvedConnector3">
            <a:avLst>
              <a:gd name="adj1" fmla="val 450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09" name="Text Box 29"/>
          <p:cNvSpPr txBox="1">
            <a:spLocks noChangeArrowheads="1"/>
          </p:cNvSpPr>
          <p:nvPr/>
        </p:nvSpPr>
        <p:spPr bwMode="auto">
          <a:xfrm>
            <a:off x="7467600" y="4730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89110" name="AutoShape 30"/>
          <p:cNvCxnSpPr>
            <a:cxnSpLocks noChangeShapeType="1"/>
          </p:cNvCxnSpPr>
          <p:nvPr/>
        </p:nvCxnSpPr>
        <p:spPr bwMode="auto">
          <a:xfrm flipV="1">
            <a:off x="7812088" y="3068638"/>
            <a:ext cx="39687" cy="896937"/>
          </a:xfrm>
          <a:prstGeom prst="curvedConnector3">
            <a:avLst>
              <a:gd name="adj1" fmla="val 604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11" name="Text Box 31"/>
          <p:cNvSpPr txBox="1">
            <a:spLocks noChangeArrowheads="1"/>
          </p:cNvSpPr>
          <p:nvPr/>
        </p:nvSpPr>
        <p:spPr bwMode="auto">
          <a:xfrm>
            <a:off x="8027988" y="3213100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89112" name="Text Box 35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9113" name="Text Box 36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14" name="Text Box 37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15" name="Text Box 38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16" name="Text Box 39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17" name="Text Box 40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9118" name="Text Box 41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19" name="Text Box 42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20" name="Text Box 43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89121" name="Text Box 44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89122" name="Rectangle 45"/>
          <p:cNvSpPr>
            <a:spLocks noChangeArrowheads="1"/>
          </p:cNvSpPr>
          <p:nvPr/>
        </p:nvSpPr>
        <p:spPr bwMode="auto">
          <a:xfrm>
            <a:off x="3132138" y="5013325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9123" name="Rectangle 46"/>
          <p:cNvSpPr>
            <a:spLocks noChangeArrowheads="1"/>
          </p:cNvSpPr>
          <p:nvPr/>
        </p:nvSpPr>
        <p:spPr bwMode="auto">
          <a:xfrm>
            <a:off x="3132138" y="42926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9124" name="Rectangle 47"/>
          <p:cNvSpPr>
            <a:spLocks noChangeArrowheads="1"/>
          </p:cNvSpPr>
          <p:nvPr/>
        </p:nvSpPr>
        <p:spPr bwMode="auto">
          <a:xfrm>
            <a:off x="3132138" y="2997200"/>
            <a:ext cx="863600" cy="360363"/>
          </a:xfrm>
          <a:prstGeom prst="rect">
            <a:avLst/>
          </a:prstGeom>
          <a:solidFill>
            <a:schemeClr val="accent1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9125" name="Rectangle 48"/>
          <p:cNvSpPr>
            <a:spLocks noChangeArrowheads="1"/>
          </p:cNvSpPr>
          <p:nvPr/>
        </p:nvSpPr>
        <p:spPr bwMode="auto">
          <a:xfrm>
            <a:off x="3132138" y="3429000"/>
            <a:ext cx="863600" cy="360363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89126" name="Rectangle 49"/>
          <p:cNvSpPr>
            <a:spLocks noChangeArrowheads="1"/>
          </p:cNvSpPr>
          <p:nvPr/>
        </p:nvSpPr>
        <p:spPr bwMode="auto">
          <a:xfrm>
            <a:off x="3132138" y="4652963"/>
            <a:ext cx="863600" cy="360362"/>
          </a:xfrm>
          <a:prstGeom prst="rect">
            <a:avLst/>
          </a:prstGeom>
          <a:solidFill>
            <a:srgbClr val="FF990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4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Some rules</a:t>
            </a:r>
          </a:p>
        </p:txBody>
      </p:sp>
      <p:sp>
        <p:nvSpPr>
          <p:cNvPr id="9011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340D6D0-34F5-40F2-B056-960461931C65}" type="slidenum">
              <a:rPr lang="fr-FR" altLang="en-US"/>
              <a:pPr eaLnBrk="1" hangingPunct="1"/>
              <a:t>75</a:t>
            </a:fld>
            <a:endParaRPr lang="fr-FR" altLang="en-US"/>
          </a:p>
        </p:txBody>
      </p:sp>
      <p:sp>
        <p:nvSpPr>
          <p:cNvPr id="90116" name="Line 2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0117" name="Line 3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0118" name="Line 4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0119" name="Text Box 5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0120" name="Text Box 6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0121" name="Text Box 7"/>
          <p:cNvSpPr txBox="1">
            <a:spLocks noChangeArrowheads="1"/>
          </p:cNvSpPr>
          <p:nvPr/>
        </p:nvSpPr>
        <p:spPr bwMode="auto">
          <a:xfrm>
            <a:off x="2362200" y="3435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0122" name="Text Box 8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0123" name="Text Box 9"/>
          <p:cNvSpPr txBox="1">
            <a:spLocks noChangeArrowheads="1"/>
          </p:cNvSpPr>
          <p:nvPr/>
        </p:nvSpPr>
        <p:spPr bwMode="auto">
          <a:xfrm>
            <a:off x="2195513" y="50387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0124" name="Text Box 10"/>
          <p:cNvSpPr txBox="1">
            <a:spLocks noChangeArrowheads="1"/>
          </p:cNvSpPr>
          <p:nvPr/>
        </p:nvSpPr>
        <p:spPr bwMode="auto">
          <a:xfrm>
            <a:off x="2195513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0125" name="Text Box 11"/>
          <p:cNvSpPr txBox="1">
            <a:spLocks noChangeArrowheads="1"/>
          </p:cNvSpPr>
          <p:nvPr/>
        </p:nvSpPr>
        <p:spPr bwMode="auto">
          <a:xfrm>
            <a:off x="2268538" y="42005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0126" name="Text Box 12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0127" name="Text Box 13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28" name="Text Box 14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29" name="Text Box 15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30" name="Text Box 16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31" name="Text Box 17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0132" name="Text Box 18"/>
          <p:cNvSpPr txBox="1">
            <a:spLocks noChangeArrowheads="1"/>
          </p:cNvSpPr>
          <p:nvPr/>
        </p:nvSpPr>
        <p:spPr bwMode="auto">
          <a:xfrm>
            <a:off x="36576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33" name="Text Box 19"/>
          <p:cNvSpPr txBox="1">
            <a:spLocks noChangeArrowheads="1"/>
          </p:cNvSpPr>
          <p:nvPr/>
        </p:nvSpPr>
        <p:spPr bwMode="auto">
          <a:xfrm>
            <a:off x="3048000" y="4603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34" name="Text Box 20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0135" name="Text Box 21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0136" name="Oval 22"/>
          <p:cNvSpPr>
            <a:spLocks noChangeArrowheads="1"/>
          </p:cNvSpPr>
          <p:nvPr/>
        </p:nvSpPr>
        <p:spPr bwMode="auto">
          <a:xfrm>
            <a:off x="7391400" y="2819400"/>
            <a:ext cx="457200" cy="457200"/>
          </a:xfrm>
          <a:prstGeom prst="ellipse">
            <a:avLst/>
          </a:prstGeom>
          <a:solidFill>
            <a:schemeClr val="folHlink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</a:t>
            </a:r>
          </a:p>
        </p:txBody>
      </p:sp>
      <p:sp>
        <p:nvSpPr>
          <p:cNvPr id="90137" name="Oval 23"/>
          <p:cNvSpPr>
            <a:spLocks noChangeArrowheads="1"/>
          </p:cNvSpPr>
          <p:nvPr/>
        </p:nvSpPr>
        <p:spPr bwMode="auto">
          <a:xfrm>
            <a:off x="7391400" y="37338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 i="1"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90138" name="AutoShape 24"/>
          <p:cNvCxnSpPr>
            <a:cxnSpLocks noChangeShapeType="1"/>
            <a:stCxn id="90136" idx="2"/>
            <a:endCxn id="90137" idx="2"/>
          </p:cNvCxnSpPr>
          <p:nvPr/>
        </p:nvCxnSpPr>
        <p:spPr bwMode="auto">
          <a:xfrm rot="10800000" flipH="1" flipV="1">
            <a:off x="7362825" y="3048000"/>
            <a:ext cx="28575" cy="914400"/>
          </a:xfrm>
          <a:prstGeom prst="curvedConnector3">
            <a:avLst>
              <a:gd name="adj1" fmla="val -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39" name="Text Box 25"/>
          <p:cNvSpPr txBox="1">
            <a:spLocks noChangeArrowheads="1"/>
          </p:cNvSpPr>
          <p:nvPr/>
        </p:nvSpPr>
        <p:spPr bwMode="auto">
          <a:xfrm>
            <a:off x="6804025" y="321310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0140" name="AutoShape 26"/>
          <p:cNvCxnSpPr>
            <a:cxnSpLocks noChangeShapeType="1"/>
            <a:stCxn id="90136" idx="1"/>
            <a:endCxn id="90136" idx="7"/>
          </p:cNvCxnSpPr>
          <p:nvPr/>
        </p:nvCxnSpPr>
        <p:spPr bwMode="auto">
          <a:xfrm rot="5400000" flipV="1">
            <a:off x="7619206" y="2696369"/>
            <a:ext cx="1588" cy="323850"/>
          </a:xfrm>
          <a:prstGeom prst="curvedConnector3">
            <a:avLst>
              <a:gd name="adj1" fmla="val -428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41" name="Text Box 27"/>
          <p:cNvSpPr txBox="1">
            <a:spLocks noChangeArrowheads="1"/>
          </p:cNvSpPr>
          <p:nvPr/>
        </p:nvSpPr>
        <p:spPr bwMode="auto">
          <a:xfrm>
            <a:off x="7667625" y="206057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0142" name="AutoShape 28"/>
          <p:cNvCxnSpPr>
            <a:cxnSpLocks noChangeShapeType="1"/>
            <a:stCxn id="90137" idx="3"/>
            <a:endCxn id="90137" idx="5"/>
          </p:cNvCxnSpPr>
          <p:nvPr/>
        </p:nvCxnSpPr>
        <p:spPr bwMode="auto">
          <a:xfrm rot="16200000" flipH="1">
            <a:off x="7619206" y="3963194"/>
            <a:ext cx="1588" cy="323850"/>
          </a:xfrm>
          <a:prstGeom prst="curvedConnector3">
            <a:avLst>
              <a:gd name="adj1" fmla="val 4349999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43" name="Text Box 29"/>
          <p:cNvSpPr txBox="1">
            <a:spLocks noChangeArrowheads="1"/>
          </p:cNvSpPr>
          <p:nvPr/>
        </p:nvSpPr>
        <p:spPr bwMode="auto">
          <a:xfrm>
            <a:off x="7467600" y="4730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0144" name="AutoShape 30"/>
          <p:cNvCxnSpPr>
            <a:cxnSpLocks noChangeShapeType="1"/>
            <a:stCxn id="90137" idx="6"/>
            <a:endCxn id="90136" idx="6"/>
          </p:cNvCxnSpPr>
          <p:nvPr/>
        </p:nvCxnSpPr>
        <p:spPr bwMode="auto">
          <a:xfrm flipV="1">
            <a:off x="7848600" y="3048000"/>
            <a:ext cx="28575" cy="914400"/>
          </a:xfrm>
          <a:prstGeom prst="curvedConnector3">
            <a:avLst>
              <a:gd name="adj1" fmla="val 8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45" name="Text Box 31"/>
          <p:cNvSpPr txBox="1">
            <a:spLocks noChangeArrowheads="1"/>
          </p:cNvSpPr>
          <p:nvPr/>
        </p:nvSpPr>
        <p:spPr bwMode="auto">
          <a:xfrm>
            <a:off x="8001000" y="3206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90147" name="AutoShape 33"/>
          <p:cNvSpPr>
            <a:spLocks/>
          </p:cNvSpPr>
          <p:nvPr/>
        </p:nvSpPr>
        <p:spPr bwMode="auto">
          <a:xfrm>
            <a:off x="18288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90148" name="Text Box 34"/>
          <p:cNvSpPr txBox="1">
            <a:spLocks noChangeArrowheads="1"/>
          </p:cNvSpPr>
          <p:nvPr/>
        </p:nvSpPr>
        <p:spPr bwMode="auto">
          <a:xfrm>
            <a:off x="323850" y="3038475"/>
            <a:ext cx="15113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400">
                <a:latin typeface="Lucida Console" pitchFamily="49" charset="0"/>
              </a:rPr>
              <a:t>This set is </a:t>
            </a:r>
          </a:p>
          <a:p>
            <a:r>
              <a:rPr lang="en-US" altLang="fr-FR" sz="2400">
                <a:latin typeface="Lucida Console" pitchFamily="49" charset="0"/>
              </a:rPr>
              <a:t>prefix-</a:t>
            </a:r>
          </a:p>
          <a:p>
            <a:r>
              <a:rPr lang="en-US" altLang="fr-FR" sz="2400">
                <a:latin typeface="Lucida Console" pitchFamily="49" charset="0"/>
              </a:rPr>
              <a:t>closed</a:t>
            </a:r>
          </a:p>
        </p:txBody>
      </p:sp>
      <p:sp>
        <p:nvSpPr>
          <p:cNvPr id="90149" name="AutoShape 35"/>
          <p:cNvSpPr>
            <a:spLocks/>
          </p:cNvSpPr>
          <p:nvPr/>
        </p:nvSpPr>
        <p:spPr bwMode="auto">
          <a:xfrm rot="5400000">
            <a:off x="3429000" y="1600200"/>
            <a:ext cx="228600" cy="1143000"/>
          </a:xfrm>
          <a:prstGeom prst="leftBrace">
            <a:avLst>
              <a:gd name="adj1" fmla="val 12500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90150" name="Text Box 36"/>
          <p:cNvSpPr txBox="1">
            <a:spLocks noChangeArrowheads="1"/>
          </p:cNvSpPr>
          <p:nvPr/>
        </p:nvSpPr>
        <p:spPr bwMode="auto">
          <a:xfrm>
            <a:off x="2843213" y="1557338"/>
            <a:ext cx="55419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latin typeface="Lucida Console" pitchFamily="49" charset="0"/>
              </a:rPr>
              <a:t>This set is suffix-closed</a:t>
            </a:r>
          </a:p>
        </p:txBody>
      </p:sp>
      <p:sp>
        <p:nvSpPr>
          <p:cNvPr id="90151" name="AutoShape 37"/>
          <p:cNvSpPr>
            <a:spLocks/>
          </p:cNvSpPr>
          <p:nvPr/>
        </p:nvSpPr>
        <p:spPr bwMode="auto">
          <a:xfrm>
            <a:off x="1981200" y="43434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90152" name="Text Box 38"/>
          <p:cNvSpPr txBox="1">
            <a:spLocks noChangeArrowheads="1"/>
          </p:cNvSpPr>
          <p:nvPr/>
        </p:nvSpPr>
        <p:spPr bwMode="auto">
          <a:xfrm>
            <a:off x="0" y="4652963"/>
            <a:ext cx="1895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RED</a:t>
            </a:r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\</a:t>
            </a:r>
            <a:r>
              <a:rPr lang="es-ES_tradnl" altLang="fr-FR" sz="2800" i="1">
                <a:latin typeface="Lucida Console" pitchFamily="49" charset="0"/>
                <a:sym typeface="Symbol" pitchFamily="18" charset="2"/>
              </a:rPr>
              <a:t>RED</a:t>
            </a:r>
          </a:p>
          <a:p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=</a:t>
            </a:r>
            <a:r>
              <a:rPr lang="es-ES_tradnl" altLang="fr-FR" sz="2800" i="1">
                <a:latin typeface="Lucida Console" pitchFamily="49" charset="0"/>
                <a:sym typeface="Symbol" pitchFamily="18" charset="2"/>
              </a:rPr>
              <a:t>BLUE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An incomplete table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113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CA17745-4440-4BB7-8F53-3025A4A7DAF0}" type="slidenum">
              <a:rPr lang="fr-FR" altLang="en-US"/>
              <a:pPr eaLnBrk="1" hangingPunct="1"/>
              <a:t>76</a:t>
            </a:fld>
            <a:endParaRPr lang="fr-FR" altLang="en-US"/>
          </a:p>
        </p:txBody>
      </p:sp>
      <p:sp>
        <p:nvSpPr>
          <p:cNvPr id="91141" name="Line 3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1142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1143" name="Line 5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1144" name="Text Box 6"/>
          <p:cNvSpPr txBox="1">
            <a:spLocks noChangeArrowheads="1"/>
          </p:cNvSpPr>
          <p:nvPr/>
        </p:nvSpPr>
        <p:spPr bwMode="auto">
          <a:xfrm>
            <a:off x="2192338" y="2919413"/>
            <a:ext cx="3794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1145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1146" name="Text Box 8"/>
          <p:cNvSpPr txBox="1">
            <a:spLocks noChangeArrowheads="1"/>
          </p:cNvSpPr>
          <p:nvPr/>
        </p:nvSpPr>
        <p:spPr bwMode="auto">
          <a:xfrm>
            <a:off x="2268538" y="3433763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1147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1148" name="Text Box 10"/>
          <p:cNvSpPr txBox="1">
            <a:spLocks noChangeArrowheads="1"/>
          </p:cNvSpPr>
          <p:nvPr/>
        </p:nvSpPr>
        <p:spPr bwMode="auto">
          <a:xfrm>
            <a:off x="2124075" y="50387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1149" name="Text Box 11"/>
          <p:cNvSpPr txBox="1">
            <a:spLocks noChangeArrowheads="1"/>
          </p:cNvSpPr>
          <p:nvPr/>
        </p:nvSpPr>
        <p:spPr bwMode="auto">
          <a:xfrm>
            <a:off x="2124075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1150" name="Text Box 12"/>
          <p:cNvSpPr txBox="1">
            <a:spLocks noChangeArrowheads="1"/>
          </p:cNvSpPr>
          <p:nvPr/>
        </p:nvSpPr>
        <p:spPr bwMode="auto">
          <a:xfrm>
            <a:off x="2268538" y="4221163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1151" name="Text Box 13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1152" name="Text Box 14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1153" name="Text Box 15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1154" name="Text Box 16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1155" name="Text Box 17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1156" name="Text Box 18"/>
          <p:cNvSpPr txBox="1">
            <a:spLocks noChangeArrowheads="1"/>
          </p:cNvSpPr>
          <p:nvPr/>
        </p:nvSpPr>
        <p:spPr bwMode="auto">
          <a:xfrm>
            <a:off x="3635375" y="4652963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1157" name="Text Box 19"/>
          <p:cNvSpPr txBox="1">
            <a:spLocks noChangeArrowheads="1"/>
          </p:cNvSpPr>
          <p:nvPr/>
        </p:nvSpPr>
        <p:spPr bwMode="auto">
          <a:xfrm>
            <a:off x="3668713" y="5084763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1158" name="Text Box 20"/>
          <p:cNvSpPr txBox="1">
            <a:spLocks noChangeArrowheads="1"/>
          </p:cNvSpPr>
          <p:nvPr/>
        </p:nvSpPr>
        <p:spPr bwMode="auto">
          <a:xfrm>
            <a:off x="3059113" y="5084763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1159" name="Oval 21"/>
          <p:cNvSpPr>
            <a:spLocks noChangeArrowheads="1"/>
          </p:cNvSpPr>
          <p:nvPr/>
        </p:nvSpPr>
        <p:spPr bwMode="auto">
          <a:xfrm>
            <a:off x="7391400" y="2819400"/>
            <a:ext cx="457200" cy="4572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</a:t>
            </a:r>
          </a:p>
        </p:txBody>
      </p:sp>
      <p:sp>
        <p:nvSpPr>
          <p:cNvPr id="91160" name="Oval 22"/>
          <p:cNvSpPr>
            <a:spLocks noChangeArrowheads="1"/>
          </p:cNvSpPr>
          <p:nvPr/>
        </p:nvSpPr>
        <p:spPr bwMode="auto">
          <a:xfrm>
            <a:off x="7391400" y="3733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 i="1"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91161" name="AutoShape 23"/>
          <p:cNvCxnSpPr>
            <a:cxnSpLocks noChangeShapeType="1"/>
            <a:stCxn id="91159" idx="2"/>
            <a:endCxn id="91160" idx="2"/>
          </p:cNvCxnSpPr>
          <p:nvPr/>
        </p:nvCxnSpPr>
        <p:spPr bwMode="auto">
          <a:xfrm rot="10800000" flipH="1" flipV="1">
            <a:off x="7362825" y="3048000"/>
            <a:ext cx="28575" cy="914400"/>
          </a:xfrm>
          <a:prstGeom prst="curvedConnector3">
            <a:avLst>
              <a:gd name="adj1" fmla="val -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2" name="Text Box 24"/>
          <p:cNvSpPr txBox="1">
            <a:spLocks noChangeArrowheads="1"/>
          </p:cNvSpPr>
          <p:nvPr/>
        </p:nvSpPr>
        <p:spPr bwMode="auto">
          <a:xfrm>
            <a:off x="6732588" y="3213100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1163" name="AutoShape 25"/>
          <p:cNvCxnSpPr>
            <a:cxnSpLocks noChangeShapeType="1"/>
            <a:stCxn id="91159" idx="1"/>
            <a:endCxn id="91159" idx="7"/>
          </p:cNvCxnSpPr>
          <p:nvPr/>
        </p:nvCxnSpPr>
        <p:spPr bwMode="auto">
          <a:xfrm rot="5400000" flipV="1">
            <a:off x="7619206" y="2696369"/>
            <a:ext cx="1588" cy="323850"/>
          </a:xfrm>
          <a:prstGeom prst="curvedConnector3">
            <a:avLst>
              <a:gd name="adj1" fmla="val -5970000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4" name="Text Box 26"/>
          <p:cNvSpPr txBox="1">
            <a:spLocks noChangeArrowheads="1"/>
          </p:cNvSpPr>
          <p:nvPr/>
        </p:nvSpPr>
        <p:spPr bwMode="auto">
          <a:xfrm>
            <a:off x="7696200" y="168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1165" name="AutoShape 27"/>
          <p:cNvCxnSpPr>
            <a:cxnSpLocks noChangeShapeType="1"/>
            <a:stCxn id="91160" idx="3"/>
            <a:endCxn id="91166" idx="3"/>
          </p:cNvCxnSpPr>
          <p:nvPr/>
        </p:nvCxnSpPr>
        <p:spPr bwMode="auto">
          <a:xfrm rot="16200000" flipH="1">
            <a:off x="7266781" y="4315619"/>
            <a:ext cx="714375" cy="331788"/>
          </a:xfrm>
          <a:prstGeom prst="curvedConnector4">
            <a:avLst>
              <a:gd name="adj1" fmla="val 36444"/>
              <a:gd name="adj2" fmla="val 16889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6" name="Text Box 28"/>
          <p:cNvSpPr txBox="1">
            <a:spLocks noChangeArrowheads="1"/>
          </p:cNvSpPr>
          <p:nvPr/>
        </p:nvSpPr>
        <p:spPr bwMode="auto">
          <a:xfrm>
            <a:off x="7391400" y="4578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1167" name="AutoShape 29"/>
          <p:cNvCxnSpPr>
            <a:cxnSpLocks noChangeShapeType="1"/>
            <a:stCxn id="91160" idx="6"/>
            <a:endCxn id="91159" idx="6"/>
          </p:cNvCxnSpPr>
          <p:nvPr/>
        </p:nvCxnSpPr>
        <p:spPr bwMode="auto">
          <a:xfrm flipV="1">
            <a:off x="7848600" y="3048000"/>
            <a:ext cx="28575" cy="914400"/>
          </a:xfrm>
          <a:prstGeom prst="curvedConnector3">
            <a:avLst>
              <a:gd name="adj1" fmla="val 8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8" name="Text Box 30"/>
          <p:cNvSpPr txBox="1">
            <a:spLocks noChangeArrowheads="1"/>
          </p:cNvSpPr>
          <p:nvPr/>
        </p:nvSpPr>
        <p:spPr bwMode="auto">
          <a:xfrm>
            <a:off x="8001000" y="3206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Good idea</a:t>
            </a:r>
          </a:p>
        </p:txBody>
      </p:sp>
      <p:sp>
        <p:nvSpPr>
          <p:cNvPr id="92165" name="Rectangle 1027"/>
          <p:cNvSpPr>
            <a:spLocks noGrp="1" noChangeArrowheads="1"/>
          </p:cNvSpPr>
          <p:nvPr>
            <p:ph type="body" sz="quarter" idx="13"/>
          </p:nvPr>
        </p:nvSpPr>
        <p:spPr>
          <a:xfrm>
            <a:off x="250825" y="1981200"/>
            <a:ext cx="864235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fr-FR"/>
              <a:t>	We can complete the table by submitting membership queries...</a:t>
            </a:r>
          </a:p>
        </p:txBody>
      </p:sp>
      <p:sp>
        <p:nvSpPr>
          <p:cNvPr id="9216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D120124-9682-4296-B8C1-3955A88FCF74}" type="slidenum">
              <a:rPr lang="fr-FR" altLang="en-US"/>
              <a:pPr eaLnBrk="1" hangingPunct="1"/>
              <a:t>77</a:t>
            </a:fld>
            <a:endParaRPr lang="fr-FR" altLang="en-US"/>
          </a:p>
        </p:txBody>
      </p:sp>
      <p:sp>
        <p:nvSpPr>
          <p:cNvPr id="92166" name="Line 1028"/>
          <p:cNvSpPr>
            <a:spLocks noChangeShapeType="1"/>
          </p:cNvSpPr>
          <p:nvPr/>
        </p:nvSpPr>
        <p:spPr bwMode="auto">
          <a:xfrm>
            <a:off x="1447800" y="3962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67" name="Line 1029"/>
          <p:cNvSpPr>
            <a:spLocks noChangeShapeType="1"/>
          </p:cNvSpPr>
          <p:nvPr/>
        </p:nvSpPr>
        <p:spPr bwMode="auto">
          <a:xfrm>
            <a:off x="1447800" y="44958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68" name="Line 1030"/>
          <p:cNvSpPr>
            <a:spLocks noChangeShapeType="1"/>
          </p:cNvSpPr>
          <p:nvPr/>
        </p:nvSpPr>
        <p:spPr bwMode="auto">
          <a:xfrm>
            <a:off x="2971800" y="3429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69" name="Line 1031"/>
          <p:cNvSpPr>
            <a:spLocks noChangeShapeType="1"/>
          </p:cNvSpPr>
          <p:nvPr/>
        </p:nvSpPr>
        <p:spPr bwMode="auto">
          <a:xfrm>
            <a:off x="3505200" y="3429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70" name="Text Box 1032"/>
          <p:cNvSpPr txBox="1">
            <a:spLocks noChangeArrowheads="1"/>
          </p:cNvSpPr>
          <p:nvPr/>
        </p:nvSpPr>
        <p:spPr bwMode="auto">
          <a:xfrm>
            <a:off x="822325" y="395922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u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2171" name="Text Box 1033"/>
          <p:cNvSpPr txBox="1">
            <a:spLocks noChangeArrowheads="1"/>
          </p:cNvSpPr>
          <p:nvPr/>
        </p:nvSpPr>
        <p:spPr bwMode="auto">
          <a:xfrm>
            <a:off x="3048000" y="3079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v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2172" name="Text Box 1034"/>
          <p:cNvSpPr txBox="1">
            <a:spLocks noChangeArrowheads="1"/>
          </p:cNvSpPr>
          <p:nvPr/>
        </p:nvSpPr>
        <p:spPr bwMode="auto">
          <a:xfrm>
            <a:off x="3108325" y="395922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?</a:t>
            </a:r>
          </a:p>
        </p:txBody>
      </p:sp>
      <p:sp>
        <p:nvSpPr>
          <p:cNvPr id="92173" name="Text Box 1035"/>
          <p:cNvSpPr txBox="1">
            <a:spLocks noChangeArrowheads="1"/>
          </p:cNvSpPr>
          <p:nvPr/>
        </p:nvSpPr>
        <p:spPr bwMode="auto">
          <a:xfrm>
            <a:off x="5622925" y="4251325"/>
            <a:ext cx="1509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uv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</a:t>
            </a:r>
            <a:r>
              <a:rPr lang="es-ES_tradnl" altLang="fr-FR" sz="2800" i="1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L </a:t>
            </a:r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  <a:sym typeface="Symbol" pitchFamily="18" charset="2"/>
              </a:rPr>
              <a:t>?</a:t>
            </a:r>
            <a:endParaRPr lang="es-ES_tradnl" altLang="fr-FR" sz="2800" i="1">
              <a:solidFill>
                <a:srgbClr val="D60093"/>
              </a:solidFill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92174" name="Text Box 1036"/>
          <p:cNvSpPr txBox="1">
            <a:spLocks noChangeArrowheads="1"/>
          </p:cNvSpPr>
          <p:nvPr/>
        </p:nvSpPr>
        <p:spPr bwMode="auto">
          <a:xfrm>
            <a:off x="4860925" y="3349625"/>
            <a:ext cx="3827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solidFill>
                  <a:schemeClr val="accent2"/>
                </a:solidFill>
                <a:latin typeface="Lucida Console" pitchFamily="49" charset="0"/>
              </a:rPr>
              <a:t>Membership query: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 table is</a:t>
            </a:r>
          </a:p>
        </p:txBody>
      </p:sp>
      <p:sp>
        <p:nvSpPr>
          <p:cNvPr id="9318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700213"/>
            <a:ext cx="8229600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fr-FR"/>
              <a:t>	</a:t>
            </a:r>
            <a:r>
              <a:rPr lang="en-US" altLang="fr-FR">
                <a:solidFill>
                  <a:srgbClr val="D60093"/>
                </a:solidFill>
              </a:rPr>
              <a:t>closed</a:t>
            </a:r>
            <a:r>
              <a:rPr lang="en-US" altLang="fr-FR"/>
              <a:t> if any row of </a:t>
            </a:r>
            <a:r>
              <a:rPr lang="en-US" altLang="fr-FR" i="1"/>
              <a:t>BLUE</a:t>
            </a:r>
            <a:r>
              <a:rPr lang="en-US" altLang="fr-FR"/>
              <a:t> corresponds to some row in </a:t>
            </a:r>
            <a:r>
              <a:rPr lang="en-US" altLang="fr-FR" i="1"/>
              <a:t>RED</a:t>
            </a:r>
          </a:p>
        </p:txBody>
      </p:sp>
      <p:sp>
        <p:nvSpPr>
          <p:cNvPr id="9318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1093201-3CEB-49AB-A7E7-8C7EA63BE37B}" type="slidenum">
              <a:rPr lang="fr-FR" altLang="en-US"/>
              <a:pPr eaLnBrk="1" hangingPunct="1"/>
              <a:t>78</a:t>
            </a:fld>
            <a:endParaRPr lang="fr-FR" altLang="en-US"/>
          </a:p>
        </p:txBody>
      </p:sp>
      <p:sp>
        <p:nvSpPr>
          <p:cNvPr id="93190" name="Line 4"/>
          <p:cNvSpPr>
            <a:spLocks noChangeShapeType="1"/>
          </p:cNvSpPr>
          <p:nvPr/>
        </p:nvSpPr>
        <p:spPr bwMode="auto">
          <a:xfrm>
            <a:off x="2971800" y="3036888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3191" name="Line 5"/>
          <p:cNvSpPr>
            <a:spLocks noChangeShapeType="1"/>
          </p:cNvSpPr>
          <p:nvPr/>
        </p:nvSpPr>
        <p:spPr bwMode="auto">
          <a:xfrm>
            <a:off x="2438400" y="3570288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3192" name="Line 6"/>
          <p:cNvSpPr>
            <a:spLocks noChangeShapeType="1"/>
          </p:cNvSpPr>
          <p:nvPr/>
        </p:nvSpPr>
        <p:spPr bwMode="auto">
          <a:xfrm>
            <a:off x="2514600" y="4941888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3193" name="Text Box 7"/>
          <p:cNvSpPr txBox="1">
            <a:spLocks noChangeArrowheads="1"/>
          </p:cNvSpPr>
          <p:nvPr/>
        </p:nvSpPr>
        <p:spPr bwMode="auto">
          <a:xfrm>
            <a:off x="2438400" y="3671888"/>
            <a:ext cx="379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3194" name="Text Box 8"/>
          <p:cNvSpPr txBox="1">
            <a:spLocks noChangeArrowheads="1"/>
          </p:cNvSpPr>
          <p:nvPr/>
        </p:nvSpPr>
        <p:spPr bwMode="auto">
          <a:xfrm>
            <a:off x="3200400" y="2986088"/>
            <a:ext cx="379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3195" name="Text Box 9"/>
          <p:cNvSpPr txBox="1">
            <a:spLocks noChangeArrowheads="1"/>
          </p:cNvSpPr>
          <p:nvPr/>
        </p:nvSpPr>
        <p:spPr bwMode="auto">
          <a:xfrm>
            <a:off x="2514600" y="41862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3196" name="Text Box 10"/>
          <p:cNvSpPr txBox="1">
            <a:spLocks noChangeArrowheads="1"/>
          </p:cNvSpPr>
          <p:nvPr/>
        </p:nvSpPr>
        <p:spPr bwMode="auto">
          <a:xfrm>
            <a:off x="3733800" y="29924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3197" name="Text Box 11"/>
          <p:cNvSpPr txBox="1">
            <a:spLocks noChangeArrowheads="1"/>
          </p:cNvSpPr>
          <p:nvPr/>
        </p:nvSpPr>
        <p:spPr bwMode="auto">
          <a:xfrm>
            <a:off x="2339975" y="5830888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3198" name="Text Box 12"/>
          <p:cNvSpPr txBox="1">
            <a:spLocks noChangeArrowheads="1"/>
          </p:cNvSpPr>
          <p:nvPr/>
        </p:nvSpPr>
        <p:spPr bwMode="auto">
          <a:xfrm>
            <a:off x="2339975" y="5373688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3199" name="Text Box 13"/>
          <p:cNvSpPr txBox="1">
            <a:spLocks noChangeArrowheads="1"/>
          </p:cNvSpPr>
          <p:nvPr/>
        </p:nvSpPr>
        <p:spPr bwMode="auto">
          <a:xfrm>
            <a:off x="2514600" y="49736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3200" name="Text Box 14"/>
          <p:cNvSpPr txBox="1">
            <a:spLocks noChangeArrowheads="1"/>
          </p:cNvSpPr>
          <p:nvPr/>
        </p:nvSpPr>
        <p:spPr bwMode="auto">
          <a:xfrm>
            <a:off x="3200400" y="36782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3201" name="Text Box 15"/>
          <p:cNvSpPr txBox="1">
            <a:spLocks noChangeArrowheads="1"/>
          </p:cNvSpPr>
          <p:nvPr/>
        </p:nvSpPr>
        <p:spPr bwMode="auto">
          <a:xfrm>
            <a:off x="3810000" y="36782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3202" name="Text Box 16"/>
          <p:cNvSpPr txBox="1">
            <a:spLocks noChangeArrowheads="1"/>
          </p:cNvSpPr>
          <p:nvPr/>
        </p:nvSpPr>
        <p:spPr bwMode="auto">
          <a:xfrm>
            <a:off x="3810000" y="41354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3203" name="Text Box 17"/>
          <p:cNvSpPr txBox="1">
            <a:spLocks noChangeArrowheads="1"/>
          </p:cNvSpPr>
          <p:nvPr/>
        </p:nvSpPr>
        <p:spPr bwMode="auto">
          <a:xfrm>
            <a:off x="3200400" y="41354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3204" name="Text Box 18"/>
          <p:cNvSpPr txBox="1">
            <a:spLocks noChangeArrowheads="1"/>
          </p:cNvSpPr>
          <p:nvPr/>
        </p:nvSpPr>
        <p:spPr bwMode="auto">
          <a:xfrm>
            <a:off x="3810000" y="49736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3205" name="Text Box 19"/>
          <p:cNvSpPr txBox="1">
            <a:spLocks noChangeArrowheads="1"/>
          </p:cNvSpPr>
          <p:nvPr/>
        </p:nvSpPr>
        <p:spPr bwMode="auto">
          <a:xfrm>
            <a:off x="3200400" y="4973638"/>
            <a:ext cx="398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3206" name="Text Box 20"/>
          <p:cNvSpPr txBox="1">
            <a:spLocks noChangeArrowheads="1"/>
          </p:cNvSpPr>
          <p:nvPr/>
        </p:nvSpPr>
        <p:spPr bwMode="auto">
          <a:xfrm>
            <a:off x="3779838" y="5373688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93207" name="Text Box 21"/>
          <p:cNvSpPr txBox="1">
            <a:spLocks noChangeArrowheads="1"/>
          </p:cNvSpPr>
          <p:nvPr/>
        </p:nvSpPr>
        <p:spPr bwMode="auto">
          <a:xfrm>
            <a:off x="3170238" y="5354638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0</a:t>
            </a:r>
          </a:p>
        </p:txBody>
      </p:sp>
      <p:sp>
        <p:nvSpPr>
          <p:cNvPr id="93208" name="Text Box 22"/>
          <p:cNvSpPr txBox="1">
            <a:spLocks noChangeArrowheads="1"/>
          </p:cNvSpPr>
          <p:nvPr/>
        </p:nvSpPr>
        <p:spPr bwMode="auto">
          <a:xfrm>
            <a:off x="3810000" y="589597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3209" name="Text Box 23"/>
          <p:cNvSpPr txBox="1">
            <a:spLocks noChangeArrowheads="1"/>
          </p:cNvSpPr>
          <p:nvPr/>
        </p:nvSpPr>
        <p:spPr bwMode="auto">
          <a:xfrm>
            <a:off x="3203575" y="5876925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3210" name="Text Box 25"/>
          <p:cNvSpPr txBox="1">
            <a:spLocks noChangeArrowheads="1"/>
          </p:cNvSpPr>
          <p:nvPr/>
        </p:nvSpPr>
        <p:spPr bwMode="auto">
          <a:xfrm>
            <a:off x="5364163" y="5373688"/>
            <a:ext cx="2327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Not closed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And a table that is not </a:t>
            </a:r>
            <a:r>
              <a:rPr lang="en-US" altLang="fr-FR" i="1"/>
              <a:t>closed</a:t>
            </a:r>
            <a:endParaRPr lang="en-US" altLang="fr-FR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421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8BECB50-D1B4-4562-A67C-D7D1573472AA}" type="slidenum">
              <a:rPr lang="fr-FR" altLang="en-US"/>
              <a:pPr eaLnBrk="1" hangingPunct="1"/>
              <a:t>79</a:t>
            </a:fld>
            <a:endParaRPr lang="fr-FR" altLang="en-US"/>
          </a:p>
        </p:txBody>
      </p:sp>
      <p:sp>
        <p:nvSpPr>
          <p:cNvPr id="94213" name="Line 3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4214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4215" name="Line 5"/>
          <p:cNvSpPr>
            <a:spLocks noChangeShapeType="1"/>
          </p:cNvSpPr>
          <p:nvPr/>
        </p:nvSpPr>
        <p:spPr bwMode="auto">
          <a:xfrm>
            <a:off x="23622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4216" name="Text Box 6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94217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4218" name="Text Box 8"/>
          <p:cNvSpPr txBox="1">
            <a:spLocks noChangeArrowheads="1"/>
          </p:cNvSpPr>
          <p:nvPr/>
        </p:nvSpPr>
        <p:spPr bwMode="auto">
          <a:xfrm>
            <a:off x="2268538" y="3429000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FF00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4219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4220" name="Text Box 10"/>
          <p:cNvSpPr txBox="1">
            <a:spLocks noChangeArrowheads="1"/>
          </p:cNvSpPr>
          <p:nvPr/>
        </p:nvSpPr>
        <p:spPr bwMode="auto">
          <a:xfrm>
            <a:off x="2124075" y="50133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4221" name="Text Box 11"/>
          <p:cNvSpPr txBox="1">
            <a:spLocks noChangeArrowheads="1"/>
          </p:cNvSpPr>
          <p:nvPr/>
        </p:nvSpPr>
        <p:spPr bwMode="auto">
          <a:xfrm>
            <a:off x="2124075" y="4581525"/>
            <a:ext cx="61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4222" name="Text Box 12"/>
          <p:cNvSpPr txBox="1">
            <a:spLocks noChangeArrowheads="1"/>
          </p:cNvSpPr>
          <p:nvPr/>
        </p:nvSpPr>
        <p:spPr bwMode="auto">
          <a:xfrm>
            <a:off x="23622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4223" name="Text Box 13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4224" name="Text Box 14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4225" name="Text Box 15"/>
          <p:cNvSpPr txBox="1">
            <a:spLocks noChangeArrowheads="1"/>
          </p:cNvSpPr>
          <p:nvPr/>
        </p:nvSpPr>
        <p:spPr bwMode="auto">
          <a:xfrm>
            <a:off x="36576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4226" name="Text Box 16"/>
          <p:cNvSpPr txBox="1">
            <a:spLocks noChangeArrowheads="1"/>
          </p:cNvSpPr>
          <p:nvPr/>
        </p:nvSpPr>
        <p:spPr bwMode="auto">
          <a:xfrm>
            <a:off x="3048000" y="3384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4227" name="Text Box 17"/>
          <p:cNvSpPr txBox="1">
            <a:spLocks noChangeArrowheads="1"/>
          </p:cNvSpPr>
          <p:nvPr/>
        </p:nvSpPr>
        <p:spPr bwMode="auto">
          <a:xfrm>
            <a:off x="36576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4228" name="Text Box 18"/>
          <p:cNvSpPr txBox="1">
            <a:spLocks noChangeArrowheads="1"/>
          </p:cNvSpPr>
          <p:nvPr/>
        </p:nvSpPr>
        <p:spPr bwMode="auto">
          <a:xfrm>
            <a:off x="3048000" y="422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4229" name="Text Box 19"/>
          <p:cNvSpPr txBox="1">
            <a:spLocks noChangeArrowheads="1"/>
          </p:cNvSpPr>
          <p:nvPr/>
        </p:nvSpPr>
        <p:spPr bwMode="auto">
          <a:xfrm>
            <a:off x="3635375" y="455930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94230" name="Text Box 20"/>
          <p:cNvSpPr txBox="1">
            <a:spLocks noChangeArrowheads="1"/>
          </p:cNvSpPr>
          <p:nvPr/>
        </p:nvSpPr>
        <p:spPr bwMode="auto">
          <a:xfrm>
            <a:off x="3059113" y="45815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D60093"/>
                </a:solidFill>
                <a:latin typeface="Lucida Console" pitchFamily="49" charset="0"/>
              </a:rPr>
              <a:t>0</a:t>
            </a:r>
          </a:p>
        </p:txBody>
      </p:sp>
      <p:sp>
        <p:nvSpPr>
          <p:cNvPr id="94231" name="Text Box 21"/>
          <p:cNvSpPr txBox="1">
            <a:spLocks noChangeArrowheads="1"/>
          </p:cNvSpPr>
          <p:nvPr/>
        </p:nvSpPr>
        <p:spPr bwMode="auto">
          <a:xfrm>
            <a:off x="36576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4232" name="Text Box 22"/>
          <p:cNvSpPr txBox="1">
            <a:spLocks noChangeArrowheads="1"/>
          </p:cNvSpPr>
          <p:nvPr/>
        </p:nvSpPr>
        <p:spPr bwMode="auto">
          <a:xfrm>
            <a:off x="3048000" y="4984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4233" name="Oval 23"/>
          <p:cNvSpPr>
            <a:spLocks noChangeArrowheads="1"/>
          </p:cNvSpPr>
          <p:nvPr/>
        </p:nvSpPr>
        <p:spPr bwMode="auto">
          <a:xfrm>
            <a:off x="7391400" y="2819400"/>
            <a:ext cx="457200" cy="457200"/>
          </a:xfrm>
          <a:prstGeom prst="ellipse">
            <a:avLst/>
          </a:prstGeom>
          <a:solidFill>
            <a:schemeClr val="accent1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>
                <a:latin typeface="Lucida Console" pitchFamily="49" charset="0"/>
                <a:sym typeface="Symbol" pitchFamily="18" charset="2"/>
              </a:rPr>
              <a:t></a:t>
            </a:r>
          </a:p>
        </p:txBody>
      </p:sp>
      <p:sp>
        <p:nvSpPr>
          <p:cNvPr id="94234" name="Oval 24"/>
          <p:cNvSpPr>
            <a:spLocks noChangeArrowheads="1"/>
          </p:cNvSpPr>
          <p:nvPr/>
        </p:nvSpPr>
        <p:spPr bwMode="auto">
          <a:xfrm>
            <a:off x="7391400" y="3733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s-ES_tradnl" altLang="fr-FR" sz="2800" i="1"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latin typeface="Lucida Console" pitchFamily="49" charset="0"/>
              <a:sym typeface="Symbol" pitchFamily="18" charset="2"/>
            </a:endParaRPr>
          </a:p>
        </p:txBody>
      </p:sp>
      <p:cxnSp>
        <p:nvCxnSpPr>
          <p:cNvPr id="94235" name="AutoShape 25"/>
          <p:cNvCxnSpPr>
            <a:cxnSpLocks noChangeShapeType="1"/>
            <a:stCxn id="94233" idx="2"/>
            <a:endCxn id="94234" idx="2"/>
          </p:cNvCxnSpPr>
          <p:nvPr/>
        </p:nvCxnSpPr>
        <p:spPr bwMode="auto">
          <a:xfrm rot="10800000" flipH="1" flipV="1">
            <a:off x="7362825" y="3048000"/>
            <a:ext cx="28575" cy="914400"/>
          </a:xfrm>
          <a:prstGeom prst="curvedConnector3">
            <a:avLst>
              <a:gd name="adj1" fmla="val -7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6" name="Text Box 26"/>
          <p:cNvSpPr txBox="1">
            <a:spLocks noChangeArrowheads="1"/>
          </p:cNvSpPr>
          <p:nvPr/>
        </p:nvSpPr>
        <p:spPr bwMode="auto">
          <a:xfrm>
            <a:off x="6732588" y="3213100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4237" name="AutoShape 27"/>
          <p:cNvCxnSpPr>
            <a:cxnSpLocks noChangeShapeType="1"/>
            <a:stCxn id="94233" idx="1"/>
            <a:endCxn id="94233" idx="7"/>
          </p:cNvCxnSpPr>
          <p:nvPr/>
        </p:nvCxnSpPr>
        <p:spPr bwMode="auto">
          <a:xfrm rot="5400000" flipV="1">
            <a:off x="7619206" y="2696369"/>
            <a:ext cx="1588" cy="323850"/>
          </a:xfrm>
          <a:prstGeom prst="curvedConnector3">
            <a:avLst>
              <a:gd name="adj1" fmla="val -5970000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8" name="Text Box 28"/>
          <p:cNvSpPr txBox="1">
            <a:spLocks noChangeArrowheads="1"/>
          </p:cNvSpPr>
          <p:nvPr/>
        </p:nvSpPr>
        <p:spPr bwMode="auto">
          <a:xfrm>
            <a:off x="7696200" y="1682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4239" name="AutoShape 29"/>
          <p:cNvCxnSpPr>
            <a:cxnSpLocks noChangeShapeType="1"/>
            <a:stCxn id="94234" idx="3"/>
          </p:cNvCxnSpPr>
          <p:nvPr/>
        </p:nvCxnSpPr>
        <p:spPr bwMode="auto">
          <a:xfrm rot="16200000" flipH="1">
            <a:off x="7124700" y="4457700"/>
            <a:ext cx="1209675" cy="542925"/>
          </a:xfrm>
          <a:prstGeom prst="curvedConnector3">
            <a:avLst>
              <a:gd name="adj1" fmla="val 5275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40" name="Text Box 30"/>
          <p:cNvSpPr txBox="1">
            <a:spLocks noChangeArrowheads="1"/>
          </p:cNvSpPr>
          <p:nvPr/>
        </p:nvSpPr>
        <p:spPr bwMode="auto">
          <a:xfrm>
            <a:off x="7467600" y="4730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a</a:t>
            </a:r>
            <a:endParaRPr lang="es-ES_tradnl" altLang="fr-FR" sz="2800">
              <a:latin typeface="Lucida Console" pitchFamily="49" charset="0"/>
            </a:endParaRPr>
          </a:p>
        </p:txBody>
      </p:sp>
      <p:cxnSp>
        <p:nvCxnSpPr>
          <p:cNvPr id="94241" name="AutoShape 31"/>
          <p:cNvCxnSpPr>
            <a:cxnSpLocks noChangeShapeType="1"/>
            <a:stCxn id="94234" idx="6"/>
            <a:endCxn id="94233" idx="6"/>
          </p:cNvCxnSpPr>
          <p:nvPr/>
        </p:nvCxnSpPr>
        <p:spPr bwMode="auto">
          <a:xfrm flipV="1">
            <a:off x="7848600" y="3048000"/>
            <a:ext cx="28575" cy="914400"/>
          </a:xfrm>
          <a:prstGeom prst="curvedConnector3">
            <a:avLst>
              <a:gd name="adj1" fmla="val 8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42" name="Text Box 32"/>
          <p:cNvSpPr txBox="1">
            <a:spLocks noChangeArrowheads="1"/>
          </p:cNvSpPr>
          <p:nvPr/>
        </p:nvSpPr>
        <p:spPr bwMode="auto">
          <a:xfrm>
            <a:off x="8001000" y="32067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latin typeface="Lucida Console" pitchFamily="49" charset="0"/>
              </a:rPr>
              <a:t>b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94243" name="Text Box 33"/>
          <p:cNvSpPr txBox="1">
            <a:spLocks noChangeArrowheads="1"/>
          </p:cNvSpPr>
          <p:nvPr/>
        </p:nvSpPr>
        <p:spPr bwMode="auto">
          <a:xfrm>
            <a:off x="7832725" y="53816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b="1">
                <a:latin typeface="Lucida Console" pitchFamily="49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Application: web wrapper induction 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 dirty="0"/>
              <a:t>System SQUIRREL learns tree automata</a:t>
            </a:r>
          </a:p>
          <a:p>
            <a:pPr eaLnBrk="1" hangingPunct="1"/>
            <a:r>
              <a:rPr lang="en-US" altLang="fr-FR" dirty="0"/>
              <a:t>Goal is to learn a tree automaton which, when run on XML, returns selected nodes</a:t>
            </a:r>
          </a:p>
          <a:p>
            <a:pPr eaLnBrk="1" hangingPunct="1"/>
            <a:endParaRPr lang="en-US" altLang="fr-FR" dirty="0"/>
          </a:p>
          <a:p>
            <a:pPr eaLnBrk="1" hangingPunct="1">
              <a:buFont typeface="Wingdings" pitchFamily="2" charset="2"/>
              <a:buNone/>
            </a:pPr>
            <a:r>
              <a:rPr lang="en-US" altLang="fr-FR" sz="2400" i="1" dirty="0"/>
              <a:t>	Carme, J., </a:t>
            </a:r>
            <a:r>
              <a:rPr lang="en-US" altLang="fr-FR" sz="2400" i="1" dirty="0" err="1"/>
              <a:t>Gilleron</a:t>
            </a:r>
            <a:r>
              <a:rPr lang="en-US" altLang="fr-FR" sz="2400" i="1" dirty="0"/>
              <a:t>, R., Lemay, A., </a:t>
            </a:r>
            <a:r>
              <a:rPr lang="en-US" altLang="fr-FR" sz="2400" i="1" dirty="0" err="1"/>
              <a:t>Niehren</a:t>
            </a:r>
            <a:r>
              <a:rPr lang="en-US" altLang="fr-FR" sz="2400" i="1" dirty="0"/>
              <a:t>, J.: Interactive learning of node selecting tree transducer. Machine Learning Journal 66(1) (2007) 33–67</a:t>
            </a:r>
          </a:p>
        </p:txBody>
      </p:sp>
      <p:sp>
        <p:nvSpPr>
          <p:cNvPr id="2150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2DB6F30-D32D-44DF-AEF0-4074686BE49F}" type="slidenum">
              <a:rPr lang="fr-FR" altLang="en-US"/>
              <a:pPr eaLnBrk="1" hangingPunct="1"/>
              <a:t>8</a:t>
            </a:fld>
            <a:endParaRPr lang="fr-FR" alt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What do we do when we have a table that is not closed?</a:t>
            </a: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endParaRPr lang="en-US" altLang="fr-FR" dirty="0"/>
          </a:p>
          <a:p>
            <a:pPr eaLnBrk="1" hangingPunct="1"/>
            <a:r>
              <a:rPr lang="en-US" altLang="fr-FR" dirty="0"/>
              <a:t>Let 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dirty="0"/>
              <a:t> be the row (of </a:t>
            </a:r>
            <a:r>
              <a:rPr lang="en-US" altLang="fr-FR" i="1" dirty="0"/>
              <a:t>BLUE</a:t>
            </a:r>
            <a:r>
              <a:rPr lang="en-US" altLang="fr-FR" dirty="0"/>
              <a:t>) that does not appear in </a:t>
            </a:r>
            <a:r>
              <a:rPr lang="en-US" altLang="fr-FR" i="1" dirty="0"/>
              <a:t>RED</a:t>
            </a:r>
            <a:endParaRPr lang="en-US" altLang="fr-FR" dirty="0"/>
          </a:p>
          <a:p>
            <a:pPr eaLnBrk="1" hangingPunct="1"/>
            <a:r>
              <a:rPr lang="en-US" altLang="fr-FR" dirty="0"/>
              <a:t>Add 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dirty="0"/>
              <a:t> to </a:t>
            </a:r>
            <a:r>
              <a:rPr lang="en-US" altLang="fr-FR" i="1" dirty="0"/>
              <a:t>RED</a:t>
            </a:r>
            <a:r>
              <a:rPr lang="en-US" altLang="fr-FR" dirty="0"/>
              <a:t>, and </a:t>
            </a:r>
            <a:r>
              <a:rPr lang="en-US" altLang="fr-FR" dirty="0">
                <a:sym typeface="Symbol" pitchFamily="18" charset="2"/>
              </a:rPr>
              <a:t>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dirty="0">
                <a:sym typeface="Symbol" pitchFamily="18" charset="2"/>
              </a:rPr>
              <a:t>, add</a:t>
            </a:r>
            <a:r>
              <a:rPr lang="en-US" altLang="fr-FR" dirty="0"/>
              <a:t> </a:t>
            </a:r>
            <a:r>
              <a:rPr lang="en-US" altLang="fr-FR" i="1" dirty="0" err="1">
                <a:solidFill>
                  <a:srgbClr val="00CCFF"/>
                </a:solidFill>
              </a:rPr>
              <a:t>sa</a:t>
            </a:r>
            <a:r>
              <a:rPr lang="en-US" altLang="fr-FR" dirty="0"/>
              <a:t> to </a:t>
            </a:r>
            <a:r>
              <a:rPr lang="en-US" altLang="fr-FR" i="1" dirty="0"/>
              <a:t>BLUE</a:t>
            </a:r>
            <a:endParaRPr lang="en-US" altLang="fr-FR" dirty="0"/>
          </a:p>
        </p:txBody>
      </p:sp>
      <p:sp>
        <p:nvSpPr>
          <p:cNvPr id="9523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98E2AF5-EC6E-4913-81E7-19034F725C2F}" type="slidenum">
              <a:rPr lang="fr-FR" altLang="en-US"/>
              <a:pPr eaLnBrk="1" hangingPunct="1"/>
              <a:t>80</a:t>
            </a:fld>
            <a:endParaRPr lang="fr-FR" alt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An inconsistent table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625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2AAB2CD-747C-45CC-986A-6B13F87B42FE}" type="slidenum">
              <a:rPr lang="fr-FR" altLang="en-US"/>
              <a:pPr eaLnBrk="1" hangingPunct="1"/>
              <a:t>81</a:t>
            </a:fld>
            <a:endParaRPr lang="fr-FR" altLang="en-US"/>
          </a:p>
        </p:txBody>
      </p:sp>
      <p:sp>
        <p:nvSpPr>
          <p:cNvPr id="96260" name="Rectangle 2"/>
          <p:cNvSpPr>
            <a:spLocks noChangeArrowheads="1"/>
          </p:cNvSpPr>
          <p:nvPr/>
        </p:nvSpPr>
        <p:spPr bwMode="auto">
          <a:xfrm>
            <a:off x="2209800" y="3429000"/>
            <a:ext cx="1828800" cy="838200"/>
          </a:xfrm>
          <a:prstGeom prst="rect">
            <a:avLst/>
          </a:prstGeom>
          <a:solidFill>
            <a:srgbClr val="FFCC66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96262" name="Line 4"/>
          <p:cNvSpPr>
            <a:spLocks noChangeShapeType="1"/>
          </p:cNvSpPr>
          <p:nvPr/>
        </p:nvSpPr>
        <p:spPr bwMode="auto">
          <a:xfrm>
            <a:off x="2819400" y="2286000"/>
            <a:ext cx="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6263" name="Line 5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6264" name="Line 6"/>
          <p:cNvSpPr>
            <a:spLocks noChangeShapeType="1"/>
          </p:cNvSpPr>
          <p:nvPr/>
        </p:nvSpPr>
        <p:spPr bwMode="auto">
          <a:xfrm>
            <a:off x="2209800" y="4343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6265" name="Text Box 7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6266" name="Text Box 8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6267" name="Text Box 9"/>
          <p:cNvSpPr txBox="1">
            <a:spLocks noChangeArrowheads="1"/>
          </p:cNvSpPr>
          <p:nvPr/>
        </p:nvSpPr>
        <p:spPr bwMode="auto">
          <a:xfrm>
            <a:off x="3581400" y="22415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96268" name="Text Box 10"/>
          <p:cNvSpPr txBox="1">
            <a:spLocks noChangeArrowheads="1"/>
          </p:cNvSpPr>
          <p:nvPr/>
        </p:nvSpPr>
        <p:spPr bwMode="auto">
          <a:xfrm>
            <a:off x="2220913" y="4703763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6269" name="Text Box 11"/>
          <p:cNvSpPr txBox="1">
            <a:spLocks noChangeArrowheads="1"/>
          </p:cNvSpPr>
          <p:nvPr/>
        </p:nvSpPr>
        <p:spPr bwMode="auto">
          <a:xfrm>
            <a:off x="2220913" y="4333875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aa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6270" name="Text Box 12"/>
          <p:cNvSpPr txBox="1">
            <a:spLocks noChangeArrowheads="1"/>
          </p:cNvSpPr>
          <p:nvPr/>
        </p:nvSpPr>
        <p:spPr bwMode="auto">
          <a:xfrm>
            <a:off x="30480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6271" name="Text Box 13"/>
          <p:cNvSpPr txBox="1">
            <a:spLocks noChangeArrowheads="1"/>
          </p:cNvSpPr>
          <p:nvPr/>
        </p:nvSpPr>
        <p:spPr bwMode="auto">
          <a:xfrm>
            <a:off x="3657600" y="292735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grpSp>
        <p:nvGrpSpPr>
          <p:cNvPr id="96272" name="Group 14"/>
          <p:cNvGrpSpPr>
            <a:grpSpLocks/>
          </p:cNvGrpSpPr>
          <p:nvPr/>
        </p:nvGrpSpPr>
        <p:grpSpPr bwMode="auto">
          <a:xfrm>
            <a:off x="2362200" y="3359150"/>
            <a:ext cx="1693863" cy="1001713"/>
            <a:chOff x="1488" y="2116"/>
            <a:chExt cx="1067" cy="631"/>
          </a:xfrm>
        </p:grpSpPr>
        <p:sp>
          <p:nvSpPr>
            <p:cNvPr id="96284" name="Text Box 15"/>
            <p:cNvSpPr txBox="1">
              <a:spLocks noChangeArrowheads="1"/>
            </p:cNvSpPr>
            <p:nvPr/>
          </p:nvSpPr>
          <p:spPr bwMode="auto">
            <a:xfrm>
              <a:off x="1488" y="2116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solidFill>
                    <a:srgbClr val="FF0000"/>
                  </a:solidFill>
                  <a:latin typeface="Lucida Console" pitchFamily="49" charset="0"/>
                </a:rPr>
                <a:t>a</a:t>
              </a:r>
              <a:endParaRPr lang="es-ES_tradnl" altLang="fr-FR" sz="2800">
                <a:solidFill>
                  <a:srgbClr val="FF0000"/>
                </a:solidFill>
                <a:latin typeface="Lucida Console" pitchFamily="49" charset="0"/>
              </a:endParaRPr>
            </a:p>
          </p:txBody>
        </p:sp>
        <p:sp>
          <p:nvSpPr>
            <p:cNvPr id="96285" name="Text Box 16"/>
            <p:cNvSpPr txBox="1">
              <a:spLocks noChangeArrowheads="1"/>
            </p:cNvSpPr>
            <p:nvPr/>
          </p:nvSpPr>
          <p:spPr bwMode="auto">
            <a:xfrm>
              <a:off x="1488" y="242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solidFill>
                    <a:srgbClr val="FF0000"/>
                  </a:solidFill>
                  <a:latin typeface="Lucida Console" pitchFamily="49" charset="0"/>
                </a:rPr>
                <a:t>b</a:t>
              </a:r>
              <a:endParaRPr lang="es-ES_tradnl" altLang="fr-FR" sz="2800">
                <a:solidFill>
                  <a:srgbClr val="FF0000"/>
                </a:solidFill>
                <a:latin typeface="Lucida Console" pitchFamily="49" charset="0"/>
              </a:endParaRPr>
            </a:p>
          </p:txBody>
        </p:sp>
        <p:sp>
          <p:nvSpPr>
            <p:cNvPr id="96286" name="Text Box 17"/>
            <p:cNvSpPr txBox="1">
              <a:spLocks noChangeArrowheads="1"/>
            </p:cNvSpPr>
            <p:nvPr/>
          </p:nvSpPr>
          <p:spPr bwMode="auto">
            <a:xfrm>
              <a:off x="2304" y="2132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>
                  <a:latin typeface="Lucida Console" pitchFamily="49" charset="0"/>
                </a:rPr>
                <a:t>0</a:t>
              </a:r>
            </a:p>
          </p:txBody>
        </p:sp>
        <p:sp>
          <p:nvSpPr>
            <p:cNvPr id="96287" name="Text Box 18"/>
            <p:cNvSpPr txBox="1">
              <a:spLocks noChangeArrowheads="1"/>
            </p:cNvSpPr>
            <p:nvPr/>
          </p:nvSpPr>
          <p:spPr bwMode="auto">
            <a:xfrm>
              <a:off x="1920" y="2132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>
                  <a:latin typeface="Lucida Console" pitchFamily="49" charset="0"/>
                </a:rPr>
                <a:t>0</a:t>
              </a:r>
            </a:p>
          </p:txBody>
        </p:sp>
        <p:sp>
          <p:nvSpPr>
            <p:cNvPr id="96288" name="Text Box 19"/>
            <p:cNvSpPr txBox="1">
              <a:spLocks noChangeArrowheads="1"/>
            </p:cNvSpPr>
            <p:nvPr/>
          </p:nvSpPr>
          <p:spPr bwMode="auto">
            <a:xfrm>
              <a:off x="2304" y="242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>
                  <a:latin typeface="Lucida Console" pitchFamily="49" charset="0"/>
                </a:rPr>
                <a:t>0</a:t>
              </a:r>
            </a:p>
          </p:txBody>
        </p:sp>
        <p:sp>
          <p:nvSpPr>
            <p:cNvPr id="96289" name="Text Box 20"/>
            <p:cNvSpPr txBox="1">
              <a:spLocks noChangeArrowheads="1"/>
            </p:cNvSpPr>
            <p:nvPr/>
          </p:nvSpPr>
          <p:spPr bwMode="auto">
            <a:xfrm>
              <a:off x="1920" y="242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>
                  <a:latin typeface="Lucida Console" pitchFamily="49" charset="0"/>
                </a:rPr>
                <a:t>0</a:t>
              </a:r>
            </a:p>
          </p:txBody>
        </p:sp>
      </p:grpSp>
      <p:sp>
        <p:nvSpPr>
          <p:cNvPr id="96273" name="Text Box 21"/>
          <p:cNvSpPr txBox="1">
            <a:spLocks noChangeArrowheads="1"/>
          </p:cNvSpPr>
          <p:nvPr/>
        </p:nvSpPr>
        <p:spPr bwMode="auto">
          <a:xfrm>
            <a:off x="3668713" y="4340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6274" name="Text Box 22"/>
          <p:cNvSpPr txBox="1">
            <a:spLocks noChangeArrowheads="1"/>
          </p:cNvSpPr>
          <p:nvPr/>
        </p:nvSpPr>
        <p:spPr bwMode="auto">
          <a:xfrm>
            <a:off x="3059113" y="4340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6275" name="Text Box 23"/>
          <p:cNvSpPr txBox="1">
            <a:spLocks noChangeArrowheads="1"/>
          </p:cNvSpPr>
          <p:nvPr/>
        </p:nvSpPr>
        <p:spPr bwMode="auto">
          <a:xfrm>
            <a:off x="3668713" y="4721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6276" name="Text Box 24"/>
          <p:cNvSpPr txBox="1">
            <a:spLocks noChangeArrowheads="1"/>
          </p:cNvSpPr>
          <p:nvPr/>
        </p:nvSpPr>
        <p:spPr bwMode="auto">
          <a:xfrm>
            <a:off x="3059113" y="4721225"/>
            <a:ext cx="407987" cy="528638"/>
          </a:xfrm>
          <a:prstGeom prst="rect">
            <a:avLst/>
          </a:prstGeom>
          <a:gradFill rotWithShape="1">
            <a:gsLst>
              <a:gs pos="0">
                <a:srgbClr val="FF5050">
                  <a:alpha val="50998"/>
                </a:srgbClr>
              </a:gs>
              <a:gs pos="100000">
                <a:srgbClr val="762525">
                  <a:alpha val="60001"/>
                </a:srgbClr>
              </a:gs>
            </a:gsLst>
            <a:lin ang="5400000" scaled="1"/>
          </a:gra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6277" name="Text Box 25"/>
          <p:cNvSpPr txBox="1">
            <a:spLocks noChangeArrowheads="1"/>
          </p:cNvSpPr>
          <p:nvPr/>
        </p:nvSpPr>
        <p:spPr bwMode="auto">
          <a:xfrm>
            <a:off x="2135188" y="5634038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bb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6278" name="Text Box 26"/>
          <p:cNvSpPr txBox="1">
            <a:spLocks noChangeArrowheads="1"/>
          </p:cNvSpPr>
          <p:nvPr/>
        </p:nvSpPr>
        <p:spPr bwMode="auto">
          <a:xfrm>
            <a:off x="2135188" y="5202238"/>
            <a:ext cx="719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 i="1">
                <a:solidFill>
                  <a:srgbClr val="00CCFF"/>
                </a:solidFill>
                <a:latin typeface="Lucida Console" pitchFamily="49" charset="0"/>
              </a:rPr>
              <a:t>ba</a:t>
            </a:r>
            <a:endParaRPr lang="es-ES_tradnl" altLang="fr-FR" sz="2800">
              <a:solidFill>
                <a:srgbClr val="00CCFF"/>
              </a:solidFill>
              <a:latin typeface="Lucida Console" pitchFamily="49" charset="0"/>
            </a:endParaRPr>
          </a:p>
        </p:txBody>
      </p:sp>
      <p:sp>
        <p:nvSpPr>
          <p:cNvPr id="96279" name="Text Box 27"/>
          <p:cNvSpPr txBox="1">
            <a:spLocks noChangeArrowheads="1"/>
          </p:cNvSpPr>
          <p:nvPr/>
        </p:nvSpPr>
        <p:spPr bwMode="auto">
          <a:xfrm>
            <a:off x="3668713" y="5229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6280" name="Text Box 28"/>
          <p:cNvSpPr txBox="1">
            <a:spLocks noChangeArrowheads="1"/>
          </p:cNvSpPr>
          <p:nvPr/>
        </p:nvSpPr>
        <p:spPr bwMode="auto">
          <a:xfrm>
            <a:off x="3059113" y="5229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1</a:t>
            </a:r>
          </a:p>
        </p:txBody>
      </p:sp>
      <p:sp>
        <p:nvSpPr>
          <p:cNvPr id="96281" name="Text Box 29"/>
          <p:cNvSpPr txBox="1">
            <a:spLocks noChangeArrowheads="1"/>
          </p:cNvSpPr>
          <p:nvPr/>
        </p:nvSpPr>
        <p:spPr bwMode="auto">
          <a:xfrm>
            <a:off x="3668713" y="5610225"/>
            <a:ext cx="398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6282" name="Text Box 30"/>
          <p:cNvSpPr txBox="1">
            <a:spLocks noChangeArrowheads="1"/>
          </p:cNvSpPr>
          <p:nvPr/>
        </p:nvSpPr>
        <p:spPr bwMode="auto">
          <a:xfrm>
            <a:off x="3059113" y="5610225"/>
            <a:ext cx="407987" cy="528638"/>
          </a:xfrm>
          <a:prstGeom prst="rect">
            <a:avLst/>
          </a:prstGeom>
          <a:gradFill rotWithShape="1">
            <a:gsLst>
              <a:gs pos="0">
                <a:srgbClr val="FF5050">
                  <a:alpha val="39998"/>
                </a:srgbClr>
              </a:gs>
              <a:gs pos="100000">
                <a:srgbClr val="762525">
                  <a:alpha val="39998"/>
                </a:srgbClr>
              </a:gs>
            </a:gsLst>
            <a:lin ang="5400000" scaled="1"/>
          </a:gra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latin typeface="Lucida Console" pitchFamily="49" charset="0"/>
              </a:rPr>
              <a:t>0</a:t>
            </a:r>
          </a:p>
        </p:txBody>
      </p:sp>
      <p:sp>
        <p:nvSpPr>
          <p:cNvPr id="96283" name="Text Box 31"/>
          <p:cNvSpPr txBox="1">
            <a:spLocks noChangeArrowheads="1"/>
          </p:cNvSpPr>
          <p:nvPr/>
        </p:nvSpPr>
        <p:spPr bwMode="auto">
          <a:xfrm>
            <a:off x="5651500" y="3284538"/>
            <a:ext cx="2755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Are 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a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 and </a:t>
            </a:r>
            <a:r>
              <a:rPr lang="en-US" altLang="fr-FR" sz="2800" i="1">
                <a:solidFill>
                  <a:srgbClr val="D60093"/>
                </a:solidFill>
                <a:latin typeface="Lucida Console" pitchFamily="49" charset="0"/>
              </a:rPr>
              <a:t>b</a:t>
            </a:r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 </a:t>
            </a:r>
          </a:p>
          <a:p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equivalent?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 table is consistent if</a:t>
            </a:r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3200" dirty="0"/>
              <a:t>	Every equivalent pair of rows in </a:t>
            </a:r>
            <a:r>
              <a:rPr lang="en-US" altLang="fr-FR" sz="3200" i="1" dirty="0"/>
              <a:t>RED</a:t>
            </a:r>
            <a:r>
              <a:rPr lang="en-US" altLang="fr-FR" sz="3200" dirty="0"/>
              <a:t> remains equivalent in </a:t>
            </a:r>
            <a:r>
              <a:rPr lang="en-US" altLang="fr-FR" sz="3200" i="1" dirty="0"/>
              <a:t>RED</a:t>
            </a:r>
            <a:r>
              <a:rPr lang="en-US" altLang="fr-FR" sz="3200" dirty="0"/>
              <a:t> </a:t>
            </a:r>
            <a:r>
              <a:rPr lang="en-US" altLang="fr-FR" sz="3200" dirty="0">
                <a:sym typeface="Symbol" pitchFamily="18" charset="2"/>
              </a:rPr>
              <a:t> </a:t>
            </a:r>
            <a:r>
              <a:rPr lang="en-US" altLang="fr-FR" sz="3200" i="1" dirty="0"/>
              <a:t>BLUE</a:t>
            </a:r>
            <a:r>
              <a:rPr lang="en-US" altLang="fr-FR" sz="3200" dirty="0"/>
              <a:t> after appending any symbol</a:t>
            </a:r>
          </a:p>
          <a:p>
            <a:pPr eaLnBrk="1" hangingPunct="1">
              <a:lnSpc>
                <a:spcPct val="90000"/>
              </a:lnSpc>
            </a:pPr>
            <a:endParaRPr lang="en-US" altLang="fr-FR" sz="3200" dirty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sz="3200" i="1" dirty="0">
                <a:solidFill>
                  <a:srgbClr val="00CCFF"/>
                </a:solidFill>
              </a:rPr>
              <a:t>s</a:t>
            </a:r>
            <a:r>
              <a:rPr lang="en-US" altLang="fr-FR" sz="3200" baseline="-25000" dirty="0">
                <a:solidFill>
                  <a:srgbClr val="00CCFF"/>
                </a:solidFill>
              </a:rPr>
              <a:t>1</a:t>
            </a:r>
            <a:r>
              <a:rPr lang="en-US" altLang="fr-FR" sz="3200" dirty="0"/>
              <a:t>] =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sz="3200" i="1" dirty="0">
                <a:solidFill>
                  <a:srgbClr val="00CCFF"/>
                </a:solidFill>
              </a:rPr>
              <a:t>s</a:t>
            </a:r>
            <a:r>
              <a:rPr lang="en-US" altLang="fr-FR" sz="3200" baseline="-25000" dirty="0">
                <a:solidFill>
                  <a:srgbClr val="00CCFF"/>
                </a:solidFill>
              </a:rPr>
              <a:t>2</a:t>
            </a:r>
            <a:r>
              <a:rPr lang="en-US" altLang="fr-FR" sz="3200" dirty="0"/>
              <a:t>]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3200" dirty="0">
                <a:sym typeface="Symbol" pitchFamily="18" charset="2"/>
              </a:rPr>
              <a:t>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3200" dirty="0">
                <a:sym typeface="Symbol" pitchFamily="18" charset="2"/>
              </a:rPr>
              <a:t></a:t>
            </a:r>
            <a:r>
              <a:rPr lang="en-US" altLang="fr-FR" sz="3200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>
                <a:sym typeface="Symbol" pitchFamily="18" charset="2"/>
              </a:rPr>
              <a:t></a:t>
            </a:r>
            <a:r>
              <a:rPr lang="en-US" altLang="fr-FR" sz="3200" dirty="0"/>
              <a:t>,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sz="3200" i="1" dirty="0">
                <a:solidFill>
                  <a:srgbClr val="00CCFF"/>
                </a:solidFill>
              </a:rPr>
              <a:t>s</a:t>
            </a:r>
            <a:r>
              <a:rPr lang="en-US" altLang="fr-FR" sz="3200" baseline="-25000" dirty="0">
                <a:solidFill>
                  <a:srgbClr val="00CCFF"/>
                </a:solidFill>
              </a:rPr>
              <a:t>1</a:t>
            </a:r>
            <a:r>
              <a:rPr lang="en-US" altLang="fr-FR" sz="3200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 =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sz="3200" i="1" dirty="0">
                <a:solidFill>
                  <a:srgbClr val="00CCFF"/>
                </a:solidFill>
              </a:rPr>
              <a:t>s</a:t>
            </a:r>
            <a:r>
              <a:rPr lang="en-US" altLang="fr-FR" sz="3200" baseline="-25000" dirty="0">
                <a:solidFill>
                  <a:srgbClr val="00CCFF"/>
                </a:solidFill>
              </a:rPr>
              <a:t>2</a:t>
            </a:r>
            <a:r>
              <a:rPr lang="en-US" altLang="fr-FR" sz="3200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</a:t>
            </a:r>
          </a:p>
        </p:txBody>
      </p:sp>
      <p:sp>
        <p:nvSpPr>
          <p:cNvPr id="9728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9461E61-6149-45D8-9B17-94F6704EF6E8}" type="slidenum">
              <a:rPr lang="fr-FR" altLang="en-US"/>
              <a:pPr eaLnBrk="1" hangingPunct="1"/>
              <a:t>82</a:t>
            </a:fld>
            <a:endParaRPr lang="fr-FR" alt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What do we do when we have an inconsistent table?</a:t>
            </a:r>
          </a:p>
        </p:txBody>
      </p:sp>
      <p:sp>
        <p:nvSpPr>
          <p:cNvPr id="9830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755576" y="1268760"/>
            <a:ext cx="8280920" cy="4752975"/>
          </a:xfrm>
        </p:spPr>
        <p:txBody>
          <a:bodyPr/>
          <a:lstStyle/>
          <a:p>
            <a:pPr>
              <a:buNone/>
            </a:pPr>
            <a:r>
              <a:rPr lang="en-US" altLang="fr-FR" dirty="0"/>
              <a:t>Let 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dirty="0">
                <a:sym typeface="Symbol" pitchFamily="18" charset="2"/>
              </a:rPr>
              <a:t></a:t>
            </a:r>
            <a:r>
              <a:rPr lang="en-US" altLang="fr-FR" dirty="0"/>
              <a:t> be such that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1</a:t>
            </a:r>
            <a:r>
              <a:rPr lang="en-US" altLang="fr-FR" sz="3200" dirty="0"/>
              <a:t>]</a:t>
            </a:r>
            <a:r>
              <a:rPr lang="en-US" altLang="fr-FR" dirty="0"/>
              <a:t>=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2</a:t>
            </a:r>
            <a:r>
              <a:rPr lang="en-US" altLang="fr-FR" sz="3200" dirty="0"/>
              <a:t>]</a:t>
            </a:r>
            <a:r>
              <a:rPr lang="en-US" altLang="fr-FR" dirty="0"/>
              <a:t> </a:t>
            </a:r>
            <a:r>
              <a:rPr lang="en-US" altLang="fr-FR" dirty="0">
                <a:sym typeface="Symbol" pitchFamily="18" charset="2"/>
              </a:rPr>
              <a:t>but</a:t>
            </a:r>
            <a:r>
              <a:rPr lang="en-US" altLang="fr-FR" dirty="0"/>
              <a:t>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1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</a:t>
            </a:r>
            <a:r>
              <a:rPr lang="en-US" altLang="fr-FR" dirty="0"/>
              <a:t> </a:t>
            </a:r>
            <a:r>
              <a:rPr lang="en-US" altLang="fr-FR" dirty="0">
                <a:sym typeface="Symbol" pitchFamily="18" charset="2"/>
              </a:rPr>
              <a:t>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2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</a:t>
            </a:r>
            <a:endParaRPr lang="en-US" altLang="fr-FR" dirty="0"/>
          </a:p>
          <a:p>
            <a:pPr eaLnBrk="1" hangingPunct="1">
              <a:buFont typeface="Wingdings" pitchFamily="2" charset="2"/>
              <a:buNone/>
            </a:pPr>
            <a:endParaRPr lang="en-US" altLang="fr-FR" dirty="0"/>
          </a:p>
          <a:p>
            <a:pPr eaLnBrk="1" hangingPunct="1"/>
            <a:r>
              <a:rPr lang="en-US" altLang="fr-FR" dirty="0"/>
              <a:t>If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1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</a:t>
            </a:r>
            <a:r>
              <a:rPr lang="en-US" altLang="fr-FR" dirty="0"/>
              <a:t> </a:t>
            </a:r>
            <a:r>
              <a:rPr lang="en-US" altLang="fr-FR" dirty="0">
                <a:sym typeface="Symbol" pitchFamily="18" charset="2"/>
              </a:rPr>
              <a:t> </a:t>
            </a:r>
            <a:r>
              <a:rPr lang="en-US" altLang="fr-FR" i="1" dirty="0"/>
              <a:t>OT</a:t>
            </a:r>
            <a:r>
              <a:rPr lang="en-US" altLang="fr-FR" dirty="0"/>
              <a:t>[</a:t>
            </a:r>
            <a:r>
              <a:rPr lang="en-US" altLang="fr-FR" i="1" dirty="0">
                <a:solidFill>
                  <a:srgbClr val="00CCFF"/>
                </a:solidFill>
              </a:rPr>
              <a:t>s</a:t>
            </a:r>
            <a:r>
              <a:rPr lang="en-US" altLang="fr-FR" baseline="-25000" dirty="0">
                <a:solidFill>
                  <a:srgbClr val="00CCFF"/>
                </a:solidFill>
              </a:rPr>
              <a:t>2</a:t>
            </a:r>
            <a:r>
              <a:rPr lang="en-US" altLang="fr-FR" i="1" dirty="0">
                <a:solidFill>
                  <a:srgbClr val="00CCFF"/>
                </a:solidFill>
              </a:rPr>
              <a:t>a</a:t>
            </a:r>
            <a:r>
              <a:rPr lang="en-US" altLang="fr-FR" sz="3200" dirty="0"/>
              <a:t>]</a:t>
            </a:r>
            <a:r>
              <a:rPr lang="en-US" altLang="fr-FR" dirty="0"/>
              <a:t>, it is so for experiment </a:t>
            </a:r>
            <a:r>
              <a:rPr lang="en-US" altLang="fr-FR" i="1" dirty="0">
                <a:solidFill>
                  <a:srgbClr val="00CCFF"/>
                </a:solidFill>
              </a:rPr>
              <a:t>e</a:t>
            </a:r>
          </a:p>
          <a:p>
            <a:pPr eaLnBrk="1" hangingPunct="1"/>
            <a:r>
              <a:rPr lang="en-US" altLang="fr-FR" dirty="0"/>
              <a:t>Then add experiment </a:t>
            </a:r>
            <a:r>
              <a:rPr lang="en-US" altLang="fr-FR" i="1" dirty="0">
                <a:solidFill>
                  <a:srgbClr val="00CCFF"/>
                </a:solidFill>
              </a:rPr>
              <a:t>ae</a:t>
            </a:r>
            <a:r>
              <a:rPr lang="en-US" altLang="fr-FR" dirty="0"/>
              <a:t> to the table</a:t>
            </a:r>
          </a:p>
        </p:txBody>
      </p:sp>
      <p:sp>
        <p:nvSpPr>
          <p:cNvPr id="9830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C5FDBC-343E-4103-B130-79CC338089E9}" type="slidenum">
              <a:rPr lang="fr-FR" altLang="en-US"/>
              <a:pPr eaLnBrk="1" hangingPunct="1"/>
              <a:t>83</a:t>
            </a:fld>
            <a:endParaRPr lang="fr-FR" alt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What do we do when we have a closed and consistent table ?</a:t>
            </a:r>
          </a:p>
        </p:txBody>
      </p:sp>
      <p:sp>
        <p:nvSpPr>
          <p:cNvPr id="9933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endParaRPr lang="en-US" altLang="fr-FR"/>
          </a:p>
          <a:p>
            <a:pPr eaLnBrk="1" hangingPunct="1"/>
            <a:r>
              <a:rPr lang="en-US" altLang="fr-FR"/>
              <a:t>We build the corresponding </a:t>
            </a:r>
            <a:r>
              <a:rPr lang="en-US" altLang="fr-FR" i="1"/>
              <a:t>DFA</a:t>
            </a:r>
            <a:endParaRPr lang="en-US" altLang="fr-FR"/>
          </a:p>
          <a:p>
            <a:pPr eaLnBrk="1" hangingPunct="1"/>
            <a:endParaRPr lang="en-US" altLang="fr-FR"/>
          </a:p>
          <a:p>
            <a:pPr eaLnBrk="1" hangingPunct="1"/>
            <a:r>
              <a:rPr lang="en-US" altLang="fr-FR"/>
              <a:t>We make an equivalence query!!!</a:t>
            </a:r>
          </a:p>
        </p:txBody>
      </p:sp>
      <p:sp>
        <p:nvSpPr>
          <p:cNvPr id="9933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550BC3A-1385-4AAD-B3B9-7B9BA860BB53}" type="slidenum">
              <a:rPr lang="fr-FR" altLang="en-US"/>
              <a:pPr eaLnBrk="1" hangingPunct="1"/>
              <a:t>84</a:t>
            </a:fld>
            <a:endParaRPr lang="fr-FR" alt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What do we do if we get a counter-example?</a:t>
            </a:r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 sz="3200"/>
              <a:t>Let </a:t>
            </a:r>
            <a:r>
              <a:rPr lang="en-US" altLang="fr-FR" sz="3200" i="1">
                <a:solidFill>
                  <a:srgbClr val="00CCFF"/>
                </a:solidFill>
              </a:rPr>
              <a:t>u</a:t>
            </a:r>
            <a:r>
              <a:rPr lang="en-US" altLang="fr-FR" sz="3200"/>
              <a:t> be this counter-example</a:t>
            </a:r>
          </a:p>
          <a:p>
            <a:pPr eaLnBrk="1" hangingPunct="1"/>
            <a:endParaRPr lang="en-US" altLang="fr-FR" sz="3200">
              <a:sym typeface="Symbol" pitchFamily="18" charset="2"/>
            </a:endParaRPr>
          </a:p>
          <a:p>
            <a:pPr eaLnBrk="1" hangingPunct="1"/>
            <a:r>
              <a:rPr lang="en-US" altLang="fr-FR" sz="3200">
                <a:sym typeface="Symbol" pitchFamily="18" charset="2"/>
              </a:rPr>
              <a:t></a:t>
            </a:r>
            <a:r>
              <a:rPr lang="en-US" altLang="fr-FR" sz="3200" i="1">
                <a:solidFill>
                  <a:srgbClr val="00CCFF"/>
                </a:solidFill>
              </a:rPr>
              <a:t>w</a:t>
            </a:r>
            <a:r>
              <a:rPr lang="en-US" altLang="fr-FR" sz="3200">
                <a:sym typeface="Symbol" pitchFamily="18" charset="2"/>
              </a:rPr>
              <a:t></a:t>
            </a:r>
            <a:r>
              <a:rPr lang="en-US" altLang="fr-FR" sz="3200">
                <a:latin typeface="Courier New" pitchFamily="49" charset="0"/>
              </a:rPr>
              <a:t>Pref</a:t>
            </a:r>
            <a:r>
              <a:rPr lang="en-US" altLang="fr-FR" sz="3200"/>
              <a:t>(</a:t>
            </a:r>
            <a:r>
              <a:rPr lang="en-US" altLang="fr-FR" sz="3200" i="1">
                <a:solidFill>
                  <a:srgbClr val="00CCFF"/>
                </a:solidFill>
              </a:rPr>
              <a:t>u</a:t>
            </a:r>
            <a:r>
              <a:rPr lang="en-US" altLang="fr-FR" sz="3200"/>
              <a:t>) do</a:t>
            </a:r>
          </a:p>
          <a:p>
            <a:pPr lvl="1" eaLnBrk="1" hangingPunct="1"/>
            <a:r>
              <a:rPr lang="en-US" altLang="fr-FR" sz="3200"/>
              <a:t>add </a:t>
            </a:r>
            <a:r>
              <a:rPr lang="en-US" altLang="fr-FR" sz="3200" i="1">
                <a:solidFill>
                  <a:srgbClr val="00CCFF"/>
                </a:solidFill>
              </a:rPr>
              <a:t>w</a:t>
            </a:r>
            <a:r>
              <a:rPr lang="en-US" altLang="fr-FR" sz="3200"/>
              <a:t> to </a:t>
            </a:r>
            <a:r>
              <a:rPr lang="en-US" altLang="fr-FR" sz="3200" i="1"/>
              <a:t>RED</a:t>
            </a:r>
            <a:endParaRPr lang="en-US" altLang="fr-FR" sz="3200"/>
          </a:p>
          <a:p>
            <a:pPr lvl="1" eaLnBrk="1" hangingPunct="1"/>
            <a:r>
              <a:rPr lang="en-US" altLang="fr-FR" sz="3200">
                <a:sym typeface="Symbol" pitchFamily="18" charset="2"/>
              </a:rPr>
              <a:t></a:t>
            </a:r>
            <a:r>
              <a:rPr lang="en-US" altLang="fr-FR" sz="3200" i="1">
                <a:solidFill>
                  <a:srgbClr val="00CCFF"/>
                </a:solidFill>
              </a:rPr>
              <a:t>a</a:t>
            </a:r>
            <a:r>
              <a:rPr lang="en-US" altLang="fr-FR" sz="3200">
                <a:sym typeface="Symbol" pitchFamily="18" charset="2"/>
              </a:rPr>
              <a:t>, such that </a:t>
            </a:r>
            <a:r>
              <a:rPr lang="en-US" altLang="fr-FR" sz="3200" i="1">
                <a:solidFill>
                  <a:srgbClr val="00CCFF"/>
                </a:solidFill>
                <a:sym typeface="Symbol" pitchFamily="18" charset="2"/>
              </a:rPr>
              <a:t>wa</a:t>
            </a:r>
            <a:r>
              <a:rPr lang="en-US" altLang="fr-FR" sz="3200">
                <a:sym typeface="Symbol" pitchFamily="18" charset="2"/>
              </a:rPr>
              <a:t></a:t>
            </a:r>
            <a:r>
              <a:rPr lang="en-US" altLang="fr-FR" sz="3200" i="1"/>
              <a:t>RED</a:t>
            </a:r>
            <a:r>
              <a:rPr lang="en-US" altLang="fr-FR" sz="3200"/>
              <a:t> add </a:t>
            </a:r>
            <a:r>
              <a:rPr lang="en-US" altLang="fr-FR" sz="3200" i="1">
                <a:solidFill>
                  <a:srgbClr val="00CCFF"/>
                </a:solidFill>
              </a:rPr>
              <a:t>wa</a:t>
            </a:r>
            <a:r>
              <a:rPr lang="en-US" altLang="fr-FR" sz="3200"/>
              <a:t> to </a:t>
            </a:r>
            <a:r>
              <a:rPr lang="en-US" altLang="fr-FR" sz="3200" i="1"/>
              <a:t>BLUE</a:t>
            </a:r>
          </a:p>
        </p:txBody>
      </p:sp>
      <p:sp>
        <p:nvSpPr>
          <p:cNvPr id="10035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C1C92D3-0D67-4EDF-89CA-C762BEA540C8}" type="slidenum">
              <a:rPr lang="fr-FR" altLang="en-US"/>
              <a:pPr eaLnBrk="1" hangingPunct="1"/>
              <a:t>85</a:t>
            </a:fld>
            <a:endParaRPr lang="fr-FR" alt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4.3 Run of the algorithm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13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B046343-51BB-4B4E-8FAC-D24345F9D7A0}" type="slidenum">
              <a:rPr lang="fr-FR" altLang="en-US"/>
              <a:pPr eaLnBrk="1" hangingPunct="1"/>
              <a:t>86</a:t>
            </a:fld>
            <a:endParaRPr lang="fr-FR" altLang="en-US"/>
          </a:p>
        </p:txBody>
      </p:sp>
      <p:sp>
        <p:nvSpPr>
          <p:cNvPr id="101381" name="Line 3"/>
          <p:cNvSpPr>
            <a:spLocks noChangeShapeType="1"/>
          </p:cNvSpPr>
          <p:nvPr/>
        </p:nvSpPr>
        <p:spPr bwMode="auto">
          <a:xfrm>
            <a:off x="2819400" y="22860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1382" name="Line 4"/>
          <p:cNvSpPr>
            <a:spLocks noChangeShapeType="1"/>
          </p:cNvSpPr>
          <p:nvPr/>
        </p:nvSpPr>
        <p:spPr bwMode="auto">
          <a:xfrm>
            <a:off x="2286000" y="2819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1383" name="Line 5"/>
          <p:cNvSpPr>
            <a:spLocks noChangeShapeType="1"/>
          </p:cNvSpPr>
          <p:nvPr/>
        </p:nvSpPr>
        <p:spPr bwMode="auto">
          <a:xfrm>
            <a:off x="2286000" y="35814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1384" name="Text Box 6"/>
          <p:cNvSpPr txBox="1">
            <a:spLocks noChangeArrowheads="1"/>
          </p:cNvSpPr>
          <p:nvPr/>
        </p:nvSpPr>
        <p:spPr bwMode="auto">
          <a:xfrm>
            <a:off x="2286000" y="29210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latin typeface="Lucida Console" pitchFamily="49" charset="0"/>
            </a:endParaRPr>
          </a:p>
        </p:txBody>
      </p:sp>
      <p:sp>
        <p:nvSpPr>
          <p:cNvPr id="101385" name="Text Box 7"/>
          <p:cNvSpPr txBox="1">
            <a:spLocks noChangeArrowheads="1"/>
          </p:cNvSpPr>
          <p:nvPr/>
        </p:nvSpPr>
        <p:spPr bwMode="auto">
          <a:xfrm>
            <a:off x="3048000" y="22352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grpSp>
        <p:nvGrpSpPr>
          <p:cNvPr id="37896" name="Group 8"/>
          <p:cNvGrpSpPr>
            <a:grpSpLocks/>
          </p:cNvGrpSpPr>
          <p:nvPr/>
        </p:nvGrpSpPr>
        <p:grpSpPr bwMode="auto">
          <a:xfrm>
            <a:off x="2346325" y="3857625"/>
            <a:ext cx="384175" cy="1177925"/>
            <a:chOff x="1478" y="2430"/>
            <a:chExt cx="242" cy="742"/>
          </a:xfrm>
        </p:grpSpPr>
        <p:sp>
          <p:nvSpPr>
            <p:cNvPr id="101398" name="Text Box 9"/>
            <p:cNvSpPr txBox="1">
              <a:spLocks noChangeArrowheads="1"/>
            </p:cNvSpPr>
            <p:nvPr/>
          </p:nvSpPr>
          <p:spPr bwMode="auto">
            <a:xfrm>
              <a:off x="1478" y="2430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 i="1">
                  <a:solidFill>
                    <a:srgbClr val="00CCFF"/>
                  </a:solidFill>
                  <a:latin typeface="Lucida Console" pitchFamily="49" charset="0"/>
                </a:rPr>
                <a:t>a</a:t>
              </a:r>
            </a:p>
          </p:txBody>
        </p:sp>
        <p:sp>
          <p:nvSpPr>
            <p:cNvPr id="101399" name="Text Box 10"/>
            <p:cNvSpPr txBox="1">
              <a:spLocks noChangeArrowheads="1"/>
            </p:cNvSpPr>
            <p:nvPr/>
          </p:nvSpPr>
          <p:spPr bwMode="auto">
            <a:xfrm>
              <a:off x="1488" y="2884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 i="1">
                  <a:solidFill>
                    <a:srgbClr val="00CCFF"/>
                  </a:solidFill>
                  <a:latin typeface="Lucida Console" pitchFamily="49" charset="0"/>
                </a:rPr>
                <a:t>b</a:t>
              </a:r>
            </a:p>
          </p:txBody>
        </p:sp>
      </p:grpSp>
      <p:grpSp>
        <p:nvGrpSpPr>
          <p:cNvPr id="37899" name="Group 11"/>
          <p:cNvGrpSpPr>
            <a:grpSpLocks/>
          </p:cNvGrpSpPr>
          <p:nvPr/>
        </p:nvGrpSpPr>
        <p:grpSpPr bwMode="auto">
          <a:xfrm>
            <a:off x="3108325" y="2943225"/>
            <a:ext cx="384175" cy="2092325"/>
            <a:chOff x="1958" y="1854"/>
            <a:chExt cx="242" cy="1318"/>
          </a:xfrm>
        </p:grpSpPr>
        <p:sp>
          <p:nvSpPr>
            <p:cNvPr id="101395" name="Text Box 12"/>
            <p:cNvSpPr txBox="1">
              <a:spLocks noChangeArrowheads="1"/>
            </p:cNvSpPr>
            <p:nvPr/>
          </p:nvSpPr>
          <p:spPr bwMode="auto">
            <a:xfrm>
              <a:off x="1958" y="1854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>
                  <a:latin typeface="Lucida Console" pitchFamily="49" charset="0"/>
                </a:rPr>
                <a:t>1</a:t>
              </a:r>
            </a:p>
          </p:txBody>
        </p:sp>
        <p:sp>
          <p:nvSpPr>
            <p:cNvPr id="101396" name="Text Box 13"/>
            <p:cNvSpPr txBox="1">
              <a:spLocks noChangeArrowheads="1"/>
            </p:cNvSpPr>
            <p:nvPr/>
          </p:nvSpPr>
          <p:spPr bwMode="auto">
            <a:xfrm>
              <a:off x="1968" y="2884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>
                  <a:latin typeface="Lucida Console" pitchFamily="49" charset="0"/>
                </a:rPr>
                <a:t>1</a:t>
              </a:r>
            </a:p>
          </p:txBody>
        </p:sp>
        <p:sp>
          <p:nvSpPr>
            <p:cNvPr id="101397" name="Text Box 14"/>
            <p:cNvSpPr txBox="1">
              <a:spLocks noChangeArrowheads="1"/>
            </p:cNvSpPr>
            <p:nvPr/>
          </p:nvSpPr>
          <p:spPr bwMode="auto">
            <a:xfrm>
              <a:off x="1968" y="2452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>
                  <a:latin typeface="Lucida Console" pitchFamily="49" charset="0"/>
                </a:rPr>
                <a:t>1</a:t>
              </a:r>
            </a:p>
          </p:txBody>
        </p:sp>
      </p:grp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651500" y="3716338"/>
            <a:ext cx="3313113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Table is now closed </a:t>
            </a:r>
          </a:p>
          <a:p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and consistent</a:t>
            </a:r>
          </a:p>
        </p:txBody>
      </p:sp>
      <p:grpSp>
        <p:nvGrpSpPr>
          <p:cNvPr id="37904" name="Group 16"/>
          <p:cNvGrpSpPr>
            <a:grpSpLocks/>
          </p:cNvGrpSpPr>
          <p:nvPr/>
        </p:nvGrpSpPr>
        <p:grpSpPr bwMode="auto">
          <a:xfrm>
            <a:off x="4038600" y="3892550"/>
            <a:ext cx="1398588" cy="2462213"/>
            <a:chOff x="4224" y="940"/>
            <a:chExt cx="881" cy="1551"/>
          </a:xfrm>
        </p:grpSpPr>
        <p:sp>
          <p:nvSpPr>
            <p:cNvPr id="101390" name="Oval 17"/>
            <p:cNvSpPr>
              <a:spLocks noChangeArrowheads="1"/>
            </p:cNvSpPr>
            <p:nvPr/>
          </p:nvSpPr>
          <p:spPr bwMode="auto">
            <a:xfrm>
              <a:off x="4662" y="1656"/>
              <a:ext cx="288" cy="288"/>
            </a:xfrm>
            <a:prstGeom prst="ellipse">
              <a:avLst/>
            </a:prstGeom>
            <a:solidFill>
              <a:srgbClr val="FF0000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s-ES_tradnl" altLang="fr-FR" sz="2800">
                  <a:latin typeface="Lucida Console" pitchFamily="49" charset="0"/>
                  <a:sym typeface="Symbol" pitchFamily="18" charset="2"/>
                </a:rPr>
                <a:t></a:t>
              </a:r>
            </a:p>
          </p:txBody>
        </p:sp>
        <p:cxnSp>
          <p:nvCxnSpPr>
            <p:cNvPr id="101391" name="AutoShape 18"/>
            <p:cNvCxnSpPr>
              <a:cxnSpLocks noChangeShapeType="1"/>
              <a:stCxn id="101390" idx="2"/>
              <a:endCxn id="101390" idx="4"/>
            </p:cNvCxnSpPr>
            <p:nvPr/>
          </p:nvCxnSpPr>
          <p:spPr bwMode="auto">
            <a:xfrm rot="10800000" flipH="1" flipV="1">
              <a:off x="4644" y="1800"/>
              <a:ext cx="162" cy="162"/>
            </a:xfrm>
            <a:prstGeom prst="curvedConnector4">
              <a:avLst>
                <a:gd name="adj1" fmla="val -198153"/>
                <a:gd name="adj2" fmla="val 28271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1392" name="AutoShape 19"/>
            <p:cNvCxnSpPr>
              <a:cxnSpLocks noChangeShapeType="1"/>
              <a:stCxn id="101390" idx="1"/>
              <a:endCxn id="101390" idx="6"/>
            </p:cNvCxnSpPr>
            <p:nvPr/>
          </p:nvCxnSpPr>
          <p:spPr bwMode="auto">
            <a:xfrm rot="5400000" flipV="1">
              <a:off x="4776" y="1608"/>
              <a:ext cx="120" cy="264"/>
            </a:xfrm>
            <a:prstGeom prst="curvedConnector4">
              <a:avLst>
                <a:gd name="adj1" fmla="val -336671"/>
                <a:gd name="adj2" fmla="val 19356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1393" name="Text Box 20"/>
            <p:cNvSpPr txBox="1">
              <a:spLocks noChangeArrowheads="1"/>
            </p:cNvSpPr>
            <p:nvPr/>
          </p:nvSpPr>
          <p:spPr bwMode="auto">
            <a:xfrm>
              <a:off x="4854" y="94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b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101394" name="Rectangle 21"/>
            <p:cNvSpPr>
              <a:spLocks noChangeArrowheads="1"/>
            </p:cNvSpPr>
            <p:nvPr/>
          </p:nvSpPr>
          <p:spPr bwMode="auto">
            <a:xfrm>
              <a:off x="4224" y="2164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3" grpId="0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An equivalence query is made!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2403" name="Espace réservé du numéro de diapositive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AD47EEE-2919-4442-84A9-6DD2D5C19DA3}" type="slidenum">
              <a:rPr lang="fr-FR" altLang="en-US"/>
              <a:pPr eaLnBrk="1" hangingPunct="1"/>
              <a:t>87</a:t>
            </a:fld>
            <a:endParaRPr lang="fr-FR" altLang="en-US"/>
          </a:p>
        </p:txBody>
      </p:sp>
      <p:grpSp>
        <p:nvGrpSpPr>
          <p:cNvPr id="102405" name="Group 3"/>
          <p:cNvGrpSpPr>
            <a:grpSpLocks/>
          </p:cNvGrpSpPr>
          <p:nvPr/>
        </p:nvGrpSpPr>
        <p:grpSpPr bwMode="auto">
          <a:xfrm>
            <a:off x="3733800" y="2216150"/>
            <a:ext cx="1398588" cy="2462213"/>
            <a:chOff x="4224" y="940"/>
            <a:chExt cx="881" cy="1551"/>
          </a:xfrm>
        </p:grpSpPr>
        <p:sp>
          <p:nvSpPr>
            <p:cNvPr id="102407" name="Oval 4"/>
            <p:cNvSpPr>
              <a:spLocks noChangeArrowheads="1"/>
            </p:cNvSpPr>
            <p:nvPr/>
          </p:nvSpPr>
          <p:spPr bwMode="auto">
            <a:xfrm>
              <a:off x="4662" y="1656"/>
              <a:ext cx="288" cy="288"/>
            </a:xfrm>
            <a:prstGeom prst="ellipse">
              <a:avLst/>
            </a:prstGeom>
            <a:solidFill>
              <a:srgbClr val="FF0000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s-ES_tradnl" altLang="fr-FR" sz="2800">
                  <a:latin typeface="Lucida Console" pitchFamily="49" charset="0"/>
                  <a:sym typeface="Symbol" pitchFamily="18" charset="2"/>
                </a:rPr>
                <a:t></a:t>
              </a:r>
            </a:p>
          </p:txBody>
        </p:sp>
        <p:cxnSp>
          <p:nvCxnSpPr>
            <p:cNvPr id="102408" name="AutoShape 5"/>
            <p:cNvCxnSpPr>
              <a:cxnSpLocks noChangeShapeType="1"/>
              <a:stCxn id="102407" idx="2"/>
              <a:endCxn id="102407" idx="4"/>
            </p:cNvCxnSpPr>
            <p:nvPr/>
          </p:nvCxnSpPr>
          <p:spPr bwMode="auto">
            <a:xfrm rot="10800000" flipH="1" flipV="1">
              <a:off x="4644" y="1800"/>
              <a:ext cx="162" cy="162"/>
            </a:xfrm>
            <a:prstGeom prst="curvedConnector4">
              <a:avLst>
                <a:gd name="adj1" fmla="val -198153"/>
                <a:gd name="adj2" fmla="val 28271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409" name="AutoShape 6"/>
            <p:cNvCxnSpPr>
              <a:cxnSpLocks noChangeShapeType="1"/>
              <a:stCxn id="102407" idx="1"/>
              <a:endCxn id="102407" idx="6"/>
            </p:cNvCxnSpPr>
            <p:nvPr/>
          </p:nvCxnSpPr>
          <p:spPr bwMode="auto">
            <a:xfrm rot="5400000" flipV="1">
              <a:off x="4776" y="1608"/>
              <a:ext cx="120" cy="264"/>
            </a:xfrm>
            <a:prstGeom prst="curvedConnector4">
              <a:avLst>
                <a:gd name="adj1" fmla="val -336671"/>
                <a:gd name="adj2" fmla="val 19356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410" name="Text Box 7"/>
            <p:cNvSpPr txBox="1">
              <a:spLocks noChangeArrowheads="1"/>
            </p:cNvSpPr>
            <p:nvPr/>
          </p:nvSpPr>
          <p:spPr bwMode="auto">
            <a:xfrm>
              <a:off x="4854" y="94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b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102411" name="Rectangle 8"/>
            <p:cNvSpPr>
              <a:spLocks noChangeArrowheads="1"/>
            </p:cNvSpPr>
            <p:nvPr/>
          </p:nvSpPr>
          <p:spPr bwMode="auto">
            <a:xfrm>
              <a:off x="4224" y="2164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a</a:t>
              </a:r>
            </a:p>
          </p:txBody>
        </p:sp>
      </p:grp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1279525" y="5102225"/>
            <a:ext cx="6827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fr-FR" sz="2800">
                <a:latin typeface="Lucida Console" pitchFamily="49" charset="0"/>
              </a:rPr>
              <a:t>Counter example </a:t>
            </a:r>
            <a:r>
              <a:rPr lang="en-US" altLang="fr-FR" sz="2800" b="1" i="1">
                <a:latin typeface="Lucida Console" pitchFamily="49" charset="0"/>
              </a:rPr>
              <a:t>baa</a:t>
            </a:r>
            <a:r>
              <a:rPr lang="en-US" altLang="fr-FR" sz="2800">
                <a:latin typeface="Lucida Console" pitchFamily="49" charset="0"/>
              </a:rPr>
              <a:t> is returned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1" grpId="0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3427" name="Espace réservé du numéro de diapositive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A965819-CDE3-4A78-B655-26EF4E648DBE}" type="slidenum">
              <a:rPr lang="fr-FR" altLang="en-US"/>
              <a:pPr eaLnBrk="1" hangingPunct="1"/>
              <a:t>88</a:t>
            </a:fld>
            <a:endParaRPr lang="fr-FR" altLang="en-US"/>
          </a:p>
        </p:txBody>
      </p:sp>
      <p:sp>
        <p:nvSpPr>
          <p:cNvPr id="103428" name="Line 3"/>
          <p:cNvSpPr>
            <a:spLocks noChangeShapeType="1"/>
          </p:cNvSpPr>
          <p:nvPr/>
        </p:nvSpPr>
        <p:spPr bwMode="auto">
          <a:xfrm>
            <a:off x="2819400" y="1803400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3429" name="Line 4"/>
          <p:cNvSpPr>
            <a:spLocks noChangeShapeType="1"/>
          </p:cNvSpPr>
          <p:nvPr/>
        </p:nvSpPr>
        <p:spPr bwMode="auto">
          <a:xfrm>
            <a:off x="2286000" y="2336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3430" name="Line 5"/>
          <p:cNvSpPr>
            <a:spLocks noChangeShapeType="1"/>
          </p:cNvSpPr>
          <p:nvPr/>
        </p:nvSpPr>
        <p:spPr bwMode="auto">
          <a:xfrm>
            <a:off x="2057400" y="40386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3431" name="Text Box 6"/>
          <p:cNvSpPr txBox="1">
            <a:spLocks noChangeArrowheads="1"/>
          </p:cNvSpPr>
          <p:nvPr/>
        </p:nvSpPr>
        <p:spPr bwMode="auto">
          <a:xfrm>
            <a:off x="2286000" y="25146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103432" name="Text Box 7"/>
          <p:cNvSpPr txBox="1">
            <a:spLocks noChangeArrowheads="1"/>
          </p:cNvSpPr>
          <p:nvPr/>
        </p:nvSpPr>
        <p:spPr bwMode="auto">
          <a:xfrm>
            <a:off x="3048000" y="17526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103433" name="Text Box 8"/>
          <p:cNvSpPr txBox="1">
            <a:spLocks noChangeArrowheads="1"/>
          </p:cNvSpPr>
          <p:nvPr/>
        </p:nvSpPr>
        <p:spPr bwMode="auto">
          <a:xfrm>
            <a:off x="1981200" y="4044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a</a:t>
            </a:r>
          </a:p>
        </p:txBody>
      </p:sp>
      <p:sp>
        <p:nvSpPr>
          <p:cNvPr id="103434" name="Text Box 9"/>
          <p:cNvSpPr txBox="1">
            <a:spLocks noChangeArrowheads="1"/>
          </p:cNvSpPr>
          <p:nvPr/>
        </p:nvSpPr>
        <p:spPr bwMode="auto">
          <a:xfrm>
            <a:off x="2286000" y="2901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</a:t>
            </a:r>
          </a:p>
        </p:txBody>
      </p:sp>
      <p:sp>
        <p:nvSpPr>
          <p:cNvPr id="103435" name="Text Box 10"/>
          <p:cNvSpPr txBox="1">
            <a:spLocks noChangeArrowheads="1"/>
          </p:cNvSpPr>
          <p:nvPr/>
        </p:nvSpPr>
        <p:spPr bwMode="auto">
          <a:xfrm>
            <a:off x="3124200" y="25971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sp>
        <p:nvSpPr>
          <p:cNvPr id="103436" name="Text Box 11"/>
          <p:cNvSpPr txBox="1">
            <a:spLocks noChangeArrowheads="1"/>
          </p:cNvSpPr>
          <p:nvPr/>
        </p:nvSpPr>
        <p:spPr bwMode="auto">
          <a:xfrm>
            <a:off x="3124200" y="40957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sp>
        <p:nvSpPr>
          <p:cNvPr id="103437" name="Text Box 12"/>
          <p:cNvSpPr txBox="1">
            <a:spLocks noChangeArrowheads="1"/>
          </p:cNvSpPr>
          <p:nvPr/>
        </p:nvSpPr>
        <p:spPr bwMode="auto">
          <a:xfrm>
            <a:off x="3124200" y="3505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</a:t>
            </a:r>
          </a:p>
        </p:txBody>
      </p:sp>
      <p:sp>
        <p:nvSpPr>
          <p:cNvPr id="103438" name="Text Box 13"/>
          <p:cNvSpPr txBox="1">
            <a:spLocks noChangeArrowheads="1"/>
          </p:cNvSpPr>
          <p:nvPr/>
        </p:nvSpPr>
        <p:spPr bwMode="auto">
          <a:xfrm>
            <a:off x="2057400" y="35115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baa</a:t>
            </a:r>
          </a:p>
        </p:txBody>
      </p:sp>
      <p:sp>
        <p:nvSpPr>
          <p:cNvPr id="103439" name="Text Box 14"/>
          <p:cNvSpPr txBox="1">
            <a:spLocks noChangeArrowheads="1"/>
          </p:cNvSpPr>
          <p:nvPr/>
        </p:nvSpPr>
        <p:spPr bwMode="auto">
          <a:xfrm>
            <a:off x="2209800" y="32067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</a:t>
            </a:r>
          </a:p>
        </p:txBody>
      </p:sp>
      <p:sp>
        <p:nvSpPr>
          <p:cNvPr id="103440" name="Text Box 15"/>
          <p:cNvSpPr txBox="1">
            <a:spLocks noChangeArrowheads="1"/>
          </p:cNvSpPr>
          <p:nvPr/>
        </p:nvSpPr>
        <p:spPr bwMode="auto">
          <a:xfrm>
            <a:off x="1828800" y="50355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baaa</a:t>
            </a:r>
          </a:p>
        </p:txBody>
      </p:sp>
      <p:sp>
        <p:nvSpPr>
          <p:cNvPr id="103441" name="Text Box 16"/>
          <p:cNvSpPr txBox="1">
            <a:spLocks noChangeArrowheads="1"/>
          </p:cNvSpPr>
          <p:nvPr/>
        </p:nvSpPr>
        <p:spPr bwMode="auto">
          <a:xfrm>
            <a:off x="1981200" y="43497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bb</a:t>
            </a:r>
          </a:p>
        </p:txBody>
      </p:sp>
      <p:sp>
        <p:nvSpPr>
          <p:cNvPr id="103442" name="Text Box 17"/>
          <p:cNvSpPr txBox="1">
            <a:spLocks noChangeArrowheads="1"/>
          </p:cNvSpPr>
          <p:nvPr/>
        </p:nvSpPr>
        <p:spPr bwMode="auto">
          <a:xfrm>
            <a:off x="1905000" y="47307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bab</a:t>
            </a:r>
          </a:p>
        </p:txBody>
      </p:sp>
      <p:sp>
        <p:nvSpPr>
          <p:cNvPr id="103443" name="Text Box 18"/>
          <p:cNvSpPr txBox="1">
            <a:spLocks noChangeArrowheads="1"/>
          </p:cNvSpPr>
          <p:nvPr/>
        </p:nvSpPr>
        <p:spPr bwMode="auto">
          <a:xfrm>
            <a:off x="1828800" y="53403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baab</a:t>
            </a:r>
          </a:p>
        </p:txBody>
      </p:sp>
      <p:sp>
        <p:nvSpPr>
          <p:cNvPr id="103444" name="Text Box 19"/>
          <p:cNvSpPr txBox="1">
            <a:spLocks noChangeArrowheads="1"/>
          </p:cNvSpPr>
          <p:nvPr/>
        </p:nvSpPr>
        <p:spPr bwMode="auto">
          <a:xfrm>
            <a:off x="3124200" y="2901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grpSp>
        <p:nvGrpSpPr>
          <p:cNvPr id="39956" name="Group 20"/>
          <p:cNvGrpSpPr>
            <a:grpSpLocks/>
          </p:cNvGrpSpPr>
          <p:nvPr/>
        </p:nvGrpSpPr>
        <p:grpSpPr bwMode="auto">
          <a:xfrm>
            <a:off x="3124200" y="3206750"/>
            <a:ext cx="368300" cy="2590800"/>
            <a:chOff x="1968" y="2020"/>
            <a:chExt cx="232" cy="1632"/>
          </a:xfrm>
        </p:grpSpPr>
        <p:sp>
          <p:nvSpPr>
            <p:cNvPr id="103454" name="Text Box 21"/>
            <p:cNvSpPr txBox="1">
              <a:spLocks noChangeArrowheads="1"/>
            </p:cNvSpPr>
            <p:nvPr/>
          </p:nvSpPr>
          <p:spPr bwMode="auto">
            <a:xfrm>
              <a:off x="1968" y="3172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400">
                  <a:latin typeface="Lucida Console" pitchFamily="49" charset="0"/>
                </a:rPr>
                <a:t>0</a:t>
              </a:r>
            </a:p>
          </p:txBody>
        </p:sp>
        <p:grpSp>
          <p:nvGrpSpPr>
            <p:cNvPr id="103455" name="Group 22"/>
            <p:cNvGrpSpPr>
              <a:grpSpLocks/>
            </p:cNvGrpSpPr>
            <p:nvPr/>
          </p:nvGrpSpPr>
          <p:grpSpPr bwMode="auto">
            <a:xfrm>
              <a:off x="1968" y="2020"/>
              <a:ext cx="232" cy="1632"/>
              <a:chOff x="1774" y="2020"/>
              <a:chExt cx="1192" cy="1632"/>
            </a:xfrm>
          </p:grpSpPr>
          <p:sp>
            <p:nvSpPr>
              <p:cNvPr id="103456" name="Text Box 23"/>
              <p:cNvSpPr txBox="1">
                <a:spLocks noChangeArrowheads="1"/>
              </p:cNvSpPr>
              <p:nvPr/>
            </p:nvSpPr>
            <p:spPr bwMode="auto">
              <a:xfrm>
                <a:off x="1774" y="3364"/>
                <a:ext cx="1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</a:t>
                </a:r>
              </a:p>
            </p:txBody>
          </p:sp>
          <p:sp>
            <p:nvSpPr>
              <p:cNvPr id="103457" name="Text Box 24"/>
              <p:cNvSpPr txBox="1">
                <a:spLocks noChangeArrowheads="1"/>
              </p:cNvSpPr>
              <p:nvPr/>
            </p:nvSpPr>
            <p:spPr bwMode="auto">
              <a:xfrm>
                <a:off x="1774" y="2020"/>
                <a:ext cx="1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</a:t>
                </a:r>
              </a:p>
            </p:txBody>
          </p:sp>
          <p:sp>
            <p:nvSpPr>
              <p:cNvPr id="103458" name="Text Box 25"/>
              <p:cNvSpPr txBox="1">
                <a:spLocks noChangeArrowheads="1"/>
              </p:cNvSpPr>
              <p:nvPr/>
            </p:nvSpPr>
            <p:spPr bwMode="auto">
              <a:xfrm>
                <a:off x="1774" y="2980"/>
                <a:ext cx="1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</a:t>
                </a:r>
              </a:p>
            </p:txBody>
          </p:sp>
          <p:sp>
            <p:nvSpPr>
              <p:cNvPr id="103459" name="Text Box 26"/>
              <p:cNvSpPr txBox="1">
                <a:spLocks noChangeArrowheads="1"/>
              </p:cNvSpPr>
              <p:nvPr/>
            </p:nvSpPr>
            <p:spPr bwMode="auto">
              <a:xfrm>
                <a:off x="1774" y="2788"/>
                <a:ext cx="1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</a:t>
                </a:r>
              </a:p>
            </p:txBody>
          </p:sp>
        </p:grpSp>
      </p:grpSp>
      <p:grpSp>
        <p:nvGrpSpPr>
          <p:cNvPr id="39968" name="Group 32"/>
          <p:cNvGrpSpPr>
            <a:grpSpLocks/>
          </p:cNvGrpSpPr>
          <p:nvPr/>
        </p:nvGrpSpPr>
        <p:grpSpPr bwMode="auto">
          <a:xfrm>
            <a:off x="3563938" y="2565400"/>
            <a:ext cx="4559300" cy="946150"/>
            <a:chOff x="2245" y="1616"/>
            <a:chExt cx="2872" cy="596"/>
          </a:xfrm>
        </p:grpSpPr>
        <p:sp>
          <p:nvSpPr>
            <p:cNvPr id="103451" name="Text Box 28"/>
            <p:cNvSpPr txBox="1">
              <a:spLocks noChangeArrowheads="1"/>
            </p:cNvSpPr>
            <p:nvPr/>
          </p:nvSpPr>
          <p:spPr bwMode="auto">
            <a:xfrm>
              <a:off x="3651" y="1616"/>
              <a:ext cx="146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fr-FR" sz="2800">
                  <a:latin typeface="Lucida Console" pitchFamily="49" charset="0"/>
                </a:rPr>
                <a:t>Not </a:t>
              </a:r>
            </a:p>
            <a:p>
              <a:pPr algn="ctr"/>
              <a:r>
                <a:rPr lang="en-US" altLang="fr-FR" sz="2800">
                  <a:latin typeface="Lucida Console" pitchFamily="49" charset="0"/>
                </a:rPr>
                <a:t>consistent</a:t>
              </a:r>
            </a:p>
          </p:txBody>
        </p:sp>
        <p:sp>
          <p:nvSpPr>
            <p:cNvPr id="103452" name="Line 29"/>
            <p:cNvSpPr>
              <a:spLocks noChangeShapeType="1"/>
            </p:cNvSpPr>
            <p:nvPr/>
          </p:nvSpPr>
          <p:spPr bwMode="auto">
            <a:xfrm flipH="1">
              <a:off x="2245" y="1810"/>
              <a:ext cx="1632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453" name="Line 30"/>
            <p:cNvSpPr>
              <a:spLocks noChangeShapeType="1"/>
            </p:cNvSpPr>
            <p:nvPr/>
          </p:nvSpPr>
          <p:spPr bwMode="auto">
            <a:xfrm flipH="1">
              <a:off x="2293" y="1810"/>
              <a:ext cx="1584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9972" name="Group 36"/>
          <p:cNvGrpSpPr>
            <a:grpSpLocks/>
          </p:cNvGrpSpPr>
          <p:nvPr/>
        </p:nvGrpSpPr>
        <p:grpSpPr bwMode="auto">
          <a:xfrm>
            <a:off x="3563938" y="3429000"/>
            <a:ext cx="4926012" cy="628650"/>
            <a:chOff x="2336" y="2160"/>
            <a:chExt cx="3103" cy="396"/>
          </a:xfrm>
        </p:grpSpPr>
        <p:sp>
          <p:nvSpPr>
            <p:cNvPr id="103448" name="Text Box 33"/>
            <p:cNvSpPr txBox="1">
              <a:spLocks noChangeArrowheads="1"/>
            </p:cNvSpPr>
            <p:nvPr/>
          </p:nvSpPr>
          <p:spPr bwMode="auto">
            <a:xfrm>
              <a:off x="4047" y="2268"/>
              <a:ext cx="13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fr-FR" sz="2400">
                  <a:solidFill>
                    <a:srgbClr val="D60093"/>
                  </a:solidFill>
                  <a:latin typeface="Lucida Console" pitchFamily="49" charset="0"/>
                </a:rPr>
                <a:t>Because of </a:t>
              </a:r>
            </a:p>
          </p:txBody>
        </p:sp>
        <p:sp>
          <p:nvSpPr>
            <p:cNvPr id="103449" name="Line 34"/>
            <p:cNvSpPr>
              <a:spLocks noChangeShapeType="1"/>
            </p:cNvSpPr>
            <p:nvPr/>
          </p:nvSpPr>
          <p:spPr bwMode="auto">
            <a:xfrm flipH="1" flipV="1">
              <a:off x="2336" y="2160"/>
              <a:ext cx="1633" cy="272"/>
            </a:xfrm>
            <a:prstGeom prst="line">
              <a:avLst/>
            </a:prstGeom>
            <a:noFill/>
            <a:ln w="3810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450" name="Line 35"/>
            <p:cNvSpPr>
              <a:spLocks noChangeShapeType="1"/>
            </p:cNvSpPr>
            <p:nvPr/>
          </p:nvSpPr>
          <p:spPr bwMode="auto">
            <a:xfrm flipH="1" flipV="1">
              <a:off x="2336" y="2341"/>
              <a:ext cx="1633" cy="91"/>
            </a:xfrm>
            <a:prstGeom prst="line">
              <a:avLst/>
            </a:prstGeom>
            <a:noFill/>
            <a:ln w="3810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451" name="Espace réservé du numéro de diapositive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9A2EDC8-CC7A-4175-9A44-4426162966D9}" type="slidenum">
              <a:rPr lang="fr-FR" altLang="en-US"/>
              <a:pPr eaLnBrk="1" hangingPunct="1"/>
              <a:t>89</a:t>
            </a:fld>
            <a:endParaRPr lang="fr-FR" altLang="en-US"/>
          </a:p>
        </p:txBody>
      </p:sp>
      <p:sp>
        <p:nvSpPr>
          <p:cNvPr id="104452" name="Line 3"/>
          <p:cNvSpPr>
            <a:spLocks noChangeShapeType="1"/>
          </p:cNvSpPr>
          <p:nvPr/>
        </p:nvSpPr>
        <p:spPr bwMode="auto">
          <a:xfrm>
            <a:off x="2819400" y="1803400"/>
            <a:ext cx="0" cy="398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4453" name="Line 4"/>
          <p:cNvSpPr>
            <a:spLocks noChangeShapeType="1"/>
          </p:cNvSpPr>
          <p:nvPr/>
        </p:nvSpPr>
        <p:spPr bwMode="auto">
          <a:xfrm>
            <a:off x="2286000" y="2336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4454" name="Line 5"/>
          <p:cNvSpPr>
            <a:spLocks noChangeShapeType="1"/>
          </p:cNvSpPr>
          <p:nvPr/>
        </p:nvSpPr>
        <p:spPr bwMode="auto">
          <a:xfrm>
            <a:off x="2057400" y="40386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4455" name="Text Box 6"/>
          <p:cNvSpPr txBox="1">
            <a:spLocks noChangeArrowheads="1"/>
          </p:cNvSpPr>
          <p:nvPr/>
        </p:nvSpPr>
        <p:spPr bwMode="auto">
          <a:xfrm>
            <a:off x="2286000" y="25146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FF0000"/>
                </a:solidFill>
                <a:latin typeface="Lucida Console" pitchFamily="49" charset="0"/>
                <a:sym typeface="Symbol" pitchFamily="18" charset="2"/>
              </a:rPr>
              <a:t></a:t>
            </a:r>
            <a:endParaRPr lang="es-ES_tradnl" altLang="fr-FR" sz="280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104456" name="Text Box 7"/>
          <p:cNvSpPr txBox="1">
            <a:spLocks noChangeArrowheads="1"/>
          </p:cNvSpPr>
          <p:nvPr/>
        </p:nvSpPr>
        <p:spPr bwMode="auto">
          <a:xfrm>
            <a:off x="3048000" y="1752600"/>
            <a:ext cx="102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800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  </a:t>
            </a:r>
            <a:r>
              <a:rPr lang="es-ES_tradnl" altLang="fr-FR" sz="2800" i="1">
                <a:solidFill>
                  <a:srgbClr val="00FF00"/>
                </a:solidFill>
                <a:latin typeface="Lucida Console" pitchFamily="49" charset="0"/>
                <a:sym typeface="Symbol" pitchFamily="18" charset="2"/>
              </a:rPr>
              <a:t>a</a:t>
            </a:r>
            <a:endParaRPr lang="es-ES_tradnl" altLang="fr-FR" sz="2800">
              <a:solidFill>
                <a:srgbClr val="00FF00"/>
              </a:solidFill>
              <a:latin typeface="Lucida Console" pitchFamily="49" charset="0"/>
            </a:endParaRPr>
          </a:p>
        </p:txBody>
      </p:sp>
      <p:sp>
        <p:nvSpPr>
          <p:cNvPr id="104457" name="Text Box 8"/>
          <p:cNvSpPr txBox="1">
            <a:spLocks noChangeArrowheads="1"/>
          </p:cNvSpPr>
          <p:nvPr/>
        </p:nvSpPr>
        <p:spPr bwMode="auto">
          <a:xfrm>
            <a:off x="1981200" y="4044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a</a:t>
            </a:r>
          </a:p>
        </p:txBody>
      </p:sp>
      <p:sp>
        <p:nvSpPr>
          <p:cNvPr id="104458" name="Text Box 9"/>
          <p:cNvSpPr txBox="1">
            <a:spLocks noChangeArrowheads="1"/>
          </p:cNvSpPr>
          <p:nvPr/>
        </p:nvSpPr>
        <p:spPr bwMode="auto">
          <a:xfrm>
            <a:off x="2286000" y="2901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</a:t>
            </a:r>
          </a:p>
        </p:txBody>
      </p:sp>
      <p:sp>
        <p:nvSpPr>
          <p:cNvPr id="104459" name="Text Box 10"/>
          <p:cNvSpPr txBox="1">
            <a:spLocks noChangeArrowheads="1"/>
          </p:cNvSpPr>
          <p:nvPr/>
        </p:nvSpPr>
        <p:spPr bwMode="auto">
          <a:xfrm>
            <a:off x="3124200" y="25971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04460" name="Text Box 11"/>
          <p:cNvSpPr txBox="1">
            <a:spLocks noChangeArrowheads="1"/>
          </p:cNvSpPr>
          <p:nvPr/>
        </p:nvSpPr>
        <p:spPr bwMode="auto">
          <a:xfrm>
            <a:off x="3124200" y="40957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</a:t>
            </a:r>
          </a:p>
        </p:txBody>
      </p:sp>
      <p:sp>
        <p:nvSpPr>
          <p:cNvPr id="104461" name="Text Box 12"/>
          <p:cNvSpPr txBox="1">
            <a:spLocks noChangeArrowheads="1"/>
          </p:cNvSpPr>
          <p:nvPr/>
        </p:nvSpPr>
        <p:spPr bwMode="auto">
          <a:xfrm>
            <a:off x="3124200" y="3505200"/>
            <a:ext cx="173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0  0       </a:t>
            </a:r>
          </a:p>
        </p:txBody>
      </p:sp>
      <p:sp>
        <p:nvSpPr>
          <p:cNvPr id="104462" name="Text Box 13"/>
          <p:cNvSpPr txBox="1">
            <a:spLocks noChangeArrowheads="1"/>
          </p:cNvSpPr>
          <p:nvPr/>
        </p:nvSpPr>
        <p:spPr bwMode="auto">
          <a:xfrm>
            <a:off x="2057400" y="35115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baa</a:t>
            </a:r>
          </a:p>
        </p:txBody>
      </p:sp>
      <p:sp>
        <p:nvSpPr>
          <p:cNvPr id="104463" name="Text Box 14"/>
          <p:cNvSpPr txBox="1">
            <a:spLocks noChangeArrowheads="1"/>
          </p:cNvSpPr>
          <p:nvPr/>
        </p:nvSpPr>
        <p:spPr bwMode="auto">
          <a:xfrm>
            <a:off x="2209800" y="32067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FF0000"/>
                </a:solidFill>
                <a:latin typeface="Lucida Console" pitchFamily="49" charset="0"/>
              </a:rPr>
              <a:t>ba</a:t>
            </a:r>
          </a:p>
        </p:txBody>
      </p:sp>
      <p:sp>
        <p:nvSpPr>
          <p:cNvPr id="104464" name="Text Box 15"/>
          <p:cNvSpPr txBox="1">
            <a:spLocks noChangeArrowheads="1"/>
          </p:cNvSpPr>
          <p:nvPr/>
        </p:nvSpPr>
        <p:spPr bwMode="auto">
          <a:xfrm>
            <a:off x="1828800" y="50355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baaa</a:t>
            </a:r>
          </a:p>
        </p:txBody>
      </p:sp>
      <p:sp>
        <p:nvSpPr>
          <p:cNvPr id="104465" name="Text Box 16"/>
          <p:cNvSpPr txBox="1">
            <a:spLocks noChangeArrowheads="1"/>
          </p:cNvSpPr>
          <p:nvPr/>
        </p:nvSpPr>
        <p:spPr bwMode="auto">
          <a:xfrm>
            <a:off x="1981200" y="434975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bb</a:t>
            </a:r>
          </a:p>
        </p:txBody>
      </p:sp>
      <p:sp>
        <p:nvSpPr>
          <p:cNvPr id="104466" name="Text Box 17"/>
          <p:cNvSpPr txBox="1">
            <a:spLocks noChangeArrowheads="1"/>
          </p:cNvSpPr>
          <p:nvPr/>
        </p:nvSpPr>
        <p:spPr bwMode="auto">
          <a:xfrm>
            <a:off x="1905000" y="47307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bab</a:t>
            </a:r>
          </a:p>
        </p:txBody>
      </p:sp>
      <p:sp>
        <p:nvSpPr>
          <p:cNvPr id="104467" name="Text Box 18"/>
          <p:cNvSpPr txBox="1">
            <a:spLocks noChangeArrowheads="1"/>
          </p:cNvSpPr>
          <p:nvPr/>
        </p:nvSpPr>
        <p:spPr bwMode="auto">
          <a:xfrm>
            <a:off x="1828800" y="53403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 i="1">
                <a:solidFill>
                  <a:srgbClr val="00CCFF"/>
                </a:solidFill>
                <a:latin typeface="Lucida Console" pitchFamily="49" charset="0"/>
              </a:rPr>
              <a:t>baab</a:t>
            </a:r>
          </a:p>
        </p:txBody>
      </p:sp>
      <p:sp>
        <p:nvSpPr>
          <p:cNvPr id="104468" name="Text Box 19"/>
          <p:cNvSpPr txBox="1">
            <a:spLocks noChangeArrowheads="1"/>
          </p:cNvSpPr>
          <p:nvPr/>
        </p:nvSpPr>
        <p:spPr bwMode="auto">
          <a:xfrm>
            <a:off x="3124200" y="29019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1  1</a:t>
            </a:r>
          </a:p>
        </p:txBody>
      </p:sp>
      <p:sp>
        <p:nvSpPr>
          <p:cNvPr id="104469" name="Text Box 20"/>
          <p:cNvSpPr txBox="1">
            <a:spLocks noChangeArrowheads="1"/>
          </p:cNvSpPr>
          <p:nvPr/>
        </p:nvSpPr>
        <p:spPr bwMode="auto">
          <a:xfrm>
            <a:off x="3124200" y="50355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0     </a:t>
            </a:r>
          </a:p>
        </p:txBody>
      </p:sp>
      <p:sp>
        <p:nvSpPr>
          <p:cNvPr id="104470" name="Text Box 21"/>
          <p:cNvSpPr txBox="1">
            <a:spLocks noChangeArrowheads="1"/>
          </p:cNvSpPr>
          <p:nvPr/>
        </p:nvSpPr>
        <p:spPr bwMode="auto">
          <a:xfrm>
            <a:off x="3124200" y="53403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04471" name="Text Box 22"/>
          <p:cNvSpPr txBox="1">
            <a:spLocks noChangeArrowheads="1"/>
          </p:cNvSpPr>
          <p:nvPr/>
        </p:nvSpPr>
        <p:spPr bwMode="auto">
          <a:xfrm>
            <a:off x="3124200" y="3206750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1  0</a:t>
            </a:r>
          </a:p>
        </p:txBody>
      </p:sp>
      <p:sp>
        <p:nvSpPr>
          <p:cNvPr id="104472" name="Text Box 23"/>
          <p:cNvSpPr txBox="1">
            <a:spLocks noChangeArrowheads="1"/>
          </p:cNvSpPr>
          <p:nvPr/>
        </p:nvSpPr>
        <p:spPr bwMode="auto">
          <a:xfrm>
            <a:off x="3124200" y="4730750"/>
            <a:ext cx="128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     </a:t>
            </a:r>
          </a:p>
        </p:txBody>
      </p:sp>
      <p:sp>
        <p:nvSpPr>
          <p:cNvPr id="104473" name="Text Box 24"/>
          <p:cNvSpPr txBox="1">
            <a:spLocks noChangeArrowheads="1"/>
          </p:cNvSpPr>
          <p:nvPr/>
        </p:nvSpPr>
        <p:spPr bwMode="auto">
          <a:xfrm>
            <a:off x="3124200" y="442595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s-ES_tradnl" altLang="fr-FR" sz="2400">
                <a:latin typeface="Lucida Console" pitchFamily="49" charset="0"/>
              </a:rPr>
              <a:t>1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5795963" y="2492375"/>
            <a:ext cx="3024187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altLang="fr-FR" sz="2800">
                <a:solidFill>
                  <a:srgbClr val="D60093"/>
                </a:solidFill>
                <a:latin typeface="Lucida Console" pitchFamily="49" charset="0"/>
              </a:rPr>
              <a:t>Table is now closed and consistent</a:t>
            </a:r>
          </a:p>
        </p:txBody>
      </p:sp>
      <p:grpSp>
        <p:nvGrpSpPr>
          <p:cNvPr id="41010" name="Group 50"/>
          <p:cNvGrpSpPr>
            <a:grpSpLocks/>
          </p:cNvGrpSpPr>
          <p:nvPr/>
        </p:nvGrpSpPr>
        <p:grpSpPr bwMode="auto">
          <a:xfrm>
            <a:off x="4716463" y="4149725"/>
            <a:ext cx="3629025" cy="2279650"/>
            <a:chOff x="2982" y="2596"/>
            <a:chExt cx="2286" cy="1436"/>
          </a:xfrm>
        </p:grpSpPr>
        <p:sp>
          <p:nvSpPr>
            <p:cNvPr id="104484" name="Oval 33"/>
            <p:cNvSpPr>
              <a:spLocks noChangeArrowheads="1"/>
            </p:cNvSpPr>
            <p:nvPr/>
          </p:nvSpPr>
          <p:spPr bwMode="auto">
            <a:xfrm>
              <a:off x="2982" y="3168"/>
              <a:ext cx="288" cy="288"/>
            </a:xfrm>
            <a:prstGeom prst="ellipse">
              <a:avLst/>
            </a:prstGeom>
            <a:solidFill>
              <a:schemeClr val="folHlink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s-ES_tradnl" altLang="fr-FR" sz="2800">
                  <a:latin typeface="Lucida Console" pitchFamily="49" charset="0"/>
                  <a:sym typeface="Symbol" pitchFamily="18" charset="2"/>
                </a:rPr>
                <a:t></a:t>
              </a:r>
            </a:p>
          </p:txBody>
        </p:sp>
        <p:cxnSp>
          <p:nvCxnSpPr>
            <p:cNvPr id="104485" name="AutoShape 34"/>
            <p:cNvCxnSpPr>
              <a:cxnSpLocks noChangeShapeType="1"/>
              <a:stCxn id="104484" idx="5"/>
              <a:endCxn id="104487" idx="2"/>
            </p:cNvCxnSpPr>
            <p:nvPr/>
          </p:nvCxnSpPr>
          <p:spPr bwMode="auto">
            <a:xfrm rot="5400000" flipH="1" flipV="1">
              <a:off x="3513" y="3075"/>
              <a:ext cx="72" cy="642"/>
            </a:xfrm>
            <a:prstGeom prst="curvedConnector4">
              <a:avLst>
                <a:gd name="adj1" fmla="val -41667"/>
                <a:gd name="adj2" fmla="val 546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486" name="AutoShape 35"/>
            <p:cNvCxnSpPr>
              <a:cxnSpLocks noChangeShapeType="1"/>
              <a:stCxn id="104484" idx="1"/>
              <a:endCxn id="104484" idx="6"/>
            </p:cNvCxnSpPr>
            <p:nvPr/>
          </p:nvCxnSpPr>
          <p:spPr bwMode="auto">
            <a:xfrm rot="5400000" flipV="1">
              <a:off x="3096" y="3120"/>
              <a:ext cx="120" cy="264"/>
            </a:xfrm>
            <a:prstGeom prst="curvedConnector4">
              <a:avLst>
                <a:gd name="adj1" fmla="val -364171"/>
                <a:gd name="adj2" fmla="val 19356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87" name="Oval 38"/>
            <p:cNvSpPr>
              <a:spLocks noChangeArrowheads="1"/>
            </p:cNvSpPr>
            <p:nvPr/>
          </p:nvSpPr>
          <p:spPr bwMode="auto">
            <a:xfrm>
              <a:off x="3888" y="3216"/>
              <a:ext cx="288" cy="288"/>
            </a:xfrm>
            <a:prstGeom prst="ellipse">
              <a:avLst/>
            </a:prstGeom>
            <a:solidFill>
              <a:schemeClr val="folHlink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s-ES_tradnl" altLang="fr-FR" sz="2400" i="1">
                  <a:latin typeface="Lucida Console" pitchFamily="49" charset="0"/>
                  <a:sym typeface="Symbol" pitchFamily="18" charset="2"/>
                </a:rPr>
                <a:t>ba</a:t>
              </a:r>
              <a:endParaRPr lang="es-ES_tradnl" altLang="fr-FR" sz="2400">
                <a:latin typeface="Lucida Console" pitchFamily="49" charset="0"/>
                <a:sym typeface="Symbol" pitchFamily="18" charset="2"/>
              </a:endParaRPr>
            </a:p>
          </p:txBody>
        </p:sp>
        <p:sp>
          <p:nvSpPr>
            <p:cNvPr id="104488" name="Oval 39"/>
            <p:cNvSpPr>
              <a:spLocks noChangeArrowheads="1"/>
            </p:cNvSpPr>
            <p:nvPr/>
          </p:nvSpPr>
          <p:spPr bwMode="auto">
            <a:xfrm>
              <a:off x="4368" y="3744"/>
              <a:ext cx="288" cy="28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s-ES_tradnl" altLang="fr-FR" sz="2000" i="1">
                  <a:latin typeface="Lucida Console" pitchFamily="49" charset="0"/>
                  <a:sym typeface="Symbol" pitchFamily="18" charset="2"/>
                </a:rPr>
                <a:t>baa</a:t>
              </a:r>
              <a:endParaRPr lang="es-ES_tradnl" altLang="fr-FR" sz="2800">
                <a:latin typeface="Lucida Console" pitchFamily="49" charset="0"/>
                <a:sym typeface="Symbol" pitchFamily="18" charset="2"/>
              </a:endParaRPr>
            </a:p>
          </p:txBody>
        </p:sp>
        <p:cxnSp>
          <p:nvCxnSpPr>
            <p:cNvPr id="104489" name="AutoShape 40"/>
            <p:cNvCxnSpPr>
              <a:cxnSpLocks noChangeShapeType="1"/>
              <a:stCxn id="104487" idx="6"/>
              <a:endCxn id="104488" idx="0"/>
            </p:cNvCxnSpPr>
            <p:nvPr/>
          </p:nvCxnSpPr>
          <p:spPr bwMode="auto">
            <a:xfrm>
              <a:off x="4194" y="3360"/>
              <a:ext cx="318" cy="384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90" name="Text Box 41"/>
            <p:cNvSpPr txBox="1">
              <a:spLocks noChangeArrowheads="1"/>
            </p:cNvSpPr>
            <p:nvPr/>
          </p:nvSpPr>
          <p:spPr bwMode="auto">
            <a:xfrm>
              <a:off x="5040" y="340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104491" name="Text Box 42"/>
            <p:cNvSpPr txBox="1">
              <a:spLocks noChangeArrowheads="1"/>
            </p:cNvSpPr>
            <p:nvPr/>
          </p:nvSpPr>
          <p:spPr bwMode="auto">
            <a:xfrm>
              <a:off x="3456" y="2596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b</a:t>
              </a:r>
            </a:p>
          </p:txBody>
        </p:sp>
        <p:sp>
          <p:nvSpPr>
            <p:cNvPr id="104492" name="Text Box 43"/>
            <p:cNvSpPr txBox="1">
              <a:spLocks noChangeArrowheads="1"/>
            </p:cNvSpPr>
            <p:nvPr/>
          </p:nvSpPr>
          <p:spPr bwMode="auto">
            <a:xfrm>
              <a:off x="3504" y="3124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cxnSp>
          <p:nvCxnSpPr>
            <p:cNvPr id="104493" name="AutoShape 44"/>
            <p:cNvCxnSpPr>
              <a:cxnSpLocks noChangeShapeType="1"/>
              <a:stCxn id="104487" idx="3"/>
              <a:endCxn id="104484" idx="3"/>
            </p:cNvCxnSpPr>
            <p:nvPr/>
          </p:nvCxnSpPr>
          <p:spPr bwMode="auto">
            <a:xfrm rot="16200000" flipV="1">
              <a:off x="3453" y="3003"/>
              <a:ext cx="48" cy="906"/>
            </a:xfrm>
            <a:prstGeom prst="curvedConnector3">
              <a:avLst>
                <a:gd name="adj1" fmla="val -60208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94" name="Rectangle 45"/>
            <p:cNvSpPr>
              <a:spLocks noChangeArrowheads="1"/>
            </p:cNvSpPr>
            <p:nvPr/>
          </p:nvSpPr>
          <p:spPr bwMode="auto">
            <a:xfrm>
              <a:off x="3456" y="370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b</a:t>
              </a:r>
            </a:p>
          </p:txBody>
        </p:sp>
        <p:cxnSp>
          <p:nvCxnSpPr>
            <p:cNvPr id="104495" name="AutoShape 46"/>
            <p:cNvCxnSpPr>
              <a:cxnSpLocks noChangeShapeType="1"/>
              <a:stCxn id="104488" idx="2"/>
              <a:endCxn id="104487" idx="4"/>
            </p:cNvCxnSpPr>
            <p:nvPr/>
          </p:nvCxnSpPr>
          <p:spPr bwMode="auto">
            <a:xfrm rot="10800000">
              <a:off x="4032" y="3522"/>
              <a:ext cx="336" cy="366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96" name="Rectangle 47"/>
            <p:cNvSpPr>
              <a:spLocks noChangeArrowheads="1"/>
            </p:cNvSpPr>
            <p:nvPr/>
          </p:nvSpPr>
          <p:spPr bwMode="auto">
            <a:xfrm>
              <a:off x="3936" y="3652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b</a:t>
              </a:r>
            </a:p>
          </p:txBody>
        </p:sp>
        <p:cxnSp>
          <p:nvCxnSpPr>
            <p:cNvPr id="104497" name="AutoShape 48"/>
            <p:cNvCxnSpPr>
              <a:cxnSpLocks noChangeShapeType="1"/>
              <a:stCxn id="104488" idx="7"/>
              <a:endCxn id="104488" idx="6"/>
            </p:cNvCxnSpPr>
            <p:nvPr/>
          </p:nvCxnSpPr>
          <p:spPr bwMode="auto">
            <a:xfrm rot="5400000" flipV="1">
              <a:off x="4584" y="3816"/>
              <a:ext cx="102" cy="42"/>
            </a:xfrm>
            <a:prstGeom prst="curvedConnector4">
              <a:avLst>
                <a:gd name="adj1" fmla="val -182352"/>
                <a:gd name="adj2" fmla="val 130713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98" name="Text Box 49"/>
            <p:cNvSpPr txBox="1">
              <a:spLocks noChangeArrowheads="1"/>
            </p:cNvSpPr>
            <p:nvPr/>
          </p:nvSpPr>
          <p:spPr bwMode="auto">
            <a:xfrm>
              <a:off x="4368" y="321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</p:grpSp>
      <p:grpSp>
        <p:nvGrpSpPr>
          <p:cNvPr id="41018" name="Group 58"/>
          <p:cNvGrpSpPr>
            <a:grpSpLocks/>
          </p:cNvGrpSpPr>
          <p:nvPr/>
        </p:nvGrpSpPr>
        <p:grpSpPr bwMode="auto">
          <a:xfrm>
            <a:off x="3635375" y="4076700"/>
            <a:ext cx="1311275" cy="1701800"/>
            <a:chOff x="2290" y="2580"/>
            <a:chExt cx="826" cy="1072"/>
          </a:xfrm>
        </p:grpSpPr>
        <p:grpSp>
          <p:nvGrpSpPr>
            <p:cNvPr id="104477" name="Group 25"/>
            <p:cNvGrpSpPr>
              <a:grpSpLocks/>
            </p:cNvGrpSpPr>
            <p:nvPr/>
          </p:nvGrpSpPr>
          <p:grpSpPr bwMode="auto">
            <a:xfrm>
              <a:off x="2304" y="2580"/>
              <a:ext cx="812" cy="1072"/>
              <a:chOff x="2304" y="2580"/>
              <a:chExt cx="812" cy="1072"/>
            </a:xfrm>
          </p:grpSpPr>
          <p:sp>
            <p:nvSpPr>
              <p:cNvPr id="104479" name="Text Box 26"/>
              <p:cNvSpPr txBox="1">
                <a:spLocks noChangeArrowheads="1"/>
              </p:cNvSpPr>
              <p:nvPr/>
            </p:nvSpPr>
            <p:spPr bwMode="auto">
              <a:xfrm>
                <a:off x="2304" y="2580"/>
                <a:ext cx="3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04480" name="Text Box 27"/>
              <p:cNvSpPr txBox="1">
                <a:spLocks noChangeArrowheads="1"/>
              </p:cNvSpPr>
              <p:nvPr/>
            </p:nvSpPr>
            <p:spPr bwMode="auto">
              <a:xfrm>
                <a:off x="2304" y="3172"/>
                <a:ext cx="8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    </a:t>
                </a:r>
              </a:p>
            </p:txBody>
          </p:sp>
          <p:sp>
            <p:nvSpPr>
              <p:cNvPr id="104481" name="Text Box 28"/>
              <p:cNvSpPr txBox="1">
                <a:spLocks noChangeArrowheads="1"/>
              </p:cNvSpPr>
              <p:nvPr/>
            </p:nvSpPr>
            <p:spPr bwMode="auto">
              <a:xfrm>
                <a:off x="2304" y="3364"/>
                <a:ext cx="3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0 </a:t>
                </a:r>
              </a:p>
            </p:txBody>
          </p:sp>
          <p:sp>
            <p:nvSpPr>
              <p:cNvPr id="104482" name="Text Box 29"/>
              <p:cNvSpPr txBox="1">
                <a:spLocks noChangeArrowheads="1"/>
              </p:cNvSpPr>
              <p:nvPr/>
            </p:nvSpPr>
            <p:spPr bwMode="auto">
              <a:xfrm>
                <a:off x="2304" y="2980"/>
                <a:ext cx="8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1     </a:t>
                </a:r>
              </a:p>
            </p:txBody>
          </p:sp>
          <p:sp>
            <p:nvSpPr>
              <p:cNvPr id="104483" name="Text Box 30"/>
              <p:cNvSpPr txBox="1">
                <a:spLocks noChangeArrowheads="1"/>
              </p:cNvSpPr>
              <p:nvPr/>
            </p:nvSpPr>
            <p:spPr bwMode="auto">
              <a:xfrm>
                <a:off x="2304" y="2788"/>
                <a:ext cx="2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s-ES_tradnl" altLang="fr-FR" sz="2400">
                    <a:latin typeface="Lucida Console" pitchFamily="49" charset="0"/>
                  </a:rPr>
                  <a:t> </a:t>
                </a:r>
              </a:p>
            </p:txBody>
          </p:sp>
        </p:grpSp>
        <p:sp>
          <p:nvSpPr>
            <p:cNvPr id="104478" name="Text Box 57"/>
            <p:cNvSpPr txBox="1">
              <a:spLocks noChangeArrowheads="1"/>
            </p:cNvSpPr>
            <p:nvPr/>
          </p:nvSpPr>
          <p:spPr bwMode="auto">
            <a:xfrm>
              <a:off x="2290" y="2795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fr-FR" sz="2400">
                  <a:latin typeface="Lucida Console" pitchFamily="49" charset="0"/>
                </a:rPr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7488237" cy="764704"/>
          </a:xfrm>
        </p:spPr>
        <p:txBody>
          <a:bodyPr/>
          <a:lstStyle/>
          <a:p>
            <a:pPr eaLnBrk="1" hangingPunct="1"/>
            <a:r>
              <a:rPr lang="en-GB" altLang="fr-FR" dirty="0"/>
              <a:t>Applications: under resourced languages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 dirty="0"/>
              <a:t>When a language does not have enough data for statistical methods to be of interest, use a human expert for labelling</a:t>
            </a:r>
          </a:p>
          <a:p>
            <a:pPr eaLnBrk="1" hangingPunct="1"/>
            <a:r>
              <a:rPr lang="en-GB" altLang="fr-FR" dirty="0"/>
              <a:t>This is the case for many languages</a:t>
            </a:r>
          </a:p>
          <a:p>
            <a:pPr eaLnBrk="1" hangingPunct="1"/>
            <a:r>
              <a:rPr lang="en-GB" altLang="fr-FR" dirty="0"/>
              <a:t>Examples</a:t>
            </a:r>
          </a:p>
          <a:p>
            <a:pPr lvl="1" eaLnBrk="1" hangingPunct="1"/>
            <a:r>
              <a:rPr lang="en-GB" altLang="fr-FR" dirty="0"/>
              <a:t>Interactive predictive parsing</a:t>
            </a:r>
          </a:p>
          <a:p>
            <a:pPr lvl="1" eaLnBrk="1" hangingPunct="1"/>
            <a:r>
              <a:rPr lang="en-GB" altLang="fr-FR" dirty="0"/>
              <a:t>Computer aided translation</a:t>
            </a:r>
          </a:p>
        </p:txBody>
      </p:sp>
      <p:sp>
        <p:nvSpPr>
          <p:cNvPr id="2253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FD19D39-080D-4767-BC64-8C18D60EAF0B}" type="slidenum">
              <a:rPr lang="fr-FR" altLang="en-US"/>
              <a:pPr eaLnBrk="1" hangingPunct="1"/>
              <a:t>9</a:t>
            </a:fld>
            <a:endParaRPr lang="fr-FR" altLang="en-US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/>
              <a:t>The algorithm</a:t>
            </a: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0" y="1719263"/>
            <a:ext cx="9144000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altLang="fr-FR" dirty="0" err="1">
                <a:solidFill>
                  <a:srgbClr val="D60093"/>
                </a:solidFill>
              </a:rPr>
              <a:t>while</a:t>
            </a:r>
            <a:r>
              <a:rPr lang="fr-FR" altLang="fr-FR" dirty="0"/>
              <a:t> not A </a:t>
            </a:r>
            <a:r>
              <a:rPr lang="fr-FR" altLang="fr-FR" dirty="0">
                <a:solidFill>
                  <a:srgbClr val="D60093"/>
                </a:solidFill>
              </a:rPr>
              <a:t>do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dirty="0"/>
              <a:t>	</a:t>
            </a:r>
            <a:r>
              <a:rPr lang="fr-FR" altLang="fr-FR" dirty="0" err="1">
                <a:solidFill>
                  <a:srgbClr val="D60093"/>
                </a:solidFill>
              </a:rPr>
              <a:t>while</a:t>
            </a:r>
            <a:r>
              <a:rPr lang="fr-FR" altLang="fr-FR" dirty="0"/>
              <a:t> OT </a:t>
            </a:r>
            <a:r>
              <a:rPr lang="fr-FR" altLang="fr-FR" dirty="0" err="1"/>
              <a:t>is</a:t>
            </a:r>
            <a:r>
              <a:rPr lang="fr-FR" altLang="fr-FR" dirty="0"/>
              <a:t> not </a:t>
            </a:r>
            <a:r>
              <a:rPr lang="fr-FR" altLang="fr-FR" dirty="0" err="1"/>
              <a:t>complete</a:t>
            </a:r>
            <a:r>
              <a:rPr lang="fr-FR" altLang="fr-FR" dirty="0"/>
              <a:t>, consistent or </a:t>
            </a:r>
            <a:r>
              <a:rPr lang="fr-FR" altLang="fr-FR" dirty="0" err="1"/>
              <a:t>closed</a:t>
            </a:r>
            <a:r>
              <a:rPr lang="fr-FR" altLang="fr-FR" dirty="0"/>
              <a:t> </a:t>
            </a:r>
            <a:r>
              <a:rPr lang="fr-FR" altLang="fr-FR" dirty="0">
                <a:solidFill>
                  <a:srgbClr val="D60093"/>
                </a:solidFill>
              </a:rPr>
              <a:t>do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dirty="0"/>
              <a:t>		</a:t>
            </a:r>
            <a:r>
              <a:rPr lang="fr-FR" altLang="fr-FR" dirty="0">
                <a:solidFill>
                  <a:srgbClr val="D60093"/>
                </a:solidFill>
              </a:rPr>
              <a:t>if</a:t>
            </a:r>
            <a:r>
              <a:rPr lang="fr-FR" altLang="fr-FR" dirty="0"/>
              <a:t> OT </a:t>
            </a:r>
            <a:r>
              <a:rPr lang="fr-FR" altLang="fr-FR" dirty="0" err="1"/>
              <a:t>is</a:t>
            </a:r>
            <a:r>
              <a:rPr lang="fr-FR" altLang="fr-FR" dirty="0"/>
              <a:t> not </a:t>
            </a:r>
            <a:r>
              <a:rPr lang="fr-FR" altLang="fr-FR" dirty="0" err="1"/>
              <a:t>complete</a:t>
            </a:r>
            <a:r>
              <a:rPr lang="fr-FR" altLang="fr-FR" dirty="0"/>
              <a:t> </a:t>
            </a:r>
            <a:r>
              <a:rPr lang="fr-FR" altLang="fr-FR" dirty="0" err="1">
                <a:solidFill>
                  <a:srgbClr val="D60093"/>
                </a:solidFill>
              </a:rPr>
              <a:t>then</a:t>
            </a:r>
            <a:r>
              <a:rPr lang="fr-FR" altLang="fr-FR" dirty="0"/>
              <a:t> </a:t>
            </a:r>
            <a:r>
              <a:rPr lang="fr-FR" altLang="fr-FR" dirty="0" err="1"/>
              <a:t>make</a:t>
            </a:r>
            <a:r>
              <a:rPr lang="fr-FR" altLang="fr-FR" dirty="0"/>
              <a:t> </a:t>
            </a:r>
            <a:r>
              <a:rPr lang="fr-FR" altLang="fr-FR" dirty="0">
                <a:solidFill>
                  <a:srgbClr val="00FF00"/>
                </a:solidFill>
              </a:rPr>
              <a:t>MQ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dirty="0"/>
              <a:t>		</a:t>
            </a:r>
            <a:r>
              <a:rPr lang="fr-FR" altLang="fr-FR" dirty="0">
                <a:solidFill>
                  <a:srgbClr val="D60093"/>
                </a:solidFill>
              </a:rPr>
              <a:t>if</a:t>
            </a:r>
            <a:r>
              <a:rPr lang="fr-FR" altLang="fr-FR" dirty="0"/>
              <a:t> OT </a:t>
            </a:r>
            <a:r>
              <a:rPr lang="fr-FR" altLang="fr-FR" dirty="0" err="1"/>
              <a:t>is</a:t>
            </a:r>
            <a:r>
              <a:rPr lang="fr-FR" altLang="fr-FR" dirty="0"/>
              <a:t> not consistent </a:t>
            </a:r>
            <a:r>
              <a:rPr lang="fr-FR" altLang="fr-FR" dirty="0" err="1">
                <a:solidFill>
                  <a:srgbClr val="D60093"/>
                </a:solidFill>
              </a:rPr>
              <a:t>then</a:t>
            </a:r>
            <a:r>
              <a:rPr lang="fr-FR" altLang="fr-FR" dirty="0"/>
              <a:t> </a:t>
            </a:r>
            <a:r>
              <a:rPr lang="fr-FR" altLang="fr-FR" dirty="0" err="1"/>
              <a:t>add</a:t>
            </a:r>
            <a:r>
              <a:rPr lang="fr-FR" altLang="fr-FR" dirty="0"/>
              <a:t> </a:t>
            </a:r>
            <a:r>
              <a:rPr lang="fr-FR" altLang="fr-FR" dirty="0" err="1"/>
              <a:t>experiment</a:t>
            </a:r>
            <a:endParaRPr lang="fr-FR" altLang="fr-FR" dirty="0"/>
          </a:p>
          <a:p>
            <a:pPr eaLnBrk="1" hangingPunct="1">
              <a:buFont typeface="Wingdings" pitchFamily="2" charset="2"/>
              <a:buNone/>
            </a:pPr>
            <a:r>
              <a:rPr lang="fr-FR" altLang="fr-FR" dirty="0"/>
              <a:t>		</a:t>
            </a:r>
            <a:r>
              <a:rPr lang="fr-FR" altLang="fr-FR" dirty="0">
                <a:solidFill>
                  <a:srgbClr val="D60093"/>
                </a:solidFill>
              </a:rPr>
              <a:t>if</a:t>
            </a:r>
            <a:r>
              <a:rPr lang="fr-FR" altLang="fr-FR" dirty="0"/>
              <a:t> OT </a:t>
            </a:r>
            <a:r>
              <a:rPr lang="fr-FR" altLang="fr-FR" dirty="0" err="1"/>
              <a:t>is</a:t>
            </a:r>
            <a:r>
              <a:rPr lang="fr-FR" altLang="fr-FR" dirty="0"/>
              <a:t> not </a:t>
            </a:r>
            <a:r>
              <a:rPr lang="fr-FR" altLang="fr-FR" dirty="0" err="1"/>
              <a:t>closed</a:t>
            </a:r>
            <a:r>
              <a:rPr lang="fr-FR" altLang="fr-FR" dirty="0"/>
              <a:t> </a:t>
            </a:r>
            <a:r>
              <a:rPr lang="fr-FR" altLang="fr-FR" dirty="0" err="1">
                <a:solidFill>
                  <a:srgbClr val="D60093"/>
                </a:solidFill>
              </a:rPr>
              <a:t>then</a:t>
            </a:r>
            <a:r>
              <a:rPr lang="fr-FR" altLang="fr-FR" dirty="0"/>
              <a:t> </a:t>
            </a:r>
            <a:r>
              <a:rPr lang="fr-FR" altLang="fr-FR" dirty="0" err="1"/>
              <a:t>promote</a:t>
            </a:r>
            <a:endParaRPr lang="fr-FR" altLang="fr-FR" dirty="0"/>
          </a:p>
          <a:p>
            <a:pPr eaLnBrk="1" hangingPunct="1">
              <a:buFont typeface="Wingdings" pitchFamily="2" charset="2"/>
              <a:buNone/>
            </a:pPr>
            <a:r>
              <a:rPr lang="fr-FR" altLang="fr-FR" dirty="0"/>
              <a:t>	A</a:t>
            </a:r>
            <a:r>
              <a:rPr lang="fr-FR" altLang="fr-FR" dirty="0">
                <a:sym typeface="Symbol" pitchFamily="18" charset="2"/>
              </a:rPr>
              <a:t></a:t>
            </a:r>
            <a:r>
              <a:rPr lang="fr-FR" altLang="fr-FR" dirty="0">
                <a:solidFill>
                  <a:srgbClr val="00FF00"/>
                </a:solidFill>
              </a:rPr>
              <a:t>EQ</a:t>
            </a:r>
            <a:r>
              <a:rPr lang="fr-FR" altLang="fr-FR" dirty="0"/>
              <a:t>(OT)</a:t>
            </a:r>
          </a:p>
        </p:txBody>
      </p:sp>
      <p:sp>
        <p:nvSpPr>
          <p:cNvPr id="1054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4147325-2D9F-4472-B5B3-2D31290DAC7A}" type="slidenum">
              <a:rPr lang="fr-FR" altLang="en-US"/>
              <a:pPr eaLnBrk="1" hangingPunct="1"/>
              <a:t>90</a:t>
            </a:fld>
            <a:endParaRPr lang="fr-FR" altLang="en-US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4.4 Proof of the algorithm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649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BBD9C5E-E0AB-4865-BD2A-CC13DB6B30B0}" type="slidenum">
              <a:rPr lang="fr-FR" altLang="en-US"/>
              <a:pPr eaLnBrk="1" hangingPunct="1"/>
              <a:t>91</a:t>
            </a:fld>
            <a:endParaRPr lang="fr-FR" altLang="en-US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Termination / Correctness</a:t>
            </a: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fr-FR" sz="2600"/>
              <a:t>For every regular language there is a unique minimal </a:t>
            </a:r>
            <a:r>
              <a:rPr lang="en-US" altLang="fr-FR" sz="2600" i="1"/>
              <a:t>DFA</a:t>
            </a:r>
            <a:r>
              <a:rPr lang="en-US" altLang="fr-FR" sz="2600"/>
              <a:t> that recognizes it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fr-FR" sz="2600"/>
              <a:t>Given a closed and consistent table, one can generate a consistent </a:t>
            </a:r>
            <a:r>
              <a:rPr lang="en-US" altLang="fr-FR" sz="2600" i="1"/>
              <a:t>DFA</a:t>
            </a:r>
            <a:endParaRPr lang="en-US" altLang="fr-FR" sz="2600"/>
          </a:p>
          <a:p>
            <a:pPr eaLnBrk="1" hangingPunct="1">
              <a:spcBef>
                <a:spcPct val="40000"/>
              </a:spcBef>
            </a:pPr>
            <a:r>
              <a:rPr lang="en-US" altLang="fr-FR" sz="2600"/>
              <a:t>A </a:t>
            </a:r>
            <a:r>
              <a:rPr lang="en-US" altLang="fr-FR" sz="2600" i="1"/>
              <a:t>DFA</a:t>
            </a:r>
            <a:r>
              <a:rPr lang="en-US" altLang="fr-FR" sz="2600"/>
              <a:t> consistent with a table has at least as many states as different rows in </a:t>
            </a:r>
            <a:r>
              <a:rPr lang="en-US" altLang="fr-FR" sz="2600" i="1"/>
              <a:t>H</a:t>
            </a:r>
            <a:endParaRPr lang="en-US" altLang="fr-FR" sz="2600"/>
          </a:p>
          <a:p>
            <a:pPr eaLnBrk="1" hangingPunct="1">
              <a:spcBef>
                <a:spcPct val="40000"/>
              </a:spcBef>
            </a:pPr>
            <a:r>
              <a:rPr lang="en-US" altLang="fr-FR" sz="2600"/>
              <a:t>If the algorithm has built a table with </a:t>
            </a:r>
            <a:r>
              <a:rPr lang="en-US" altLang="fr-FR" sz="2600" i="1"/>
              <a:t>n</a:t>
            </a:r>
            <a:r>
              <a:rPr lang="en-US" altLang="fr-FR" sz="2600"/>
              <a:t> different rows in </a:t>
            </a:r>
            <a:r>
              <a:rPr lang="en-US" altLang="fr-FR" sz="2600" i="1"/>
              <a:t>H</a:t>
            </a:r>
            <a:r>
              <a:rPr lang="en-US" altLang="fr-FR" sz="2600"/>
              <a:t>, then it is the target</a:t>
            </a:r>
          </a:p>
        </p:txBody>
      </p:sp>
      <p:sp>
        <p:nvSpPr>
          <p:cNvPr id="1075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1968F42-6D10-4A60-963F-84E0EAB75F57}" type="slidenum">
              <a:rPr lang="fr-FR" altLang="en-US"/>
              <a:pPr eaLnBrk="1" hangingPunct="1"/>
              <a:t>92</a:t>
            </a:fld>
            <a:endParaRPr lang="fr-FR" altLang="en-US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Finiteness</a:t>
            </a:r>
          </a:p>
        </p:txBody>
      </p:sp>
      <p:sp>
        <p:nvSpPr>
          <p:cNvPr id="10854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Each closure failure adds one different row to </a:t>
            </a:r>
            <a:r>
              <a:rPr lang="en-US" altLang="fr-FR" i="1"/>
              <a:t>RED</a:t>
            </a:r>
            <a:endParaRPr lang="en-US" altLang="fr-FR"/>
          </a:p>
          <a:p>
            <a:pPr eaLnBrk="1" hangingPunct="1"/>
            <a:r>
              <a:rPr lang="en-US" altLang="fr-FR"/>
              <a:t>Each inconsistency failure adds one experiment, which also creates a new row in </a:t>
            </a:r>
            <a:r>
              <a:rPr lang="en-US" altLang="fr-FR" i="1"/>
              <a:t>RED</a:t>
            </a:r>
            <a:endParaRPr lang="en-US" altLang="fr-FR"/>
          </a:p>
          <a:p>
            <a:pPr eaLnBrk="1" hangingPunct="1"/>
            <a:r>
              <a:rPr lang="en-US" altLang="fr-FR"/>
              <a:t>Each counterexample adds one different row to </a:t>
            </a:r>
            <a:r>
              <a:rPr lang="en-US" altLang="fr-FR" i="1"/>
              <a:t>RED</a:t>
            </a:r>
          </a:p>
        </p:txBody>
      </p:sp>
      <p:sp>
        <p:nvSpPr>
          <p:cNvPr id="1085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19018D-0434-44F4-86B1-00C110002C7D}" type="slidenum">
              <a:rPr lang="fr-FR" altLang="en-US"/>
              <a:pPr eaLnBrk="1" hangingPunct="1"/>
              <a:t>93</a:t>
            </a:fld>
            <a:endParaRPr lang="fr-FR" altLang="en-US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Polynomial</a:t>
            </a:r>
          </a:p>
        </p:txBody>
      </p:sp>
      <p:sp>
        <p:nvSpPr>
          <p:cNvPr id="10957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|</a:t>
            </a:r>
            <a:r>
              <a:rPr lang="en-US" altLang="fr-FR" i="1"/>
              <a:t>EXP</a:t>
            </a:r>
            <a:r>
              <a:rPr lang="en-US" altLang="fr-FR"/>
              <a:t>| </a:t>
            </a:r>
            <a:r>
              <a:rPr lang="en-US" altLang="fr-FR">
                <a:sym typeface="Symbol" pitchFamily="18" charset="2"/>
              </a:rPr>
              <a:t></a:t>
            </a:r>
            <a:r>
              <a:rPr lang="en-US" altLang="fr-FR" i="1"/>
              <a:t> n</a:t>
            </a:r>
            <a:endParaRPr lang="en-US" altLang="fr-FR"/>
          </a:p>
          <a:p>
            <a:pPr eaLnBrk="1" hangingPunct="1"/>
            <a:r>
              <a:rPr lang="en-US" altLang="fr-FR"/>
              <a:t>at most </a:t>
            </a:r>
            <a:r>
              <a:rPr lang="en-US" altLang="fr-FR" i="1"/>
              <a:t>n</a:t>
            </a:r>
            <a:r>
              <a:rPr lang="en-US" altLang="fr-FR"/>
              <a:t>-1 equivalence queries</a:t>
            </a:r>
          </a:p>
          <a:p>
            <a:pPr eaLnBrk="1" hangingPunct="1"/>
            <a:r>
              <a:rPr lang="en-US" altLang="fr-FR"/>
              <a:t>|</a:t>
            </a:r>
            <a:r>
              <a:rPr lang="en-US" altLang="fr-FR" i="1"/>
              <a:t>membership</a:t>
            </a:r>
            <a:r>
              <a:rPr lang="en-US" altLang="fr-FR"/>
              <a:t> </a:t>
            </a:r>
            <a:r>
              <a:rPr lang="en-US" altLang="fr-FR" i="1"/>
              <a:t>queries</a:t>
            </a:r>
            <a:r>
              <a:rPr lang="en-US" altLang="fr-FR"/>
              <a:t>| </a:t>
            </a:r>
            <a:r>
              <a:rPr lang="en-US" altLang="fr-FR">
                <a:sym typeface="Symbol" pitchFamily="18" charset="2"/>
              </a:rPr>
              <a:t></a:t>
            </a:r>
            <a:r>
              <a:rPr lang="en-US" altLang="fr-FR"/>
              <a:t> </a:t>
            </a:r>
            <a:r>
              <a:rPr lang="en-US" altLang="fr-FR" i="1"/>
              <a:t>n</a:t>
            </a:r>
            <a:r>
              <a:rPr lang="en-US" altLang="fr-FR"/>
              <a:t>(</a:t>
            </a:r>
            <a:r>
              <a:rPr lang="en-US" altLang="fr-FR" i="1"/>
              <a:t>n</a:t>
            </a:r>
            <a:r>
              <a:rPr lang="en-US" altLang="fr-FR"/>
              <a:t>-1)</a:t>
            </a:r>
            <a:r>
              <a:rPr lang="en-US" altLang="fr-FR" i="1"/>
              <a:t>m </a:t>
            </a:r>
            <a:r>
              <a:rPr lang="en-US" altLang="fr-FR"/>
              <a:t>where </a:t>
            </a:r>
            <a:r>
              <a:rPr lang="en-US" altLang="fr-FR" i="1"/>
              <a:t>m</a:t>
            </a:r>
            <a:r>
              <a:rPr lang="en-US" altLang="fr-FR"/>
              <a:t> is the length of the longest counter-example returned by the oracle</a:t>
            </a:r>
          </a:p>
        </p:txBody>
      </p:sp>
      <p:sp>
        <p:nvSpPr>
          <p:cNvPr id="10957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7ADC27B-BA10-43D3-9674-EC0785FAA5C1}" type="slidenum">
              <a:rPr lang="fr-FR" altLang="en-US"/>
              <a:pPr eaLnBrk="1" hangingPunct="1"/>
              <a:t>94</a:t>
            </a:fld>
            <a:endParaRPr lang="fr-FR" altLang="en-US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Conclusion</a:t>
            </a:r>
          </a:p>
        </p:txBody>
      </p:sp>
      <p:sp>
        <p:nvSpPr>
          <p:cNvPr id="110597" name="Rectangle 4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fr-FR" sz="2400"/>
              <a:t>With an </a:t>
            </a:r>
            <a:r>
              <a:rPr lang="en-US" altLang="fr-FR" sz="2400" i="1"/>
              <a:t>MAT</a:t>
            </a:r>
            <a:r>
              <a:rPr lang="en-US" altLang="fr-FR" sz="2400"/>
              <a:t> you can learn </a:t>
            </a:r>
            <a:r>
              <a:rPr lang="en-US" altLang="fr-FR" sz="2400" i="1"/>
              <a:t>DFA</a:t>
            </a:r>
            <a:endParaRPr lang="en-US" altLang="fr-FR" sz="2400"/>
          </a:p>
          <a:p>
            <a:pPr lvl="1" eaLnBrk="1" hangingPunct="1">
              <a:lnSpc>
                <a:spcPct val="90000"/>
              </a:lnSpc>
            </a:pPr>
            <a:r>
              <a:rPr lang="en-US" altLang="fr-FR" sz="2400"/>
              <a:t>but also a variety of other classes of grammars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fr-FR" sz="2400"/>
              <a:t>it is difficult to see how powerful is really an </a:t>
            </a:r>
            <a:r>
              <a:rPr lang="en-US" altLang="fr-FR" sz="2400" i="1"/>
              <a:t>MAT</a:t>
            </a:r>
            <a:endParaRPr lang="en-US" altLang="fr-FR" sz="2400"/>
          </a:p>
          <a:p>
            <a:pPr lvl="1" eaLnBrk="1" hangingPunct="1">
              <a:lnSpc>
                <a:spcPct val="90000"/>
              </a:lnSpc>
            </a:pPr>
            <a:r>
              <a:rPr lang="en-US" altLang="fr-FR" sz="2400"/>
              <a:t>probably as much as </a:t>
            </a:r>
            <a:r>
              <a:rPr lang="en-US" altLang="fr-FR" sz="2400" i="1"/>
              <a:t>PAC</a:t>
            </a:r>
            <a:r>
              <a:rPr lang="en-US" altLang="fr-FR" sz="2400"/>
              <a:t> learning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fr-FR" sz="2400"/>
              <a:t>Easy to find a class, a set of queries and provide and algorithm that learns with them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fr-FR" sz="2400"/>
              <a:t>more difficult for it to be meaningful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fr-FR" sz="2400"/>
              <a:t>Discussion: why are these queries meaningful?</a:t>
            </a:r>
          </a:p>
        </p:txBody>
      </p:sp>
      <p:sp>
        <p:nvSpPr>
          <p:cNvPr id="11059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2425B9-3999-41E2-8DA6-C89C7BCD6D00}" type="slidenum">
              <a:rPr lang="fr-FR" altLang="en-US"/>
              <a:pPr eaLnBrk="1" hangingPunct="1"/>
              <a:t>95</a:t>
            </a:fld>
            <a:endParaRPr lang="fr-FR" altLang="en-US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Discussion</a:t>
            </a:r>
          </a:p>
        </p:txBody>
      </p:sp>
      <p:sp>
        <p:nvSpPr>
          <p:cNvPr id="11162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Are membership and equivalence queries realistic?</a:t>
            </a:r>
          </a:p>
          <a:p>
            <a:pPr eaLnBrk="1" hangingPunct="1"/>
            <a:r>
              <a:rPr lang="en-GB" altLang="fr-FR"/>
              <a:t>Membership queries are plausible in a number of applications</a:t>
            </a:r>
          </a:p>
          <a:p>
            <a:pPr eaLnBrk="1" hangingPunct="1"/>
            <a:r>
              <a:rPr lang="en-GB" altLang="fr-FR"/>
              <a:t>Equivalence queries are not</a:t>
            </a:r>
          </a:p>
          <a:p>
            <a:pPr eaLnBrk="1" hangingPunct="1"/>
            <a:r>
              <a:rPr lang="en-GB" altLang="fr-FR"/>
              <a:t>A way around this it to do sampling</a:t>
            </a:r>
          </a:p>
        </p:txBody>
      </p:sp>
      <p:sp>
        <p:nvSpPr>
          <p:cNvPr id="11161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B47F320-8651-497E-9282-1F2239344E80}" type="slidenum">
              <a:rPr lang="fr-FR" altLang="en-US"/>
              <a:pPr eaLnBrk="1" hangingPunct="1"/>
              <a:t>96</a:t>
            </a:fld>
            <a:endParaRPr lang="fr-FR" altLang="en-US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r-FR"/>
              <a:t>Good idea</a:t>
            </a:r>
          </a:p>
        </p:txBody>
      </p:sp>
      <p:sp>
        <p:nvSpPr>
          <p:cNvPr id="11264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755576" y="1268760"/>
            <a:ext cx="8388424" cy="4752975"/>
          </a:xfrm>
        </p:spPr>
        <p:txBody>
          <a:bodyPr/>
          <a:lstStyle/>
          <a:p>
            <a:pPr eaLnBrk="1" hangingPunct="1"/>
            <a:r>
              <a:rPr lang="en-GB" altLang="fr-FR" dirty="0"/>
              <a:t>If we sample following </a:t>
            </a:r>
            <a:r>
              <a:rPr lang="en-GB" altLang="fr-FR" sz="3600" dirty="0">
                <a:latin typeface="Monotype Corsiva" pitchFamily="66" charset="0"/>
              </a:rPr>
              <a:t>D</a:t>
            </a:r>
            <a:r>
              <a:rPr lang="en-GB" altLang="fr-FR" sz="3600" dirty="0"/>
              <a:t> </a:t>
            </a:r>
            <a:r>
              <a:rPr lang="en-GB" altLang="fr-FR" dirty="0"/>
              <a:t>100 strings, and we coincide in labelling with the Oracle, then how bad are we?</a:t>
            </a:r>
          </a:p>
          <a:p>
            <a:pPr eaLnBrk="1" hangingPunct="1"/>
            <a:r>
              <a:rPr lang="en-GB" altLang="fr-FR" dirty="0"/>
              <a:t>Formula: suppose the error is more than </a:t>
            </a:r>
            <a:r>
              <a:rPr lang="en-US" altLang="fr-FR" sz="3200" dirty="0">
                <a:sym typeface="Symbol" pitchFamily="18" charset="2"/>
              </a:rPr>
              <a:t></a:t>
            </a:r>
            <a:r>
              <a:rPr lang="en-GB" altLang="fr-FR" dirty="0"/>
              <a:t>, then coinciding 100 times has probability at least (1- </a:t>
            </a:r>
            <a:r>
              <a:rPr lang="en-US" altLang="fr-FR" sz="3200" dirty="0">
                <a:sym typeface="Symbol" pitchFamily="18" charset="2"/>
              </a:rPr>
              <a:t></a:t>
            </a:r>
            <a:r>
              <a:rPr lang="en-GB" altLang="fr-FR" dirty="0"/>
              <a:t>)</a:t>
            </a:r>
            <a:r>
              <a:rPr lang="en-GB" altLang="fr-FR" baseline="30000" dirty="0"/>
              <a:t>100</a:t>
            </a:r>
            <a:r>
              <a:rPr lang="en-GB" altLang="fr-FR" dirty="0"/>
              <a:t>. The chance this happens is less than 0,6% for </a:t>
            </a:r>
            <a:r>
              <a:rPr lang="en-US" altLang="fr-FR" sz="3200" dirty="0">
                <a:sym typeface="Symbol" pitchFamily="18" charset="2"/>
              </a:rPr>
              <a:t></a:t>
            </a:r>
            <a:r>
              <a:rPr lang="en-GB" altLang="fr-FR" dirty="0"/>
              <a:t> =5%</a:t>
            </a:r>
          </a:p>
          <a:p>
            <a:pPr eaLnBrk="1" hangingPunct="1"/>
            <a:endParaRPr lang="en-GB" altLang="fr-FR" dirty="0"/>
          </a:p>
        </p:txBody>
      </p:sp>
      <p:sp>
        <p:nvSpPr>
          <p:cNvPr id="11264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2908C4A-78B5-45FE-AE00-12BD807A3B39}" type="slidenum">
              <a:rPr lang="fr-FR" altLang="en-US"/>
              <a:pPr eaLnBrk="1" hangingPunct="1"/>
              <a:t>97</a:t>
            </a:fld>
            <a:endParaRPr lang="fr-FR" altLang="en-US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648072"/>
          </a:xfrm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fr-FR" dirty="0"/>
              <a:t>About </a:t>
            </a:r>
            <a:r>
              <a:rPr lang="en-US" altLang="fr-FR" i="1" dirty="0"/>
              <a:t>PAC</a:t>
            </a:r>
            <a:r>
              <a:rPr lang="en-US" altLang="fr-FR" dirty="0"/>
              <a:t> learning and equivalence queries</a:t>
            </a: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250825" y="2362200"/>
            <a:ext cx="8642350" cy="3733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fr-FR"/>
              <a:t>	To be convinced that equivalence queries can exist replace them by the following test: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fr-FR"/>
              <a:t>draw </a:t>
            </a:r>
            <a:r>
              <a:rPr lang="en-US" altLang="fr-FR" i="1"/>
              <a:t>m</a:t>
            </a:r>
            <a:r>
              <a:rPr lang="en-US" altLang="fr-FR"/>
              <a:t> random examples  </a:t>
            </a:r>
            <a:r>
              <a:rPr lang="en-US" altLang="fr-FR" i="1"/>
              <a:t>x</a:t>
            </a:r>
            <a:r>
              <a:rPr lang="en-US" altLang="fr-FR" baseline="-25000"/>
              <a:t>1</a:t>
            </a:r>
            <a:r>
              <a:rPr lang="en-US" altLang="fr-FR"/>
              <a:t>,…</a:t>
            </a:r>
            <a:r>
              <a:rPr lang="en-US" altLang="fr-FR" i="1"/>
              <a:t>x</a:t>
            </a:r>
            <a:r>
              <a:rPr lang="en-US" altLang="fr-FR" i="1" baseline="-25000"/>
              <a:t>m</a:t>
            </a:r>
            <a:endParaRPr lang="en-US" altLang="fr-FR" i="1"/>
          </a:p>
          <a:p>
            <a:pPr lvl="1" eaLnBrk="1" hangingPunct="1">
              <a:lnSpc>
                <a:spcPct val="130000"/>
              </a:lnSpc>
            </a:pPr>
            <a:r>
              <a:rPr lang="en-US" altLang="fr-FR"/>
              <a:t>if </a:t>
            </a:r>
            <a:r>
              <a:rPr lang="en-US" altLang="fr-FR">
                <a:sym typeface="Symbol" pitchFamily="18" charset="2"/>
              </a:rPr>
              <a:t></a:t>
            </a:r>
            <a:r>
              <a:rPr lang="en-US" altLang="fr-FR" i="1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 </a:t>
            </a:r>
            <a:r>
              <a:rPr lang="en-US" altLang="fr-FR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i="1" baseline="-25000">
                <a:sym typeface="Symbol" pitchFamily="18" charset="2"/>
              </a:rPr>
              <a:t>T</a:t>
            </a:r>
            <a:r>
              <a:rPr lang="en-US" altLang="fr-FR">
                <a:sym typeface="Symbol" pitchFamily="18" charset="2"/>
              </a:rPr>
              <a:t>(</a:t>
            </a:r>
            <a:r>
              <a:rPr lang="en-US" altLang="fr-FR" i="1">
                <a:sym typeface="Symbol" pitchFamily="18" charset="2"/>
              </a:rPr>
              <a:t>x</a:t>
            </a:r>
            <a:r>
              <a:rPr lang="en-US" altLang="fr-FR" i="1" baseline="-25000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)=</a:t>
            </a:r>
            <a:r>
              <a:rPr lang="en-US" altLang="fr-FR">
                <a:latin typeface="Freestyle Script" pitchFamily="66" charset="0"/>
                <a:cs typeface="Tahoma" pitchFamily="34" charset="0"/>
              </a:rPr>
              <a:t>l</a:t>
            </a:r>
            <a:r>
              <a:rPr lang="en-US" altLang="fr-FR" i="1" baseline="-25000">
                <a:sym typeface="Symbol" pitchFamily="18" charset="2"/>
              </a:rPr>
              <a:t>H</a:t>
            </a:r>
            <a:r>
              <a:rPr lang="en-US" altLang="fr-FR">
                <a:sym typeface="Symbol" pitchFamily="18" charset="2"/>
              </a:rPr>
              <a:t>(</a:t>
            </a:r>
            <a:r>
              <a:rPr lang="en-US" altLang="fr-FR" i="1">
                <a:sym typeface="Symbol" pitchFamily="18" charset="2"/>
              </a:rPr>
              <a:t>x</a:t>
            </a:r>
            <a:r>
              <a:rPr lang="en-US" altLang="fr-FR" i="1" baseline="-25000">
                <a:sym typeface="Symbol" pitchFamily="18" charset="2"/>
              </a:rPr>
              <a:t>i</a:t>
            </a:r>
            <a:r>
              <a:rPr lang="en-US" altLang="fr-FR">
                <a:sym typeface="Symbol" pitchFamily="18" charset="2"/>
              </a:rPr>
              <a:t>) then the error is most likely small...</a:t>
            </a:r>
          </a:p>
        </p:txBody>
      </p:sp>
      <p:sp>
        <p:nvSpPr>
          <p:cNvPr id="11366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6A2678-5BB0-4337-98B5-97B2397AD236}" type="slidenum">
              <a:rPr lang="fr-FR" altLang="en-US"/>
              <a:pPr eaLnBrk="1" hangingPunct="1"/>
              <a:t>98</a:t>
            </a:fld>
            <a:endParaRPr lang="fr-FR" altLang="en-US"/>
          </a:p>
        </p:txBody>
      </p:sp>
    </p:spTree>
  </p:cSld>
  <p:clrMapOvr>
    <a:masterClrMapping/>
  </p:clrMapOvr>
  <p:transition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How small?</a:t>
            </a:r>
          </a:p>
        </p:txBody>
      </p:sp>
      <p:sp>
        <p:nvSpPr>
          <p:cNvPr id="11469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fr-FR" sz="2800"/>
              <a:t>Let us suppose that the true error is more than </a:t>
            </a:r>
            <a:r>
              <a:rPr lang="en-US" altLang="fr-FR" sz="2800">
                <a:sym typeface="Symbol" pitchFamily="18" charset="2"/>
              </a:rPr>
              <a:t></a:t>
            </a:r>
            <a:endParaRPr lang="en-US" altLang="fr-FR" sz="2800"/>
          </a:p>
          <a:p>
            <a:pPr eaLnBrk="1" hangingPunct="1"/>
            <a:r>
              <a:rPr lang="en-US" altLang="fr-FR" sz="2800"/>
              <a:t>Then </a:t>
            </a:r>
          </a:p>
          <a:p>
            <a:pPr lvl="1" eaLnBrk="1" hangingPunct="1"/>
            <a:r>
              <a:rPr lang="en-US" altLang="fr-FR" sz="2800"/>
              <a:t>the probability of selecting randomly one example where</a:t>
            </a:r>
            <a:r>
              <a:rPr lang="en-US" altLang="fr-FR" sz="2800" i="1"/>
              <a:t> T</a:t>
            </a:r>
            <a:r>
              <a:rPr lang="en-US" altLang="fr-FR" sz="2800"/>
              <a:t> and </a:t>
            </a:r>
            <a:r>
              <a:rPr lang="en-US" altLang="fr-FR" sz="2800" i="1"/>
              <a:t>H</a:t>
            </a:r>
            <a:r>
              <a:rPr lang="en-US" altLang="fr-FR" sz="2800"/>
              <a:t> coincide is at most 1-</a:t>
            </a:r>
            <a:r>
              <a:rPr lang="en-US" altLang="fr-FR" sz="2800">
                <a:sym typeface="Symbol" pitchFamily="18" charset="2"/>
              </a:rPr>
              <a:t></a:t>
            </a:r>
          </a:p>
          <a:p>
            <a:pPr lvl="1" eaLnBrk="1" hangingPunct="1"/>
            <a:r>
              <a:rPr lang="en-US" altLang="fr-FR" sz="2800"/>
              <a:t>the probability of selecting randomly </a:t>
            </a:r>
            <a:r>
              <a:rPr lang="en-US" altLang="fr-FR" sz="2800" i="1"/>
              <a:t>m</a:t>
            </a:r>
            <a:r>
              <a:rPr lang="en-US" altLang="fr-FR" sz="2800"/>
              <a:t> examples where </a:t>
            </a:r>
            <a:r>
              <a:rPr lang="en-US" altLang="fr-FR" sz="2800" i="1"/>
              <a:t>T</a:t>
            </a:r>
            <a:r>
              <a:rPr lang="en-US" altLang="fr-FR" sz="2800"/>
              <a:t> and </a:t>
            </a:r>
            <a:r>
              <a:rPr lang="en-US" altLang="fr-FR" sz="2800" i="1"/>
              <a:t>H</a:t>
            </a:r>
            <a:r>
              <a:rPr lang="en-US" altLang="fr-FR" sz="2800"/>
              <a:t> coincide (all the time) is at most </a:t>
            </a:r>
            <a:r>
              <a:rPr lang="en-US" altLang="fr-FR" sz="2800">
                <a:sym typeface="Symbol" pitchFamily="18" charset="2"/>
              </a:rPr>
              <a:t>(1-)</a:t>
            </a:r>
            <a:r>
              <a:rPr lang="en-US" altLang="fr-FR" sz="2800" i="1" baseline="30000"/>
              <a:t>m</a:t>
            </a:r>
            <a:endParaRPr lang="en-US" altLang="fr-FR" sz="2800">
              <a:sym typeface="Symbol" pitchFamily="18" charset="2"/>
            </a:endParaRPr>
          </a:p>
        </p:txBody>
      </p:sp>
      <p:sp>
        <p:nvSpPr>
          <p:cNvPr id="11469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EA68FA-0352-4CCC-8F76-0026C3D3D0E1}" type="slidenum">
              <a:rPr lang="fr-FR" altLang="en-US"/>
              <a:pPr eaLnBrk="1" hangingPunct="1"/>
              <a:t>99</a:t>
            </a:fld>
            <a:endParaRPr lang="fr-FR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GI_2014</Template>
  <TotalTime>57648</TotalTime>
  <Words>4736</Words>
  <Application>Microsoft Office PowerPoint</Application>
  <PresentationFormat>Affichage à l'écran (4:3)</PresentationFormat>
  <Paragraphs>1291</Paragraphs>
  <Slides>119</Slides>
  <Notes>2</Notes>
  <HiddenSlides>28</HiddenSlides>
  <MMClips>0</MMClips>
  <ScaleCrop>false</ScaleCrop>
  <HeadingPairs>
    <vt:vector size="8" baseType="variant">
      <vt:variant>
        <vt:lpstr>Polices utilisées</vt:lpstr>
      </vt:variant>
      <vt:variant>
        <vt:i4>22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119</vt:i4>
      </vt:variant>
    </vt:vector>
  </HeadingPairs>
  <TitlesOfParts>
    <vt:vector size="144" baseType="lpstr">
      <vt:lpstr>MS PGothic</vt:lpstr>
      <vt:lpstr>MS PGothic</vt:lpstr>
      <vt:lpstr>Arial</vt:lpstr>
      <vt:lpstr>Arial Narrow</vt:lpstr>
      <vt:lpstr>Berlin Sans FB Demi</vt:lpstr>
      <vt:lpstr>BrushScript BT</vt:lpstr>
      <vt:lpstr>Comic Sans MS</vt:lpstr>
      <vt:lpstr>Courier New</vt:lpstr>
      <vt:lpstr>DINPro-Medium</vt:lpstr>
      <vt:lpstr>Freestyle Script</vt:lpstr>
      <vt:lpstr>Gill Sans MT</vt:lpstr>
      <vt:lpstr>Lucida Console</vt:lpstr>
      <vt:lpstr>Lucida Handwriting</vt:lpstr>
      <vt:lpstr>Monotype Corsiva</vt:lpstr>
      <vt:lpstr>OpenSymbol</vt:lpstr>
      <vt:lpstr>Stencil</vt:lpstr>
      <vt:lpstr>Symbol</vt:lpstr>
      <vt:lpstr>Tahoma</vt:lpstr>
      <vt:lpstr>Times New Roman</vt:lpstr>
      <vt:lpstr>Trebuchet MS</vt:lpstr>
      <vt:lpstr>Wingdings</vt:lpstr>
      <vt:lpstr>ヒラギノ角ゴ Pro W3</vt:lpstr>
      <vt:lpstr>Univ Nantes</vt:lpstr>
      <vt:lpstr>Equation</vt:lpstr>
      <vt:lpstr>Équation</vt:lpstr>
      <vt:lpstr>Active Learning  </vt:lpstr>
      <vt:lpstr>Acknowledgements</vt:lpstr>
      <vt:lpstr>Outline</vt:lpstr>
      <vt:lpstr>0 General idea</vt:lpstr>
      <vt:lpstr>Présentation PowerPoint</vt:lpstr>
      <vt:lpstr>Goals</vt:lpstr>
      <vt:lpstr>Application: robotics</vt:lpstr>
      <vt:lpstr>Application: web wrapper induction </vt:lpstr>
      <vt:lpstr>Applications: under resourced languages</vt:lpstr>
      <vt:lpstr>Model Checking / Model Learning</vt:lpstr>
      <vt:lpstr>Playing games</vt:lpstr>
      <vt:lpstr>Présentation PowerPoint</vt:lpstr>
      <vt:lpstr>Notations</vt:lpstr>
      <vt:lpstr>Running example</vt:lpstr>
      <vt:lpstr>The Oracle</vt:lpstr>
      <vt:lpstr>Some queries</vt:lpstr>
      <vt:lpstr>2.1 Sampling queries (Ex)</vt:lpstr>
      <vt:lpstr>Sampling queries (Pos)</vt:lpstr>
      <vt:lpstr>Sampling queries (Neg)</vt:lpstr>
      <vt:lpstr>Example</vt:lpstr>
      <vt:lpstr>2.2 Presentation queries</vt:lpstr>
      <vt:lpstr>Presentation queries</vt:lpstr>
      <vt:lpstr>Example</vt:lpstr>
      <vt:lpstr>Example</vt:lpstr>
      <vt:lpstr>2.3 Membership queries.</vt:lpstr>
      <vt:lpstr>Example</vt:lpstr>
      <vt:lpstr>2.4 Equivalence (weak) queries.</vt:lpstr>
      <vt:lpstr>Equivalence (strong) queries.</vt:lpstr>
      <vt:lpstr>Example</vt:lpstr>
      <vt:lpstr>2.5 Subset queries.</vt:lpstr>
      <vt:lpstr>Example</vt:lpstr>
      <vt:lpstr>2.6 Correction queries.</vt:lpstr>
      <vt:lpstr>Example</vt:lpstr>
      <vt:lpstr>2.7 Specific sampling queries</vt:lpstr>
      <vt:lpstr>2.8 Probability queries</vt:lpstr>
      <vt:lpstr>2.9 Translation queries</vt:lpstr>
      <vt:lpstr>Learning setting</vt:lpstr>
      <vt:lpstr>What queries are we allowed?</vt:lpstr>
      <vt:lpstr>Defining learnablility</vt:lpstr>
      <vt:lpstr>You can’t learn DFA with membership queries</vt:lpstr>
      <vt:lpstr>Correct learning</vt:lpstr>
      <vt:lpstr>Received information</vt:lpstr>
      <vt:lpstr>Polynomial update</vt:lpstr>
      <vt:lpstr>Polynomial update</vt:lpstr>
      <vt:lpstr>Correct learning</vt:lpstr>
      <vt:lpstr>Comment</vt:lpstr>
      <vt:lpstr>Présentation PowerPoint</vt:lpstr>
      <vt:lpstr>3.1 Learning from membership queries alone</vt:lpstr>
      <vt:lpstr>Lemma (Angluin 88)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Proof (summarised)</vt:lpstr>
      <vt:lpstr>Corollary</vt:lpstr>
      <vt:lpstr>3.2 What about equivalence queries?</vt:lpstr>
      <vt:lpstr>The halving algorithm (1)</vt:lpstr>
      <vt:lpstr>The halving algorithm (2)</vt:lpstr>
      <vt:lpstr>Why is this relevant?</vt:lpstr>
      <vt:lpstr>3.3 Learning from equivalence queries alone</vt:lpstr>
      <vt:lpstr>Proof  (approximate fingerprints)</vt:lpstr>
      <vt:lpstr>Présentation PowerPoint</vt:lpstr>
      <vt:lpstr>4.1 The Minimal Adequate Teacher</vt:lpstr>
      <vt:lpstr>General idea of L*</vt:lpstr>
      <vt:lpstr>4.2 An observation table</vt:lpstr>
      <vt:lpstr>Présentation PowerPoint</vt:lpstr>
      <vt:lpstr>Meaning</vt:lpstr>
      <vt:lpstr>Présentation PowerPoint</vt:lpstr>
      <vt:lpstr>Equivalent prefixes</vt:lpstr>
      <vt:lpstr>Equivalent prefixes are states</vt:lpstr>
      <vt:lpstr>Building a DFA from a table</vt:lpstr>
      <vt:lpstr>Présentation PowerPoint</vt:lpstr>
      <vt:lpstr>Some rules</vt:lpstr>
      <vt:lpstr>An incomplete table</vt:lpstr>
      <vt:lpstr>Good idea</vt:lpstr>
      <vt:lpstr>A table is</vt:lpstr>
      <vt:lpstr>And a table that is not closed</vt:lpstr>
      <vt:lpstr>What do we do when we have a table that is not closed?</vt:lpstr>
      <vt:lpstr>An inconsistent table</vt:lpstr>
      <vt:lpstr>A table is consistent if</vt:lpstr>
      <vt:lpstr>What do we do when we have an inconsistent table?</vt:lpstr>
      <vt:lpstr>What do we do when we have a closed and consistent table ?</vt:lpstr>
      <vt:lpstr>What do we do if we get a counter-example?</vt:lpstr>
      <vt:lpstr>4.3 Run of the algorithm</vt:lpstr>
      <vt:lpstr>An equivalence query is made!</vt:lpstr>
      <vt:lpstr>Présentation PowerPoint</vt:lpstr>
      <vt:lpstr>Présentation PowerPoint</vt:lpstr>
      <vt:lpstr>The algorithm</vt:lpstr>
      <vt:lpstr>4.4 Proof of the algorithm</vt:lpstr>
      <vt:lpstr>Termination / Correctness</vt:lpstr>
      <vt:lpstr>Finiteness</vt:lpstr>
      <vt:lpstr>Polynomial</vt:lpstr>
      <vt:lpstr>Conclusion</vt:lpstr>
      <vt:lpstr>Discussion</vt:lpstr>
      <vt:lpstr>Good idea</vt:lpstr>
      <vt:lpstr>About PAC learning and equivalence queries</vt:lpstr>
      <vt:lpstr>How small?</vt:lpstr>
      <vt:lpstr>And</vt:lpstr>
      <vt:lpstr>Conclusion</vt:lpstr>
      <vt:lpstr>Présentation PowerPoint</vt:lpstr>
      <vt:lpstr>Présentation PowerPoint</vt:lpstr>
      <vt:lpstr>Use pointers</vt:lpstr>
      <vt:lpstr>Zulu competition</vt:lpstr>
      <vt:lpstr>Results</vt:lpstr>
      <vt:lpstr>Présentation PowerPoint</vt:lpstr>
      <vt:lpstr>Transducer learning</vt:lpstr>
      <vt:lpstr>Transducer learning</vt:lpstr>
      <vt:lpstr>Typical queries</vt:lpstr>
      <vt:lpstr>PFA learning</vt:lpstr>
      <vt:lpstr>Présentation PowerPoint</vt:lpstr>
      <vt:lpstr>Présentation PowerPoint</vt:lpstr>
      <vt:lpstr>What queries should we consider?</vt:lpstr>
      <vt:lpstr>Context-free grammar learning</vt:lpstr>
      <vt:lpstr>Présentation PowerPoint</vt:lpstr>
      <vt:lpstr>Some open problems</vt:lpstr>
      <vt:lpstr>Some automata for learning</vt:lpstr>
      <vt:lpstr>Présentation PowerPoint</vt:lpstr>
    </vt:vector>
  </TitlesOfParts>
  <Company>FACULTE SCIENCES ET TECHNIQUE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Learning 1</dc:title>
  <dc:creator>FACULTE SCIENCES ET TECHNIQUE</dc:creator>
  <cp:lastModifiedBy>cdlh</cp:lastModifiedBy>
  <cp:revision>118</cp:revision>
  <cp:lastPrinted>2017-10-13T12:17:01Z</cp:lastPrinted>
  <dcterms:created xsi:type="dcterms:W3CDTF">2002-05-20T13:48:41Z</dcterms:created>
  <dcterms:modified xsi:type="dcterms:W3CDTF">2023-01-17T07:58:46Z</dcterms:modified>
</cp:coreProperties>
</file>