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_rels/notesSlide10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6.xml.rels" ContentType="application/vnd.openxmlformats-package.relationships+xml"/>
  <Override PartName="/ppt/notesSlides/notesSlide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_rels/presentation.xml.rels" ContentType="application/vnd.openxmlformats-package.relationships+xml"/>
  <Override PartName="/ppt/media/image23.png" ContentType="image/png"/>
  <Override PartName="/ppt/media/image21.jpeg" ContentType="image/jpeg"/>
  <Override PartName="/ppt/media/image29.png" ContentType="image/png"/>
  <Override PartName="/ppt/media/image27.png" ContentType="image/png"/>
  <Override PartName="/ppt/media/image28.png" ContentType="image/png"/>
  <Override PartName="/ppt/media/image5.png" ContentType="image/png"/>
  <Override PartName="/ppt/media/image30.png" ContentType="image/png"/>
  <Override PartName="/ppt/media/image10.png" ContentType="image/png"/>
  <Override PartName="/ppt/media/image4.png" ContentType="image/png"/>
  <Override PartName="/ppt/media/image12.jpeg" ContentType="image/jpeg"/>
  <Override PartName="/ppt/media/image13.png" ContentType="image/png"/>
  <Override PartName="/ppt/media/image6.png" ContentType="image/png"/>
  <Override PartName="/ppt/media/image22.jpeg" ContentType="image/jpeg"/>
  <Override PartName="/ppt/media/image7.png" ContentType="image/png"/>
  <Override PartName="/ppt/media/image9.jpeg" ContentType="image/jpeg"/>
  <Override PartName="/ppt/media/image8.png" ContentType="image/png"/>
  <Override PartName="/ppt/media/image3.png" ContentType="image/png"/>
  <Override PartName="/ppt/media/image26.png" ContentType="image/png"/>
  <Override PartName="/ppt/media/image32.png" ContentType="image/png"/>
  <Override PartName="/ppt/media/image2.png" ContentType="image/png"/>
  <Override PartName="/ppt/media/image25.png" ContentType="image/png"/>
  <Override PartName="/ppt/media/image31.png" ContentType="image/png"/>
  <Override PartName="/ppt/media/image1.png" ContentType="image/png"/>
  <Override PartName="/ppt/media/image11.jpeg" ContentType="image/jpeg"/>
  <Override PartName="/ppt/media/image24.png" ContentType="image/png"/>
  <Override PartName="/ppt/media/image14.png" ContentType="image/png"/>
  <Override PartName="/ppt/media/image15.png" ContentType="image/png"/>
  <Override PartName="/ppt/media/image16.jpeg" ContentType="image/jpeg"/>
  <Override PartName="/ppt/media/image17.png" ContentType="image/png"/>
  <Override PartName="/ppt/media/image18.png" ContentType="image/png"/>
  <Override PartName="/ppt/media/image20.png" ContentType="image/png"/>
  <Override PartName="/ppt/media/image19.png" ContentType="image/png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6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5143500"/>
  <p:notesSz cx="14255750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Cliquez pour déplacer la diapo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fr-FR" sz="2000" spc="-1" strike="noStrike">
                <a:latin typeface="Arial"/>
              </a:rPr>
              <a:t>Cliquez pour modifier le format des notes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fr-FR" sz="1400" spc="-1" strike="noStrike">
                <a:latin typeface="Times New Roman"/>
              </a:rPr>
              <a:t>&lt;en-tête&gt;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fr-FR" sz="1400" spc="-1" strike="noStrike">
                <a:latin typeface="Times New Roman"/>
              </a:rPr>
              <a:t>&lt;date/heure&gt;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136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fr-FR" sz="1400" spc="-1" strike="noStrike">
                <a:latin typeface="Times New Roman"/>
              </a:rPr>
              <a:t>&lt;pied de page&gt;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137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4EC9451F-3BC0-4AB9-A0DD-DEC45C04F056}" type="slidenum">
              <a:rPr b="0" lang="fr-FR" sz="1400" spc="-1" strike="noStrike">
                <a:latin typeface="Times New Roman"/>
              </a:rPr>
              <a:t>&lt;numéro&gt;</a:t>
            </a:fld>
            <a:endParaRPr b="0" lang="fr-F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sldImg"/>
          </p:nvPr>
        </p:nvSpPr>
        <p:spPr>
          <a:xfrm>
            <a:off x="3921120" y="1336680"/>
            <a:ext cx="6413400" cy="3607920"/>
          </a:xfrm>
          <a:prstGeom prst="rect">
            <a:avLst/>
          </a:prstGeom>
        </p:spPr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1425600" y="5145120"/>
            <a:ext cx="11404080" cy="4209840"/>
          </a:xfrm>
          <a:prstGeom prst="rect">
            <a:avLst/>
          </a:prstGeom>
        </p:spPr>
        <p:txBody>
          <a:bodyPr>
            <a:noAutofit/>
          </a:bodyPr>
          <a:p>
            <a:endParaRPr b="0" lang="fr-FR" sz="2000" spc="-1" strike="noStrike">
              <a:latin typeface="Arial"/>
            </a:endParaRPr>
          </a:p>
        </p:txBody>
      </p:sp>
      <p:sp>
        <p:nvSpPr>
          <p:cNvPr id="218" name="TextShape 3"/>
          <p:cNvSpPr txBox="1"/>
          <p:nvPr/>
        </p:nvSpPr>
        <p:spPr>
          <a:xfrm>
            <a:off x="8075520" y="10155240"/>
            <a:ext cx="6176520" cy="53640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302AA761-D03E-4F6F-9F88-00424443028F}" type="slidenum">
              <a:rPr b="0" lang="fr-FR" sz="1400" spc="-1" strike="noStrike">
                <a:latin typeface="Times New Roman"/>
              </a:rPr>
              <a:t>&lt;numéro&gt;</a:t>
            </a:fld>
            <a:endParaRPr b="0" lang="fr-FR" sz="1400" spc="-1" strike="noStrike"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sldImg"/>
          </p:nvPr>
        </p:nvSpPr>
        <p:spPr>
          <a:xfrm>
            <a:off x="3921120" y="1336680"/>
            <a:ext cx="6413040" cy="3607920"/>
          </a:xfrm>
          <a:prstGeom prst="rect">
            <a:avLst/>
          </a:prstGeom>
        </p:spPr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1425600" y="5145120"/>
            <a:ext cx="11404080" cy="420984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200" spc="-1" strike="noStrike">
                <a:solidFill>
                  <a:srgbClr val="000000"/>
                </a:solidFill>
                <a:latin typeface="Calibri"/>
                <a:ea typeface="Calibri"/>
              </a:rPr>
              <a:t>Les écrire au fur &amp; à mesure de l’atelier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221" name="TextShape 3"/>
          <p:cNvSpPr txBox="1"/>
          <p:nvPr/>
        </p:nvSpPr>
        <p:spPr>
          <a:xfrm>
            <a:off x="8075520" y="10155240"/>
            <a:ext cx="6176520" cy="5360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EC77D3A6-553E-496B-9FCB-AAADF89A0ACD}" type="slidenum">
              <a:rPr b="0" lang="fr-FR" sz="1400" spc="-1" strike="noStrike">
                <a:latin typeface="Times New Roman"/>
              </a:rPr>
              <a:t>&lt;numéro&gt;</a:t>
            </a:fld>
            <a:endParaRPr b="0" lang="fr-FR" sz="14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sldImg"/>
          </p:nvPr>
        </p:nvSpPr>
        <p:spPr>
          <a:xfrm>
            <a:off x="3921120" y="1336680"/>
            <a:ext cx="6413040" cy="3607920"/>
          </a:xfrm>
          <a:prstGeom prst="rect">
            <a:avLst/>
          </a:prstGeom>
        </p:spPr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1425600" y="5145120"/>
            <a:ext cx="11404080" cy="420984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200" spc="-1" strike="noStrike">
                <a:solidFill>
                  <a:srgbClr val="000000"/>
                </a:solidFill>
                <a:latin typeface="Calibri"/>
                <a:ea typeface="Calibri"/>
              </a:rPr>
              <a:t>Préciser que nous allons nous concentrer sur Réutiliser  / utiliser 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212" name="TextShape 3"/>
          <p:cNvSpPr txBox="1"/>
          <p:nvPr/>
        </p:nvSpPr>
        <p:spPr>
          <a:xfrm>
            <a:off x="8075520" y="10155240"/>
            <a:ext cx="6176520" cy="5360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EC2A5A03-A6F3-4B58-AA2C-FEB68820FB64}" type="slidenum">
              <a:rPr b="0" lang="fr-FR" sz="1400" spc="-1" strike="noStrike">
                <a:latin typeface="Times New Roman"/>
              </a:rPr>
              <a:t>&lt;numéro&gt;</a:t>
            </a:fld>
            <a:endParaRPr b="0" lang="fr-FR" sz="14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sldImg"/>
          </p:nvPr>
        </p:nvSpPr>
        <p:spPr>
          <a:xfrm>
            <a:off x="3921120" y="1336680"/>
            <a:ext cx="6413400" cy="3607920"/>
          </a:xfrm>
          <a:prstGeom prst="rect">
            <a:avLst/>
          </a:prstGeom>
        </p:spPr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1425600" y="5145120"/>
            <a:ext cx="11404080" cy="420984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200" spc="-1" strike="noStrike">
                <a:solidFill>
                  <a:srgbClr val="000000"/>
                </a:solidFill>
                <a:latin typeface="Calibri"/>
                <a:ea typeface="Calibri"/>
              </a:rPr>
              <a:t>Préciser que nous allons nous concentrer sur Réutiliser  / utiliser </a:t>
            </a:r>
            <a:endParaRPr b="0" lang="fr-FR" sz="1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200" spc="-1" strike="noStrike">
                <a:solidFill>
                  <a:srgbClr val="000000"/>
                </a:solidFill>
                <a:latin typeface="Calibri"/>
                <a:ea typeface="Calibri"/>
              </a:rPr>
              <a:t>Retenir : permission de la conserver pour un usage ultérieur</a:t>
            </a:r>
            <a:endParaRPr b="0" lang="fr-FR" sz="1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200" spc="-1" strike="noStrike">
                <a:solidFill>
                  <a:srgbClr val="000000"/>
                </a:solidFill>
                <a:latin typeface="Calibri"/>
                <a:ea typeface="Calibri"/>
              </a:rPr>
              <a:t>Réutiliser : permission de l’utiliser gratuitement des une diversité de contextes</a:t>
            </a:r>
            <a:endParaRPr b="0" lang="fr-FR" sz="1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200" spc="-1" strike="noStrike">
                <a:solidFill>
                  <a:srgbClr val="000000"/>
                </a:solidFill>
                <a:latin typeface="Calibri"/>
                <a:ea typeface="Calibri"/>
              </a:rPr>
              <a:t>Réviser : permission de la modifier pour l’adapter à ses besoins pédagogiques</a:t>
            </a:r>
            <a:endParaRPr b="0" lang="fr-FR" sz="1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200" spc="-1" strike="noStrike">
                <a:solidFill>
                  <a:srgbClr val="000000"/>
                </a:solidFill>
                <a:latin typeface="Calibri"/>
                <a:ea typeface="Calibri"/>
              </a:rPr>
              <a:t>Remixer : permission de la combiner à d’autres matériels pour créer une nouvelle oeuvre</a:t>
            </a:r>
            <a:endParaRPr b="0" lang="fr-FR" sz="1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200" spc="-1" strike="noStrike">
                <a:solidFill>
                  <a:srgbClr val="000000"/>
                </a:solidFill>
                <a:latin typeface="Calibri"/>
                <a:ea typeface="Calibri"/>
              </a:rPr>
              <a:t>Redistribuer : permission de la partager par les moyens de son choix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215" name="TextShape 3"/>
          <p:cNvSpPr txBox="1"/>
          <p:nvPr/>
        </p:nvSpPr>
        <p:spPr>
          <a:xfrm>
            <a:off x="8075520" y="10155240"/>
            <a:ext cx="6176520" cy="53640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40E5683C-82B0-41AB-A011-276E84F57648}" type="slidenum">
              <a:rPr b="0" lang="fr-FR" sz="1400" spc="-1" strike="noStrike">
                <a:latin typeface="Times New Roman"/>
              </a:rPr>
              <a:t>&lt;numéro&gt;</a:t>
            </a:fld>
            <a:endParaRPr b="0" lang="fr-FR" sz="14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539280" y="1422720"/>
            <a:ext cx="7267320" cy="587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539280" y="7853760"/>
            <a:ext cx="7267320" cy="587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39280" y="1422720"/>
            <a:ext cx="3546360" cy="587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263480" y="1422720"/>
            <a:ext cx="3546360" cy="587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539280" y="7853760"/>
            <a:ext cx="3546360" cy="587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263480" y="7853760"/>
            <a:ext cx="3546360" cy="587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39280" y="1422720"/>
            <a:ext cx="2340000" cy="587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2996640" y="1422720"/>
            <a:ext cx="2340000" cy="587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5454000" y="1422720"/>
            <a:ext cx="2340000" cy="587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539280" y="7853760"/>
            <a:ext cx="2340000" cy="587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2996640" y="7853760"/>
            <a:ext cx="2340000" cy="587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5454000" y="7853760"/>
            <a:ext cx="2340000" cy="587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539280" y="2435040"/>
            <a:ext cx="7267320" cy="10287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39280" y="1422720"/>
            <a:ext cx="7267320" cy="1231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39280" y="1422720"/>
            <a:ext cx="3546360" cy="1231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263480" y="1422720"/>
            <a:ext cx="3546360" cy="1231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39280" y="1422720"/>
            <a:ext cx="3546360" cy="587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263480" y="1422720"/>
            <a:ext cx="3546360" cy="1231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39280" y="7853760"/>
            <a:ext cx="3546360" cy="587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539280" y="2435040"/>
            <a:ext cx="7267320" cy="10287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39280" y="1422720"/>
            <a:ext cx="3546360" cy="1231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263480" y="1422720"/>
            <a:ext cx="3546360" cy="587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263480" y="7853760"/>
            <a:ext cx="3546360" cy="587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39280" y="1422720"/>
            <a:ext cx="3546360" cy="587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263480" y="1422720"/>
            <a:ext cx="3546360" cy="587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539280" y="7853760"/>
            <a:ext cx="7267320" cy="587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39280" y="1422720"/>
            <a:ext cx="7267320" cy="587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539280" y="7853760"/>
            <a:ext cx="7267320" cy="587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539280" y="1422720"/>
            <a:ext cx="3546360" cy="587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263480" y="1422720"/>
            <a:ext cx="3546360" cy="587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539280" y="7853760"/>
            <a:ext cx="3546360" cy="587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263480" y="7853760"/>
            <a:ext cx="3546360" cy="587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39280" y="1422720"/>
            <a:ext cx="2340000" cy="587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2996640" y="1422720"/>
            <a:ext cx="2340000" cy="587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5454000" y="1422720"/>
            <a:ext cx="2340000" cy="587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539280" y="7853760"/>
            <a:ext cx="2340000" cy="587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2996640" y="7853760"/>
            <a:ext cx="2340000" cy="587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 type="body"/>
          </p:nvPr>
        </p:nvSpPr>
        <p:spPr>
          <a:xfrm>
            <a:off x="5454000" y="7853760"/>
            <a:ext cx="2340000" cy="587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539280" y="2435040"/>
            <a:ext cx="7267320" cy="10287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39280" y="1422720"/>
            <a:ext cx="7267320" cy="1231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539280" y="1422720"/>
            <a:ext cx="3546360" cy="1231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263480" y="1422720"/>
            <a:ext cx="3546360" cy="1231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39280" y="1422720"/>
            <a:ext cx="7267320" cy="1231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39280" y="1422720"/>
            <a:ext cx="3546360" cy="587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263480" y="1422720"/>
            <a:ext cx="3546360" cy="1231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39280" y="7853760"/>
            <a:ext cx="3546360" cy="587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539280" y="1422720"/>
            <a:ext cx="3546360" cy="1231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263480" y="1422720"/>
            <a:ext cx="3546360" cy="587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263480" y="7853760"/>
            <a:ext cx="3546360" cy="587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539280" y="1422720"/>
            <a:ext cx="3546360" cy="587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263480" y="1422720"/>
            <a:ext cx="3546360" cy="587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539280" y="7853760"/>
            <a:ext cx="7267320" cy="587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539280" y="1422720"/>
            <a:ext cx="7267320" cy="587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539280" y="7853760"/>
            <a:ext cx="7267320" cy="587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539280" y="1422720"/>
            <a:ext cx="3546360" cy="587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263480" y="1422720"/>
            <a:ext cx="3546360" cy="587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539280" y="7853760"/>
            <a:ext cx="3546360" cy="587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4263480" y="7853760"/>
            <a:ext cx="3546360" cy="587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539280" y="1422720"/>
            <a:ext cx="2340000" cy="587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2996640" y="1422720"/>
            <a:ext cx="2340000" cy="587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5454000" y="1422720"/>
            <a:ext cx="2340000" cy="587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body"/>
          </p:nvPr>
        </p:nvSpPr>
        <p:spPr>
          <a:xfrm>
            <a:off x="539280" y="7853760"/>
            <a:ext cx="2340000" cy="587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 type="body"/>
          </p:nvPr>
        </p:nvSpPr>
        <p:spPr>
          <a:xfrm>
            <a:off x="2996640" y="7853760"/>
            <a:ext cx="2340000" cy="587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7"/>
          <p:cNvSpPr>
            <a:spLocks noGrp="1"/>
          </p:cNvSpPr>
          <p:nvPr>
            <p:ph type="body"/>
          </p:nvPr>
        </p:nvSpPr>
        <p:spPr>
          <a:xfrm>
            <a:off x="5454000" y="7853760"/>
            <a:ext cx="2340000" cy="587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39280" y="1422720"/>
            <a:ext cx="3546360" cy="1231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263480" y="1422720"/>
            <a:ext cx="3546360" cy="1231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39280" y="1422720"/>
            <a:ext cx="3546360" cy="587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263480" y="1422720"/>
            <a:ext cx="3546360" cy="1231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39280" y="7853760"/>
            <a:ext cx="3546360" cy="587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39280" y="1422720"/>
            <a:ext cx="3546360" cy="1231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263480" y="1422720"/>
            <a:ext cx="3546360" cy="587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263480" y="7853760"/>
            <a:ext cx="3546360" cy="587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39280" y="1422720"/>
            <a:ext cx="3546360" cy="587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263480" y="1422720"/>
            <a:ext cx="3546360" cy="587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539280" y="7853760"/>
            <a:ext cx="7267320" cy="5872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252720" y="4816440"/>
            <a:ext cx="873000" cy="23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53640" rIns="53640" tIns="27000" bIns="27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6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Chaire Unesco RELIA</a:t>
            </a:r>
            <a:endParaRPr b="0" lang="fr-FR" sz="600" spc="-1" strike="noStrike">
              <a:latin typeface="Arial"/>
            </a:endParaRPr>
          </a:p>
        </p:txBody>
      </p:sp>
      <p:pic>
        <p:nvPicPr>
          <p:cNvPr id="1" name="Google Shape;13;p10" descr=""/>
          <p:cNvPicPr/>
          <p:nvPr/>
        </p:nvPicPr>
        <p:blipFill>
          <a:blip r:embed="rId2"/>
          <a:stretch/>
        </p:blipFill>
        <p:spPr>
          <a:xfrm>
            <a:off x="322560" y="4684680"/>
            <a:ext cx="402480" cy="140760"/>
          </a:xfrm>
          <a:prstGeom prst="rect">
            <a:avLst/>
          </a:prstGeom>
          <a:ln>
            <a:noFill/>
          </a:ln>
        </p:spPr>
      </p:pic>
      <p:sp>
        <p:nvSpPr>
          <p:cNvPr id="2" name="CustomShape 2"/>
          <p:cNvSpPr/>
          <p:nvPr/>
        </p:nvSpPr>
        <p:spPr>
          <a:xfrm>
            <a:off x="322560" y="4958280"/>
            <a:ext cx="1341360" cy="207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53640" rIns="53640" tIns="27000" bIns="2700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fld id="{FDE519F6-6E20-4B5C-9BCD-2A5F5CBFB1A0}" type="slidenum">
              <a:rPr b="0" lang="fr-FR" sz="11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&lt;numéro&gt;</a:t>
            </a:fld>
            <a:endParaRPr b="0" lang="fr-FR" sz="1100" spc="-1" strike="noStrike">
              <a:latin typeface="Aria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539280" y="1422720"/>
            <a:ext cx="7267320" cy="123123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5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5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52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52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52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52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52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52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52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52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52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52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52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CustomShape 4"/>
          <p:cNvSpPr/>
          <p:nvPr/>
        </p:nvSpPr>
        <p:spPr>
          <a:xfrm rot="10800000">
            <a:off x="373680" y="1255680"/>
            <a:ext cx="360" cy="2632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dk1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5" name="Google Shape;18;p11" descr="https://lh3.googleusercontent.com/5cye0PIQ80X38mFfdWdtVgBNIrj3wqo8Xmu3OE1cOfPxwN8bBVuXI63psHBWkqv9xEkeIjTDD2QRX2131KXdiA00DRP63rZmjHz8C88HrPfdtQnmqOTcgzUj9P3Pn5-JvV0BKbwi_xY0xvLz43H5fg"/>
          <p:cNvPicPr/>
          <p:nvPr/>
        </p:nvPicPr>
        <p:blipFill>
          <a:blip r:embed="rId3"/>
          <a:stretch/>
        </p:blipFill>
        <p:spPr>
          <a:xfrm>
            <a:off x="415080" y="2849040"/>
            <a:ext cx="2701800" cy="1117800"/>
          </a:xfrm>
          <a:prstGeom prst="rect">
            <a:avLst/>
          </a:prstGeom>
          <a:ln>
            <a:noFill/>
          </a:ln>
        </p:spPr>
      </p:pic>
      <p:sp>
        <p:nvSpPr>
          <p:cNvPr id="6" name="PlaceHolder 5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Cliquez pour éditer le </a:t>
            </a: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format du texte-titre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252720" y="4816440"/>
            <a:ext cx="873000" cy="23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53640" rIns="53640" tIns="27000" bIns="27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6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Chaire Unesco RELIA</a:t>
            </a:r>
            <a:endParaRPr b="0" lang="fr-FR" sz="600" spc="-1" strike="noStrike">
              <a:latin typeface="Arial"/>
            </a:endParaRPr>
          </a:p>
        </p:txBody>
      </p:sp>
      <p:pic>
        <p:nvPicPr>
          <p:cNvPr id="44" name="Google Shape;13;p10" descr=""/>
          <p:cNvPicPr/>
          <p:nvPr/>
        </p:nvPicPr>
        <p:blipFill>
          <a:blip r:embed="rId2"/>
          <a:stretch/>
        </p:blipFill>
        <p:spPr>
          <a:xfrm>
            <a:off x="322560" y="4684680"/>
            <a:ext cx="402480" cy="140760"/>
          </a:xfrm>
          <a:prstGeom prst="rect">
            <a:avLst/>
          </a:prstGeom>
          <a:ln>
            <a:noFill/>
          </a:ln>
        </p:spPr>
      </p:pic>
      <p:sp>
        <p:nvSpPr>
          <p:cNvPr id="45" name="CustomShape 2"/>
          <p:cNvSpPr/>
          <p:nvPr/>
        </p:nvSpPr>
        <p:spPr>
          <a:xfrm>
            <a:off x="322560" y="4958280"/>
            <a:ext cx="1341360" cy="207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53640" rIns="53640" tIns="27000" bIns="2700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fld id="{0367E7A7-42E2-4CFB-8203-B4648874D2F9}" type="slidenum">
              <a:rPr b="0" lang="fr-FR" sz="11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&lt;numéro&gt;</a:t>
            </a:fld>
            <a:endParaRPr b="0" lang="fr-FR" sz="11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title"/>
          </p:nvPr>
        </p:nvSpPr>
        <p:spPr>
          <a:xfrm>
            <a:off x="414720" y="67680"/>
            <a:ext cx="7948440" cy="85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fr-FR" sz="2900" spc="-1" strike="noStrike">
                <a:solidFill>
                  <a:srgbClr val="000000"/>
                </a:solidFill>
                <a:latin typeface="Arial"/>
              </a:rPr>
              <a:t>Cliquez </a:t>
            </a:r>
            <a:r>
              <a:rPr b="0" lang="fr-FR" sz="2900" spc="-1" strike="noStrike">
                <a:solidFill>
                  <a:srgbClr val="000000"/>
                </a:solidFill>
                <a:latin typeface="Arial"/>
              </a:rPr>
              <a:t>pour </a:t>
            </a:r>
            <a:r>
              <a:rPr b="0" lang="fr-FR" sz="2900" spc="-1" strike="noStrike">
                <a:solidFill>
                  <a:srgbClr val="000000"/>
                </a:solidFill>
                <a:latin typeface="Arial"/>
              </a:rPr>
              <a:t>éditer le </a:t>
            </a:r>
            <a:r>
              <a:rPr b="0" lang="fr-FR" sz="2900" spc="-1" strike="noStrike">
                <a:solidFill>
                  <a:srgbClr val="000000"/>
                </a:solidFill>
                <a:latin typeface="Arial"/>
              </a:rPr>
              <a:t>format du </a:t>
            </a:r>
            <a:r>
              <a:rPr b="0" lang="fr-FR" sz="2900" spc="-1" strike="noStrike">
                <a:solidFill>
                  <a:srgbClr val="000000"/>
                </a:solidFill>
                <a:latin typeface="Arial"/>
              </a:rPr>
              <a:t>texte-titre</a:t>
            </a:r>
            <a:endParaRPr b="0" lang="fr-FR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635400" y="1474560"/>
            <a:ext cx="7624440" cy="29833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CustomShape 5"/>
          <p:cNvSpPr/>
          <p:nvPr/>
        </p:nvSpPr>
        <p:spPr>
          <a:xfrm rot="10800000">
            <a:off x="284040" y="164880"/>
            <a:ext cx="360" cy="667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dk1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49" name="Google Shape;23;p12" descr="https://lh3.googleusercontent.com/5cye0PIQ80X38mFfdWdtVgBNIrj3wqo8Xmu3OE1cOfPxwN8bBVuXI63psHBWkqv9xEkeIjTDD2QRX2131KXdiA00DRP63rZmjHz8C88HrPfdtQnmqOTcgzUj9P3Pn5-JvV0BKbwi_xY0xvLz43H5fg"/>
          <p:cNvPicPr/>
          <p:nvPr/>
        </p:nvPicPr>
        <p:blipFill>
          <a:blip r:embed="rId3"/>
          <a:stretch/>
        </p:blipFill>
        <p:spPr>
          <a:xfrm>
            <a:off x="6788880" y="4372920"/>
            <a:ext cx="1627920" cy="673200"/>
          </a:xfrm>
          <a:prstGeom prst="rect">
            <a:avLst/>
          </a:prstGeom>
          <a:ln>
            <a:noFill/>
          </a:ln>
        </p:spPr>
      </p:pic>
      <p:sp>
        <p:nvSpPr>
          <p:cNvPr id="50" name="CustomShape 6"/>
          <p:cNvSpPr/>
          <p:nvPr/>
        </p:nvSpPr>
        <p:spPr>
          <a:xfrm>
            <a:off x="276480" y="4338360"/>
            <a:ext cx="85669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dk1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252720" y="4816440"/>
            <a:ext cx="873000" cy="23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53640" rIns="53640" tIns="27000" bIns="27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6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Chaire Unesco RELIA</a:t>
            </a:r>
            <a:endParaRPr b="0" lang="fr-FR" sz="600" spc="-1" strike="noStrike">
              <a:latin typeface="Arial"/>
            </a:endParaRPr>
          </a:p>
        </p:txBody>
      </p:sp>
      <p:pic>
        <p:nvPicPr>
          <p:cNvPr id="88" name="Google Shape;13;p10" descr=""/>
          <p:cNvPicPr/>
          <p:nvPr/>
        </p:nvPicPr>
        <p:blipFill>
          <a:blip r:embed="rId2"/>
          <a:stretch/>
        </p:blipFill>
        <p:spPr>
          <a:xfrm>
            <a:off x="322560" y="4684680"/>
            <a:ext cx="402480" cy="140760"/>
          </a:xfrm>
          <a:prstGeom prst="rect">
            <a:avLst/>
          </a:prstGeom>
          <a:ln>
            <a:noFill/>
          </a:ln>
        </p:spPr>
      </p:pic>
      <p:sp>
        <p:nvSpPr>
          <p:cNvPr id="89" name="CustomShape 2"/>
          <p:cNvSpPr/>
          <p:nvPr/>
        </p:nvSpPr>
        <p:spPr>
          <a:xfrm>
            <a:off x="322560" y="4958280"/>
            <a:ext cx="1341360" cy="207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53640" rIns="53640" tIns="27000" bIns="2700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fld id="{66A730B4-4C2D-4FBC-885E-43E88F1DC2FB}" type="slidenum">
              <a:rPr b="0" lang="fr-FR" sz="11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&lt;numéro&gt;</a:t>
            </a:fld>
            <a:endParaRPr b="0" lang="fr-FR" sz="1100" spc="-1" strike="noStrike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790880" y="1232280"/>
            <a:ext cx="4055760" cy="33526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276840" y="1221840"/>
            <a:ext cx="3205800" cy="3176640"/>
          </a:xfrm>
          <a:prstGeom prst="rect">
            <a:avLst/>
          </a:prstGeom>
        </p:spPr>
        <p:txBody>
          <a:bodyPr lIns="90000" rIns="90000" tIns="45000" bIns="45000">
            <a:normAutofit fontScale="13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title"/>
          </p:nvPr>
        </p:nvSpPr>
        <p:spPr>
          <a:xfrm>
            <a:off x="414720" y="67680"/>
            <a:ext cx="7948440" cy="85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fr-FR" sz="29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CustomShape 6"/>
          <p:cNvSpPr/>
          <p:nvPr/>
        </p:nvSpPr>
        <p:spPr>
          <a:xfrm rot="10800000">
            <a:off x="284040" y="164880"/>
            <a:ext cx="360" cy="667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dk1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94" name="Google Shape;30;p13" descr="https://lh3.googleusercontent.com/5cye0PIQ80X38mFfdWdtVgBNIrj3wqo8Xmu3OE1cOfPxwN8bBVuXI63psHBWkqv9xEkeIjTDD2QRX2131KXdiA00DRP63rZmjHz8C88HrPfdtQnmqOTcgzUj9P3Pn5-JvV0BKbwi_xY0xvLz43H5fg"/>
          <p:cNvPicPr/>
          <p:nvPr/>
        </p:nvPicPr>
        <p:blipFill>
          <a:blip r:embed="rId3"/>
          <a:stretch/>
        </p:blipFill>
        <p:spPr>
          <a:xfrm>
            <a:off x="6788880" y="4372920"/>
            <a:ext cx="1627920" cy="673200"/>
          </a:xfrm>
          <a:prstGeom prst="rect">
            <a:avLst/>
          </a:prstGeom>
          <a:ln>
            <a:noFill/>
          </a:ln>
        </p:spPr>
      </p:pic>
      <p:sp>
        <p:nvSpPr>
          <p:cNvPr id="95" name="CustomShape 7"/>
          <p:cNvSpPr/>
          <p:nvPr/>
        </p:nvSpPr>
        <p:spPr>
          <a:xfrm>
            <a:off x="276480" y="4338360"/>
            <a:ext cx="85669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dk1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hyperlink" Target="https://florilege.ls2n.fr/" TargetMode="Externa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jpe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5" Type="http://schemas.openxmlformats.org/officeDocument/2006/relationships/image" Target="../media/image20.png"/><Relationship Id="rId16" Type="http://schemas.openxmlformats.org/officeDocument/2006/relationships/image" Target="../media/image21.jpeg"/><Relationship Id="rId17" Type="http://schemas.openxmlformats.org/officeDocument/2006/relationships/image" Target="../media/image22.jpeg"/><Relationship Id="rId18" Type="http://schemas.openxmlformats.org/officeDocument/2006/relationships/image" Target="../media/image23.png"/><Relationship Id="rId19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hyperlink" Target="https://www.flaticon.com/fr/icones-gratuites/point-dinterrogation" TargetMode="External"/><Relationship Id="rId4" Type="http://schemas.openxmlformats.org/officeDocument/2006/relationships/image" Target="../media/image28.png"/><Relationship Id="rId5" Type="http://schemas.openxmlformats.org/officeDocument/2006/relationships/slideLayout" Target="../slideLayouts/slideLayout25.xml"/><Relationship Id="rId6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hyperlink" Target="https://fabriquerel.org/rel/" TargetMode="External"/><Relationship Id="rId2" Type="http://schemas.openxmlformats.org/officeDocument/2006/relationships/image" Target="../media/image29.pn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569520" y="726840"/>
            <a:ext cx="8004600" cy="2930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fr-FR" sz="52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Atelier</a:t>
            </a:r>
            <a:endParaRPr b="0" lang="fr-FR" sz="5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fr-FR" sz="52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Je crée ma REL</a:t>
            </a:r>
            <a:endParaRPr b="0" lang="fr-FR" sz="5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endParaRPr b="0" lang="fr-FR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5126400" y="3437640"/>
            <a:ext cx="2605320" cy="124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53640" rIns="53640" tIns="27000" bIns="27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i="1" lang="fr-FR" sz="39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Bienvenue !</a:t>
            </a:r>
            <a:endParaRPr b="0" lang="fr-FR" sz="39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346680" y="260640"/>
            <a:ext cx="6472800" cy="28929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fr-FR" sz="29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Connexion sur : madoc.univ-nantes.fr</a:t>
            </a:r>
            <a:endParaRPr b="0" lang="fr-FR" sz="29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0" name="Google Shape;166;g1dc72f48930_0_0" descr=""/>
          <p:cNvPicPr/>
          <p:nvPr/>
        </p:nvPicPr>
        <p:blipFill>
          <a:blip r:embed="rId1"/>
          <a:stretch/>
        </p:blipFill>
        <p:spPr>
          <a:xfrm>
            <a:off x="1912320" y="818640"/>
            <a:ext cx="4952880" cy="1049040"/>
          </a:xfrm>
          <a:prstGeom prst="rect">
            <a:avLst/>
          </a:prstGeom>
          <a:ln>
            <a:noFill/>
          </a:ln>
        </p:spPr>
      </p:pic>
      <p:pic>
        <p:nvPicPr>
          <p:cNvPr id="201" name="Google Shape;167;g1dc72f48930_0_0" descr=""/>
          <p:cNvPicPr/>
          <p:nvPr/>
        </p:nvPicPr>
        <p:blipFill>
          <a:blip r:embed="rId2"/>
          <a:stretch/>
        </p:blipFill>
        <p:spPr>
          <a:xfrm>
            <a:off x="2369880" y="2019960"/>
            <a:ext cx="4038120" cy="1805760"/>
          </a:xfrm>
          <a:prstGeom prst="rect">
            <a:avLst/>
          </a:prstGeom>
          <a:ln>
            <a:noFill/>
          </a:ln>
        </p:spPr>
      </p:pic>
      <p:sp>
        <p:nvSpPr>
          <p:cNvPr id="202" name="TextShape 2"/>
          <p:cNvSpPr txBox="1"/>
          <p:nvPr/>
        </p:nvSpPr>
        <p:spPr>
          <a:xfrm>
            <a:off x="2178720" y="3652920"/>
            <a:ext cx="4420440" cy="8589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(Code d’accès : REL2023)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414720" y="102240"/>
            <a:ext cx="7948080" cy="8589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fr-FR" sz="29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Cas pratique (35’)</a:t>
            </a:r>
            <a:endParaRPr b="0" lang="fr-FR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1179000" y="1151640"/>
            <a:ext cx="6419880" cy="26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53640" rIns="53640" tIns="27000" bIns="27000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Lançons-nous à la création de notre propre ressource éducative libre.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205" name="CustomShape 3"/>
          <p:cNvSpPr/>
          <p:nvPr/>
        </p:nvSpPr>
        <p:spPr>
          <a:xfrm>
            <a:off x="2031840" y="1705680"/>
            <a:ext cx="4941720" cy="236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53640" rIns="53640" tIns="27000" bIns="27000">
            <a:spAutoFit/>
          </a:bodyPr>
          <a:p>
            <a:pPr marL="203040" indent="-209160">
              <a:lnSpc>
                <a:spcPct val="100000"/>
              </a:lnSpc>
              <a:buClr>
                <a:srgbClr val="000000"/>
              </a:buClr>
              <a:buFont typeface="Source Sans Pro"/>
              <a:buAutoNum type="arabicPeriod"/>
            </a:pPr>
            <a:r>
              <a:rPr b="0" lang="fr-FR" sz="19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Créer une REL composée de :</a:t>
            </a:r>
            <a:endParaRPr b="0" lang="fr-FR" sz="19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900" spc="-1" strike="noStrike">
              <a:latin typeface="Arial"/>
            </a:endParaRPr>
          </a:p>
          <a:p>
            <a:pPr marL="431640" indent="-158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19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Texte</a:t>
            </a:r>
            <a:endParaRPr b="0" lang="fr-FR" sz="1900" spc="-1" strike="noStrike">
              <a:latin typeface="Arial"/>
            </a:endParaRPr>
          </a:p>
          <a:p>
            <a:pPr marL="431640" indent="-158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19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Image(s)</a:t>
            </a:r>
            <a:endParaRPr b="0" lang="fr-FR" sz="1900" spc="-1" strike="noStrike">
              <a:latin typeface="Arial"/>
            </a:endParaRPr>
          </a:p>
          <a:p>
            <a:pPr marL="431640" indent="-158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19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Vidéo(s) (en option)</a:t>
            </a:r>
            <a:endParaRPr b="0" lang="fr-FR" sz="1900" spc="-1" strike="noStrike">
              <a:latin typeface="Arial"/>
            </a:endParaRPr>
          </a:p>
          <a:p>
            <a:pPr marL="431640" indent="-158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19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Licence</a:t>
            </a:r>
            <a:endParaRPr b="0" lang="fr-FR" sz="1900" spc="-1" strike="noStrike">
              <a:latin typeface="Arial"/>
            </a:endParaRPr>
          </a:p>
          <a:p>
            <a:pPr marL="165240" indent="-50400">
              <a:lnSpc>
                <a:spcPct val="100000"/>
              </a:lnSpc>
              <a:tabLst>
                <a:tab algn="l" pos="0"/>
              </a:tabLst>
            </a:pPr>
            <a:endParaRPr b="0" lang="fr-FR" sz="19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9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2. Où diffuser ma REL ? (en option)</a:t>
            </a:r>
            <a:endParaRPr b="0" lang="fr-FR" sz="1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Shape 1"/>
          <p:cNvSpPr txBox="1"/>
          <p:nvPr/>
        </p:nvSpPr>
        <p:spPr>
          <a:xfrm>
            <a:off x="414720" y="102240"/>
            <a:ext cx="7948080" cy="8589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fr-FR" sz="29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Évaluations (5’)</a:t>
            </a:r>
            <a:endParaRPr b="0" lang="fr-FR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CustomShape 2"/>
          <p:cNvSpPr/>
          <p:nvPr/>
        </p:nvSpPr>
        <p:spPr>
          <a:xfrm>
            <a:off x="3065400" y="2130480"/>
            <a:ext cx="3013200" cy="112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53640" rIns="53640" tIns="27000" bIns="27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i="1" lang="fr-FR" sz="35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À vos claviers !</a:t>
            </a:r>
            <a:endParaRPr b="0" lang="fr-FR" sz="3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569520" y="775800"/>
            <a:ext cx="8004600" cy="2930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fr-FR" sz="52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Atelier</a:t>
            </a:r>
            <a:endParaRPr b="0" lang="fr-FR" sz="5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fr-FR" sz="52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Je crée ma REL</a:t>
            </a:r>
            <a:endParaRPr b="0" lang="fr-FR" sz="5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endParaRPr b="0" lang="fr-FR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CustomShape 2"/>
          <p:cNvSpPr/>
          <p:nvPr/>
        </p:nvSpPr>
        <p:spPr>
          <a:xfrm>
            <a:off x="5401080" y="3517920"/>
            <a:ext cx="3538440" cy="183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53640" rIns="53640" tIns="27000" bIns="27000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i="1" lang="fr-FR" sz="39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Merci à toutes</a:t>
            </a:r>
            <a:endParaRPr b="0" lang="fr-FR" sz="39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i="1" lang="fr-FR" sz="39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et tous !</a:t>
            </a:r>
            <a:endParaRPr b="0" lang="fr-FR" sz="39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414720" y="102240"/>
            <a:ext cx="7948440" cy="8589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fr-FR" sz="29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Objectifs d’apprentissage visés </a:t>
            </a:r>
            <a:endParaRPr b="0" lang="fr-FR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CustomShape 2"/>
          <p:cNvSpPr/>
          <p:nvPr/>
        </p:nvSpPr>
        <p:spPr>
          <a:xfrm>
            <a:off x="843840" y="1486800"/>
            <a:ext cx="7626600" cy="187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Arial"/>
              </a:rPr>
              <a:t>-</a:t>
            </a:r>
            <a:r>
              <a:rPr b="0" lang="fr-FR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     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Arial"/>
              </a:rPr>
              <a:t>Créer une REL en réutilisant des éléments existants – créer une REL à partir d’une REL</a:t>
            </a:r>
            <a:endParaRPr b="0" lang="fr-FR" sz="22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tabLst>
                <a:tab algn="l" pos="0"/>
              </a:tabLst>
            </a:pP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Arial"/>
              </a:rPr>
              <a:t>-</a:t>
            </a:r>
            <a:r>
              <a:rPr b="0" lang="fr-FR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     </a:t>
            </a:r>
            <a:r>
              <a:rPr b="0" lang="fr-FR" sz="2200" spc="-1" strike="noStrike">
                <a:solidFill>
                  <a:srgbClr val="000000"/>
                </a:solidFill>
                <a:latin typeface="Arial"/>
                <a:ea typeface="Arial"/>
              </a:rPr>
              <a:t>Adosser une licence prenant en compte les licences pré-existantes</a:t>
            </a:r>
            <a:endParaRPr b="0" lang="fr-FR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414720" y="102240"/>
            <a:ext cx="7948440" cy="8589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fr-FR" sz="29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Déroulé de l’atelier </a:t>
            </a:r>
            <a:endParaRPr b="0" lang="fr-FR" sz="29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43" name="Group 2"/>
          <p:cNvGrpSpPr/>
          <p:nvPr/>
        </p:nvGrpSpPr>
        <p:grpSpPr>
          <a:xfrm>
            <a:off x="674280" y="2013480"/>
            <a:ext cx="7794720" cy="631800"/>
            <a:chOff x="674280" y="2013480"/>
            <a:chExt cx="7794720" cy="631800"/>
          </a:xfrm>
        </p:grpSpPr>
        <p:sp>
          <p:nvSpPr>
            <p:cNvPr id="144" name="CustomShape 3"/>
            <p:cNvSpPr/>
            <p:nvPr/>
          </p:nvSpPr>
          <p:spPr>
            <a:xfrm>
              <a:off x="674280" y="2013480"/>
              <a:ext cx="2106360" cy="631800"/>
            </a:xfrm>
            <a:prstGeom prst="chevron">
              <a:avLst>
                <a:gd name="adj" fmla="val 50000"/>
              </a:avLst>
            </a:prstGeom>
            <a:solidFill>
              <a:srgbClr val="991def"/>
            </a:solidFill>
            <a:ln w="12600">
              <a:solidFill>
                <a:schemeClr val="lt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" name="CustomShape 4"/>
            <p:cNvSpPr/>
            <p:nvPr/>
          </p:nvSpPr>
          <p:spPr>
            <a:xfrm>
              <a:off x="2570400" y="2013480"/>
              <a:ext cx="2106360" cy="631800"/>
            </a:xfrm>
            <a:prstGeom prst="chevron">
              <a:avLst>
                <a:gd name="adj" fmla="val 50000"/>
              </a:avLst>
            </a:prstGeom>
            <a:solidFill>
              <a:srgbClr val="3213f3"/>
            </a:solidFill>
            <a:ln w="12600">
              <a:solidFill>
                <a:schemeClr val="lt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" name="CustomShape 5"/>
            <p:cNvSpPr/>
            <p:nvPr/>
          </p:nvSpPr>
          <p:spPr>
            <a:xfrm>
              <a:off x="2991600" y="2013480"/>
              <a:ext cx="1263600" cy="6318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8680" rIns="19440" tIns="19440" bIns="19440" anchor="ctr">
              <a:noAutofit/>
            </a:bodyPr>
            <a:p>
              <a:pPr algn="ctr">
                <a:lnSpc>
                  <a:spcPct val="90000"/>
                </a:lnSpc>
                <a:tabLst>
                  <a:tab algn="l" pos="0"/>
                </a:tabLst>
              </a:pPr>
              <a:r>
                <a:rPr b="0" lang="fr-FR" sz="1500" spc="-1" strike="noStrike">
                  <a:solidFill>
                    <a:srgbClr val="ffffff"/>
                  </a:solidFill>
                  <a:latin typeface="Source Sans Pro"/>
                  <a:ea typeface="Source Sans Pro"/>
                </a:rPr>
                <a:t>Cas pratique</a:t>
              </a:r>
              <a:endParaRPr b="0" lang="fr-FR" sz="1500" spc="-1" strike="noStrike">
                <a:latin typeface="Arial"/>
              </a:endParaRPr>
            </a:p>
            <a:p>
              <a:pPr algn="ctr">
                <a:lnSpc>
                  <a:spcPct val="90000"/>
                </a:lnSpc>
                <a:spcBef>
                  <a:spcPts val="499"/>
                </a:spcBef>
                <a:tabLst>
                  <a:tab algn="l" pos="0"/>
                </a:tabLst>
              </a:pPr>
              <a:r>
                <a:rPr b="0" lang="fr-FR" sz="1500" spc="-1" strike="noStrike">
                  <a:solidFill>
                    <a:srgbClr val="ffffff"/>
                  </a:solidFill>
                  <a:latin typeface="Source Sans Pro"/>
                  <a:ea typeface="Source Sans Pro"/>
                </a:rPr>
                <a:t>35’</a:t>
              </a:r>
              <a:endParaRPr b="0" lang="fr-FR" sz="1500" spc="-1" strike="noStrike">
                <a:latin typeface="Arial"/>
              </a:endParaRPr>
            </a:p>
          </p:txBody>
        </p:sp>
        <p:sp>
          <p:nvSpPr>
            <p:cNvPr id="147" name="CustomShape 6"/>
            <p:cNvSpPr/>
            <p:nvPr/>
          </p:nvSpPr>
          <p:spPr>
            <a:xfrm>
              <a:off x="4466520" y="2013480"/>
              <a:ext cx="2106360" cy="631800"/>
            </a:xfrm>
            <a:prstGeom prst="chevron">
              <a:avLst>
                <a:gd name="adj" fmla="val 50000"/>
              </a:avLst>
            </a:prstGeom>
            <a:solidFill>
              <a:srgbClr val="0955f8"/>
            </a:solidFill>
            <a:ln w="12600">
              <a:solidFill>
                <a:schemeClr val="lt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8" name="CustomShape 7"/>
            <p:cNvSpPr/>
            <p:nvPr/>
          </p:nvSpPr>
          <p:spPr>
            <a:xfrm>
              <a:off x="4887720" y="2013480"/>
              <a:ext cx="1263600" cy="6318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8680" rIns="19440" tIns="19440" bIns="19440" anchor="ctr">
              <a:noAutofit/>
            </a:bodyPr>
            <a:p>
              <a:pPr algn="ctr">
                <a:lnSpc>
                  <a:spcPct val="90000"/>
                </a:lnSpc>
                <a:tabLst>
                  <a:tab algn="l" pos="0"/>
                </a:tabLst>
              </a:pPr>
              <a:r>
                <a:rPr b="0" lang="fr-FR" sz="1500" spc="-1" strike="noStrike">
                  <a:solidFill>
                    <a:srgbClr val="ffffff"/>
                  </a:solidFill>
                  <a:latin typeface="Source Sans Pro"/>
                  <a:ea typeface="Source Sans Pro"/>
                </a:rPr>
                <a:t>Temps d’échanges</a:t>
              </a:r>
              <a:endParaRPr b="0" lang="fr-FR" sz="1500" spc="-1" strike="noStrike">
                <a:latin typeface="Arial"/>
              </a:endParaRPr>
            </a:p>
            <a:p>
              <a:pPr algn="ctr">
                <a:lnSpc>
                  <a:spcPct val="90000"/>
                </a:lnSpc>
                <a:spcBef>
                  <a:spcPts val="499"/>
                </a:spcBef>
                <a:tabLst>
                  <a:tab algn="l" pos="0"/>
                </a:tabLst>
              </a:pPr>
              <a:r>
                <a:rPr b="0" lang="fr-FR" sz="1500" spc="-1" strike="noStrike">
                  <a:solidFill>
                    <a:srgbClr val="ffffff"/>
                  </a:solidFill>
                  <a:latin typeface="Source Sans Pro"/>
                  <a:ea typeface="Source Sans Pro"/>
                </a:rPr>
                <a:t>10’</a:t>
              </a:r>
              <a:endParaRPr b="0" lang="fr-FR" sz="1500" spc="-1" strike="noStrike">
                <a:latin typeface="Arial"/>
              </a:endParaRPr>
            </a:p>
          </p:txBody>
        </p:sp>
        <p:sp>
          <p:nvSpPr>
            <p:cNvPr id="149" name="CustomShape 8"/>
            <p:cNvSpPr/>
            <p:nvPr/>
          </p:nvSpPr>
          <p:spPr>
            <a:xfrm>
              <a:off x="6362640" y="2013480"/>
              <a:ext cx="2106360" cy="631800"/>
            </a:xfrm>
            <a:prstGeom prst="chevron">
              <a:avLst>
                <a:gd name="adj" fmla="val 50000"/>
              </a:avLst>
            </a:prstGeom>
            <a:solidFill>
              <a:srgbClr val="01c3fb"/>
            </a:solidFill>
            <a:ln w="12600">
              <a:solidFill>
                <a:schemeClr val="lt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0" name="CustomShape 9"/>
            <p:cNvSpPr/>
            <p:nvPr/>
          </p:nvSpPr>
          <p:spPr>
            <a:xfrm>
              <a:off x="6784200" y="2013480"/>
              <a:ext cx="1263600" cy="6318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8680" rIns="19440" tIns="19440" bIns="19440" anchor="ctr">
              <a:noAutofit/>
            </a:bodyPr>
            <a:p>
              <a:pPr algn="ctr">
                <a:lnSpc>
                  <a:spcPct val="90000"/>
                </a:lnSpc>
                <a:tabLst>
                  <a:tab algn="l" pos="0"/>
                </a:tabLst>
              </a:pPr>
              <a:r>
                <a:rPr b="0" lang="fr-FR" sz="1500" spc="-1" strike="noStrike">
                  <a:solidFill>
                    <a:srgbClr val="ffffff"/>
                  </a:solidFill>
                  <a:latin typeface="Source Sans Pro"/>
                  <a:ea typeface="Source Sans Pro"/>
                </a:rPr>
                <a:t>Évaluation</a:t>
              </a:r>
              <a:endParaRPr b="0" lang="fr-FR" sz="1500" spc="-1" strike="noStrike">
                <a:latin typeface="Arial"/>
              </a:endParaRPr>
            </a:p>
            <a:p>
              <a:pPr algn="ctr">
                <a:lnSpc>
                  <a:spcPct val="90000"/>
                </a:lnSpc>
                <a:spcBef>
                  <a:spcPts val="499"/>
                </a:spcBef>
                <a:tabLst>
                  <a:tab algn="l" pos="0"/>
                </a:tabLst>
              </a:pPr>
              <a:r>
                <a:rPr b="0" lang="fr-FR" sz="1500" spc="-1" strike="noStrike">
                  <a:solidFill>
                    <a:srgbClr val="ffffff"/>
                  </a:solidFill>
                  <a:latin typeface="Source Sans Pro"/>
                  <a:ea typeface="Source Sans Pro"/>
                </a:rPr>
                <a:t>5’</a:t>
              </a:r>
              <a:endParaRPr b="0" lang="fr-FR" sz="1500" spc="-1" strike="noStrike">
                <a:latin typeface="Arial"/>
              </a:endParaRPr>
            </a:p>
          </p:txBody>
        </p:sp>
        <p:sp>
          <p:nvSpPr>
            <p:cNvPr id="151" name="CustomShape 10"/>
            <p:cNvSpPr/>
            <p:nvPr/>
          </p:nvSpPr>
          <p:spPr>
            <a:xfrm>
              <a:off x="1095480" y="2013480"/>
              <a:ext cx="1263600" cy="6318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8680" rIns="19440" tIns="19440" bIns="19440" anchor="ctr">
              <a:noAutofit/>
            </a:bodyPr>
            <a:p>
              <a:pPr algn="ctr">
                <a:lnSpc>
                  <a:spcPct val="90000"/>
                </a:lnSpc>
                <a:tabLst>
                  <a:tab algn="l" pos="0"/>
                </a:tabLst>
              </a:pPr>
              <a:r>
                <a:rPr b="0" lang="fr-FR" sz="1500" spc="-1" strike="noStrike">
                  <a:solidFill>
                    <a:srgbClr val="ffffff"/>
                  </a:solidFill>
                  <a:latin typeface="Source Sans Pro"/>
                  <a:ea typeface="Source Sans Pro"/>
                </a:rPr>
                <a:t>Contexte</a:t>
              </a:r>
              <a:endParaRPr b="0" lang="fr-FR" sz="1500" spc="-1" strike="noStrike">
                <a:latin typeface="Arial"/>
              </a:endParaRPr>
            </a:p>
            <a:p>
              <a:pPr algn="ctr">
                <a:lnSpc>
                  <a:spcPct val="90000"/>
                </a:lnSpc>
                <a:spcBef>
                  <a:spcPts val="499"/>
                </a:spcBef>
                <a:tabLst>
                  <a:tab algn="l" pos="0"/>
                </a:tabLst>
              </a:pPr>
              <a:r>
                <a:rPr b="0" lang="fr-FR" sz="1500" spc="-1" strike="noStrike">
                  <a:solidFill>
                    <a:srgbClr val="ffffff"/>
                  </a:solidFill>
                  <a:latin typeface="Source Sans Pro"/>
                  <a:ea typeface="Source Sans Pro"/>
                </a:rPr>
                <a:t>10’</a:t>
              </a:r>
              <a:endParaRPr b="0" lang="fr-FR" sz="15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387360" y="1671120"/>
            <a:ext cx="4710960" cy="202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43920" rIns="43920" tIns="21960" bIns="21960">
            <a:spAutoFit/>
          </a:bodyPr>
          <a:p>
            <a:pPr marL="139680" indent="-171000">
              <a:lnSpc>
                <a:spcPct val="100000"/>
              </a:lnSpc>
              <a:buClr>
                <a:srgbClr val="000000"/>
              </a:buClr>
              <a:buFont typeface="Source Sans Pro"/>
              <a:buChar char="•"/>
            </a:pPr>
            <a:r>
              <a:rPr b="0" lang="fr-FR" sz="13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Basée à la Halle 6 Ouest, Nantes Université.</a:t>
            </a:r>
            <a:endParaRPr b="0" lang="fr-FR" sz="1300" spc="-1" strike="noStrike">
              <a:latin typeface="Arial"/>
            </a:endParaRPr>
          </a:p>
          <a:p>
            <a:pPr marL="139680" indent="-88560">
              <a:lnSpc>
                <a:spcPct val="100000"/>
              </a:lnSpc>
              <a:tabLst>
                <a:tab algn="l" pos="0"/>
              </a:tabLst>
            </a:pPr>
            <a:endParaRPr b="0" lang="fr-FR" sz="1300" spc="-1" strike="noStrike">
              <a:latin typeface="Arial"/>
            </a:endParaRPr>
          </a:p>
          <a:p>
            <a:pPr marL="139680" indent="-171000">
              <a:lnSpc>
                <a:spcPct val="100000"/>
              </a:lnSpc>
              <a:buClr>
                <a:srgbClr val="000000"/>
              </a:buClr>
              <a:buFont typeface="Source Sans Pro"/>
              <a:buChar char="•"/>
              <a:tabLst>
                <a:tab algn="l" pos="0"/>
              </a:tabLst>
            </a:pPr>
            <a:r>
              <a:rPr b="0" lang="fr-FR" sz="13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L’IA peut servir à analyser, recommander et trouver des RELs (projet Florilège : </a:t>
            </a:r>
            <a:r>
              <a:rPr b="0" lang="fr-FR" sz="1300" spc="-1" strike="noStrike" u="sng">
                <a:solidFill>
                  <a:srgbClr val="3452ff"/>
                </a:solidFill>
                <a:uFillTx/>
                <a:latin typeface="Source Sans Pro"/>
                <a:ea typeface="Source Sans Pro"/>
                <a:hlinkClick r:id="rId1"/>
              </a:rPr>
              <a:t>https://florilege.ls2n.fr/</a:t>
            </a:r>
            <a:r>
              <a:rPr b="0" lang="fr-FR" sz="13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 ).</a:t>
            </a:r>
            <a:endParaRPr b="0" lang="fr-FR" sz="13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300" spc="-1" strike="noStrike">
              <a:latin typeface="Arial"/>
            </a:endParaRPr>
          </a:p>
          <a:p>
            <a:pPr marL="139680" indent="-171000">
              <a:lnSpc>
                <a:spcPct val="100000"/>
              </a:lnSpc>
              <a:buClr>
                <a:srgbClr val="000000"/>
              </a:buClr>
              <a:buFont typeface="Source Sans Pro"/>
              <a:buChar char="•"/>
              <a:tabLst>
                <a:tab algn="l" pos="0"/>
              </a:tabLst>
            </a:pPr>
            <a:r>
              <a:rPr b="0" lang="fr-FR" sz="13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L’IA est en train de devenir un acteur important de l’éducation.</a:t>
            </a:r>
            <a:endParaRPr b="0" lang="fr-FR" sz="1300" spc="-1" strike="noStrike">
              <a:latin typeface="Arial"/>
            </a:endParaRPr>
          </a:p>
          <a:p>
            <a:pPr marL="139680" indent="-88560">
              <a:lnSpc>
                <a:spcPct val="100000"/>
              </a:lnSpc>
              <a:tabLst>
                <a:tab algn="l" pos="0"/>
              </a:tabLst>
            </a:pPr>
            <a:endParaRPr b="0" lang="fr-FR" sz="1300" spc="-1" strike="noStrike">
              <a:latin typeface="Arial"/>
            </a:endParaRPr>
          </a:p>
          <a:p>
            <a:pPr marL="13968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13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Il est essentiel que la connaissance fasse partie des </a:t>
            </a:r>
            <a:r>
              <a:rPr b="1" lang="fr-FR" sz="13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communs.</a:t>
            </a:r>
            <a:endParaRPr b="0" lang="fr-FR" sz="1300" spc="-1" strike="noStrike">
              <a:latin typeface="Arial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441360" y="242280"/>
            <a:ext cx="2269800" cy="927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43920" rIns="43920" tIns="21960" bIns="2196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29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Contexte (10’)</a:t>
            </a:r>
            <a:endParaRPr b="0" lang="fr-FR" sz="2900" spc="-1" strike="noStrike">
              <a:latin typeface="Arial"/>
            </a:endParaRPr>
          </a:p>
        </p:txBody>
      </p:sp>
      <p:sp>
        <p:nvSpPr>
          <p:cNvPr id="154" name="CustomShape 3"/>
          <p:cNvSpPr/>
          <p:nvPr/>
        </p:nvSpPr>
        <p:spPr>
          <a:xfrm>
            <a:off x="476640" y="1294560"/>
            <a:ext cx="4782600" cy="28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43920" rIns="43920" tIns="21960" bIns="2196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i="1" lang="fr-FR" sz="14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Vers une connaissance ouverte et partagée de toutes et tous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155" name="CustomShape 4"/>
          <p:cNvSpPr/>
          <p:nvPr/>
        </p:nvSpPr>
        <p:spPr>
          <a:xfrm>
            <a:off x="5726880" y="557280"/>
            <a:ext cx="3156480" cy="27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43920" rIns="43920" tIns="21960" bIns="21960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15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Nos partenaires et soutiens</a:t>
            </a:r>
            <a:endParaRPr b="0" lang="fr-FR" sz="1500" spc="-1" strike="noStrike">
              <a:latin typeface="Arial"/>
            </a:endParaRPr>
          </a:p>
        </p:txBody>
      </p:sp>
      <p:pic>
        <p:nvPicPr>
          <p:cNvPr id="156" name="Google Shape;95;g2173d49f87d_1_0" descr=""/>
          <p:cNvPicPr/>
          <p:nvPr/>
        </p:nvPicPr>
        <p:blipFill>
          <a:blip r:embed="rId2"/>
          <a:stretch/>
        </p:blipFill>
        <p:spPr>
          <a:xfrm>
            <a:off x="7022880" y="2066400"/>
            <a:ext cx="666000" cy="632520"/>
          </a:xfrm>
          <a:prstGeom prst="rect">
            <a:avLst/>
          </a:prstGeom>
          <a:ln>
            <a:noFill/>
          </a:ln>
        </p:spPr>
      </p:pic>
      <p:pic>
        <p:nvPicPr>
          <p:cNvPr id="157" name="Google Shape;96;g2173d49f87d_1_0" descr=""/>
          <p:cNvPicPr/>
          <p:nvPr/>
        </p:nvPicPr>
        <p:blipFill>
          <a:blip r:embed="rId3"/>
          <a:stretch/>
        </p:blipFill>
        <p:spPr>
          <a:xfrm>
            <a:off x="6012720" y="2060280"/>
            <a:ext cx="666000" cy="644760"/>
          </a:xfrm>
          <a:prstGeom prst="rect">
            <a:avLst/>
          </a:prstGeom>
          <a:ln>
            <a:noFill/>
          </a:ln>
        </p:spPr>
      </p:pic>
      <p:pic>
        <p:nvPicPr>
          <p:cNvPr id="158" name="Google Shape;97;g2173d49f87d_1_0" descr=""/>
          <p:cNvPicPr/>
          <p:nvPr/>
        </p:nvPicPr>
        <p:blipFill>
          <a:blip r:embed="rId4"/>
          <a:stretch/>
        </p:blipFill>
        <p:spPr>
          <a:xfrm>
            <a:off x="6012720" y="2667960"/>
            <a:ext cx="1327320" cy="526680"/>
          </a:xfrm>
          <a:prstGeom prst="rect">
            <a:avLst/>
          </a:prstGeom>
          <a:ln>
            <a:noFill/>
          </a:ln>
        </p:spPr>
      </p:pic>
      <p:pic>
        <p:nvPicPr>
          <p:cNvPr id="159" name="Google Shape;98;g2173d49f87d_1_0" descr=""/>
          <p:cNvPicPr/>
          <p:nvPr/>
        </p:nvPicPr>
        <p:blipFill>
          <a:blip r:embed="rId5"/>
          <a:stretch/>
        </p:blipFill>
        <p:spPr>
          <a:xfrm>
            <a:off x="7929720" y="2151720"/>
            <a:ext cx="948960" cy="461520"/>
          </a:xfrm>
          <a:prstGeom prst="rect">
            <a:avLst/>
          </a:prstGeom>
          <a:ln>
            <a:noFill/>
          </a:ln>
        </p:spPr>
      </p:pic>
      <p:pic>
        <p:nvPicPr>
          <p:cNvPr id="160" name="Google Shape;99;g2173d49f87d_1_0" descr=""/>
          <p:cNvPicPr/>
          <p:nvPr/>
        </p:nvPicPr>
        <p:blipFill>
          <a:blip r:embed="rId6"/>
          <a:stretch/>
        </p:blipFill>
        <p:spPr>
          <a:xfrm>
            <a:off x="7091280" y="900000"/>
            <a:ext cx="887400" cy="488160"/>
          </a:xfrm>
          <a:prstGeom prst="rect">
            <a:avLst/>
          </a:prstGeom>
          <a:ln>
            <a:noFill/>
          </a:ln>
        </p:spPr>
      </p:pic>
      <p:pic>
        <p:nvPicPr>
          <p:cNvPr id="161" name="Google Shape;100;g2173d49f87d_1_0" descr=""/>
          <p:cNvPicPr/>
          <p:nvPr/>
        </p:nvPicPr>
        <p:blipFill>
          <a:blip r:embed="rId7"/>
          <a:stretch/>
        </p:blipFill>
        <p:spPr>
          <a:xfrm>
            <a:off x="8081640" y="992520"/>
            <a:ext cx="797040" cy="430560"/>
          </a:xfrm>
          <a:prstGeom prst="rect">
            <a:avLst/>
          </a:prstGeom>
          <a:ln>
            <a:noFill/>
          </a:ln>
        </p:spPr>
      </p:pic>
      <p:pic>
        <p:nvPicPr>
          <p:cNvPr id="162" name="Google Shape;101;g2173d49f87d_1_0" descr=""/>
          <p:cNvPicPr/>
          <p:nvPr/>
        </p:nvPicPr>
        <p:blipFill>
          <a:blip r:embed="rId8"/>
          <a:stretch/>
        </p:blipFill>
        <p:spPr>
          <a:xfrm>
            <a:off x="6012720" y="978480"/>
            <a:ext cx="1123560" cy="377280"/>
          </a:xfrm>
          <a:prstGeom prst="rect">
            <a:avLst/>
          </a:prstGeom>
          <a:ln>
            <a:noFill/>
          </a:ln>
        </p:spPr>
      </p:pic>
      <p:pic>
        <p:nvPicPr>
          <p:cNvPr id="163" name="Google Shape;102;g2173d49f87d_1_0" descr=""/>
          <p:cNvPicPr/>
          <p:nvPr/>
        </p:nvPicPr>
        <p:blipFill>
          <a:blip r:embed="rId9"/>
          <a:stretch/>
        </p:blipFill>
        <p:spPr>
          <a:xfrm>
            <a:off x="8212680" y="2723400"/>
            <a:ext cx="666000" cy="332640"/>
          </a:xfrm>
          <a:prstGeom prst="rect">
            <a:avLst/>
          </a:prstGeom>
          <a:ln>
            <a:noFill/>
          </a:ln>
        </p:spPr>
      </p:pic>
      <p:pic>
        <p:nvPicPr>
          <p:cNvPr id="164" name="Google Shape;103;g2173d49f87d_1_0" descr=""/>
          <p:cNvPicPr/>
          <p:nvPr/>
        </p:nvPicPr>
        <p:blipFill>
          <a:blip r:embed="rId10"/>
          <a:stretch/>
        </p:blipFill>
        <p:spPr>
          <a:xfrm>
            <a:off x="8081640" y="1445400"/>
            <a:ext cx="797040" cy="651600"/>
          </a:xfrm>
          <a:prstGeom prst="rect">
            <a:avLst/>
          </a:prstGeom>
          <a:ln>
            <a:noFill/>
          </a:ln>
        </p:spPr>
      </p:pic>
      <p:pic>
        <p:nvPicPr>
          <p:cNvPr id="165" name="Google Shape;104;g2173d49f87d_1_0" descr=""/>
          <p:cNvPicPr/>
          <p:nvPr/>
        </p:nvPicPr>
        <p:blipFill>
          <a:blip r:embed="rId11"/>
          <a:stretch/>
        </p:blipFill>
        <p:spPr>
          <a:xfrm>
            <a:off x="6012720" y="1582920"/>
            <a:ext cx="567000" cy="377280"/>
          </a:xfrm>
          <a:prstGeom prst="rect">
            <a:avLst/>
          </a:prstGeom>
          <a:ln>
            <a:noFill/>
          </a:ln>
        </p:spPr>
      </p:pic>
      <p:pic>
        <p:nvPicPr>
          <p:cNvPr id="166" name="Google Shape;105;g2173d49f87d_1_0" descr=""/>
          <p:cNvPicPr/>
          <p:nvPr/>
        </p:nvPicPr>
        <p:blipFill>
          <a:blip r:embed="rId12"/>
          <a:stretch/>
        </p:blipFill>
        <p:spPr>
          <a:xfrm>
            <a:off x="7546680" y="3642840"/>
            <a:ext cx="666000" cy="666000"/>
          </a:xfrm>
          <a:prstGeom prst="rect">
            <a:avLst/>
          </a:prstGeom>
          <a:ln>
            <a:noFill/>
          </a:ln>
        </p:spPr>
      </p:pic>
      <p:sp>
        <p:nvSpPr>
          <p:cNvPr id="167" name="CustomShape 5"/>
          <p:cNvSpPr/>
          <p:nvPr/>
        </p:nvSpPr>
        <p:spPr>
          <a:xfrm>
            <a:off x="1236600" y="3413880"/>
            <a:ext cx="6360840" cy="46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43920" rIns="43920" tIns="21960" bIns="21960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15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     </a:t>
            </a:r>
            <a:r>
              <a:rPr b="1" lang="fr-FR" sz="13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Des projets et actions transversaux au sein de Nantes Université et à l’extérieur</a:t>
            </a:r>
            <a:endParaRPr b="0" lang="fr-FR" sz="1300" spc="-1" strike="noStrike">
              <a:latin typeface="Arial"/>
            </a:endParaRPr>
          </a:p>
        </p:txBody>
      </p:sp>
      <p:pic>
        <p:nvPicPr>
          <p:cNvPr id="168" name="Google Shape;107;g2173d49f87d_1_0" descr=""/>
          <p:cNvPicPr/>
          <p:nvPr/>
        </p:nvPicPr>
        <p:blipFill>
          <a:blip r:embed="rId13"/>
          <a:stretch/>
        </p:blipFill>
        <p:spPr>
          <a:xfrm>
            <a:off x="3376800" y="3816720"/>
            <a:ext cx="797040" cy="391320"/>
          </a:xfrm>
          <a:prstGeom prst="rect">
            <a:avLst/>
          </a:prstGeom>
          <a:ln>
            <a:noFill/>
          </a:ln>
        </p:spPr>
      </p:pic>
      <p:pic>
        <p:nvPicPr>
          <p:cNvPr id="169" name="Google Shape;108;g2173d49f87d_1_0" descr=""/>
          <p:cNvPicPr/>
          <p:nvPr/>
        </p:nvPicPr>
        <p:blipFill>
          <a:blip r:embed="rId14"/>
          <a:stretch/>
        </p:blipFill>
        <p:spPr>
          <a:xfrm>
            <a:off x="5989320" y="3871800"/>
            <a:ext cx="1211400" cy="281160"/>
          </a:xfrm>
          <a:prstGeom prst="rect">
            <a:avLst/>
          </a:prstGeom>
          <a:ln>
            <a:noFill/>
          </a:ln>
        </p:spPr>
      </p:pic>
      <p:pic>
        <p:nvPicPr>
          <p:cNvPr id="170" name="Google Shape;109;g2173d49f87d_1_0" descr=""/>
          <p:cNvPicPr/>
          <p:nvPr/>
        </p:nvPicPr>
        <p:blipFill>
          <a:blip r:embed="rId15"/>
          <a:stretch/>
        </p:blipFill>
        <p:spPr>
          <a:xfrm>
            <a:off x="2153160" y="3786480"/>
            <a:ext cx="878040" cy="451800"/>
          </a:xfrm>
          <a:prstGeom prst="rect">
            <a:avLst/>
          </a:prstGeom>
          <a:ln>
            <a:noFill/>
          </a:ln>
        </p:spPr>
      </p:pic>
      <p:pic>
        <p:nvPicPr>
          <p:cNvPr id="171" name="Google Shape;110;g2173d49f87d_1_0" descr=""/>
          <p:cNvPicPr/>
          <p:nvPr/>
        </p:nvPicPr>
        <p:blipFill>
          <a:blip r:embed="rId16"/>
          <a:stretch/>
        </p:blipFill>
        <p:spPr>
          <a:xfrm>
            <a:off x="4519800" y="3818160"/>
            <a:ext cx="1123560" cy="388080"/>
          </a:xfrm>
          <a:prstGeom prst="rect">
            <a:avLst/>
          </a:prstGeom>
          <a:ln>
            <a:noFill/>
          </a:ln>
        </p:spPr>
      </p:pic>
      <p:pic>
        <p:nvPicPr>
          <p:cNvPr id="172" name="Google Shape;111;g2173d49f87d_1_0" descr=""/>
          <p:cNvPicPr/>
          <p:nvPr/>
        </p:nvPicPr>
        <p:blipFill>
          <a:blip r:embed="rId17"/>
          <a:stretch/>
        </p:blipFill>
        <p:spPr>
          <a:xfrm>
            <a:off x="683640" y="3836160"/>
            <a:ext cx="1123560" cy="352440"/>
          </a:xfrm>
          <a:prstGeom prst="rect">
            <a:avLst/>
          </a:prstGeom>
          <a:ln>
            <a:noFill/>
          </a:ln>
        </p:spPr>
      </p:pic>
      <p:pic>
        <p:nvPicPr>
          <p:cNvPr id="173" name="Google Shape;112;g2173d49f87d_1_0" descr=""/>
          <p:cNvPicPr/>
          <p:nvPr/>
        </p:nvPicPr>
        <p:blipFill>
          <a:blip r:embed="rId18"/>
          <a:stretch/>
        </p:blipFill>
        <p:spPr>
          <a:xfrm>
            <a:off x="7114320" y="1501560"/>
            <a:ext cx="482760" cy="488160"/>
          </a:xfrm>
          <a:prstGeom prst="rect">
            <a:avLst/>
          </a:prstGeom>
          <a:ln>
            <a:noFill/>
          </a:ln>
        </p:spPr>
      </p:pic>
      <p:sp>
        <p:nvSpPr>
          <p:cNvPr id="174" name="CustomShape 6"/>
          <p:cNvSpPr/>
          <p:nvPr/>
        </p:nvSpPr>
        <p:spPr>
          <a:xfrm>
            <a:off x="5845320" y="444960"/>
            <a:ext cx="3261600" cy="2828160"/>
          </a:xfrm>
          <a:prstGeom prst="rect">
            <a:avLst/>
          </a:prstGeom>
          <a:noFill/>
          <a:ln w="9360">
            <a:solidFill>
              <a:srgbClr val="9999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5" name="CustomShape 7"/>
          <p:cNvSpPr/>
          <p:nvPr/>
        </p:nvSpPr>
        <p:spPr>
          <a:xfrm>
            <a:off x="1389960" y="852480"/>
            <a:ext cx="2955960" cy="63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53640" rIns="53640" tIns="27000" bIns="27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fr-FR" sz="19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La Chaire UNESCO RELIA</a:t>
            </a:r>
            <a:endParaRPr b="0" lang="fr-FR" sz="1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415080" y="58680"/>
            <a:ext cx="8928000" cy="8589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fr-FR" sz="29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Contexte (10’)</a:t>
            </a:r>
            <a:endParaRPr b="0" lang="fr-FR" sz="29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7" name="Google Shape;120;p4" descr="https://lh3.googleusercontent.com/0aLUiA9mjO3x4xKjhk1AVWFmabD93i9-u34LB7DVDwiLLRJJHYdqyZDAg5qUJHCXOiM8DPbqukst5oO4pIu8jkoRuU4gfneeQFYkNm0f1rsd3jBIzhMWd2Y3yExn1gziIaQxoiKIf3hK_zSCW6sdcMi8XJbBCajjU__fpGUm2vVzRuC9xOOdo-kSQofUupwP5Rsy9Sr3WQ=s2048"/>
          <p:cNvPicPr/>
          <p:nvPr/>
        </p:nvPicPr>
        <p:blipFill>
          <a:blip r:embed="rId1"/>
          <a:stretch/>
        </p:blipFill>
        <p:spPr>
          <a:xfrm>
            <a:off x="1996560" y="4036680"/>
            <a:ext cx="4974120" cy="262080"/>
          </a:xfrm>
          <a:prstGeom prst="rect">
            <a:avLst/>
          </a:prstGeom>
          <a:ln>
            <a:noFill/>
          </a:ln>
        </p:spPr>
      </p:pic>
      <p:pic>
        <p:nvPicPr>
          <p:cNvPr id="178" name="Google Shape;121;p4" descr="https://lh3.googleusercontent.com/t2yJ7RaYha1iJCHjACI7y3DYp7nu5CqrnMHsYSsqtaIPZx5nL8_Vspatr-e2CnCldIVbRE5aaecWPwtyN8LOFnENUc2YLO9w5ewge4wE_4EvX4v7l5KHA7mrcSZwMBtR4YysuP4u1D7AJ0AiuPLmjfizaY4OktgY0SyZIokR6_OcOlayfxFqbUs6eIXbwngLlSCDdx5-1g=s2048"/>
          <p:cNvPicPr/>
          <p:nvPr/>
        </p:nvPicPr>
        <p:blipFill>
          <a:blip r:embed="rId2"/>
          <a:stretch/>
        </p:blipFill>
        <p:spPr>
          <a:xfrm>
            <a:off x="1996560" y="745920"/>
            <a:ext cx="4974120" cy="3290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415080" y="108000"/>
            <a:ext cx="8928360" cy="8589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fr-FR" sz="29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Contexte (10’)</a:t>
            </a:r>
            <a:endParaRPr b="0" lang="fr-FR" sz="29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0" name="Google Shape;128;p5" descr="https://lh3.googleusercontent.com/0aLUiA9mjO3x4xKjhk1AVWFmabD93i9-u34LB7DVDwiLLRJJHYdqyZDAg5qUJHCXOiM8DPbqukst5oO4pIu8jkoRuU4gfneeQFYkNm0f1rsd3jBIzhMWd2Y3yExn1gziIaQxoiKIf3hK_zSCW6sdcMi8XJbBCajjU__fpGUm2vVzRuC9xOOdo-kSQofUupwP5Rsy9Sr3WQ=s2048"/>
          <p:cNvPicPr/>
          <p:nvPr/>
        </p:nvPicPr>
        <p:blipFill>
          <a:blip r:embed="rId1"/>
          <a:stretch/>
        </p:blipFill>
        <p:spPr>
          <a:xfrm>
            <a:off x="3832200" y="3890520"/>
            <a:ext cx="3948480" cy="212040"/>
          </a:xfrm>
          <a:prstGeom prst="rect">
            <a:avLst/>
          </a:prstGeom>
          <a:ln>
            <a:noFill/>
          </a:ln>
        </p:spPr>
      </p:pic>
      <p:pic>
        <p:nvPicPr>
          <p:cNvPr id="181" name="Google Shape;129;p5" descr="https://lh5.googleusercontent.com/Bd1teT3mW4bUWO7TO61Va4DbUJE6rvj4DbZR1YMjOnFM5Zys9M-TwKFKiqBzAzZzlzh2qrvWAy21HFRkGsHmWKhVb6v6S85Y7POxvjbz8aounFXUGwkuISrSoqjBifh2TZA7XlluvV80WGyMiOVLMmXrRA62RDYhMY5qYA0HwvLRi50ZDF3bDG-IcOGpucNzEEk1X4Qejw=s2048"/>
          <p:cNvPicPr/>
          <p:nvPr/>
        </p:nvPicPr>
        <p:blipFill>
          <a:blip r:embed="rId2"/>
          <a:srcRect l="46850" t="42692" r="0" b="0"/>
          <a:stretch/>
        </p:blipFill>
        <p:spPr>
          <a:xfrm>
            <a:off x="3832200" y="512280"/>
            <a:ext cx="3948480" cy="3377880"/>
          </a:xfrm>
          <a:prstGeom prst="rect">
            <a:avLst/>
          </a:prstGeom>
          <a:ln>
            <a:noFill/>
          </a:ln>
        </p:spPr>
      </p:pic>
      <p:sp>
        <p:nvSpPr>
          <p:cNvPr id="182" name="CustomShape 2"/>
          <p:cNvSpPr/>
          <p:nvPr/>
        </p:nvSpPr>
        <p:spPr>
          <a:xfrm>
            <a:off x="899640" y="1597320"/>
            <a:ext cx="1851840" cy="65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53640" rIns="53640" tIns="53640" bIns="536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8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Pourquoi les REL ?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83" name="CustomShape 3"/>
          <p:cNvSpPr/>
          <p:nvPr/>
        </p:nvSpPr>
        <p:spPr>
          <a:xfrm>
            <a:off x="1012320" y="3265200"/>
            <a:ext cx="1626480" cy="51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53640" rIns="53640" tIns="53640" bIns="53640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i="1" lang="fr-FR" sz="9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Point d'interrogation icônes créées par </a:t>
            </a:r>
            <a:r>
              <a:rPr b="0" i="1" lang="fr-FR" sz="900" spc="-1" strike="noStrike" u="sng">
                <a:solidFill>
                  <a:srgbClr val="3452ff"/>
                </a:solidFill>
                <a:uFillTx/>
                <a:latin typeface="Source Sans Pro"/>
                <a:ea typeface="Source Sans Pro"/>
                <a:hlinkClick r:id="rId3"/>
              </a:rPr>
              <a:t>Freepik - Flaticon</a:t>
            </a:r>
            <a:endParaRPr b="0" lang="fr-FR" sz="900" spc="-1" strike="noStrike">
              <a:latin typeface="Arial"/>
            </a:endParaRPr>
          </a:p>
        </p:txBody>
      </p:sp>
      <p:pic>
        <p:nvPicPr>
          <p:cNvPr id="184" name="Google Shape;132;p5" descr=""/>
          <p:cNvPicPr/>
          <p:nvPr/>
        </p:nvPicPr>
        <p:blipFill>
          <a:blip r:embed="rId4"/>
          <a:stretch/>
        </p:blipFill>
        <p:spPr>
          <a:xfrm>
            <a:off x="1247400" y="2108520"/>
            <a:ext cx="1156320" cy="1156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415080" y="108000"/>
            <a:ext cx="8928000" cy="8589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fr-FR" sz="29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Contexte (10’)</a:t>
            </a:r>
            <a:endParaRPr b="0" lang="fr-FR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CustomShape 2"/>
          <p:cNvSpPr/>
          <p:nvPr/>
        </p:nvSpPr>
        <p:spPr>
          <a:xfrm>
            <a:off x="756000" y="2564640"/>
            <a:ext cx="1906920" cy="77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53640" rIns="53640" tIns="53640" bIns="536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fr-FR" sz="1800" spc="-1" strike="noStrike">
                <a:solidFill>
                  <a:srgbClr val="3452ff"/>
                </a:solidFill>
                <a:latin typeface="Source Sans Pro"/>
                <a:ea typeface="Source Sans Pro"/>
              </a:rPr>
              <a:t>R</a:t>
            </a:r>
            <a:r>
              <a:rPr b="0" lang="fr-FR" sz="1800" spc="-1" strike="noStrike">
                <a:solidFill>
                  <a:srgbClr val="3452ff"/>
                </a:solidFill>
                <a:latin typeface="Source Sans Pro"/>
                <a:ea typeface="Source Sans Pro"/>
              </a:rPr>
              <a:t>etenir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i="1" lang="fr-FR" sz="13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Ex. : la télécharger sur son disque dur</a:t>
            </a:r>
            <a:endParaRPr b="0" lang="fr-FR" sz="1300" spc="-1" strike="noStrike">
              <a:latin typeface="Arial"/>
            </a:endParaRPr>
          </a:p>
        </p:txBody>
      </p:sp>
      <p:sp>
        <p:nvSpPr>
          <p:cNvPr id="187" name="CustomShape 3"/>
          <p:cNvSpPr/>
          <p:nvPr/>
        </p:nvSpPr>
        <p:spPr>
          <a:xfrm>
            <a:off x="1317600" y="1412280"/>
            <a:ext cx="1906920" cy="97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53640" rIns="53640" tIns="53640" bIns="536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fr-FR" sz="1800" spc="-1" strike="noStrike">
                <a:solidFill>
                  <a:srgbClr val="3452ff"/>
                </a:solidFill>
                <a:latin typeface="Source Sans Pro"/>
                <a:ea typeface="Source Sans Pro"/>
              </a:rPr>
              <a:t>R</a:t>
            </a:r>
            <a:r>
              <a:rPr b="0" lang="fr-FR" sz="1800" spc="-1" strike="noStrike">
                <a:solidFill>
                  <a:srgbClr val="3452ff"/>
                </a:solidFill>
                <a:latin typeface="Source Sans Pro"/>
                <a:ea typeface="Source Sans Pro"/>
              </a:rPr>
              <a:t>éutiliser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i="1" lang="fr-FR" sz="13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Ex. : l'utiliser en classe</a:t>
            </a:r>
            <a:endParaRPr b="0" lang="fr-FR" sz="13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300" spc="-1" strike="noStrike">
              <a:latin typeface="Arial"/>
            </a:endParaRPr>
          </a:p>
        </p:txBody>
      </p:sp>
      <p:sp>
        <p:nvSpPr>
          <p:cNvPr id="188" name="CustomShape 4"/>
          <p:cNvSpPr/>
          <p:nvPr/>
        </p:nvSpPr>
        <p:spPr>
          <a:xfrm>
            <a:off x="3733560" y="770400"/>
            <a:ext cx="1906920" cy="77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53640" rIns="53640" tIns="53640" bIns="536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fr-FR" sz="1800" spc="-1" strike="noStrike">
                <a:solidFill>
                  <a:srgbClr val="3452ff"/>
                </a:solidFill>
                <a:latin typeface="Source Sans Pro"/>
                <a:ea typeface="Source Sans Pro"/>
              </a:rPr>
              <a:t>R</a:t>
            </a:r>
            <a:r>
              <a:rPr b="0" lang="fr-FR" sz="1800" spc="-1" strike="noStrike">
                <a:solidFill>
                  <a:srgbClr val="3452ff"/>
                </a:solidFill>
                <a:latin typeface="Source Sans Pro"/>
                <a:ea typeface="Source Sans Pro"/>
              </a:rPr>
              <a:t>éviser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i="1" lang="fr-FR" sz="13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Ex. : la mettre à jour</a:t>
            </a:r>
            <a:endParaRPr b="0" lang="fr-FR" sz="13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300" spc="-1" strike="noStrike">
              <a:latin typeface="Arial"/>
            </a:endParaRPr>
          </a:p>
        </p:txBody>
      </p:sp>
      <p:sp>
        <p:nvSpPr>
          <p:cNvPr id="189" name="CustomShape 5"/>
          <p:cNvSpPr/>
          <p:nvPr/>
        </p:nvSpPr>
        <p:spPr>
          <a:xfrm>
            <a:off x="6340680" y="1361880"/>
            <a:ext cx="2128320" cy="117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53640" rIns="53640" tIns="53640" bIns="536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fr-FR" sz="1800" spc="-1" strike="noStrike">
                <a:solidFill>
                  <a:srgbClr val="3452ff"/>
                </a:solidFill>
                <a:latin typeface="Source Sans Pro"/>
                <a:ea typeface="Source Sans Pro"/>
              </a:rPr>
              <a:t>R</a:t>
            </a:r>
            <a:r>
              <a:rPr b="0" lang="fr-FR" sz="1800" spc="-1" strike="noStrike">
                <a:solidFill>
                  <a:srgbClr val="3452ff"/>
                </a:solidFill>
                <a:latin typeface="Source Sans Pro"/>
                <a:ea typeface="Source Sans Pro"/>
              </a:rPr>
              <a:t>emixer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i="1" lang="fr-FR" sz="13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Ex. : créer une vidéo avec des images libres, intégrer un chapitre libre à un autre ouvrage</a:t>
            </a:r>
            <a:endParaRPr b="0" lang="fr-FR" sz="1300" spc="-1" strike="noStrike">
              <a:latin typeface="Arial"/>
            </a:endParaRPr>
          </a:p>
        </p:txBody>
      </p:sp>
      <p:sp>
        <p:nvSpPr>
          <p:cNvPr id="190" name="CustomShape 6"/>
          <p:cNvSpPr/>
          <p:nvPr/>
        </p:nvSpPr>
        <p:spPr>
          <a:xfrm>
            <a:off x="6914520" y="2632680"/>
            <a:ext cx="1906920" cy="117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53640" rIns="53640" tIns="53640" bIns="536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fr-FR" sz="1800" spc="-1" strike="noStrike">
                <a:solidFill>
                  <a:srgbClr val="3452ff"/>
                </a:solidFill>
                <a:latin typeface="Source Sans Pro"/>
                <a:ea typeface="Source Sans Pro"/>
              </a:rPr>
              <a:t>R</a:t>
            </a:r>
            <a:r>
              <a:rPr b="0" lang="fr-FR" sz="1800" spc="-1" strike="noStrike">
                <a:solidFill>
                  <a:srgbClr val="3452ff"/>
                </a:solidFill>
                <a:latin typeface="Source Sans Pro"/>
                <a:ea typeface="Source Sans Pro"/>
              </a:rPr>
              <a:t>edistribuer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i="1" lang="fr-FR" sz="13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Ex. : la rendre disponible sur son site de cours ou distribuer des copies</a:t>
            </a:r>
            <a:endParaRPr b="0" lang="fr-FR" sz="1300" spc="-1" strike="noStrike">
              <a:latin typeface="Arial"/>
            </a:endParaRPr>
          </a:p>
        </p:txBody>
      </p:sp>
      <p:sp>
        <p:nvSpPr>
          <p:cNvPr id="191" name="CustomShape 7"/>
          <p:cNvSpPr/>
          <p:nvPr/>
        </p:nvSpPr>
        <p:spPr>
          <a:xfrm>
            <a:off x="252360" y="4107240"/>
            <a:ext cx="4037400" cy="22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53640" rIns="53640" tIns="53640" bIns="536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i="1" lang="fr-FR" sz="8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5R par Wiley (2014) traduit et adapté par la </a:t>
            </a:r>
            <a:r>
              <a:rPr b="0" i="1" lang="fr-FR" sz="800" spc="-1" strike="noStrike" u="sng">
                <a:solidFill>
                  <a:srgbClr val="3452ff"/>
                </a:solidFill>
                <a:uFillTx/>
                <a:latin typeface="Source Sans Pro"/>
                <a:ea typeface="Source Sans Pro"/>
                <a:hlinkClick r:id="rId1"/>
              </a:rPr>
              <a:t>fabriqueREL</a:t>
            </a:r>
            <a:endParaRPr b="0" lang="fr-FR" sz="800" spc="-1" strike="noStrike">
              <a:latin typeface="Arial"/>
            </a:endParaRPr>
          </a:p>
        </p:txBody>
      </p:sp>
      <p:sp>
        <p:nvSpPr>
          <p:cNvPr id="192" name="CustomShape 8"/>
          <p:cNvSpPr/>
          <p:nvPr/>
        </p:nvSpPr>
        <p:spPr>
          <a:xfrm>
            <a:off x="2817000" y="1909080"/>
            <a:ext cx="3607920" cy="123264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3c78d8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3" name="CustomShape 9"/>
          <p:cNvSpPr/>
          <p:nvPr/>
        </p:nvSpPr>
        <p:spPr>
          <a:xfrm>
            <a:off x="3994920" y="2569320"/>
            <a:ext cx="1035720" cy="65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53640" rIns="53640" tIns="53640" bIns="536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18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b="0" lang="fr-FR" sz="18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LES 5 R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194" name="Google Shape;147;g208d16045d7_0_1" descr=""/>
          <p:cNvPicPr/>
          <p:nvPr/>
        </p:nvPicPr>
        <p:blipFill>
          <a:blip r:embed="rId2"/>
          <a:stretch/>
        </p:blipFill>
        <p:spPr>
          <a:xfrm>
            <a:off x="3555360" y="3056760"/>
            <a:ext cx="1914840" cy="948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414720" y="102240"/>
            <a:ext cx="7948080" cy="8589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fr-FR" sz="29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Contexte (10’)</a:t>
            </a:r>
            <a:endParaRPr b="0" lang="fr-FR" sz="29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6" name="Google Shape;153;g217a076e2c8_2_0" descr=""/>
          <p:cNvPicPr/>
          <p:nvPr/>
        </p:nvPicPr>
        <p:blipFill>
          <a:blip r:embed="rId1"/>
          <a:stretch/>
        </p:blipFill>
        <p:spPr>
          <a:xfrm>
            <a:off x="256320" y="881640"/>
            <a:ext cx="6246000" cy="4303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414720" y="102240"/>
            <a:ext cx="7948440" cy="8589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fr-FR" sz="29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Cas pratique (35’)</a:t>
            </a:r>
            <a:endParaRPr b="0" lang="fr-FR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CustomShape 2"/>
          <p:cNvSpPr/>
          <p:nvPr/>
        </p:nvSpPr>
        <p:spPr>
          <a:xfrm>
            <a:off x="478080" y="1794240"/>
            <a:ext cx="8187120" cy="2188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53640" rIns="53640" tIns="27000" bIns="27000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Lançons-nous à la création de notre propre ressource éducative libre.</a:t>
            </a:r>
            <a:endParaRPr b="0" lang="fr-FR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fr-FR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fr-FR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20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Commençons par nous connecter sur </a:t>
            </a:r>
            <a:r>
              <a:rPr b="1" lang="fr-FR" sz="2000" spc="-1" strike="noStrike">
                <a:solidFill>
                  <a:srgbClr val="000000"/>
                </a:solidFill>
                <a:latin typeface="Source Sans Pro"/>
                <a:ea typeface="Source Sans Pro"/>
              </a:rPr>
              <a:t>madoc.univ-nantes.fr</a:t>
            </a:r>
            <a:endParaRPr b="0" lang="fr-FR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fr-FR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fr-F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452ff"/>
      </a:accent1>
      <a:accent2>
        <a:srgbClr val="929393"/>
      </a:accent2>
      <a:accent3>
        <a:srgbClr val="f20066"/>
      </a:accent3>
      <a:accent4>
        <a:srgbClr val="9c1ef1"/>
      </a:accent4>
      <a:accent5>
        <a:srgbClr val="00c6ff"/>
      </a:accent5>
      <a:accent6>
        <a:srgbClr val="03c15e"/>
      </a:accent6>
      <a:hlink>
        <a:srgbClr val="3452ff"/>
      </a:hlink>
      <a:folHlink>
        <a:srgbClr val="f2006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452ff"/>
      </a:accent1>
      <a:accent2>
        <a:srgbClr val="929393"/>
      </a:accent2>
      <a:accent3>
        <a:srgbClr val="f20066"/>
      </a:accent3>
      <a:accent4>
        <a:srgbClr val="9c1ef1"/>
      </a:accent4>
      <a:accent5>
        <a:srgbClr val="00c6ff"/>
      </a:accent5>
      <a:accent6>
        <a:srgbClr val="03c15e"/>
      </a:accent6>
      <a:hlink>
        <a:srgbClr val="3452ff"/>
      </a:hlink>
      <a:folHlink>
        <a:srgbClr val="f2006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452ff"/>
      </a:accent1>
      <a:accent2>
        <a:srgbClr val="929393"/>
      </a:accent2>
      <a:accent3>
        <a:srgbClr val="f20066"/>
      </a:accent3>
      <a:accent4>
        <a:srgbClr val="9c1ef1"/>
      </a:accent4>
      <a:accent5>
        <a:srgbClr val="00c6ff"/>
      </a:accent5>
      <a:accent6>
        <a:srgbClr val="03c15e"/>
      </a:accent6>
      <a:hlink>
        <a:srgbClr val="3452ff"/>
      </a:hlink>
      <a:folHlink>
        <a:srgbClr val="f2006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452ff"/>
      </a:accent1>
      <a:accent2>
        <a:srgbClr val="929393"/>
      </a:accent2>
      <a:accent3>
        <a:srgbClr val="f20066"/>
      </a:accent3>
      <a:accent4>
        <a:srgbClr val="9c1ef1"/>
      </a:accent4>
      <a:accent5>
        <a:srgbClr val="00c6ff"/>
      </a:accent5>
      <a:accent6>
        <a:srgbClr val="03c15e"/>
      </a:accent6>
      <a:hlink>
        <a:srgbClr val="3452ff"/>
      </a:hlink>
      <a:folHlink>
        <a:srgbClr val="f2006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Application>LibreOffice/6.4.7.2$Linux_X86_64 LibreOffice_project/40$Build-2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2019-11-20T14:44:30Z</dcterms:created>
  <dc:creator>CreativeCorpOmega</dc:creator>
  <dc:description/>
  <dc:language>fr-FR</dc:language>
  <cp:lastModifiedBy/>
  <dcterms:modified xsi:type="dcterms:W3CDTF">2023-06-14T17:52:46Z</dcterms:modified>
  <cp:revision>1</cp:revision>
  <dc:subject/>
  <dc:title/>
</cp:coreProperties>
</file>