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6"/>
  </p:notesMasterIdLst>
  <p:handoutMasterIdLst>
    <p:handoutMasterId r:id="rId87"/>
  </p:handoutMasterIdLst>
  <p:sldIdLst>
    <p:sldId id="309" r:id="rId5"/>
    <p:sldId id="266" r:id="rId6"/>
    <p:sldId id="258" r:id="rId7"/>
    <p:sldId id="351" r:id="rId8"/>
    <p:sldId id="323" r:id="rId9"/>
    <p:sldId id="442" r:id="rId10"/>
    <p:sldId id="350" r:id="rId11"/>
    <p:sldId id="377" r:id="rId12"/>
    <p:sldId id="314" r:id="rId13"/>
    <p:sldId id="379" r:id="rId14"/>
    <p:sldId id="441" r:id="rId15"/>
    <p:sldId id="378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40" r:id="rId26"/>
    <p:sldId id="356" r:id="rId27"/>
    <p:sldId id="389" r:id="rId28"/>
    <p:sldId id="390" r:id="rId29"/>
    <p:sldId id="450" r:id="rId30"/>
    <p:sldId id="444" r:id="rId31"/>
    <p:sldId id="445" r:id="rId32"/>
    <p:sldId id="446" r:id="rId33"/>
    <p:sldId id="447" r:id="rId34"/>
    <p:sldId id="448" r:id="rId35"/>
    <p:sldId id="449" r:id="rId36"/>
    <p:sldId id="443" r:id="rId37"/>
    <p:sldId id="451" r:id="rId38"/>
    <p:sldId id="349" r:id="rId39"/>
    <p:sldId id="375" r:id="rId40"/>
    <p:sldId id="395" r:id="rId41"/>
    <p:sldId id="453" r:id="rId42"/>
    <p:sldId id="396" r:id="rId43"/>
    <p:sldId id="454" r:id="rId44"/>
    <p:sldId id="399" r:id="rId45"/>
    <p:sldId id="452" r:id="rId46"/>
    <p:sldId id="400" r:id="rId47"/>
    <p:sldId id="397" r:id="rId48"/>
    <p:sldId id="398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55" r:id="rId59"/>
    <p:sldId id="410" r:id="rId60"/>
    <p:sldId id="411" r:id="rId61"/>
    <p:sldId id="414" r:id="rId62"/>
    <p:sldId id="391" r:id="rId63"/>
    <p:sldId id="456" r:id="rId64"/>
    <p:sldId id="457" r:id="rId65"/>
    <p:sldId id="392" r:id="rId66"/>
    <p:sldId id="393" r:id="rId67"/>
    <p:sldId id="458" r:id="rId68"/>
    <p:sldId id="459" r:id="rId69"/>
    <p:sldId id="394" r:id="rId70"/>
    <p:sldId id="412" r:id="rId71"/>
    <p:sldId id="460" r:id="rId72"/>
    <p:sldId id="461" r:id="rId73"/>
    <p:sldId id="462" r:id="rId74"/>
    <p:sldId id="463" r:id="rId75"/>
    <p:sldId id="464" r:id="rId76"/>
    <p:sldId id="465" r:id="rId77"/>
    <p:sldId id="466" r:id="rId78"/>
    <p:sldId id="467" r:id="rId79"/>
    <p:sldId id="469" r:id="rId80"/>
    <p:sldId id="468" r:id="rId81"/>
    <p:sldId id="470" r:id="rId82"/>
    <p:sldId id="471" r:id="rId83"/>
    <p:sldId id="472" r:id="rId84"/>
    <p:sldId id="304" r:id="rId8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A83"/>
    <a:srgbClr val="E60019"/>
    <a:srgbClr val="000000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2" autoAdjust="0"/>
    <p:restoredTop sz="78837" autoAdjust="0"/>
  </p:normalViewPr>
  <p:slideViewPr>
    <p:cSldViewPr snapToGrid="0">
      <p:cViewPr varScale="1">
        <p:scale>
          <a:sx n="91" d="100"/>
          <a:sy n="91" d="100"/>
        </p:scale>
        <p:origin x="744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5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86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826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trajectoire d’un ion suivra exactement la forme circulaire (de rayon r) du tube de vol si: - la force centrifuge (mv2 / r ou </a:t>
            </a:r>
            <a:r>
              <a:rPr lang="fr-FR" dirty="0" err="1" smtClean="0"/>
              <a:t>mw</a:t>
            </a:r>
            <a:r>
              <a:rPr lang="fr-FR" dirty="0" smtClean="0"/>
              <a:t> 2 r) - la force de déflexion magnétique (</a:t>
            </a:r>
            <a:r>
              <a:rPr lang="fr-FR" dirty="0" err="1" smtClean="0"/>
              <a:t>Bzev</a:t>
            </a:r>
            <a:r>
              <a:rPr lang="fr-FR" dirty="0" smtClean="0"/>
              <a:t>) se compensent exactement . Or </a:t>
            </a:r>
            <a:r>
              <a:rPr lang="fr-FR" dirty="0" err="1" smtClean="0"/>
              <a:t>Ec</a:t>
            </a:r>
            <a:r>
              <a:rPr lang="fr-FR" dirty="0" smtClean="0"/>
              <a:t> = ½ mv2 = </a:t>
            </a:r>
            <a:r>
              <a:rPr lang="fr-FR" dirty="0" err="1" smtClean="0"/>
              <a:t>zeV</a:t>
            </a:r>
            <a:r>
              <a:rPr lang="fr-FR" dirty="0" smtClean="0"/>
              <a:t> Donc, s’il y a équilibre des forces mv2 / r = </a:t>
            </a:r>
            <a:r>
              <a:rPr lang="fr-FR" dirty="0" err="1" smtClean="0"/>
              <a:t>Bzev</a:t>
            </a:r>
            <a:r>
              <a:rPr lang="fr-FR" dirty="0" smtClean="0"/>
              <a:t> D’où m/z = B2 r 2 e / 2V On voit qu’un ion ayant un m/z donné pourra passer la déflexion magnétique sans être détruit pour une certaine valeur de B (que l’on fait varier lors de la prise du spectre). r, e et V sont des constantes.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80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891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45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386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92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13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20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5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731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006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trajectoire d’un ion suivra exactement la forme circulaire (de rayon r) du tube de vol si: - la force centrifuge (mv2 / r ou </a:t>
            </a:r>
            <a:r>
              <a:rPr lang="fr-FR" dirty="0" err="1" smtClean="0"/>
              <a:t>mw</a:t>
            </a:r>
            <a:r>
              <a:rPr lang="fr-FR" dirty="0" smtClean="0"/>
              <a:t> 2 r) - la force de déflexion magnétique (</a:t>
            </a:r>
            <a:r>
              <a:rPr lang="fr-FR" dirty="0" err="1" smtClean="0"/>
              <a:t>Bzev</a:t>
            </a:r>
            <a:r>
              <a:rPr lang="fr-FR" dirty="0" smtClean="0"/>
              <a:t>) se compensent exactement . Or </a:t>
            </a:r>
            <a:r>
              <a:rPr lang="fr-FR" dirty="0" err="1" smtClean="0"/>
              <a:t>Ec</a:t>
            </a:r>
            <a:r>
              <a:rPr lang="fr-FR" dirty="0" smtClean="0"/>
              <a:t> = ½ mv2 = </a:t>
            </a:r>
            <a:r>
              <a:rPr lang="fr-FR" dirty="0" err="1" smtClean="0"/>
              <a:t>zeV</a:t>
            </a:r>
            <a:r>
              <a:rPr lang="fr-FR" dirty="0" smtClean="0"/>
              <a:t> Donc, s’il y a équilibre des forces mv2 / r = </a:t>
            </a:r>
            <a:r>
              <a:rPr lang="fr-FR" dirty="0" err="1" smtClean="0"/>
              <a:t>Bzev</a:t>
            </a:r>
            <a:r>
              <a:rPr lang="fr-FR" dirty="0" smtClean="0"/>
              <a:t> D’où m/z = B2 r 2 e / 2V On voit qu’un ion ayant un m/z donné pourra passer la déflexion magnétique sans être détruit pour une certaine valeur de B (que l’on fait varier lors de la prise du spectre). r, e et V sont des constantes.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962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503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06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trajectoire d’un ion suivra exactement la forme circulaire (de rayon r) du tube de vol si: - la force centrifuge (mv2 / r ou </a:t>
            </a:r>
            <a:r>
              <a:rPr lang="fr-FR" dirty="0" err="1" smtClean="0"/>
              <a:t>mw</a:t>
            </a:r>
            <a:r>
              <a:rPr lang="fr-FR" dirty="0" smtClean="0"/>
              <a:t> 2 r) - la force de déflexion magnétique (</a:t>
            </a:r>
            <a:r>
              <a:rPr lang="fr-FR" dirty="0" err="1" smtClean="0"/>
              <a:t>Bzev</a:t>
            </a:r>
            <a:r>
              <a:rPr lang="fr-FR" dirty="0" smtClean="0"/>
              <a:t>) se compensent exactement . Or </a:t>
            </a:r>
            <a:r>
              <a:rPr lang="fr-FR" dirty="0" err="1" smtClean="0"/>
              <a:t>Ec</a:t>
            </a:r>
            <a:r>
              <a:rPr lang="fr-FR" dirty="0" smtClean="0"/>
              <a:t> = ½ mv2 = </a:t>
            </a:r>
            <a:r>
              <a:rPr lang="fr-FR" dirty="0" err="1" smtClean="0"/>
              <a:t>zeV</a:t>
            </a:r>
            <a:r>
              <a:rPr lang="fr-FR" dirty="0" smtClean="0"/>
              <a:t> Donc, s’il y a équilibre des forces mv2 / r = </a:t>
            </a:r>
            <a:r>
              <a:rPr lang="fr-FR" dirty="0" err="1" smtClean="0"/>
              <a:t>Bzev</a:t>
            </a:r>
            <a:r>
              <a:rPr lang="fr-FR" dirty="0" smtClean="0"/>
              <a:t> D’où m/z = B2 r 2 e / 2V On voit qu’un ion ayant un m/z donné pourra passer la déflexion magnétique sans être détruit pour une certaine valeur de B (que l’on fait varier lors de la prise du spectre). r, e et V sont des constantes.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206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625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Kinetic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smtClean="0"/>
              <a:t> Discrimination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550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081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0013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2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053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656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8648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65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31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651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6451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766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9785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trajectoire d’un ion suivra exactement la forme circulaire (de rayon r) du tube de vol si: - la force centrifuge (mv2 / r ou </a:t>
            </a:r>
            <a:r>
              <a:rPr lang="fr-FR" dirty="0" err="1" smtClean="0"/>
              <a:t>mw</a:t>
            </a:r>
            <a:r>
              <a:rPr lang="fr-FR" dirty="0" smtClean="0"/>
              <a:t> 2 r) - la force de déflexion magnétique (</a:t>
            </a:r>
            <a:r>
              <a:rPr lang="fr-FR" dirty="0" err="1" smtClean="0"/>
              <a:t>Bzev</a:t>
            </a:r>
            <a:r>
              <a:rPr lang="fr-FR" dirty="0" smtClean="0"/>
              <a:t>) se compensent exactement . Or </a:t>
            </a:r>
            <a:r>
              <a:rPr lang="fr-FR" dirty="0" err="1" smtClean="0"/>
              <a:t>Ec</a:t>
            </a:r>
            <a:r>
              <a:rPr lang="fr-FR" dirty="0" smtClean="0"/>
              <a:t> = ½ mv2 = </a:t>
            </a:r>
            <a:r>
              <a:rPr lang="fr-FR" dirty="0" err="1" smtClean="0"/>
              <a:t>zeV</a:t>
            </a:r>
            <a:r>
              <a:rPr lang="fr-FR" dirty="0" smtClean="0"/>
              <a:t> Donc, s’il y a équilibre des forces mv2 / r = </a:t>
            </a:r>
            <a:r>
              <a:rPr lang="fr-FR" dirty="0" err="1" smtClean="0"/>
              <a:t>Bzev</a:t>
            </a:r>
            <a:r>
              <a:rPr lang="fr-FR" dirty="0" smtClean="0"/>
              <a:t> D’où m/z = B2 r 2 e / 2V On voit qu’un ion ayant un m/z donné pourra passer la déflexion magnétique sans être détruit pour une certaine valeur de B (que l’on fait varier lors de la prise du spectre). r, e et V sont des constantes.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7507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96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ETV: </a:t>
            </a:r>
            <a:r>
              <a:rPr lang="fr-FR" dirty="0" err="1" smtClean="0"/>
              <a:t>Electrotermal</a:t>
            </a:r>
            <a:r>
              <a:rPr lang="fr-FR" dirty="0" smtClean="0"/>
              <a:t> Vaporisation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687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8163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7660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083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trajectoire d’un ion suivra exactement la forme circulaire (de rayon r) du tube de vol si: - la force centrifuge (mv2 / r ou </a:t>
            </a:r>
            <a:r>
              <a:rPr lang="fr-FR" dirty="0" err="1" smtClean="0"/>
              <a:t>mw</a:t>
            </a:r>
            <a:r>
              <a:rPr lang="fr-FR" dirty="0" smtClean="0"/>
              <a:t> 2 r) - la force de déflexion magnétique (</a:t>
            </a:r>
            <a:r>
              <a:rPr lang="fr-FR" dirty="0" err="1" smtClean="0"/>
              <a:t>Bzev</a:t>
            </a:r>
            <a:r>
              <a:rPr lang="fr-FR" dirty="0" smtClean="0"/>
              <a:t>) se compensent exactement . Or </a:t>
            </a:r>
            <a:r>
              <a:rPr lang="fr-FR" dirty="0" err="1" smtClean="0"/>
              <a:t>Ec</a:t>
            </a:r>
            <a:r>
              <a:rPr lang="fr-FR" dirty="0" smtClean="0"/>
              <a:t> = ½ mv2 = </a:t>
            </a:r>
            <a:r>
              <a:rPr lang="fr-FR" dirty="0" err="1" smtClean="0"/>
              <a:t>zeV</a:t>
            </a:r>
            <a:r>
              <a:rPr lang="fr-FR" dirty="0" smtClean="0"/>
              <a:t> Donc, s’il y a équilibre des forces mv2 / r = </a:t>
            </a:r>
            <a:r>
              <a:rPr lang="fr-FR" dirty="0" err="1" smtClean="0"/>
              <a:t>Bzev</a:t>
            </a:r>
            <a:r>
              <a:rPr lang="fr-FR" dirty="0" smtClean="0"/>
              <a:t> D’où m/z = B2 r 2 e / 2V On voit qu’un ion ayant un m/z donné pourra passer la déflexion magnétique sans être détruit pour une certaine valeur de B (que l’on fait varier lors de la prise du spectre). r, e et V sont des constantes.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56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47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1780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8667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trajectoire d’un ion suivra exactement la forme circulaire (de rayon r) du tube de vol si: - la force centrifuge (mv2 / r ou </a:t>
            </a:r>
            <a:r>
              <a:rPr lang="fr-FR" dirty="0" err="1" smtClean="0"/>
              <a:t>mw</a:t>
            </a:r>
            <a:r>
              <a:rPr lang="fr-FR" dirty="0" smtClean="0"/>
              <a:t> 2 r) - la force de déflexion magnétique (</a:t>
            </a:r>
            <a:r>
              <a:rPr lang="fr-FR" dirty="0" err="1" smtClean="0"/>
              <a:t>Bzev</a:t>
            </a:r>
            <a:r>
              <a:rPr lang="fr-FR" dirty="0" smtClean="0"/>
              <a:t>) se compensent exactement . Or </a:t>
            </a:r>
            <a:r>
              <a:rPr lang="fr-FR" dirty="0" err="1" smtClean="0"/>
              <a:t>Ec</a:t>
            </a:r>
            <a:r>
              <a:rPr lang="fr-FR" dirty="0" smtClean="0"/>
              <a:t> = ½ mv2 = </a:t>
            </a:r>
            <a:r>
              <a:rPr lang="fr-FR" dirty="0" err="1" smtClean="0"/>
              <a:t>zeV</a:t>
            </a:r>
            <a:r>
              <a:rPr lang="fr-FR" dirty="0" smtClean="0"/>
              <a:t> Donc, s’il y a équilibre des forces mv2 / r = </a:t>
            </a:r>
            <a:r>
              <a:rPr lang="fr-FR" dirty="0" err="1" smtClean="0"/>
              <a:t>Bzev</a:t>
            </a:r>
            <a:r>
              <a:rPr lang="fr-FR" dirty="0" smtClean="0"/>
              <a:t> D’où m/z = B2 r 2 e / 2V On voit qu’un ion ayant un m/z donné pourra passer la déflexion magnétique sans être détruit pour une certaine valeur de B (que l’on fait varier lors de la prise du spectre). r, e et V sont des constantes.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23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16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1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0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La trajectoire d’un ion suivra exactement la forme circulaire (de rayon r) du tube de vol si: - la force centrifuge (mv2 / r ou </a:t>
            </a:r>
            <a:r>
              <a:rPr lang="fr-FR" dirty="0" err="1" smtClean="0"/>
              <a:t>mw</a:t>
            </a:r>
            <a:r>
              <a:rPr lang="fr-FR" dirty="0" smtClean="0"/>
              <a:t> 2 r) - la force de déflexion magnétique (</a:t>
            </a:r>
            <a:r>
              <a:rPr lang="fr-FR" dirty="0" err="1" smtClean="0"/>
              <a:t>Bzev</a:t>
            </a:r>
            <a:r>
              <a:rPr lang="fr-FR" dirty="0" smtClean="0"/>
              <a:t>) se compensent exactement . Or </a:t>
            </a:r>
            <a:r>
              <a:rPr lang="fr-FR" dirty="0" err="1" smtClean="0"/>
              <a:t>Ec</a:t>
            </a:r>
            <a:r>
              <a:rPr lang="fr-FR" dirty="0" smtClean="0"/>
              <a:t> = ½ mv2 = </a:t>
            </a:r>
            <a:r>
              <a:rPr lang="fr-FR" dirty="0" err="1" smtClean="0"/>
              <a:t>zeV</a:t>
            </a:r>
            <a:r>
              <a:rPr lang="fr-FR" dirty="0" smtClean="0"/>
              <a:t> Donc, s’il y a équilibre des forces mv2 / r = </a:t>
            </a:r>
            <a:r>
              <a:rPr lang="fr-FR" dirty="0" err="1" smtClean="0"/>
              <a:t>Bzev</a:t>
            </a:r>
            <a:r>
              <a:rPr lang="fr-FR" dirty="0" smtClean="0"/>
              <a:t> D’où m/z = B2 r 2 e / 2V On voit qu’un ion ayant un m/z donné pourra passer la déflexion magnétique sans être détruit pour une certaine valeur de B (que l’on fait varier lors de la prise du spectre). r, e et V sont des constantes.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2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5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mailto:Laetitia.kasprzak@cea.fr" TargetMode="Externa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95" y="2533944"/>
            <a:ext cx="5294312" cy="163073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Cours ICP-MS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400" dirty="0" smtClean="0"/>
              <a:t>Spectrométrie de Masse à Plasma à Couplage Inductif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sz="1400" i="1" dirty="0" err="1" smtClean="0"/>
              <a:t>Inductively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Coupled</a:t>
            </a:r>
            <a:r>
              <a:rPr lang="fr-FR" sz="1400" i="1" dirty="0" smtClean="0"/>
              <a:t> Plasma – Mass </a:t>
            </a:r>
            <a:r>
              <a:rPr lang="fr-FR" sz="1400" i="1" dirty="0" err="1" smtClean="0"/>
              <a:t>Spectrometry</a:t>
            </a: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400" i="1" dirty="0" smtClean="0"/>
              <a:t/>
            </a:r>
            <a:br>
              <a:rPr lang="fr-FR" sz="1400" i="1" dirty="0" smtClean="0"/>
            </a:br>
            <a:r>
              <a:rPr lang="fr-FR" sz="1400" dirty="0" smtClean="0"/>
              <a:t>Partie 2: Analyses par ICP-MS, Interférences</a:t>
            </a:r>
            <a:endParaRPr lang="fr-FR" sz="1400" dirty="0"/>
          </a:p>
        </p:txBody>
      </p:sp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712EEB09-85E0-A5FF-2ACC-B021A712D7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0"/>
            <a:ext cx="6756400" cy="68580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367" y="6028361"/>
            <a:ext cx="1584960" cy="8001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41" y="1057342"/>
            <a:ext cx="3026602" cy="1016430"/>
          </a:xfrm>
          <a:prstGeom prst="rect">
            <a:avLst/>
          </a:prstGeom>
        </p:spPr>
      </p:pic>
      <p:sp>
        <p:nvSpPr>
          <p:cNvPr id="9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 txBox="1">
            <a:spLocks/>
          </p:cNvSpPr>
          <p:nvPr/>
        </p:nvSpPr>
        <p:spPr bwMode="gray">
          <a:xfrm>
            <a:off x="731837" y="4415362"/>
            <a:ext cx="5568223" cy="17170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None/>
              <a:defRPr sz="15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35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None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None/>
              <a:defRPr sz="1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Laëtitia KASPRZAK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(laetitia.kasprzak@cea.fr)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DC05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ISAS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épartement de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echerche sur les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atériaux et la </a:t>
            </a: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hysico-Chimie pour les énergies bas carbone,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CEA ,Université Paris-Saclay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F-91191 Gif-sur-Yvette, France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 smtClean="0">
              <a:ln>
                <a:noFill/>
              </a:ln>
              <a:solidFill>
                <a:srgbClr val="DC05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C05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Nantes, le 28 Février 2024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DC05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066801"/>
            <a:ext cx="11256962" cy="4846638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 smtClean="0"/>
              <a:t>Causées par des ions mono-atomiques ou poly-atomiques ayant la même masse nominale (</a:t>
            </a:r>
            <a:r>
              <a:rPr lang="da-DK" b="1" dirty="0" smtClean="0">
                <a:solidFill>
                  <a:schemeClr val="tx2"/>
                </a:solidFill>
              </a:rPr>
              <a:t>m/z</a:t>
            </a:r>
            <a:r>
              <a:rPr lang="da-DK" b="1" dirty="0" smtClean="0"/>
              <a:t>) que l’élément d’intérêt.</a:t>
            </a:r>
          </a:p>
          <a:p>
            <a:endParaRPr lang="da-DK" b="1" dirty="0" smtClean="0"/>
          </a:p>
          <a:p>
            <a:r>
              <a:rPr lang="da-DK" b="1" u="sng" dirty="0" smtClean="0"/>
              <a:t>4 types d’interférences spectrales:</a:t>
            </a:r>
            <a:endParaRPr lang="da-DK" b="1" u="sng" dirty="0"/>
          </a:p>
          <a:p>
            <a:r>
              <a:rPr lang="fr-FR" dirty="0" smtClean="0"/>
              <a:t> </a:t>
            </a:r>
            <a:endParaRPr lang="da-DK" dirty="0" smtClean="0"/>
          </a:p>
          <a:p>
            <a:pPr lvl="1"/>
            <a:r>
              <a:rPr lang="da-DK" b="1" dirty="0" smtClean="0"/>
              <a:t>Interférences isobariques: </a:t>
            </a:r>
            <a:r>
              <a:rPr lang="da-DK" dirty="0" smtClean="0"/>
              <a:t>isotopes d’élements différents possédant la même masse (m/z)</a:t>
            </a:r>
          </a:p>
          <a:p>
            <a:pPr marL="0" lvl="1" indent="0">
              <a:buNone/>
            </a:pPr>
            <a:r>
              <a:rPr lang="da-DK" dirty="0" smtClean="0"/>
              <a:t>	 </a:t>
            </a:r>
            <a:endParaRPr lang="da-DK" b="1" dirty="0" smtClean="0"/>
          </a:p>
          <a:p>
            <a:pPr lvl="1"/>
            <a:r>
              <a:rPr lang="da-DK" b="1" dirty="0" smtClean="0"/>
              <a:t>Interférences polyatomiques: </a:t>
            </a:r>
            <a:r>
              <a:rPr lang="da-DK" dirty="0" smtClean="0"/>
              <a:t>espèces formées à partir de précurseurs présents dans le plasma (gaz atmosphériques, eau, cides, ...)</a:t>
            </a:r>
          </a:p>
          <a:p>
            <a:pPr marL="266700" lvl="2" indent="0">
              <a:buNone/>
            </a:pPr>
            <a:r>
              <a:rPr lang="da-DK" i="1" dirty="0" smtClean="0">
                <a:solidFill>
                  <a:schemeClr val="accent5"/>
                </a:solidFill>
              </a:rPr>
              <a:t>Origines probables: </a:t>
            </a:r>
            <a:r>
              <a:rPr lang="da-DK" dirty="0" smtClean="0"/>
              <a:t>réactions de condensation dans la chambre d’expansion, au niveau du cône échantilloneur, ...?</a:t>
            </a:r>
          </a:p>
          <a:p>
            <a:pPr lvl="1"/>
            <a:endParaRPr lang="da-DK" b="1" dirty="0"/>
          </a:p>
          <a:p>
            <a:pPr lvl="1"/>
            <a:r>
              <a:rPr lang="da-DK" b="1" dirty="0" smtClean="0"/>
              <a:t>Interférences liées aux ions doublement chargés:</a:t>
            </a:r>
            <a:r>
              <a:rPr lang="da-DK" dirty="0" smtClean="0"/>
              <a:t> liées au potentiel de seconde ionisation de l’élément interférent &lt; celui de l’Ar </a:t>
            </a:r>
            <a:r>
              <a:rPr lang="da-DK" b="1" dirty="0" smtClean="0">
                <a:solidFill>
                  <a:schemeClr val="tx2"/>
                </a:solidFill>
              </a:rPr>
              <a:t>(15,76 eV)</a:t>
            </a:r>
          </a:p>
          <a:p>
            <a:pPr lvl="1"/>
            <a:endParaRPr lang="da-DK" b="1" dirty="0"/>
          </a:p>
          <a:p>
            <a:pPr lvl="1"/>
            <a:r>
              <a:rPr lang="da-DK" b="1" dirty="0" smtClean="0"/>
              <a:t>Interférences liées au recouvrement de pics</a:t>
            </a:r>
          </a:p>
          <a:p>
            <a:pPr marL="0" lvl="1" indent="0">
              <a:buNone/>
            </a:pP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spectrales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6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spectrales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185862"/>
            <a:ext cx="11019896" cy="47275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988734" y="5974318"/>
            <a:ext cx="91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Spectre d’eau </a:t>
            </a:r>
            <a:r>
              <a:rPr lang="fr-FR" b="1" dirty="0" err="1" smtClean="0"/>
              <a:t>milliQ</a:t>
            </a:r>
            <a:r>
              <a:rPr lang="fr-FR" b="1" dirty="0" smtClean="0"/>
              <a:t> de la masse 40 à la masse 90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1425535" y="3549650"/>
            <a:ext cx="461665" cy="258532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dirty="0" smtClean="0"/>
              <a:t>@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/>
              <a:t>g</a:t>
            </a:r>
            <a:r>
              <a:rPr lang="fr-FR" dirty="0" smtClean="0"/>
              <a:t>uide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8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085851"/>
            <a:ext cx="10728325" cy="5257800"/>
          </a:xfrm>
        </p:spPr>
        <p:txBody>
          <a:bodyPr>
            <a:normAutofit/>
          </a:bodyPr>
          <a:lstStyle/>
          <a:p>
            <a:pPr algn="just"/>
            <a:r>
              <a:rPr lang="fr-FR" b="1" i="1" dirty="0" smtClean="0"/>
              <a:t>Interférence générée par un isotope appartenant à un élément différent de l’</a:t>
            </a:r>
            <a:r>
              <a:rPr lang="fr-FR" b="1" i="1" dirty="0" err="1" smtClean="0"/>
              <a:t>analyte</a:t>
            </a:r>
            <a:r>
              <a:rPr lang="fr-FR" b="1" i="1" dirty="0" smtClean="0"/>
              <a:t> mais de rapport masse sur charge (m/z) suffisamment proche de celui de l’</a:t>
            </a:r>
            <a:r>
              <a:rPr lang="fr-FR" b="1" i="1" dirty="0" err="1" smtClean="0"/>
              <a:t>analyte</a:t>
            </a:r>
            <a:r>
              <a:rPr lang="fr-FR" b="1" i="1" dirty="0" smtClean="0"/>
              <a:t> pour ne pas pouvoir être séparé par le filtre de masse</a:t>
            </a:r>
          </a:p>
          <a:p>
            <a:pPr algn="just"/>
            <a:r>
              <a:rPr lang="fr-FR" dirty="0"/>
              <a:t>	</a:t>
            </a:r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 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Résolution des interférences isobariques:</a:t>
            </a:r>
          </a:p>
          <a:p>
            <a:pPr marL="1360488" lvl="4" indent="-285750"/>
            <a:r>
              <a:rPr lang="fr-FR" dirty="0" smtClean="0"/>
              <a:t>Choix d’un isotope non interféré (</a:t>
            </a:r>
            <a:r>
              <a:rPr lang="fr-FR" dirty="0" err="1" smtClean="0"/>
              <a:t>pb</a:t>
            </a:r>
            <a:r>
              <a:rPr lang="fr-FR" dirty="0" smtClean="0"/>
              <a:t> pour les éléments mono-isotopiques)</a:t>
            </a:r>
          </a:p>
          <a:p>
            <a:pPr marL="1360488" lvl="4" indent="-285750" algn="just"/>
            <a:r>
              <a:rPr lang="fr-FR" dirty="0" smtClean="0"/>
              <a:t> élimination de la matrice</a:t>
            </a:r>
          </a:p>
          <a:p>
            <a:pPr marL="1360488" lvl="4" indent="-285750" algn="just"/>
            <a:r>
              <a:rPr lang="fr-FR" dirty="0" smtClean="0"/>
              <a:t>Plasma froid</a:t>
            </a:r>
          </a:p>
          <a:p>
            <a:pPr marL="1360488" lvl="4" indent="-285750" algn="just"/>
            <a:r>
              <a:rPr lang="fr-FR" dirty="0" smtClean="0"/>
              <a:t>Equation de correction</a:t>
            </a:r>
          </a:p>
          <a:p>
            <a:pPr marL="1360488" lvl="4" indent="-285750" algn="just"/>
            <a:r>
              <a:rPr lang="fr-FR" dirty="0" smtClean="0"/>
              <a:t>Mécanisme </a:t>
            </a:r>
            <a:r>
              <a:rPr lang="fr-FR" dirty="0" err="1" smtClean="0"/>
              <a:t>collisionnel</a:t>
            </a:r>
            <a:r>
              <a:rPr lang="fr-FR" dirty="0" smtClean="0"/>
              <a:t> et réactionnel</a:t>
            </a:r>
          </a:p>
          <a:p>
            <a:pPr marL="1360488" lvl="4" indent="-285750" algn="just"/>
            <a:endParaRPr lang="fr-FR" dirty="0"/>
          </a:p>
          <a:p>
            <a:endParaRPr lang="fr-FR" dirty="0" smtClean="0">
              <a:solidFill>
                <a:schemeClr val="accent5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spectrales isobariques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24677"/>
              </p:ext>
            </p:extLst>
          </p:nvPr>
        </p:nvGraphicFramePr>
        <p:xfrm>
          <a:off x="2378075" y="2105553"/>
          <a:ext cx="8128000" cy="191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>
                  <a:extLst>
                    <a:ext uri="{9D8B030D-6E8A-4147-A177-3AD203B41FA5}">
                      <a16:colId xmlns:a16="http://schemas.microsoft.com/office/drawing/2014/main" val="35147561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7960069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550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777046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32632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84701968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231435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79968667"/>
                    </a:ext>
                  </a:extLst>
                </a:gridCol>
              </a:tblGrid>
              <a:tr h="594785">
                <a:tc rowSpan="2"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      </a:t>
                      </a:r>
                    </a:p>
                    <a:p>
                      <a:pPr algn="l"/>
                      <a:r>
                        <a:rPr lang="fr-FR" dirty="0" smtClean="0"/>
                        <a:t>                 </a:t>
                      </a:r>
                    </a:p>
                    <a:p>
                      <a:pPr algn="l"/>
                      <a:r>
                        <a:rPr lang="fr-FR" sz="1600" dirty="0" smtClean="0"/>
                        <a:t>                m</a:t>
                      </a:r>
                    </a:p>
                    <a:p>
                      <a:pPr algn="l"/>
                      <a:r>
                        <a:rPr lang="fr-FR" sz="1600" dirty="0" smtClean="0"/>
                        <a:t>Elément</a:t>
                      </a:r>
                      <a:endParaRPr lang="fr-FR" sz="1600" dirty="0"/>
                    </a:p>
                  </a:txBody>
                  <a:tcPr marL="3600" marR="3600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Abondance isotopique (%)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82215"/>
                  </a:ext>
                </a:extLst>
              </a:tr>
              <a:tr h="57957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36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38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42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43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44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48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92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Ar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0,34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0,06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99,6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714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Ca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/>
                          </a:solidFill>
                        </a:rPr>
                        <a:t>96,9</a:t>
                      </a:r>
                      <a:endParaRPr lang="fr-FR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0,65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2,09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0,19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904520"/>
                  </a:ext>
                </a:extLst>
              </a:tr>
            </a:tbl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2378075" y="2105552"/>
            <a:ext cx="1184932" cy="114214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9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085851"/>
            <a:ext cx="10728325" cy="5257800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>
                <a:solidFill>
                  <a:schemeClr val="accent5"/>
                </a:solidFill>
              </a:rPr>
              <a:t>Plasma froid</a:t>
            </a:r>
          </a:p>
          <a:p>
            <a:pPr algn="just"/>
            <a:r>
              <a:rPr lang="fr-FR" dirty="0">
                <a:solidFill>
                  <a:schemeClr val="accent5"/>
                </a:solidFill>
              </a:rPr>
              <a:t>	</a:t>
            </a:r>
            <a:r>
              <a:rPr lang="fr-FR" b="1" dirty="0" smtClean="0"/>
              <a:t>Optimisation du plasma dans des conditions particulières: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moins énergétique ce qui limite l’ionisation à certains éléments (ceux dont le PI est &lt; 8 eV)</a:t>
            </a:r>
          </a:p>
          <a:p>
            <a:pPr algn="just"/>
            <a:r>
              <a:rPr lang="fr-FR" dirty="0" smtClean="0"/>
              <a:t>	RF plasma froid de l’ordre de 800 – 1 000 W (au lieu de 1 350 W)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chemeClr val="accent5"/>
                </a:solidFill>
              </a:rPr>
              <a:t>Equation de correction</a:t>
            </a:r>
            <a:endParaRPr lang="fr-FR" b="1" dirty="0">
              <a:solidFill>
                <a:schemeClr val="accent5"/>
              </a:solidFill>
            </a:endParaRPr>
          </a:p>
          <a:p>
            <a:pPr algn="just"/>
            <a:r>
              <a:rPr lang="fr-FR" dirty="0">
                <a:solidFill>
                  <a:schemeClr val="accent5"/>
                </a:solidFill>
              </a:rPr>
              <a:t>	</a:t>
            </a:r>
            <a:r>
              <a:rPr lang="fr-FR" b="1" dirty="0" smtClean="0"/>
              <a:t>Ex: analyse de Cd en présence de Sn</a:t>
            </a:r>
          </a:p>
          <a:p>
            <a:pPr algn="just"/>
            <a:r>
              <a:rPr lang="fr-FR" b="1" dirty="0" smtClean="0"/>
              <a:t>	</a:t>
            </a:r>
            <a:r>
              <a:rPr lang="fr-FR" dirty="0" smtClean="0"/>
              <a:t>Intensité masse 114 = </a:t>
            </a:r>
            <a:r>
              <a:rPr lang="fr-FR" baseline="30000" dirty="0" smtClean="0"/>
              <a:t>114</a:t>
            </a:r>
            <a:r>
              <a:rPr lang="fr-FR" dirty="0" smtClean="0"/>
              <a:t>Cd + </a:t>
            </a:r>
            <a:r>
              <a:rPr lang="fr-FR" baseline="30000" dirty="0" smtClean="0"/>
              <a:t>114</a:t>
            </a:r>
            <a:r>
              <a:rPr lang="fr-FR" dirty="0" smtClean="0"/>
              <a:t>Sn</a:t>
            </a:r>
          </a:p>
          <a:p>
            <a:pPr algn="just"/>
            <a:r>
              <a:rPr lang="fr-FR" dirty="0" smtClean="0"/>
              <a:t>              utilisation d’un isotope libre d’interférences dans ce cas </a:t>
            </a:r>
            <a:r>
              <a:rPr lang="fr-FR" baseline="30000" dirty="0" smtClean="0"/>
              <a:t>118</a:t>
            </a:r>
            <a:r>
              <a:rPr lang="fr-FR" dirty="0" smtClean="0"/>
              <a:t>Sn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rapport des abondances peut être considéré comme constant</a:t>
            </a:r>
          </a:p>
          <a:p>
            <a:pPr algn="ctr"/>
            <a:r>
              <a:rPr lang="fr-FR" b="1" baseline="30000" dirty="0" smtClean="0"/>
              <a:t>114</a:t>
            </a:r>
            <a:r>
              <a:rPr lang="fr-FR" b="1" dirty="0" smtClean="0"/>
              <a:t>Cd = I</a:t>
            </a:r>
            <a:r>
              <a:rPr lang="fr-FR" b="1" baseline="-25000" dirty="0" smtClean="0"/>
              <a:t>114</a:t>
            </a:r>
            <a:r>
              <a:rPr lang="fr-FR" b="1" dirty="0" smtClean="0"/>
              <a:t> – (a</a:t>
            </a:r>
            <a:r>
              <a:rPr lang="fr-FR" b="1" baseline="-25000" dirty="0" smtClean="0"/>
              <a:t>114</a:t>
            </a:r>
            <a:r>
              <a:rPr lang="fr-FR" b="1" baseline="-55000" dirty="0" smtClean="0"/>
              <a:t>Sn</a:t>
            </a:r>
            <a:r>
              <a:rPr lang="fr-FR" b="1" dirty="0" smtClean="0"/>
              <a:t>/a</a:t>
            </a:r>
            <a:r>
              <a:rPr lang="fr-FR" b="1" baseline="-25000" dirty="0" smtClean="0"/>
              <a:t>118</a:t>
            </a:r>
            <a:r>
              <a:rPr lang="fr-FR" b="1" baseline="-55000" dirty="0" smtClean="0"/>
              <a:t>Sn</a:t>
            </a:r>
            <a:r>
              <a:rPr lang="fr-FR" b="1" dirty="0" smtClean="0"/>
              <a:t>) * I</a:t>
            </a:r>
            <a:r>
              <a:rPr lang="fr-FR" b="1" baseline="-25000" dirty="0" smtClean="0"/>
              <a:t>118</a:t>
            </a:r>
          </a:p>
          <a:p>
            <a:pPr marL="1360488" lvl="4" indent="-285750" algn="just"/>
            <a:endParaRPr lang="fr-FR" dirty="0">
              <a:solidFill>
                <a:schemeClr val="accent5"/>
              </a:solidFill>
            </a:endParaRPr>
          </a:p>
          <a:p>
            <a:endParaRPr lang="fr-FR" dirty="0" smtClean="0">
              <a:solidFill>
                <a:schemeClr val="accent5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spectrales isobariques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629713"/>
              </p:ext>
            </p:extLst>
          </p:nvPr>
        </p:nvGraphicFramePr>
        <p:xfrm>
          <a:off x="8584747" y="3949335"/>
          <a:ext cx="3048000" cy="1961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>
                  <a:extLst>
                    <a:ext uri="{9D8B030D-6E8A-4147-A177-3AD203B41FA5}">
                      <a16:colId xmlns:a16="http://schemas.microsoft.com/office/drawing/2014/main" val="35147561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7960069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8755036"/>
                    </a:ext>
                  </a:extLst>
                </a:gridCol>
              </a:tblGrid>
              <a:tr h="594785">
                <a:tc rowSpan="2"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      </a:t>
                      </a:r>
                    </a:p>
                    <a:p>
                      <a:pPr algn="l"/>
                      <a:r>
                        <a:rPr lang="fr-FR" dirty="0" smtClean="0"/>
                        <a:t>                 </a:t>
                      </a:r>
                    </a:p>
                    <a:p>
                      <a:pPr algn="l"/>
                      <a:r>
                        <a:rPr lang="fr-FR" sz="1600" dirty="0" smtClean="0"/>
                        <a:t>                m</a:t>
                      </a:r>
                    </a:p>
                    <a:p>
                      <a:pPr algn="l"/>
                      <a:r>
                        <a:rPr lang="fr-FR" sz="1600" dirty="0" smtClean="0"/>
                        <a:t>Elément</a:t>
                      </a:r>
                      <a:endParaRPr lang="fr-FR" sz="1600" dirty="0"/>
                    </a:p>
                  </a:txBody>
                  <a:tcPr marL="3600" marR="36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Abondance isotopique (%)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82215"/>
                  </a:ext>
                </a:extLst>
              </a:tr>
              <a:tr h="579575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114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118</a:t>
                      </a:r>
                      <a:endParaRPr lang="fr-FR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092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Cd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28,73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714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Sn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0,66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24,22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904520"/>
                  </a:ext>
                </a:extLst>
              </a:tr>
            </a:tbl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8584747" y="3949334"/>
            <a:ext cx="1184932" cy="1142145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085851"/>
            <a:ext cx="10728325" cy="5257800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Ions </a:t>
            </a:r>
            <a:r>
              <a:rPr lang="fr-FR" b="1" dirty="0" err="1" smtClean="0"/>
              <a:t>polyatomiques</a:t>
            </a:r>
            <a:r>
              <a:rPr lang="fr-FR" b="1" dirty="0" smtClean="0"/>
              <a:t> générés par l’association de 2 ou plusieurs isotopes créant une interférence avec le rapport masse/charge de l’élément analysé</a:t>
            </a:r>
          </a:p>
          <a:p>
            <a:pPr algn="just"/>
            <a:r>
              <a:rPr lang="fr-FR" dirty="0" smtClean="0"/>
              <a:t>	</a:t>
            </a:r>
            <a:r>
              <a:rPr lang="fr-FR" b="1" dirty="0" smtClean="0"/>
              <a:t>Ex:</a:t>
            </a:r>
          </a:p>
          <a:p>
            <a:pPr algn="just"/>
            <a:endParaRPr lang="fr-FR" dirty="0" smtClean="0"/>
          </a:p>
          <a:p>
            <a:pPr algn="just"/>
            <a:endParaRPr lang="fr-FR" b="1" dirty="0" smtClean="0">
              <a:solidFill>
                <a:schemeClr val="accent5"/>
              </a:solidFill>
            </a:endParaRPr>
          </a:p>
          <a:p>
            <a:pPr algn="just"/>
            <a:endParaRPr lang="fr-FR" b="1" dirty="0" smtClean="0">
              <a:solidFill>
                <a:schemeClr val="accent5"/>
              </a:solidFill>
            </a:endParaRPr>
          </a:p>
          <a:p>
            <a:pPr algn="just"/>
            <a:r>
              <a:rPr lang="fr-FR" b="1" dirty="0" smtClean="0"/>
              <a:t>Échantillons contenant des [ ] importantes en éléments particuliers:</a:t>
            </a:r>
          </a:p>
          <a:p>
            <a:pPr marL="827088" lvl="2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err="1" smtClean="0"/>
              <a:t>Argures</a:t>
            </a:r>
            <a:r>
              <a:rPr lang="fr-FR" b="1" dirty="0" smtClean="0"/>
              <a:t>: </a:t>
            </a:r>
            <a:r>
              <a:rPr lang="fr-FR" dirty="0" err="1" smtClean="0"/>
              <a:t>ArX</a:t>
            </a:r>
            <a:r>
              <a:rPr lang="fr-FR" dirty="0" smtClean="0"/>
              <a:t> </a:t>
            </a:r>
            <a:r>
              <a:rPr lang="fr-FR" i="1" dirty="0" smtClean="0"/>
              <a:t>(+40) </a:t>
            </a:r>
            <a:r>
              <a:rPr lang="fr-FR" dirty="0" smtClean="0"/>
              <a:t>où X = n’importe quel élément</a:t>
            </a:r>
          </a:p>
          <a:p>
            <a:pPr marL="827088" lvl="2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/>
              <a:t>Nitrures: </a:t>
            </a:r>
            <a:r>
              <a:rPr lang="fr-FR" dirty="0" smtClean="0"/>
              <a:t>NX </a:t>
            </a:r>
            <a:r>
              <a:rPr lang="fr-FR" i="1" dirty="0" smtClean="0"/>
              <a:t>(+14)</a:t>
            </a:r>
          </a:p>
          <a:p>
            <a:pPr marL="827088" lvl="2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Oxydes: </a:t>
            </a:r>
            <a:r>
              <a:rPr lang="fr-FR" dirty="0"/>
              <a:t>XO </a:t>
            </a:r>
            <a:r>
              <a:rPr lang="fr-FR" i="1" dirty="0"/>
              <a:t>(+16)</a:t>
            </a:r>
          </a:p>
          <a:p>
            <a:pPr marL="827088" lvl="2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Hydroxydes: </a:t>
            </a:r>
            <a:r>
              <a:rPr lang="fr-FR" dirty="0"/>
              <a:t>XOH </a:t>
            </a:r>
            <a:r>
              <a:rPr lang="fr-FR" i="1" dirty="0"/>
              <a:t>(+17)</a:t>
            </a:r>
          </a:p>
          <a:p>
            <a:pPr marL="827088" lvl="2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Hydrures: </a:t>
            </a:r>
            <a:r>
              <a:rPr lang="fr-FR" dirty="0"/>
              <a:t>XH </a:t>
            </a:r>
            <a:r>
              <a:rPr lang="fr-FR" i="1" dirty="0"/>
              <a:t>(+1)</a:t>
            </a:r>
          </a:p>
          <a:p>
            <a:pPr marL="827088" lvl="2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Dimères: </a:t>
            </a:r>
            <a:r>
              <a:rPr lang="fr-FR" dirty="0"/>
              <a:t>X2  </a:t>
            </a:r>
            <a:r>
              <a:rPr lang="fr-FR" i="1" dirty="0"/>
              <a:t>(Ar</a:t>
            </a:r>
            <a:r>
              <a:rPr lang="fr-FR" i="1" baseline="-25000" dirty="0"/>
              <a:t>2</a:t>
            </a:r>
            <a:r>
              <a:rPr lang="fr-FR" i="1" dirty="0"/>
              <a:t>, N</a:t>
            </a:r>
            <a:r>
              <a:rPr lang="fr-FR" i="1" baseline="-25000" dirty="0"/>
              <a:t>2</a:t>
            </a:r>
            <a:r>
              <a:rPr lang="fr-FR" i="1" dirty="0"/>
              <a:t>, O</a:t>
            </a:r>
            <a:r>
              <a:rPr lang="fr-FR" i="1" baseline="-25000" dirty="0"/>
              <a:t>2</a:t>
            </a:r>
            <a:r>
              <a:rPr lang="fr-FR" i="1" dirty="0"/>
              <a:t>, S</a:t>
            </a:r>
            <a:r>
              <a:rPr lang="fr-FR" i="1" baseline="-25000" dirty="0"/>
              <a:t>2</a:t>
            </a:r>
            <a:r>
              <a:rPr lang="fr-FR" i="1" dirty="0"/>
              <a:t>, </a:t>
            </a:r>
            <a:r>
              <a:rPr lang="fr-FR" i="1" dirty="0" smtClean="0"/>
              <a:t>…)</a:t>
            </a:r>
            <a:endParaRPr lang="fr-FR" i="1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spectrales </a:t>
            </a:r>
            <a:r>
              <a:rPr lang="fr-FR" dirty="0" err="1" smtClean="0"/>
              <a:t>polyatomiques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98" y="1723952"/>
            <a:ext cx="2529638" cy="13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potentielles dans </a:t>
            </a:r>
            <a:r>
              <a:rPr lang="fr-FR" dirty="0" err="1" smtClean="0"/>
              <a:t>HCl</a:t>
            </a:r>
            <a:r>
              <a:rPr lang="fr-FR" dirty="0" smtClean="0"/>
              <a:t> 10 %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38" y="1064591"/>
            <a:ext cx="10728325" cy="5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potentielles dans HNO</a:t>
            </a:r>
            <a:r>
              <a:rPr lang="fr-FR" baseline="-25000" dirty="0" smtClean="0"/>
              <a:t>3 </a:t>
            </a:r>
            <a:r>
              <a:rPr lang="fr-FR" dirty="0" smtClean="0"/>
              <a:t>10 %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838" y="1085851"/>
            <a:ext cx="10728325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potentielles dans H</a:t>
            </a:r>
            <a:r>
              <a:rPr lang="fr-FR" baseline="-25000" dirty="0" smtClean="0"/>
              <a:t>2</a:t>
            </a:r>
            <a:r>
              <a:rPr lang="fr-FR" dirty="0" smtClean="0"/>
              <a:t>SO</a:t>
            </a:r>
            <a:r>
              <a:rPr lang="fr-FR" baseline="-25000" dirty="0" smtClean="0"/>
              <a:t>4 </a:t>
            </a:r>
            <a:r>
              <a:rPr lang="fr-FR" dirty="0" smtClean="0"/>
              <a:t>10 %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38" y="1185863"/>
            <a:ext cx="10588625" cy="51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185863"/>
            <a:ext cx="10728325" cy="49625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Résolution des interférences </a:t>
            </a:r>
            <a:r>
              <a:rPr lang="fr-FR" b="1" dirty="0" err="1" smtClean="0">
                <a:solidFill>
                  <a:srgbClr val="00B050"/>
                </a:solidFill>
              </a:rPr>
              <a:t>polyatomiques</a:t>
            </a:r>
            <a:r>
              <a:rPr lang="fr-FR" b="1" dirty="0" smtClean="0">
                <a:solidFill>
                  <a:srgbClr val="00B050"/>
                </a:solidFill>
              </a:rPr>
              <a:t>:</a:t>
            </a:r>
          </a:p>
          <a:p>
            <a:endParaRPr lang="fr-FR" b="1" dirty="0" smtClean="0">
              <a:solidFill>
                <a:srgbClr val="00B050"/>
              </a:solidFill>
            </a:endParaRPr>
          </a:p>
          <a:p>
            <a:pPr marL="1360488" lvl="4" indent="-285750">
              <a:buClr>
                <a:srgbClr val="00B050"/>
              </a:buClr>
            </a:pPr>
            <a:r>
              <a:rPr lang="fr-FR" dirty="0" smtClean="0"/>
              <a:t>Choix d’un isotope non interféré (</a:t>
            </a:r>
            <a:r>
              <a:rPr lang="fr-FR" dirty="0" err="1" smtClean="0"/>
              <a:t>pb</a:t>
            </a:r>
            <a:r>
              <a:rPr lang="fr-FR" dirty="0" smtClean="0"/>
              <a:t> pour les éléments mono-isotopique)</a:t>
            </a:r>
          </a:p>
          <a:p>
            <a:pPr marL="1360488" lvl="4" indent="-285750">
              <a:buClr>
                <a:srgbClr val="00B050"/>
              </a:buClr>
            </a:pPr>
            <a:endParaRPr lang="fr-FR" dirty="0" smtClean="0"/>
          </a:p>
          <a:p>
            <a:pPr marL="1360488" lvl="4" indent="-285750">
              <a:buClr>
                <a:srgbClr val="00B050"/>
              </a:buClr>
            </a:pPr>
            <a:r>
              <a:rPr lang="fr-FR" dirty="0" smtClean="0"/>
              <a:t>Élimination de la matrice</a:t>
            </a:r>
          </a:p>
          <a:p>
            <a:pPr marL="1360488" lvl="4" indent="-285750">
              <a:buClr>
                <a:srgbClr val="00B050"/>
              </a:buClr>
            </a:pPr>
            <a:endParaRPr lang="fr-FR" dirty="0" smtClean="0"/>
          </a:p>
          <a:p>
            <a:pPr marL="1360488" lvl="4" indent="-285750">
              <a:buClr>
                <a:srgbClr val="00B050"/>
              </a:buClr>
            </a:pPr>
            <a:r>
              <a:rPr lang="fr-FR" dirty="0" smtClean="0"/>
              <a:t>Optimisation de l’instrument pour minimiser les interférences</a:t>
            </a:r>
          </a:p>
          <a:p>
            <a:pPr marL="2800350" lvl="5" indent="-285750">
              <a:buClr>
                <a:schemeClr val="tx1"/>
              </a:buClr>
            </a:pPr>
            <a:r>
              <a:rPr lang="fr-FR" dirty="0"/>
              <a:t>Plasma froid (limité en fonction de la matrice)</a:t>
            </a:r>
          </a:p>
          <a:p>
            <a:pPr marL="2800350" lvl="5" indent="-285750">
              <a:buClr>
                <a:schemeClr val="tx1"/>
              </a:buClr>
            </a:pPr>
            <a:r>
              <a:rPr lang="fr-FR" dirty="0"/>
              <a:t>Taux d’oxydes (réalisé sur le Ce) à minimiser</a:t>
            </a:r>
          </a:p>
          <a:p>
            <a:pPr marL="1360488" lvl="4" indent="-285750">
              <a:buClr>
                <a:srgbClr val="00B050"/>
              </a:buClr>
            </a:pPr>
            <a:endParaRPr lang="fr-FR" dirty="0" smtClean="0"/>
          </a:p>
          <a:p>
            <a:pPr marL="1360488" lvl="4" indent="-285750">
              <a:buClr>
                <a:srgbClr val="00B050"/>
              </a:buClr>
            </a:pPr>
            <a:r>
              <a:rPr lang="fr-FR" dirty="0" smtClean="0"/>
              <a:t>Equation de correction</a:t>
            </a:r>
          </a:p>
          <a:p>
            <a:pPr marL="1360488" lvl="4" indent="-285750">
              <a:buClr>
                <a:srgbClr val="00B050"/>
              </a:buClr>
            </a:pPr>
            <a:endParaRPr lang="fr-FR" dirty="0" smtClean="0"/>
          </a:p>
          <a:p>
            <a:pPr marL="1360488" lvl="4" indent="-285750">
              <a:buClr>
                <a:srgbClr val="00B050"/>
              </a:buClr>
            </a:pPr>
            <a:r>
              <a:rPr lang="fr-FR" dirty="0" smtClean="0"/>
              <a:t>Mécanisme </a:t>
            </a:r>
            <a:r>
              <a:rPr lang="fr-FR" dirty="0" err="1" smtClean="0"/>
              <a:t>collisionnel</a:t>
            </a:r>
            <a:r>
              <a:rPr lang="fr-FR" dirty="0" smtClean="0"/>
              <a:t> et réactionnel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spectrales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2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81076"/>
            <a:ext cx="10728325" cy="536257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Equations de correction:</a:t>
            </a:r>
          </a:p>
          <a:p>
            <a:r>
              <a:rPr lang="fr-FR" b="1" dirty="0">
                <a:solidFill>
                  <a:srgbClr val="00B050"/>
                </a:solidFill>
              </a:rPr>
              <a:t>	</a:t>
            </a:r>
            <a:r>
              <a:rPr lang="fr-FR" b="1" dirty="0" smtClean="0"/>
              <a:t>L’ion moléculaire interférent peut être déterminé sur une masse alternative</a:t>
            </a:r>
          </a:p>
          <a:p>
            <a:endParaRPr lang="fr-FR" b="1" dirty="0" smtClean="0">
              <a:solidFill>
                <a:srgbClr val="00B050"/>
              </a:solidFill>
            </a:endParaRPr>
          </a:p>
          <a:p>
            <a:pPr marL="1360488" lvl="4" indent="-285750">
              <a:buClr>
                <a:schemeClr val="tx1"/>
              </a:buClr>
            </a:pPr>
            <a:r>
              <a:rPr lang="fr-FR" b="1" u="sng" dirty="0" smtClean="0"/>
              <a:t>Ex:</a:t>
            </a:r>
            <a:r>
              <a:rPr lang="fr-FR" dirty="0" smtClean="0"/>
              <a:t> </a:t>
            </a:r>
            <a:r>
              <a:rPr lang="fr-FR" baseline="30000" dirty="0" smtClean="0"/>
              <a:t>35</a:t>
            </a:r>
            <a:r>
              <a:rPr lang="fr-FR" dirty="0" smtClean="0"/>
              <a:t>Cl</a:t>
            </a:r>
            <a:r>
              <a:rPr lang="fr-FR" baseline="30000" dirty="0" smtClean="0"/>
              <a:t>16</a:t>
            </a:r>
            <a:r>
              <a:rPr lang="fr-FR" dirty="0" smtClean="0"/>
              <a:t>O interfère </a:t>
            </a:r>
            <a:r>
              <a:rPr lang="fr-FR" baseline="30000" dirty="0" smtClean="0"/>
              <a:t>51</a:t>
            </a:r>
            <a:r>
              <a:rPr lang="fr-FR" dirty="0" smtClean="0"/>
              <a:t>V</a:t>
            </a:r>
          </a:p>
          <a:p>
            <a:pPr lvl="4" indent="0">
              <a:buClr>
                <a:schemeClr val="tx1"/>
              </a:buClr>
              <a:buNone/>
            </a:pPr>
            <a:r>
              <a:rPr lang="fr-FR" dirty="0" smtClean="0"/>
              <a:t>           L’interférence est mesurée à m/z = 53</a:t>
            </a:r>
          </a:p>
          <a:p>
            <a:pPr lvl="4" indent="0">
              <a:buClr>
                <a:schemeClr val="tx1"/>
              </a:buClr>
              <a:buNone/>
            </a:pPr>
            <a:r>
              <a:rPr lang="fr-FR" b="1" baseline="30000" dirty="0" smtClean="0"/>
              <a:t>	51</a:t>
            </a:r>
            <a:r>
              <a:rPr lang="fr-FR" b="1" dirty="0" smtClean="0"/>
              <a:t>V </a:t>
            </a:r>
            <a:r>
              <a:rPr lang="fr-FR" b="1" dirty="0"/>
              <a:t>= </a:t>
            </a:r>
            <a:r>
              <a:rPr lang="fr-FR" b="1" dirty="0" smtClean="0"/>
              <a:t>I</a:t>
            </a:r>
            <a:r>
              <a:rPr lang="fr-FR" b="1" baseline="-25000" dirty="0" smtClean="0"/>
              <a:t>51</a:t>
            </a:r>
            <a:r>
              <a:rPr lang="fr-FR" b="1" dirty="0" smtClean="0"/>
              <a:t> </a:t>
            </a:r>
            <a:r>
              <a:rPr lang="fr-FR" b="1" dirty="0"/>
              <a:t>– (</a:t>
            </a:r>
            <a:r>
              <a:rPr lang="fr-FR" b="1" dirty="0" smtClean="0"/>
              <a:t>a</a:t>
            </a:r>
            <a:r>
              <a:rPr lang="fr-FR" b="1" baseline="-25000" dirty="0" smtClean="0"/>
              <a:t>35</a:t>
            </a:r>
            <a:r>
              <a:rPr lang="fr-FR" b="1" baseline="-55000" dirty="0" smtClean="0"/>
              <a:t>Cl</a:t>
            </a:r>
            <a:r>
              <a:rPr lang="fr-FR" b="1" dirty="0" smtClean="0"/>
              <a:t>/a</a:t>
            </a:r>
            <a:r>
              <a:rPr lang="fr-FR" b="1" baseline="-25000" dirty="0" smtClean="0"/>
              <a:t>37</a:t>
            </a:r>
            <a:r>
              <a:rPr lang="fr-FR" b="1" baseline="-55000" dirty="0" smtClean="0"/>
              <a:t>Cl</a:t>
            </a:r>
            <a:r>
              <a:rPr lang="fr-FR" b="1" dirty="0" smtClean="0"/>
              <a:t>) </a:t>
            </a:r>
            <a:r>
              <a:rPr lang="fr-FR" b="1" dirty="0"/>
              <a:t>* </a:t>
            </a:r>
            <a:r>
              <a:rPr lang="fr-FR" b="1" dirty="0" smtClean="0"/>
              <a:t>I</a:t>
            </a:r>
            <a:r>
              <a:rPr lang="fr-FR" b="1" baseline="-25000" dirty="0" smtClean="0"/>
              <a:t>53</a:t>
            </a:r>
            <a:endParaRPr lang="fr-FR" b="1" baseline="-25000" dirty="0"/>
          </a:p>
          <a:p>
            <a:pPr lvl="4" indent="0">
              <a:buClr>
                <a:schemeClr val="tx1"/>
              </a:buClr>
              <a:buNone/>
            </a:pPr>
            <a:endParaRPr lang="fr-FR" dirty="0" smtClean="0"/>
          </a:p>
          <a:p>
            <a:pPr marL="1360488" lvl="4" indent="-285750">
              <a:buClr>
                <a:schemeClr val="tx1"/>
              </a:buClr>
            </a:pPr>
            <a:r>
              <a:rPr lang="fr-FR" b="1" u="sng" dirty="0" smtClean="0"/>
              <a:t>Ex:</a:t>
            </a:r>
            <a:r>
              <a:rPr lang="fr-FR" b="1" dirty="0" smtClean="0"/>
              <a:t> </a:t>
            </a:r>
            <a:r>
              <a:rPr lang="fr-FR" baseline="30000" dirty="0" smtClean="0"/>
              <a:t>40</a:t>
            </a:r>
            <a:r>
              <a:rPr lang="fr-FR" dirty="0" smtClean="0"/>
              <a:t>Ar</a:t>
            </a:r>
            <a:r>
              <a:rPr lang="fr-FR" baseline="30000" dirty="0" smtClean="0"/>
              <a:t>35</a:t>
            </a:r>
            <a:r>
              <a:rPr lang="fr-FR" dirty="0" smtClean="0"/>
              <a:t>Cl </a:t>
            </a:r>
            <a:r>
              <a:rPr lang="fr-FR" dirty="0"/>
              <a:t>interfère </a:t>
            </a:r>
            <a:r>
              <a:rPr lang="fr-FR" baseline="30000" dirty="0" smtClean="0"/>
              <a:t>75</a:t>
            </a:r>
            <a:r>
              <a:rPr lang="fr-FR" dirty="0" smtClean="0"/>
              <a:t>As</a:t>
            </a:r>
            <a:endParaRPr lang="fr-FR" dirty="0"/>
          </a:p>
          <a:p>
            <a:pPr lvl="4" indent="0">
              <a:buClr>
                <a:schemeClr val="tx1"/>
              </a:buClr>
              <a:buNone/>
            </a:pPr>
            <a:r>
              <a:rPr lang="fr-FR" dirty="0"/>
              <a:t>           L’interférence est mesurée à m/z = </a:t>
            </a:r>
            <a:r>
              <a:rPr lang="fr-FR" dirty="0" smtClean="0"/>
              <a:t>77</a:t>
            </a:r>
            <a:endParaRPr lang="fr-FR" dirty="0"/>
          </a:p>
          <a:p>
            <a:pPr lvl="4" indent="0">
              <a:buClr>
                <a:schemeClr val="tx1"/>
              </a:buClr>
              <a:buNone/>
            </a:pPr>
            <a:r>
              <a:rPr lang="fr-FR" b="1" baseline="30000" dirty="0"/>
              <a:t>	</a:t>
            </a:r>
            <a:r>
              <a:rPr lang="fr-FR" b="1" baseline="30000" dirty="0" smtClean="0"/>
              <a:t>75</a:t>
            </a:r>
            <a:r>
              <a:rPr lang="fr-FR" b="1" dirty="0" smtClean="0"/>
              <a:t>As </a:t>
            </a:r>
            <a:r>
              <a:rPr lang="fr-FR" b="1" dirty="0"/>
              <a:t>= </a:t>
            </a:r>
            <a:r>
              <a:rPr lang="fr-FR" b="1" dirty="0" smtClean="0"/>
              <a:t>I</a:t>
            </a:r>
            <a:r>
              <a:rPr lang="fr-FR" b="1" baseline="-25000" dirty="0" smtClean="0"/>
              <a:t>75</a:t>
            </a:r>
            <a:r>
              <a:rPr lang="fr-FR" b="1" dirty="0" smtClean="0"/>
              <a:t> </a:t>
            </a:r>
            <a:r>
              <a:rPr lang="fr-FR" b="1" dirty="0"/>
              <a:t>– (</a:t>
            </a:r>
            <a:r>
              <a:rPr lang="fr-FR" b="1" dirty="0" smtClean="0"/>
              <a:t>a</a:t>
            </a:r>
            <a:r>
              <a:rPr lang="fr-FR" b="1" baseline="-25000" dirty="0" smtClean="0"/>
              <a:t>40</a:t>
            </a:r>
            <a:r>
              <a:rPr lang="fr-FR" b="1" baseline="-55000" dirty="0" smtClean="0"/>
              <a:t>Ar</a:t>
            </a:r>
            <a:r>
              <a:rPr lang="fr-FR" b="1" baseline="-25000" dirty="0" smtClean="0"/>
              <a:t>35</a:t>
            </a:r>
            <a:r>
              <a:rPr lang="fr-FR" b="1" baseline="-55000" dirty="0" smtClean="0"/>
              <a:t>Cl</a:t>
            </a:r>
            <a:r>
              <a:rPr lang="fr-FR" b="1" dirty="0" smtClean="0"/>
              <a:t>/a</a:t>
            </a:r>
            <a:r>
              <a:rPr lang="fr-FR" b="1" baseline="-25000" dirty="0" smtClean="0"/>
              <a:t>40</a:t>
            </a:r>
            <a:r>
              <a:rPr lang="fr-FR" b="1" baseline="-55000" dirty="0" smtClean="0"/>
              <a:t>Ar</a:t>
            </a:r>
            <a:r>
              <a:rPr lang="fr-FR" b="1" baseline="-25000" dirty="0" smtClean="0"/>
              <a:t>7</a:t>
            </a:r>
            <a:r>
              <a:rPr lang="fr-FR" b="1" baseline="-55000" dirty="0" smtClean="0"/>
              <a:t>Cl</a:t>
            </a:r>
            <a:r>
              <a:rPr lang="fr-FR" b="1" dirty="0"/>
              <a:t>) * </a:t>
            </a:r>
            <a:r>
              <a:rPr lang="fr-FR" b="1" dirty="0" smtClean="0"/>
              <a:t>I</a:t>
            </a:r>
            <a:r>
              <a:rPr lang="fr-FR" b="1" baseline="-25000" dirty="0" smtClean="0"/>
              <a:t>77		</a:t>
            </a:r>
          </a:p>
          <a:p>
            <a:pPr lvl="4" indent="0">
              <a:buClr>
                <a:schemeClr val="tx1"/>
              </a:buClr>
              <a:buNone/>
            </a:pPr>
            <a:r>
              <a:rPr lang="fr-FR" b="1" baseline="-25000" dirty="0">
                <a:solidFill>
                  <a:schemeClr val="accent5"/>
                </a:solidFill>
              </a:rPr>
              <a:t>	</a:t>
            </a:r>
            <a:r>
              <a:rPr lang="fr-FR" b="1" baseline="-25000" dirty="0" smtClean="0">
                <a:solidFill>
                  <a:schemeClr val="accent5"/>
                </a:solidFill>
              </a:rPr>
              <a:t>				</a:t>
            </a:r>
            <a:r>
              <a:rPr lang="fr-FR" dirty="0" smtClean="0">
                <a:solidFill>
                  <a:schemeClr val="accent5"/>
                </a:solidFill>
              </a:rPr>
              <a:t>Si Se présent dans l’échantillon, il faut corriger 						l’intensité mesurée à m/z = 77</a:t>
            </a:r>
          </a:p>
          <a:p>
            <a:pPr lvl="4" indent="0">
              <a:buClr>
                <a:schemeClr val="tx1"/>
              </a:buClr>
              <a:buNone/>
            </a:pPr>
            <a:r>
              <a:rPr lang="fr-FR" dirty="0" smtClean="0"/>
              <a:t>          													   			Il faut mesurer Se à la masse 82 </a:t>
            </a:r>
          </a:p>
          <a:p>
            <a:pPr lvl="4" indent="0">
              <a:buClr>
                <a:schemeClr val="tx1"/>
              </a:buClr>
              <a:buNone/>
            </a:pPr>
            <a:r>
              <a:rPr lang="fr-FR" dirty="0"/>
              <a:t>	</a:t>
            </a:r>
            <a:r>
              <a:rPr lang="fr-FR" dirty="0" smtClean="0"/>
              <a:t>					pour corriger à la masse 77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spectrales</a:t>
            </a:r>
            <a:endParaRPr lang="fr-FR" dirty="0"/>
          </a:p>
        </p:txBody>
      </p:sp>
      <p:sp>
        <p:nvSpPr>
          <p:cNvPr id="4" name="Flèche courbée vers la gauche 3"/>
          <p:cNvSpPr/>
          <p:nvPr/>
        </p:nvSpPr>
        <p:spPr>
          <a:xfrm>
            <a:off x="10835822" y="4943475"/>
            <a:ext cx="857250" cy="728663"/>
          </a:xfrm>
          <a:prstGeom prst="curved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13" name="Flèche droite 12"/>
          <p:cNvSpPr/>
          <p:nvPr/>
        </p:nvSpPr>
        <p:spPr>
          <a:xfrm rot="10800000">
            <a:off x="6095999" y="5672138"/>
            <a:ext cx="528637" cy="30003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1943101" y="5637491"/>
            <a:ext cx="494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Mais présence de </a:t>
            </a:r>
            <a:r>
              <a:rPr lang="fr-FR" b="1" baseline="30000" dirty="0" smtClean="0">
                <a:solidFill>
                  <a:schemeClr val="tx2"/>
                </a:solidFill>
              </a:rPr>
              <a:t>82</a:t>
            </a:r>
            <a:r>
              <a:rPr lang="fr-FR" b="1" dirty="0" smtClean="0">
                <a:solidFill>
                  <a:schemeClr val="tx2"/>
                </a:solidFill>
              </a:rPr>
              <a:t>Kr dans Ar …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75" y="1422400"/>
            <a:ext cx="10584391" cy="4491038"/>
          </a:xfrm>
        </p:spPr>
        <p:txBody>
          <a:bodyPr/>
          <a:lstStyle/>
          <a:p>
            <a:r>
              <a:rPr lang="da-DK" dirty="0" smtClean="0"/>
              <a:t>Introduction</a:t>
            </a:r>
            <a:endParaRPr lang="da-DK" dirty="0"/>
          </a:p>
          <a:p>
            <a:pPr lvl="1"/>
            <a:r>
              <a:rPr lang="fr-FR" dirty="0" smtClean="0"/>
              <a:t>Analyses par ICP-MS, les interférences</a:t>
            </a:r>
            <a:endParaRPr lang="fr-FR" dirty="0"/>
          </a:p>
          <a:p>
            <a:r>
              <a:rPr lang="da-DK" dirty="0" smtClean="0"/>
              <a:t>Interférences non spectrales</a:t>
            </a:r>
          </a:p>
          <a:p>
            <a:r>
              <a:rPr lang="da-DK" dirty="0" smtClean="0"/>
              <a:t>Interférences spectrales</a:t>
            </a:r>
          </a:p>
          <a:p>
            <a:r>
              <a:rPr lang="da-DK" dirty="0" smtClean="0"/>
              <a:t>Méthodes de résolution</a:t>
            </a:r>
            <a:endParaRPr lang="da-DK" dirty="0"/>
          </a:p>
          <a:p>
            <a:r>
              <a:rPr lang="da-DK" dirty="0" smtClean="0"/>
              <a:t>Cellule de collision-réaction</a:t>
            </a:r>
          </a:p>
          <a:p>
            <a:r>
              <a:rPr lang="da-DK" dirty="0" smtClean="0"/>
              <a:t>Conclusions</a:t>
            </a:r>
            <a:endParaRPr lang="fr-FR" dirty="0"/>
          </a:p>
          <a:p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SOMMAIRE - PARTIE 2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646E4-AC2D-2AE6-38D5-1C39CE6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F225C7-2A54-8795-689F-FCC4525F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268412"/>
            <a:ext cx="10728325" cy="4803776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Interférence générée par un isotope appartenant à un autre élément que l’</a:t>
            </a:r>
            <a:r>
              <a:rPr lang="fr-FR" b="1" dirty="0" err="1" smtClean="0"/>
              <a:t>analyte</a:t>
            </a:r>
            <a:r>
              <a:rPr lang="fr-FR" b="1" dirty="0" smtClean="0"/>
              <a:t>, mais de rapport masse sur charge divisé par deux du fait de la double ionisation</a:t>
            </a:r>
          </a:p>
          <a:p>
            <a:pPr algn="just"/>
            <a:r>
              <a:rPr lang="fr-FR" dirty="0" smtClean="0"/>
              <a:t>	</a:t>
            </a:r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b="1" dirty="0" smtClean="0">
              <a:solidFill>
                <a:schemeClr val="accent5"/>
              </a:solidFill>
            </a:endParaRPr>
          </a:p>
          <a:p>
            <a:pPr algn="just"/>
            <a:endParaRPr lang="fr-FR" b="1" dirty="0" smtClean="0">
              <a:solidFill>
                <a:schemeClr val="accent5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Résolution des interférences dues aux ions doublement chargés:</a:t>
            </a:r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Optimisation du taux de doublement chargés sur Ba</a:t>
            </a:r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Choix d’un autre isotope non interféré</a:t>
            </a:r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Mécanisme </a:t>
            </a:r>
            <a:r>
              <a:rPr lang="fr-FR" dirty="0" err="1" smtClean="0"/>
              <a:t>collisionnel</a:t>
            </a:r>
            <a:r>
              <a:rPr lang="fr-FR" dirty="0" smtClean="0"/>
              <a:t> et réactionnel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spectrales liées aux ions doublement chargés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880" y="1923955"/>
            <a:ext cx="3993008" cy="16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268412"/>
            <a:ext cx="10728325" cy="4803776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Interférence générée par un isotope de masse voisine de l’</a:t>
            </a:r>
            <a:r>
              <a:rPr lang="fr-FR" b="1" dirty="0" err="1" smtClean="0"/>
              <a:t>analyte</a:t>
            </a:r>
            <a:r>
              <a:rPr lang="fr-FR" b="1" dirty="0" smtClean="0"/>
              <a:t>, mais dont la concentration est trop importante pour pouvoir être totalement éliminée par le système dispersif</a:t>
            </a:r>
          </a:p>
          <a:p>
            <a:pPr algn="just"/>
            <a:r>
              <a:rPr lang="fr-FR" dirty="0" smtClean="0"/>
              <a:t>	</a:t>
            </a:r>
            <a:endParaRPr lang="fr-FR" b="1" dirty="0" smtClean="0"/>
          </a:p>
          <a:p>
            <a:pPr algn="just"/>
            <a:endParaRPr lang="fr-FR" dirty="0" smtClean="0"/>
          </a:p>
          <a:p>
            <a:pPr algn="just"/>
            <a:endParaRPr lang="fr-FR" b="1" dirty="0" smtClean="0">
              <a:solidFill>
                <a:schemeClr val="accent5"/>
              </a:solidFill>
            </a:endParaRPr>
          </a:p>
          <a:p>
            <a:pPr algn="just"/>
            <a:endParaRPr lang="fr-FR" b="1" dirty="0" smtClean="0">
              <a:solidFill>
                <a:schemeClr val="accent5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Résolution des interférences dues </a:t>
            </a:r>
            <a:r>
              <a:rPr lang="fr-FR" b="1" dirty="0" smtClean="0">
                <a:solidFill>
                  <a:srgbClr val="00B050"/>
                </a:solidFill>
              </a:rPr>
              <a:t>au recouvrement de pics: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Augmentation de la résolution</a:t>
            </a:r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827088" lvl="2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Elimination de la matrice (ETV, …)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spectrales liées au recouvrement de pics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17" y="2014539"/>
            <a:ext cx="4967134" cy="14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D8D916-95E4-C2FF-D0AD-E3C1C4E8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5B3F16-E9CD-CDCA-6666-DAA8735C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E310E86-C05A-FD37-5D06-E9BD9F71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Méthodes de résolution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0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Configuration de base d’un ICP-MS</a:t>
            </a:r>
            <a:endParaRPr lang="fr-FR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957264"/>
            <a:ext cx="11544300" cy="53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Constat: présence de nombreuses interférences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En utilisant un ICP-MS quadripôle conventionnel: </a:t>
            </a:r>
          </a:p>
          <a:p>
            <a:r>
              <a:rPr lang="fr-FR" i="1" dirty="0" smtClean="0"/>
              <a:t>impossible d’éliminer les interférences classiques dans </a:t>
            </a:r>
          </a:p>
          <a:p>
            <a:r>
              <a:rPr lang="fr-FR" i="1" dirty="0" smtClean="0"/>
              <a:t>des matrices complexes (échantillons cliniques ou </a:t>
            </a:r>
          </a:p>
          <a:p>
            <a:r>
              <a:rPr lang="fr-FR" i="1" dirty="0" smtClean="0"/>
              <a:t>environnementaux)</a:t>
            </a:r>
          </a:p>
          <a:p>
            <a:endParaRPr lang="fr-FR" i="1" dirty="0" smtClean="0"/>
          </a:p>
          <a:p>
            <a:r>
              <a:rPr lang="fr-FR" dirty="0"/>
              <a:t>	</a:t>
            </a:r>
            <a:r>
              <a:rPr lang="fr-FR" dirty="0" smtClean="0">
                <a:solidFill>
                  <a:srgbClr val="00B050"/>
                </a:solidFill>
              </a:rPr>
              <a:t>équations de correction, </a:t>
            </a:r>
          </a:p>
          <a:p>
            <a:r>
              <a:rPr lang="fr-FR" dirty="0">
                <a:solidFill>
                  <a:srgbClr val="00B050"/>
                </a:solidFill>
              </a:rPr>
              <a:t>	</a:t>
            </a:r>
            <a:r>
              <a:rPr lang="fr-FR" dirty="0" smtClean="0">
                <a:solidFill>
                  <a:srgbClr val="00B050"/>
                </a:solidFill>
              </a:rPr>
              <a:t>élimination de la matrice,</a:t>
            </a:r>
          </a:p>
          <a:p>
            <a:r>
              <a:rPr lang="fr-FR" dirty="0">
                <a:solidFill>
                  <a:srgbClr val="00B050"/>
                </a:solidFill>
              </a:rPr>
              <a:t>	</a:t>
            </a:r>
            <a:r>
              <a:rPr lang="fr-FR" dirty="0" err="1" smtClean="0">
                <a:solidFill>
                  <a:srgbClr val="00B050"/>
                </a:solidFill>
              </a:rPr>
              <a:t>pré-traitement</a:t>
            </a:r>
            <a:r>
              <a:rPr lang="fr-FR" dirty="0" smtClean="0">
                <a:solidFill>
                  <a:srgbClr val="00B050"/>
                </a:solidFill>
              </a:rPr>
              <a:t>, …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320" y="1051753"/>
            <a:ext cx="4843752" cy="54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Constat: présence de nombreuses interférences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1577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ALTERNATIVES</a:t>
            </a:r>
          </a:p>
          <a:p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 smtClean="0"/>
              <a:t>Plasma froid</a:t>
            </a:r>
          </a:p>
          <a:p>
            <a:pPr marL="827088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Réduction de la puissance du plasma 1350 W            600 – 1000 W</a:t>
            </a:r>
          </a:p>
          <a:p>
            <a:pPr marL="827088" lvl="2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827088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Perte de sensibilité (taux d’ionisation    )</a:t>
            </a:r>
          </a:p>
          <a:p>
            <a:pPr marL="827088" lvl="2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827088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Impossibilité d’analyser les éléments avec un fort PI</a:t>
            </a:r>
          </a:p>
          <a:p>
            <a:pPr marL="827088" lvl="2" indent="-285750">
              <a:buFont typeface="Wingdings" panose="05000000000000000000" pitchFamily="2" charset="2"/>
              <a:buChar char="§"/>
            </a:pPr>
            <a:endParaRPr lang="fr-FR" b="1" dirty="0" smtClean="0"/>
          </a:p>
          <a:p>
            <a:pPr marL="827088" lvl="2" indent="-285750">
              <a:buFont typeface="Wingdings" panose="05000000000000000000" pitchFamily="2" charset="2"/>
              <a:buChar char="§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Instrument à Haute Résolution</a:t>
            </a:r>
          </a:p>
          <a:p>
            <a:endParaRPr lang="fr-FR" b="1" dirty="0" smtClean="0"/>
          </a:p>
          <a:p>
            <a:pPr marL="827088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Perte de sensibilité importante</a:t>
            </a:r>
          </a:p>
          <a:p>
            <a:pPr marL="827088" lvl="2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827088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Résolution insuffisante pour certaines interférences</a:t>
            </a:r>
          </a:p>
          <a:p>
            <a:pPr marL="827088" lvl="2" indent="-2857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827088" lvl="2" indent="-285750">
              <a:buFont typeface="Wingdings" panose="05000000000000000000" pitchFamily="2" charset="2"/>
              <a:buChar char="§"/>
            </a:pPr>
            <a:r>
              <a:rPr lang="fr-FR" dirty="0" smtClean="0"/>
              <a:t>Coût élevé de l’appareillage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821285" y="2091963"/>
            <a:ext cx="3127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5"/>
                </a:solidFill>
              </a:rPr>
              <a:t>Ex1 LD</a:t>
            </a:r>
            <a:r>
              <a:rPr lang="fr-FR" b="1" dirty="0" smtClean="0">
                <a:solidFill>
                  <a:schemeClr val="accent5"/>
                </a:solidFill>
              </a:rPr>
              <a:t>   Fe : 10 </a:t>
            </a:r>
            <a:r>
              <a:rPr lang="fr-FR" b="1" dirty="0" err="1" smtClean="0">
                <a:solidFill>
                  <a:schemeClr val="accent5"/>
                </a:solidFill>
              </a:rPr>
              <a:t>ppt</a:t>
            </a:r>
            <a:endParaRPr lang="fr-FR" b="1" dirty="0" smtClean="0">
              <a:solidFill>
                <a:schemeClr val="accent5"/>
              </a:solidFill>
            </a:endParaRPr>
          </a:p>
          <a:p>
            <a:endParaRPr lang="fr-FR" b="1" u="sng" dirty="0" smtClean="0">
              <a:solidFill>
                <a:schemeClr val="accent5"/>
              </a:solidFill>
            </a:endParaRPr>
          </a:p>
          <a:p>
            <a:r>
              <a:rPr lang="fr-FR" b="1" u="sng" dirty="0" smtClean="0">
                <a:solidFill>
                  <a:schemeClr val="accent5"/>
                </a:solidFill>
              </a:rPr>
              <a:t>Ex2:</a:t>
            </a:r>
            <a:r>
              <a:rPr lang="fr-FR" b="1" dirty="0" smtClean="0">
                <a:solidFill>
                  <a:schemeClr val="accent5"/>
                </a:solidFill>
              </a:rPr>
              <a:t> </a:t>
            </a:r>
            <a:r>
              <a:rPr lang="fr-FR" b="1" baseline="30000" dirty="0" smtClean="0">
                <a:solidFill>
                  <a:schemeClr val="accent5"/>
                </a:solidFill>
              </a:rPr>
              <a:t>40</a:t>
            </a:r>
            <a:r>
              <a:rPr lang="fr-FR" b="1" dirty="0" smtClean="0">
                <a:solidFill>
                  <a:schemeClr val="accent5"/>
                </a:solidFill>
              </a:rPr>
              <a:t>Ar</a:t>
            </a:r>
            <a:r>
              <a:rPr lang="fr-FR" b="1" baseline="30000" dirty="0" smtClean="0">
                <a:solidFill>
                  <a:schemeClr val="accent5"/>
                </a:solidFill>
              </a:rPr>
              <a:t>16</a:t>
            </a:r>
            <a:r>
              <a:rPr lang="fr-FR" b="1" dirty="0" smtClean="0">
                <a:solidFill>
                  <a:schemeClr val="accent5"/>
                </a:solidFill>
              </a:rPr>
              <a:t>O</a:t>
            </a:r>
            <a:r>
              <a:rPr lang="fr-FR" b="1" baseline="30000" dirty="0" smtClean="0">
                <a:solidFill>
                  <a:schemeClr val="accent5"/>
                </a:solidFill>
              </a:rPr>
              <a:t>+</a:t>
            </a:r>
            <a:r>
              <a:rPr lang="fr-FR" b="1" dirty="0" smtClean="0">
                <a:solidFill>
                  <a:schemeClr val="accent5"/>
                </a:solidFill>
              </a:rPr>
              <a:t> sur </a:t>
            </a:r>
            <a:r>
              <a:rPr lang="fr-FR" b="1" baseline="30000" dirty="0" smtClean="0">
                <a:solidFill>
                  <a:schemeClr val="accent5"/>
                </a:solidFill>
              </a:rPr>
              <a:t>56</a:t>
            </a:r>
            <a:r>
              <a:rPr lang="fr-FR" b="1" dirty="0" smtClean="0">
                <a:solidFill>
                  <a:schemeClr val="accent5"/>
                </a:solidFill>
              </a:rPr>
              <a:t>Fe</a:t>
            </a:r>
            <a:r>
              <a:rPr lang="fr-FR" b="1" baseline="30000" dirty="0" smtClean="0">
                <a:solidFill>
                  <a:schemeClr val="accent5"/>
                </a:solidFill>
              </a:rPr>
              <a:t>+</a:t>
            </a:r>
            <a:endParaRPr lang="fr-FR" b="1" baseline="30000" dirty="0">
              <a:solidFill>
                <a:schemeClr val="accent5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447657" y="4866322"/>
            <a:ext cx="2871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chemeClr val="accent5"/>
                </a:solidFill>
              </a:rPr>
              <a:t>Ex Résolution:</a:t>
            </a:r>
          </a:p>
          <a:p>
            <a:endParaRPr lang="fr-FR" b="1" dirty="0" smtClean="0">
              <a:solidFill>
                <a:schemeClr val="accent5"/>
              </a:solidFill>
            </a:endParaRPr>
          </a:p>
          <a:p>
            <a:r>
              <a:rPr lang="fr-FR" b="1" dirty="0" smtClean="0">
                <a:solidFill>
                  <a:schemeClr val="accent5"/>
                </a:solidFill>
              </a:rPr>
              <a:t>Ar</a:t>
            </a:r>
            <a:r>
              <a:rPr lang="fr-FR" b="1" baseline="-25000" dirty="0" smtClean="0">
                <a:solidFill>
                  <a:schemeClr val="accent5"/>
                </a:solidFill>
              </a:rPr>
              <a:t>2</a:t>
            </a:r>
            <a:r>
              <a:rPr lang="fr-FR" b="1" dirty="0" smtClean="0">
                <a:solidFill>
                  <a:schemeClr val="accent5"/>
                </a:solidFill>
              </a:rPr>
              <a:t> - </a:t>
            </a:r>
            <a:r>
              <a:rPr lang="fr-FR" b="1" baseline="30000" dirty="0" smtClean="0">
                <a:solidFill>
                  <a:schemeClr val="accent5"/>
                </a:solidFill>
              </a:rPr>
              <a:t>80</a:t>
            </a:r>
            <a:r>
              <a:rPr lang="fr-FR" b="1" dirty="0" smtClean="0">
                <a:solidFill>
                  <a:schemeClr val="accent5"/>
                </a:solidFill>
              </a:rPr>
              <a:t>Se: 9600</a:t>
            </a:r>
          </a:p>
          <a:p>
            <a:endParaRPr lang="fr-FR" b="1" dirty="0" smtClean="0">
              <a:solidFill>
                <a:schemeClr val="accent5"/>
              </a:solidFill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Ca-Ar: 199 800</a:t>
            </a:r>
            <a:endParaRPr lang="fr-FR" b="1" dirty="0">
              <a:solidFill>
                <a:schemeClr val="tx2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156200" y="2792520"/>
            <a:ext cx="138022" cy="13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124754" y="2302617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01" y="3764756"/>
            <a:ext cx="2494545" cy="17584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11" y="5628883"/>
            <a:ext cx="4591691" cy="8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Constat: présence de nombreuses interférences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1577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u="sng" dirty="0" err="1" smtClean="0"/>
              <a:t>Désolvatation</a:t>
            </a:r>
            <a:endParaRPr lang="fr-FR" b="1" u="sng" dirty="0" smtClean="0"/>
          </a:p>
          <a:p>
            <a:r>
              <a:rPr lang="fr-FR" b="1" dirty="0" smtClean="0"/>
              <a:t>Utilisation dispositif et/ou membrane permettant l’obtention d’un aérosol sec (Dry plasma)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Réduction des interférences </a:t>
            </a:r>
            <a:r>
              <a:rPr lang="fr-FR" b="1" dirty="0" err="1" smtClean="0">
                <a:solidFill>
                  <a:schemeClr val="tx2"/>
                </a:solidFill>
              </a:rPr>
              <a:t>polyatomiques</a:t>
            </a:r>
            <a:r>
              <a:rPr lang="fr-FR" b="1" dirty="0" smtClean="0">
                <a:solidFill>
                  <a:schemeClr val="tx2"/>
                </a:solidFill>
              </a:rPr>
              <a:t> (oxydes, hydroxydes, …)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3" y="2819096"/>
            <a:ext cx="6745857" cy="31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257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Dilution:</a:t>
            </a:r>
          </a:p>
          <a:p>
            <a:r>
              <a:rPr lang="fr-FR" dirty="0" smtClean="0"/>
              <a:t>Permet de limiter la charge totale.</a:t>
            </a:r>
          </a:p>
          <a:p>
            <a:r>
              <a:rPr lang="fr-FR" dirty="0" smtClean="0"/>
              <a:t>Limite classique ICP-MS: TDS &lt; 0,1 g/L, … plus d’effets de matrice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Reconstitution de matrice (matrix-</a:t>
            </a:r>
            <a:r>
              <a:rPr lang="fr-FR" b="1" u="sng" dirty="0" err="1" smtClean="0"/>
              <a:t>matching</a:t>
            </a:r>
            <a:r>
              <a:rPr lang="fr-FR" b="1" u="sng" dirty="0" smtClean="0"/>
              <a:t>):</a:t>
            </a:r>
          </a:p>
          <a:p>
            <a:r>
              <a:rPr lang="fr-FR" dirty="0" smtClean="0"/>
              <a:t>Permet l’analyse du standard et de l’échantillon dans les mêmes conditions</a:t>
            </a:r>
          </a:p>
          <a:p>
            <a:r>
              <a:rPr lang="fr-FR" dirty="0" smtClean="0"/>
              <a:t>Nécessité de connaître la matrice de l’échantillon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Méthode lourde sur matrices complexes: </a:t>
            </a:r>
            <a:r>
              <a:rPr lang="fr-FR" dirty="0" smtClean="0"/>
              <a:t>nécessité de solutions mono-élémentaires à disposition, ajouts d’impuretés.</a:t>
            </a:r>
          </a:p>
          <a:p>
            <a:r>
              <a:rPr lang="fr-FR" dirty="0" smtClean="0"/>
              <a:t>Dépendance aux propriétés physico-chimiques des éléments majeurs/mineurs.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non spectrales: méthode de résolution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35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257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Utilisation d’un étalon interne:</a:t>
            </a:r>
          </a:p>
          <a:p>
            <a:r>
              <a:rPr lang="fr-FR" dirty="0" smtClean="0"/>
              <a:t>Permet de s’affranchir des effets de matrice et des variations temporelles du signal.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Choix d’un élément de « référence » (normalisation):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Absent de l’échantillon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Dans la même gamme de masse que l’</a:t>
            </a:r>
            <a:r>
              <a:rPr lang="fr-FR" dirty="0" err="1" smtClean="0"/>
              <a:t>analyte</a:t>
            </a:r>
            <a:endParaRPr lang="fr-FR" dirty="0" smtClean="0"/>
          </a:p>
          <a:p>
            <a:pPr marL="552450" lvl="1" indent="-285750">
              <a:buFontTx/>
              <a:buChar char="-"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r>
              <a:rPr lang="fr-FR" b="1" dirty="0" smtClean="0">
                <a:solidFill>
                  <a:schemeClr val="tx2"/>
                </a:solidFill>
              </a:rPr>
              <a:t>Equation de normalisation (implantée dans les logiciels):</a:t>
            </a:r>
            <a:endParaRPr lang="fr-FR" b="1" dirty="0">
              <a:solidFill>
                <a:schemeClr val="tx2"/>
              </a:solidFill>
            </a:endParaRPr>
          </a:p>
          <a:p>
            <a:pPr marL="552450" lvl="1" indent="-285750">
              <a:buFontTx/>
              <a:buChar char="-"/>
            </a:pPr>
            <a:endParaRPr lang="fr-FR" dirty="0" smtClean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non spectrales: méthode de résolution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2" y="3055682"/>
            <a:ext cx="11490616" cy="6709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08" y="4405639"/>
            <a:ext cx="6268325" cy="119079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320925" y="4178816"/>
            <a:ext cx="3871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Ech</a:t>
            </a:r>
            <a:r>
              <a:rPr lang="fr-FR" b="1" dirty="0" smtClean="0"/>
              <a:t>: </a:t>
            </a:r>
            <a:r>
              <a:rPr lang="fr-FR" dirty="0" smtClean="0"/>
              <a:t>échantillon</a:t>
            </a:r>
          </a:p>
          <a:p>
            <a:r>
              <a:rPr lang="fr-FR" b="1" dirty="0" smtClean="0"/>
              <a:t>X: </a:t>
            </a:r>
            <a:r>
              <a:rPr lang="fr-FR" dirty="0" err="1" smtClean="0"/>
              <a:t>analyte</a:t>
            </a:r>
            <a:endParaRPr lang="fr-FR" dirty="0" smtClean="0"/>
          </a:p>
          <a:p>
            <a:r>
              <a:rPr lang="fr-FR" b="1" dirty="0" smtClean="0"/>
              <a:t>STD: </a:t>
            </a:r>
            <a:r>
              <a:rPr lang="fr-FR" dirty="0" smtClean="0"/>
              <a:t>standard</a:t>
            </a:r>
          </a:p>
          <a:p>
            <a:r>
              <a:rPr lang="fr-FR" b="1" dirty="0" smtClean="0"/>
              <a:t>I: </a:t>
            </a:r>
            <a:r>
              <a:rPr lang="fr-FR" dirty="0" smtClean="0"/>
              <a:t>intensité (nombre de </a:t>
            </a:r>
            <a:r>
              <a:rPr lang="fr-FR" dirty="0" err="1" smtClean="0"/>
              <a:t>cps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C: </a:t>
            </a:r>
            <a:r>
              <a:rPr lang="fr-FR" dirty="0" smtClean="0"/>
              <a:t>concentration</a:t>
            </a:r>
          </a:p>
          <a:p>
            <a:r>
              <a:rPr lang="fr-FR" b="1" dirty="0" smtClean="0"/>
              <a:t>FD: </a:t>
            </a:r>
            <a:r>
              <a:rPr lang="fr-FR" dirty="0" smtClean="0"/>
              <a:t>facteur de dilution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24620" y="6003736"/>
            <a:ext cx="697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Attention au comportement de l’</a:t>
            </a:r>
            <a:r>
              <a:rPr lang="fr-FR" b="1" i="1" dirty="0" err="1" smtClean="0">
                <a:solidFill>
                  <a:schemeClr val="tx2"/>
                </a:solidFill>
              </a:rPr>
              <a:t>analyte</a:t>
            </a:r>
            <a:r>
              <a:rPr lang="fr-FR" b="1" i="1" dirty="0" smtClean="0">
                <a:solidFill>
                  <a:schemeClr val="tx2"/>
                </a:solidFill>
              </a:rPr>
              <a:t> vs STD interne</a:t>
            </a:r>
            <a:endParaRPr lang="fr-FR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257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Méthode des ajouts dosés</a:t>
            </a:r>
          </a:p>
          <a:p>
            <a:r>
              <a:rPr lang="fr-FR" dirty="0" smtClean="0"/>
              <a:t>Détermination de la concentration par ajout successif d’une solution standard de l’</a:t>
            </a:r>
            <a:r>
              <a:rPr lang="fr-FR" dirty="0" err="1" smtClean="0"/>
              <a:t>analyte</a:t>
            </a:r>
            <a:r>
              <a:rPr lang="fr-FR" dirty="0" smtClean="0"/>
              <a:t> d’intérêt sans modification du volume (modification négligeable).</a:t>
            </a:r>
          </a:p>
          <a:p>
            <a:r>
              <a:rPr lang="fr-FR" dirty="0" smtClean="0"/>
              <a:t>Méthode lourde (4 à 5 solutions à préparer/échantillon)</a:t>
            </a:r>
          </a:p>
          <a:p>
            <a:r>
              <a:rPr lang="fr-FR" dirty="0" smtClean="0"/>
              <a:t>Tient compte de tous les éléments de la matrice (fiabilité)</a:t>
            </a:r>
            <a:endParaRPr lang="fr-FR" dirty="0"/>
          </a:p>
          <a:p>
            <a:pPr marL="552450" lvl="1" indent="-285750">
              <a:buFontTx/>
              <a:buChar char="-"/>
            </a:pPr>
            <a:endParaRPr lang="fr-FR" dirty="0" smtClean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non spectrales: méthode de résolution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23" y="3123751"/>
            <a:ext cx="7783011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INTRODUCTION</a:t>
            </a:r>
            <a:endParaRPr lang="da-DK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04" y="1345720"/>
            <a:ext cx="9683868" cy="5512279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983411"/>
            <a:ext cx="10728325" cy="54602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Dilution isotopique simple</a:t>
            </a:r>
          </a:p>
          <a:p>
            <a:pPr marL="552450" lvl="1" indent="-285750">
              <a:buFontTx/>
              <a:buChar char="-"/>
            </a:pPr>
            <a:endParaRPr lang="fr-FR" dirty="0" smtClean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non spectrales: méthode de résolution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28" y="3866521"/>
            <a:ext cx="2408161" cy="9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7" y="1338324"/>
            <a:ext cx="11369615" cy="5005326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897147"/>
            <a:ext cx="10728325" cy="55465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Dilution double (multiple)</a:t>
            </a:r>
          </a:p>
          <a:p>
            <a:pPr marL="552450" lvl="1" indent="-285750">
              <a:buFontTx/>
              <a:buChar char="-"/>
            </a:pPr>
            <a:endParaRPr lang="fr-FR" dirty="0" smtClean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non spectrales: méthode de résolution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0551" y="1238311"/>
            <a:ext cx="1656272" cy="10570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0" y="4198011"/>
            <a:ext cx="8709945" cy="2562583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78" y="797134"/>
            <a:ext cx="10728325" cy="55465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Choix de l’acide de dissolution/dilution:</a:t>
            </a:r>
          </a:p>
          <a:p>
            <a:pPr marL="552450" lvl="1" indent="-285750">
              <a:buFontTx/>
              <a:buChar char="-"/>
            </a:pPr>
            <a:r>
              <a:rPr lang="fr-FR" u="sng" dirty="0" smtClean="0"/>
              <a:t>Exemple 1:</a:t>
            </a:r>
            <a:r>
              <a:rPr lang="fr-FR" dirty="0" smtClean="0"/>
              <a:t> cas de la mesure de </a:t>
            </a:r>
            <a:r>
              <a:rPr lang="fr-FR" baseline="30000" dirty="0" smtClean="0"/>
              <a:t>51</a:t>
            </a:r>
            <a:r>
              <a:rPr lang="fr-FR" dirty="0" smtClean="0"/>
              <a:t>V</a:t>
            </a:r>
            <a:r>
              <a:rPr lang="fr-FR" baseline="30000" dirty="0" smtClean="0"/>
              <a:t>+</a:t>
            </a:r>
            <a:r>
              <a:rPr lang="fr-FR" dirty="0" smtClean="0"/>
              <a:t> ou </a:t>
            </a:r>
            <a:r>
              <a:rPr lang="fr-FR" baseline="30000" dirty="0" smtClean="0"/>
              <a:t>75</a:t>
            </a:r>
            <a:r>
              <a:rPr lang="fr-FR" dirty="0" smtClean="0"/>
              <a:t>As</a:t>
            </a:r>
            <a:r>
              <a:rPr lang="fr-FR" baseline="30000" dirty="0" smtClean="0"/>
              <a:t>+</a:t>
            </a:r>
          </a:p>
          <a:p>
            <a:pPr lvl="5" indent="0">
              <a:buNone/>
            </a:pPr>
            <a:endParaRPr lang="fr-FR" baseline="30000" dirty="0"/>
          </a:p>
          <a:p>
            <a:pPr lvl="4" indent="0">
              <a:buNone/>
            </a:pPr>
            <a:r>
              <a:rPr lang="fr-FR" baseline="30000" dirty="0" smtClean="0"/>
              <a:t> </a:t>
            </a:r>
            <a:r>
              <a:rPr lang="fr-FR" dirty="0" smtClean="0"/>
              <a:t>           </a:t>
            </a:r>
            <a:r>
              <a:rPr lang="fr-FR" b="1" dirty="0" smtClean="0">
                <a:solidFill>
                  <a:schemeClr val="accent5"/>
                </a:solidFill>
              </a:rPr>
              <a:t>Ne pas utiliser </a:t>
            </a:r>
            <a:r>
              <a:rPr lang="fr-FR" b="1" dirty="0" err="1" smtClean="0">
                <a:solidFill>
                  <a:schemeClr val="accent5"/>
                </a:solidFill>
              </a:rPr>
              <a:t>HCl</a:t>
            </a:r>
            <a:r>
              <a:rPr lang="fr-FR" b="1" dirty="0" smtClean="0">
                <a:solidFill>
                  <a:schemeClr val="accent5"/>
                </a:solidFill>
              </a:rPr>
              <a:t> car interférences </a:t>
            </a:r>
            <a:r>
              <a:rPr lang="fr-FR" b="1" baseline="30000" dirty="0" smtClean="0">
                <a:solidFill>
                  <a:schemeClr val="accent5"/>
                </a:solidFill>
              </a:rPr>
              <a:t>35</a:t>
            </a:r>
            <a:r>
              <a:rPr lang="fr-FR" b="1" dirty="0" smtClean="0">
                <a:solidFill>
                  <a:schemeClr val="accent5"/>
                </a:solidFill>
              </a:rPr>
              <a:t>Cl</a:t>
            </a:r>
            <a:r>
              <a:rPr lang="fr-FR" b="1" baseline="30000" dirty="0" smtClean="0">
                <a:solidFill>
                  <a:schemeClr val="accent5"/>
                </a:solidFill>
              </a:rPr>
              <a:t>16</a:t>
            </a:r>
            <a:r>
              <a:rPr lang="fr-FR" b="1" dirty="0" smtClean="0">
                <a:solidFill>
                  <a:schemeClr val="accent5"/>
                </a:solidFill>
              </a:rPr>
              <a:t>O</a:t>
            </a:r>
            <a:r>
              <a:rPr lang="fr-FR" b="1" baseline="30000" dirty="0" smtClean="0">
                <a:solidFill>
                  <a:schemeClr val="accent5"/>
                </a:solidFill>
              </a:rPr>
              <a:t>+</a:t>
            </a:r>
            <a:r>
              <a:rPr lang="fr-FR" b="1" dirty="0" smtClean="0">
                <a:solidFill>
                  <a:schemeClr val="accent5"/>
                </a:solidFill>
              </a:rPr>
              <a:t> </a:t>
            </a:r>
          </a:p>
          <a:p>
            <a:pPr lvl="4" indent="0">
              <a:buNone/>
            </a:pP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smtClean="0">
                <a:solidFill>
                  <a:schemeClr val="accent5"/>
                </a:solidFill>
              </a:rPr>
              <a:t>           à la masse 51 et </a:t>
            </a:r>
            <a:r>
              <a:rPr lang="fr-FR" b="1" baseline="30000" dirty="0" smtClean="0">
                <a:solidFill>
                  <a:schemeClr val="accent5"/>
                </a:solidFill>
              </a:rPr>
              <a:t>40</a:t>
            </a:r>
            <a:r>
              <a:rPr lang="fr-FR" b="1" dirty="0" smtClean="0">
                <a:solidFill>
                  <a:schemeClr val="accent5"/>
                </a:solidFill>
              </a:rPr>
              <a:t>Ar</a:t>
            </a:r>
            <a:r>
              <a:rPr lang="fr-FR" b="1" baseline="30000" dirty="0" smtClean="0">
                <a:solidFill>
                  <a:schemeClr val="accent5"/>
                </a:solidFill>
              </a:rPr>
              <a:t>35</a:t>
            </a:r>
            <a:r>
              <a:rPr lang="fr-FR" b="1" dirty="0" smtClean="0">
                <a:solidFill>
                  <a:schemeClr val="accent5"/>
                </a:solidFill>
              </a:rPr>
              <a:t>Cl</a:t>
            </a:r>
            <a:r>
              <a:rPr lang="fr-FR" b="1" baseline="30000" dirty="0" smtClean="0">
                <a:solidFill>
                  <a:schemeClr val="accent5"/>
                </a:solidFill>
              </a:rPr>
              <a:t>+</a:t>
            </a:r>
            <a:r>
              <a:rPr lang="fr-FR" b="1" dirty="0" smtClean="0">
                <a:solidFill>
                  <a:schemeClr val="accent5"/>
                </a:solidFill>
              </a:rPr>
              <a:t> à la masse 75</a:t>
            </a:r>
          </a:p>
          <a:p>
            <a:pPr marL="552450" lvl="1" indent="-285750">
              <a:buFontTx/>
              <a:buChar char="-"/>
            </a:pPr>
            <a:endParaRPr lang="fr-FR" baseline="30000" dirty="0" smtClean="0"/>
          </a:p>
          <a:p>
            <a:pPr marL="552450" lvl="1" indent="-285750">
              <a:buFontTx/>
              <a:buChar char="-"/>
            </a:pPr>
            <a:r>
              <a:rPr lang="fr-FR" u="sng" dirty="0" smtClean="0"/>
              <a:t>Exemple 2:</a:t>
            </a:r>
            <a:r>
              <a:rPr lang="fr-FR" dirty="0" smtClean="0"/>
              <a:t> choix « classique » de l’acide nitrique</a:t>
            </a:r>
          </a:p>
          <a:p>
            <a:pPr lvl="1" indent="0">
              <a:buNone/>
            </a:pPr>
            <a:r>
              <a:rPr lang="fr-FR" dirty="0" smtClean="0"/>
              <a:t>Contient uniquement H, O et N qui sont </a:t>
            </a:r>
            <a:r>
              <a:rPr lang="fr-FR" b="1" dirty="0" smtClean="0">
                <a:solidFill>
                  <a:schemeClr val="tx2"/>
                </a:solidFill>
              </a:rPr>
              <a:t>déjà</a:t>
            </a:r>
            <a:r>
              <a:rPr lang="fr-FR" dirty="0" smtClean="0"/>
              <a:t> présents dans le plasma: air, matrice H</a:t>
            </a:r>
            <a:r>
              <a:rPr lang="fr-FR" baseline="-25000" dirty="0" smtClean="0"/>
              <a:t>2</a:t>
            </a:r>
            <a:r>
              <a:rPr lang="fr-FR" dirty="0" smtClean="0"/>
              <a:t>O de dilution</a:t>
            </a:r>
          </a:p>
          <a:p>
            <a:pPr lvl="1" indent="0">
              <a:buNone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Equations de correction (implantées dans les logiciels):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Interférences spectrales: méthode de résolution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1052423" y="1993261"/>
            <a:ext cx="1397480" cy="39681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406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51" y="2761534"/>
            <a:ext cx="5070697" cy="354825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Alternative: purification de l’élément d’intérêt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15778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Obtention de fractions </a:t>
            </a:r>
            <a:r>
              <a:rPr lang="fr-FR" b="1" dirty="0" err="1" smtClean="0"/>
              <a:t>monoélémentaires</a:t>
            </a:r>
            <a:r>
              <a:rPr lang="fr-FR" dirty="0" smtClean="0"/>
              <a:t>:</a:t>
            </a:r>
          </a:p>
          <a:p>
            <a:r>
              <a:rPr lang="fr-FR" i="1" dirty="0" smtClean="0"/>
              <a:t>Résines échanges d’ions, </a:t>
            </a:r>
            <a:r>
              <a:rPr lang="fr-FR" b="1" i="1" dirty="0" smtClean="0"/>
              <a:t>C</a:t>
            </a:r>
            <a:r>
              <a:rPr lang="fr-FR" i="1" dirty="0" smtClean="0"/>
              <a:t>hromatographie </a:t>
            </a:r>
            <a:r>
              <a:rPr lang="fr-FR" b="1" i="1" dirty="0" smtClean="0"/>
              <a:t>L</a:t>
            </a:r>
            <a:r>
              <a:rPr lang="fr-FR" i="1" dirty="0" smtClean="0"/>
              <a:t>iquide </a:t>
            </a:r>
            <a:r>
              <a:rPr lang="fr-FR" b="1" i="1" dirty="0" smtClean="0"/>
              <a:t>H</a:t>
            </a:r>
            <a:r>
              <a:rPr lang="fr-FR" i="1" dirty="0" smtClean="0"/>
              <a:t>aute </a:t>
            </a:r>
            <a:r>
              <a:rPr lang="fr-FR" b="1" i="1" dirty="0" smtClean="0"/>
              <a:t>P</a:t>
            </a:r>
            <a:r>
              <a:rPr lang="fr-FR" i="1" dirty="0" smtClean="0"/>
              <a:t>erformance (</a:t>
            </a:r>
            <a:r>
              <a:rPr lang="fr-FR" b="1" i="1" dirty="0" smtClean="0"/>
              <a:t>HPLC</a:t>
            </a:r>
            <a:r>
              <a:rPr lang="fr-FR" i="1" dirty="0" smtClean="0"/>
              <a:t>), précipitation,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Possibilité de </a:t>
            </a:r>
            <a:r>
              <a:rPr lang="fr-FR" b="1" dirty="0" smtClean="0"/>
              <a:t>couplage direct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 smtClean="0"/>
              <a:t>Problèmes de « blancs » </a:t>
            </a:r>
            <a:r>
              <a:rPr lang="fr-FR" dirty="0" smtClean="0"/>
              <a:t>associés (acides, matériel, 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Possibilités de </a:t>
            </a:r>
            <a:r>
              <a:rPr lang="fr-FR" b="1" dirty="0" smtClean="0"/>
              <a:t>fractionnement isotopique </a:t>
            </a:r>
            <a:r>
              <a:rPr lang="fr-FR" dirty="0" smtClean="0"/>
              <a:t>(</a:t>
            </a:r>
            <a:r>
              <a:rPr lang="fr-FR" dirty="0" err="1" smtClean="0"/>
              <a:t>red-ox</a:t>
            </a:r>
            <a:r>
              <a:rPr lang="fr-FR" dirty="0" smtClean="0"/>
              <a:t>)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rdt</a:t>
            </a:r>
            <a:r>
              <a:rPr lang="fr-FR" dirty="0" smtClean="0"/>
              <a:t> 100 %         Dilution isotopique)</a:t>
            </a:r>
          </a:p>
          <a:p>
            <a:endParaRPr lang="fr-FR" dirty="0"/>
          </a:p>
          <a:p>
            <a:r>
              <a:rPr lang="fr-FR" dirty="0" smtClean="0"/>
              <a:t>	</a:t>
            </a:r>
            <a:r>
              <a:rPr lang="fr-FR" b="1" dirty="0" smtClean="0">
                <a:solidFill>
                  <a:schemeClr val="tx2"/>
                </a:solidFill>
              </a:rPr>
              <a:t>Méthodes lourdes: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Mise au point des protocoles de purification,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Temps de manip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Très bonne fiabilité</a:t>
            </a:r>
          </a:p>
          <a:p>
            <a:pPr marL="552450" lvl="1" indent="-285750">
              <a:buFontTx/>
              <a:buChar char="-"/>
            </a:pPr>
            <a:endParaRPr lang="fr-FR" dirty="0"/>
          </a:p>
          <a:p>
            <a:pPr lvl="4" indent="0">
              <a:buNone/>
            </a:pPr>
            <a:r>
              <a:rPr lang="fr-FR" b="1" dirty="0" smtClean="0">
                <a:solidFill>
                  <a:schemeClr val="accent5"/>
                </a:solidFill>
              </a:rPr>
              <a:t>Méthode dominante nucléaire/géosciences/</a:t>
            </a:r>
            <a:r>
              <a:rPr lang="fr-FR" b="1" dirty="0" err="1" smtClean="0">
                <a:solidFill>
                  <a:schemeClr val="accent5"/>
                </a:solidFill>
              </a:rPr>
              <a:t>enviro</a:t>
            </a:r>
            <a:r>
              <a:rPr lang="fr-FR" b="1" dirty="0" smtClean="0">
                <a:solidFill>
                  <a:schemeClr val="accent5"/>
                </a:solidFill>
              </a:rPr>
              <a:t> </a:t>
            </a:r>
          </a:p>
          <a:p>
            <a:pPr lvl="4" indent="0">
              <a:buNone/>
            </a:pPr>
            <a:r>
              <a:rPr lang="fr-FR" b="1" dirty="0" smtClean="0">
                <a:solidFill>
                  <a:schemeClr val="accent5"/>
                </a:solidFill>
              </a:rPr>
              <a:t>(interférences spectrales/non spectrales</a:t>
            </a:r>
            <a:r>
              <a:rPr lang="fr-FR" dirty="0" smtClean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600" y="997312"/>
            <a:ext cx="1400370" cy="2391109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1913466" y="3371488"/>
            <a:ext cx="3217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èche droite 12"/>
          <p:cNvSpPr/>
          <p:nvPr/>
        </p:nvSpPr>
        <p:spPr>
          <a:xfrm>
            <a:off x="951971" y="3837712"/>
            <a:ext cx="588962" cy="46396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14" name="Flèche droite 13"/>
          <p:cNvSpPr/>
          <p:nvPr/>
        </p:nvSpPr>
        <p:spPr>
          <a:xfrm>
            <a:off x="254398" y="5564717"/>
            <a:ext cx="1395147" cy="508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684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78" y="1380226"/>
            <a:ext cx="10728325" cy="49634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V</a:t>
            </a:r>
            <a:r>
              <a:rPr lang="fr-FR" dirty="0" smtClean="0"/>
              <a:t>aporisation </a:t>
            </a:r>
            <a:r>
              <a:rPr lang="fr-FR" b="1" dirty="0" err="1" smtClean="0"/>
              <a:t>E</a:t>
            </a:r>
            <a:r>
              <a:rPr lang="fr-FR" dirty="0" err="1" smtClean="0"/>
              <a:t>lectro-</a:t>
            </a:r>
            <a:r>
              <a:rPr lang="fr-FR" b="1" dirty="0" err="1" smtClean="0"/>
              <a:t>T</a:t>
            </a:r>
            <a:r>
              <a:rPr lang="fr-FR" dirty="0" err="1" smtClean="0"/>
              <a:t>hermique</a:t>
            </a:r>
            <a:r>
              <a:rPr lang="fr-FR" dirty="0" smtClean="0"/>
              <a:t> </a:t>
            </a:r>
            <a:r>
              <a:rPr lang="fr-FR" b="1" dirty="0" smtClean="0"/>
              <a:t>(ETV</a:t>
            </a:r>
            <a:r>
              <a:rPr lang="fr-FR" dirty="0" smtClean="0"/>
              <a:t>)</a:t>
            </a:r>
          </a:p>
          <a:p>
            <a:pPr lvl="1" indent="0">
              <a:buNone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Génération d’hydrures: </a:t>
            </a:r>
            <a:r>
              <a:rPr lang="fr-FR" dirty="0" smtClean="0"/>
              <a:t>As, Se, Sn, Sb, Ge, Te, Pb, Bi, Hg,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Gaz alternatifs </a:t>
            </a:r>
            <a:r>
              <a:rPr lang="fr-FR" dirty="0" smtClean="0"/>
              <a:t>à l’Ar ou mélanges de gaz: He, N</a:t>
            </a:r>
            <a:r>
              <a:rPr lang="fr-FR" baseline="-25000" dirty="0" smtClean="0"/>
              <a:t>2</a:t>
            </a:r>
            <a:r>
              <a:rPr lang="fr-FR" dirty="0" smtClean="0"/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>
                <a:solidFill>
                  <a:schemeClr val="tx2"/>
                </a:solidFill>
              </a:rPr>
              <a:t>Dispositif de collision-réaction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1138109" cy="8718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Interférences spectrales: autres méthode de résolution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4" y="3767892"/>
            <a:ext cx="3648584" cy="26864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52354" y="4951562"/>
            <a:ext cx="306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5"/>
                </a:solidFill>
              </a:rPr>
              <a:t>Suppression in-situ des interférences spectrales</a:t>
            </a:r>
            <a:endParaRPr lang="fr-F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Cellule de collision- réaction</a:t>
            </a:r>
            <a:endParaRPr lang="da-DK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0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3416060"/>
            <a:ext cx="3715597" cy="293473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03" y="4552166"/>
            <a:ext cx="2392862" cy="2619763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961234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 smtClean="0"/>
              <a:t>Un </a:t>
            </a:r>
            <a:r>
              <a:rPr lang="fr-FR" b="1" dirty="0" err="1" smtClean="0"/>
              <a:t>multipôle</a:t>
            </a:r>
            <a:r>
              <a:rPr lang="fr-FR" b="1" dirty="0" smtClean="0"/>
              <a:t> enfermé dans un volume donné avec un gaz (ou mélange de gaz) pressurisé qui convertit un ion isobarique ou </a:t>
            </a:r>
            <a:r>
              <a:rPr lang="fr-FR" b="1" dirty="0" err="1" smtClean="0"/>
              <a:t>polyatomique</a:t>
            </a:r>
            <a:r>
              <a:rPr lang="fr-FR" b="1" dirty="0" smtClean="0"/>
              <a:t> en une espèce ionique ou non n’interférant plus avec l’ion d’intérêt.</a:t>
            </a:r>
          </a:p>
          <a:p>
            <a:pPr algn="just"/>
            <a:r>
              <a:rPr lang="fr-FR" b="1" dirty="0" smtClean="0"/>
              <a:t>Le gaz peut également réagir avec l’</a:t>
            </a:r>
            <a:r>
              <a:rPr lang="fr-FR" b="1" dirty="0" err="1" smtClean="0"/>
              <a:t>analyte</a:t>
            </a:r>
            <a:r>
              <a:rPr lang="fr-FR" b="1" dirty="0" smtClean="0"/>
              <a:t> et le transformer en ion </a:t>
            </a:r>
            <a:r>
              <a:rPr lang="fr-FR" b="1" dirty="0" err="1" smtClean="0"/>
              <a:t>polyatomique</a:t>
            </a:r>
            <a:r>
              <a:rPr lang="fr-FR" b="1" dirty="0" smtClean="0"/>
              <a:t> pouvant être analysé à une autre masse libre d’interférence.</a:t>
            </a:r>
          </a:p>
          <a:p>
            <a:pPr algn="just"/>
            <a:r>
              <a:rPr lang="fr-FR" b="1" dirty="0" smtClean="0">
                <a:solidFill>
                  <a:schemeClr val="tx2"/>
                </a:solidFill>
              </a:rPr>
              <a:t>Le dispositif se situe entre l’optique et le filtre de masse.</a:t>
            </a:r>
          </a:p>
          <a:p>
            <a:pPr algn="just"/>
            <a:r>
              <a:rPr lang="fr-FR" b="1" dirty="0" smtClean="0"/>
              <a:t>							</a:t>
            </a:r>
            <a:r>
              <a:rPr lang="fr-FR" b="1" u="sng" dirty="0" smtClean="0"/>
              <a:t>5 constructeurs en France:</a:t>
            </a:r>
          </a:p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568" y="4231926"/>
            <a:ext cx="2337792" cy="94297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0865" y="4284221"/>
            <a:ext cx="2392862" cy="6096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573" y="4216226"/>
            <a:ext cx="2310308" cy="10287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6419" y="5411787"/>
            <a:ext cx="2310308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de réaction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b="1" dirty="0" smtClean="0"/>
              <a:t>Résolution chimique entre Fe et </a:t>
            </a:r>
            <a:r>
              <a:rPr lang="fr-FR" b="1" dirty="0" err="1" smtClean="0"/>
              <a:t>ArO</a:t>
            </a:r>
            <a:r>
              <a:rPr lang="fr-FR" b="1" dirty="0" smtClean="0"/>
              <a:t> avec NH</a:t>
            </a:r>
            <a:r>
              <a:rPr lang="fr-FR" b="1" baseline="-25000" dirty="0" smtClean="0"/>
              <a:t>3</a:t>
            </a:r>
          </a:p>
          <a:p>
            <a:r>
              <a:rPr lang="fr-FR" b="1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84" y="1414883"/>
            <a:ext cx="11024388" cy="4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Réactions ions-molécules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b="1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29" y="835026"/>
            <a:ext cx="11388271" cy="55086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68683" y="989465"/>
            <a:ext cx="1349898" cy="11326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8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de fonctionnement de la cellule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b="1" dirty="0" smtClean="0"/>
              <a:t>Différents mécanismes mis en évidence: </a:t>
            </a:r>
          </a:p>
          <a:p>
            <a:endParaRPr lang="fr-FR" b="1" baseline="-25000" dirty="0"/>
          </a:p>
          <a:p>
            <a:endParaRPr lang="fr-FR" b="1" dirty="0" smtClean="0"/>
          </a:p>
          <a:p>
            <a:pPr marL="3657600" lvl="8" indent="0">
              <a:buNone/>
            </a:pPr>
            <a:r>
              <a:rPr lang="fr-FR" sz="2000" b="1" dirty="0" smtClean="0"/>
              <a:t>			</a:t>
            </a:r>
            <a:r>
              <a:rPr lang="fr-FR" sz="2000" b="1" u="sng" dirty="0" smtClean="0">
                <a:solidFill>
                  <a:schemeClr val="tx2"/>
                </a:solidFill>
              </a:rPr>
              <a:t>CONDITIONS:</a:t>
            </a:r>
          </a:p>
          <a:p>
            <a:pPr marL="3657600" lvl="8" indent="0">
              <a:buNone/>
            </a:pPr>
            <a:endParaRPr lang="fr-FR" sz="2000" b="1" u="sng" dirty="0" smtClean="0">
              <a:solidFill>
                <a:schemeClr val="tx2"/>
              </a:solidFill>
            </a:endParaRPr>
          </a:p>
          <a:p>
            <a:pPr marL="3657600" lvl="8" indent="0">
              <a:buNone/>
            </a:pPr>
            <a:r>
              <a:rPr lang="fr-FR" sz="2000" b="1" dirty="0"/>
              <a:t>	</a:t>
            </a:r>
            <a:r>
              <a:rPr lang="fr-FR" sz="2000" b="1" dirty="0" smtClean="0"/>
              <a:t>		-  réactions permises</a:t>
            </a:r>
          </a:p>
          <a:p>
            <a:pPr marL="3657600" lvl="8" indent="0">
              <a:buNone/>
            </a:pPr>
            <a:endParaRPr lang="fr-FR" sz="2000" b="1" dirty="0" smtClean="0"/>
          </a:p>
          <a:p>
            <a:pPr marL="3657600" lvl="8" indent="0">
              <a:buNone/>
            </a:pPr>
            <a:r>
              <a:rPr lang="fr-FR" sz="2000" b="1" dirty="0" smtClean="0"/>
              <a:t>                                       -  réactions sélectives</a:t>
            </a:r>
          </a:p>
          <a:p>
            <a:r>
              <a:rPr lang="fr-FR" b="1" dirty="0" smtClean="0"/>
              <a:t>	</a:t>
            </a:r>
          </a:p>
          <a:p>
            <a:r>
              <a:rPr lang="fr-FR" dirty="0" smtClean="0"/>
              <a:t>							 </a:t>
            </a:r>
            <a:r>
              <a:rPr lang="fr-FR" sz="2000" b="1" dirty="0" smtClean="0">
                <a:solidFill>
                  <a:schemeClr val="tx2"/>
                </a:solidFill>
              </a:rPr>
              <a:t>conditionne le choix du gaz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endParaRPr lang="fr-FR" sz="2000" b="1" dirty="0" smtClean="0">
              <a:solidFill>
                <a:schemeClr val="tx2"/>
              </a:solidFill>
            </a:endParaRPr>
          </a:p>
          <a:p>
            <a:r>
              <a:rPr lang="fr-FR" sz="2000" b="1" dirty="0" smtClean="0">
                <a:solidFill>
                  <a:schemeClr val="tx2"/>
                </a:solidFill>
              </a:rPr>
              <a:t>THERMODYNAMIQUE des GAZ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88" y="1494086"/>
            <a:ext cx="4134427" cy="3896269"/>
          </a:xfrm>
          <a:prstGeom prst="rect">
            <a:avLst/>
          </a:prstGeom>
        </p:spPr>
      </p:pic>
      <p:sp>
        <p:nvSpPr>
          <p:cNvPr id="10" name="Accolade ouvrante 9"/>
          <p:cNvSpPr/>
          <p:nvPr/>
        </p:nvSpPr>
        <p:spPr>
          <a:xfrm>
            <a:off x="6972300" y="2828925"/>
            <a:ext cx="114300" cy="10130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courbée vers la droite 10"/>
          <p:cNvSpPr/>
          <p:nvPr/>
        </p:nvSpPr>
        <p:spPr>
          <a:xfrm>
            <a:off x="6038850" y="3287483"/>
            <a:ext cx="933450" cy="1459820"/>
          </a:xfrm>
          <a:prstGeom prst="curv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dirty="0" smtClean="0"/>
              <a:t>2 types d’interférences</a:t>
            </a:r>
            <a:endParaRPr lang="da-DK" b="1" dirty="0"/>
          </a:p>
          <a:p>
            <a:r>
              <a:rPr lang="fr-FR" dirty="0" smtClean="0"/>
              <a:t> </a:t>
            </a:r>
            <a:endParaRPr lang="da-DK" dirty="0" smtClean="0"/>
          </a:p>
          <a:p>
            <a:pPr lvl="1"/>
            <a:r>
              <a:rPr lang="da-DK" b="1" dirty="0" smtClean="0"/>
              <a:t>Non spectrales:</a:t>
            </a:r>
          </a:p>
          <a:p>
            <a:pPr marL="0" lvl="1" indent="0">
              <a:buNone/>
            </a:pPr>
            <a:r>
              <a:rPr lang="da-DK" dirty="0" smtClean="0"/>
              <a:t>	</a:t>
            </a:r>
            <a:r>
              <a:rPr lang="da-DK" dirty="0" smtClean="0"/>
              <a:t>Résultent </a:t>
            </a:r>
            <a:r>
              <a:rPr lang="da-DK" dirty="0" smtClean="0"/>
              <a:t>de la matrice ou de l’élément à analyser</a:t>
            </a:r>
          </a:p>
          <a:p>
            <a:pPr marL="0" lvl="1" indent="0">
              <a:buNone/>
            </a:pPr>
            <a:r>
              <a:rPr lang="da-DK" dirty="0" smtClean="0"/>
              <a:t>	Viscosité de l’échantillon, charge en sel ...</a:t>
            </a:r>
            <a:endParaRPr lang="da-DK" dirty="0"/>
          </a:p>
          <a:p>
            <a:pPr lvl="1"/>
            <a:endParaRPr lang="da-DK" b="1" dirty="0" smtClean="0"/>
          </a:p>
          <a:p>
            <a:pPr lvl="1"/>
            <a:r>
              <a:rPr lang="da-DK" b="1" dirty="0"/>
              <a:t>S</a:t>
            </a:r>
            <a:r>
              <a:rPr lang="da-DK" b="1" dirty="0" smtClean="0"/>
              <a:t>pectrales:</a:t>
            </a:r>
          </a:p>
          <a:p>
            <a:pPr marL="0" lvl="1" indent="0">
              <a:buNone/>
            </a:pPr>
            <a:r>
              <a:rPr lang="da-DK" dirty="0" smtClean="0"/>
              <a:t>	Impossibilité de séparer deux rapports masse sur charge identiques</a:t>
            </a:r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 algn="ctr">
              <a:buNone/>
            </a:pPr>
            <a:r>
              <a:rPr lang="fr-FR" b="1" dirty="0" smtClean="0">
                <a:solidFill>
                  <a:schemeClr val="accent5"/>
                </a:solidFill>
              </a:rPr>
              <a:t>Comment résoudre ces interférences pour effectuer l’analyse?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ICP-MS: interférences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1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Réactions ion-molécules: Thermodynamique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8" y="799326"/>
            <a:ext cx="11542143" cy="55443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89781" y="1185863"/>
            <a:ext cx="542057" cy="780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7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Cellule de collisions-réactions: solution ou nouveau problème?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1357313"/>
            <a:ext cx="11365699" cy="5337173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Les collisions – réactions génèrent de nouvelles interférences…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Comment éliminer les nouvelles interférences?</a:t>
            </a:r>
          </a:p>
          <a:p>
            <a:endParaRPr lang="fr-FR" sz="2000" b="1" dirty="0"/>
          </a:p>
          <a:p>
            <a:r>
              <a:rPr lang="fr-FR" sz="2000" b="1" dirty="0" smtClean="0"/>
              <a:t>Présence d’un </a:t>
            </a:r>
            <a:r>
              <a:rPr lang="fr-FR" sz="2000" b="1" dirty="0" smtClean="0">
                <a:solidFill>
                  <a:schemeClr val="tx2"/>
                </a:solidFill>
              </a:rPr>
              <a:t>filtre</a:t>
            </a:r>
            <a:r>
              <a:rPr lang="fr-FR" sz="2000" b="1" dirty="0" smtClean="0"/>
              <a:t> pour éliminer les nouvelles interférences.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2 types de filtres en fonction de la technologie utilisée:</a:t>
            </a:r>
          </a:p>
          <a:p>
            <a:endParaRPr lang="fr-FR" sz="2000" b="1" dirty="0" smtClean="0"/>
          </a:p>
          <a:p>
            <a:pPr marL="1417638" lvl="4" indent="-342900">
              <a:buFontTx/>
              <a:buChar char="-"/>
            </a:pPr>
            <a:r>
              <a:rPr lang="fr-FR" sz="2000" b="1" dirty="0" smtClean="0">
                <a:solidFill>
                  <a:schemeClr val="accent3">
                    <a:lumMod val="75000"/>
                  </a:schemeClr>
                </a:solidFill>
              </a:rPr>
              <a:t>Filtre de masse</a:t>
            </a:r>
          </a:p>
          <a:p>
            <a:pPr marL="1417638" lvl="4" indent="-342900">
              <a:buFontTx/>
              <a:buChar char="-"/>
            </a:pPr>
            <a:endParaRPr lang="fr-FR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1417638" lvl="4" indent="-342900">
              <a:buFontTx/>
              <a:buChar char="-"/>
            </a:pPr>
            <a:r>
              <a:rPr lang="fr-FR" sz="2000" b="1" dirty="0" smtClean="0">
                <a:solidFill>
                  <a:srgbClr val="00B050"/>
                </a:solidFill>
              </a:rPr>
              <a:t>Filtre en énergie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43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112" y="840902"/>
            <a:ext cx="5481884" cy="547627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298280" y="1118550"/>
            <a:ext cx="2846387" cy="630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97121" y="5972215"/>
            <a:ext cx="346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PERKIN ELMER</a:t>
            </a:r>
            <a:endParaRPr lang="fr-FR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821382" y="1449377"/>
            <a:ext cx="64705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QUADRIPOLE: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4 barres (électrodes)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Paires opposées reliées à:</a:t>
            </a:r>
          </a:p>
          <a:p>
            <a:r>
              <a:rPr lang="fr-FR" dirty="0" smtClean="0"/>
              <a:t>	- potentiel alternatif radiofréquence</a:t>
            </a:r>
          </a:p>
          <a:p>
            <a:r>
              <a:rPr lang="fr-FR" dirty="0" smtClean="0"/>
              <a:t>	 (700 kHz à quelques MHz)</a:t>
            </a:r>
          </a:p>
          <a:p>
            <a:pPr lvl="2"/>
            <a:r>
              <a:rPr lang="fr-FR" dirty="0" smtClean="0"/>
              <a:t>- Potentiel continu d’amplitude U</a:t>
            </a:r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pPr marL="742950" lvl="1" indent="-285750">
              <a:buFontTx/>
              <a:buChar char="-"/>
            </a:pPr>
            <a:endParaRPr lang="fr-FR" dirty="0"/>
          </a:p>
          <a:p>
            <a:pPr lvl="2"/>
            <a:r>
              <a:rPr lang="fr-FR" b="1" dirty="0"/>
              <a:t>Équation du mouvement d’un ion de masse m et de charge </a:t>
            </a:r>
            <a:r>
              <a:rPr lang="fr-FR" b="1" dirty="0" smtClean="0"/>
              <a:t>z</a:t>
            </a:r>
            <a:endParaRPr lang="fr-FR" b="1" dirty="0" smtClean="0"/>
          </a:p>
          <a:p>
            <a:pPr lvl="2"/>
            <a:endParaRPr lang="fr-FR" b="1" dirty="0"/>
          </a:p>
          <a:p>
            <a:pPr lvl="2"/>
            <a:r>
              <a:rPr lang="fr-FR" b="1" dirty="0" smtClean="0"/>
              <a:t>Ensemble des solutions décrites par les paramètres de Mathieu</a:t>
            </a:r>
          </a:p>
          <a:p>
            <a:pPr lvl="2"/>
            <a:endParaRPr lang="fr-FR" dirty="0"/>
          </a:p>
          <a:p>
            <a:pPr lvl="2"/>
            <a:r>
              <a:rPr lang="fr-FR" b="1" dirty="0" smtClean="0"/>
              <a:t>A= f(q) </a:t>
            </a:r>
            <a:r>
              <a:rPr lang="fr-FR" dirty="0" smtClean="0"/>
              <a:t>Diagramme de stabilité des trajectoires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5721473" y="3587998"/>
            <a:ext cx="931653" cy="54549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934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298280" y="1118550"/>
            <a:ext cx="2846387" cy="630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34" y="989465"/>
            <a:ext cx="11431938" cy="49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Évolution du spectre dans le temps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0896" y="989464"/>
            <a:ext cx="9088438" cy="53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Évolution du spectre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5839" y="989465"/>
            <a:ext cx="10013496" cy="53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12" y="1085850"/>
            <a:ext cx="11402559" cy="535781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053286" y="820738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PERKIN ELMER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6927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277" y="828675"/>
            <a:ext cx="11627112" cy="55107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053286" y="5978525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PERKIN ELMER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4571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814389"/>
            <a:ext cx="11587163" cy="552926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110548" y="1234785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PERKIN ELMER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8025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500" y="785813"/>
            <a:ext cx="11272837" cy="54435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780234" y="1643353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PERKIN ELMER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530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Interférences non spectrales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2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57237"/>
            <a:ext cx="11693072" cy="541496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780234" y="1643353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PERKIN ELMER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9544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" y="842963"/>
            <a:ext cx="11730037" cy="53149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780234" y="1643353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PERKIN ELMER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98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de masse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1357313"/>
            <a:ext cx="11365699" cy="53371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Fonctionne très bien pour une cellule de collision-réaction type quadripôle</a:t>
            </a:r>
          </a:p>
          <a:p>
            <a:endParaRPr lang="fr-FR" sz="2000" dirty="0" smtClean="0"/>
          </a:p>
          <a:p>
            <a:r>
              <a:rPr lang="fr-FR" sz="2000" dirty="0" smtClean="0"/>
              <a:t>Cas de la </a:t>
            </a:r>
            <a:r>
              <a:rPr lang="fr-FR" sz="2000" b="1" dirty="0" smtClean="0">
                <a:solidFill>
                  <a:schemeClr val="tx2"/>
                </a:solidFill>
              </a:rPr>
              <a:t>DRC</a:t>
            </a:r>
            <a:r>
              <a:rPr lang="fr-FR" sz="2000" dirty="0" smtClean="0"/>
              <a:t> de Perkin Elmer (</a:t>
            </a:r>
            <a:r>
              <a:rPr lang="fr-FR" sz="2000" b="1" dirty="0" err="1" smtClean="0"/>
              <a:t>D</a:t>
            </a:r>
            <a:r>
              <a:rPr lang="fr-FR" sz="2000" dirty="0" err="1" smtClean="0"/>
              <a:t>ynamic</a:t>
            </a:r>
            <a:r>
              <a:rPr lang="fr-FR" sz="2000" dirty="0" smtClean="0"/>
              <a:t> </a:t>
            </a:r>
            <a:r>
              <a:rPr lang="fr-FR" sz="2000" b="1" dirty="0" err="1" smtClean="0"/>
              <a:t>R</a:t>
            </a:r>
            <a:r>
              <a:rPr lang="fr-FR" sz="2000" dirty="0" err="1" smtClean="0"/>
              <a:t>eaction</a:t>
            </a:r>
            <a:r>
              <a:rPr lang="fr-FR" sz="2000" dirty="0" smtClean="0"/>
              <a:t> </a:t>
            </a:r>
            <a:r>
              <a:rPr lang="fr-FR" sz="2000" b="1" dirty="0" err="1" smtClean="0"/>
              <a:t>C</a:t>
            </a:r>
            <a:r>
              <a:rPr lang="fr-FR" sz="2000" dirty="0" err="1" smtClean="0"/>
              <a:t>ell</a:t>
            </a:r>
            <a:r>
              <a:rPr lang="fr-FR" sz="2000" dirty="0" smtClean="0"/>
              <a:t>)</a:t>
            </a:r>
          </a:p>
          <a:p>
            <a:endParaRPr lang="fr-FR" sz="2000" b="1" dirty="0" smtClean="0"/>
          </a:p>
          <a:p>
            <a:r>
              <a:rPr lang="fr-FR" sz="2000" b="1" dirty="0" smtClean="0">
                <a:solidFill>
                  <a:srgbClr val="FFC000"/>
                </a:solidFill>
              </a:rPr>
              <a:t>Qu’en est-il des autres appareils et constructeurs?</a:t>
            </a:r>
          </a:p>
          <a:p>
            <a:r>
              <a:rPr lang="fr-FR" sz="2000" b="1" dirty="0" smtClean="0"/>
              <a:t>GV instruments: </a:t>
            </a:r>
            <a:r>
              <a:rPr lang="fr-FR" sz="2000" b="1" dirty="0" smtClean="0">
                <a:solidFill>
                  <a:srgbClr val="00B050"/>
                </a:solidFill>
              </a:rPr>
              <a:t>technologie HEXAPOLE</a:t>
            </a:r>
          </a:p>
          <a:p>
            <a:r>
              <a:rPr lang="fr-FR" sz="2000" b="1" dirty="0" smtClean="0"/>
              <a:t>Thermo Electron: </a:t>
            </a:r>
            <a:r>
              <a:rPr lang="fr-FR" sz="2000" b="1" dirty="0" smtClean="0">
                <a:solidFill>
                  <a:srgbClr val="00B050"/>
                </a:solidFill>
              </a:rPr>
              <a:t>technologie HEXAPOLE</a:t>
            </a:r>
          </a:p>
          <a:p>
            <a:r>
              <a:rPr lang="fr-FR" sz="2000" b="1" dirty="0" err="1" smtClean="0"/>
              <a:t>Agilent</a:t>
            </a:r>
            <a:r>
              <a:rPr lang="fr-FR" sz="2000" b="1" dirty="0" smtClean="0"/>
              <a:t>: </a:t>
            </a:r>
            <a:r>
              <a:rPr lang="fr-FR" sz="2000" b="1" dirty="0" smtClean="0">
                <a:solidFill>
                  <a:schemeClr val="tx2"/>
                </a:solidFill>
              </a:rPr>
              <a:t>technologie OCTOPOLE</a:t>
            </a:r>
          </a:p>
          <a:p>
            <a:endParaRPr lang="fr-FR" sz="2000" b="1" dirty="0" smtClean="0"/>
          </a:p>
          <a:p>
            <a:r>
              <a:rPr lang="fr-FR" sz="2000" b="1" u="sng" dirty="0" smtClean="0">
                <a:solidFill>
                  <a:schemeClr val="tx2"/>
                </a:solidFill>
              </a:rPr>
              <a:t>Problème: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le diagramme de stabilité de ces systèmes est beaucoup plus compliqué et moins bien maîtrisé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4" name="Flèche courbée vers la droite 3"/>
          <p:cNvSpPr/>
          <p:nvPr/>
        </p:nvSpPr>
        <p:spPr>
          <a:xfrm>
            <a:off x="94464" y="1585913"/>
            <a:ext cx="560388" cy="928688"/>
          </a:xfrm>
          <a:prstGeom prst="curv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" y="1061164"/>
            <a:ext cx="5814746" cy="3666112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Diagrammes de stabilité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150" y="916487"/>
            <a:ext cx="11365699" cy="5337173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</a:rPr>
              <a:t>                       HEXAPOLE				</a:t>
            </a:r>
            <a:r>
              <a:rPr lang="fr-FR" sz="2000" b="1" dirty="0">
                <a:solidFill>
                  <a:srgbClr val="00B050"/>
                </a:solidFill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</a:rPr>
              <a:t>                        </a:t>
            </a:r>
            <a:r>
              <a:rPr lang="fr-FR" sz="2000" b="1" dirty="0" smtClean="0">
                <a:solidFill>
                  <a:schemeClr val="tx2"/>
                </a:solidFill>
              </a:rPr>
              <a:t>OCTOPOLE</a:t>
            </a:r>
          </a:p>
          <a:p>
            <a:endParaRPr lang="fr-FR" sz="2000" b="1" dirty="0" smtClean="0"/>
          </a:p>
          <a:p>
            <a:r>
              <a:rPr lang="fr-FR" sz="2000" b="1" u="sng" dirty="0" smtClean="0">
                <a:solidFill>
                  <a:schemeClr val="tx2"/>
                </a:solidFill>
              </a:rPr>
              <a:t> 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275853"/>
            <a:ext cx="5704565" cy="33108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1906" y="4636265"/>
            <a:ext cx="6306430" cy="3620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19" y="5130178"/>
            <a:ext cx="10375115" cy="119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50" y="989465"/>
            <a:ext cx="11730038" cy="571931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en énergie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82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Réactions ion-molécules: cinétique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928" y="989465"/>
            <a:ext cx="11194143" cy="53541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10551" y="1185863"/>
            <a:ext cx="1345721" cy="1384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3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Perte d’énergie par collisions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6" y="785813"/>
            <a:ext cx="11515724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783" y="5623482"/>
            <a:ext cx="9202434" cy="92405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filtre en énergie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1185863"/>
            <a:ext cx="11365699" cy="5508623"/>
          </a:xfrm>
        </p:spPr>
        <p:txBody>
          <a:bodyPr>
            <a:normAutofit/>
          </a:bodyPr>
          <a:lstStyle/>
          <a:p>
            <a:pPr algn="just"/>
            <a:r>
              <a:rPr lang="fr-FR" sz="2000" b="1" dirty="0" smtClean="0">
                <a:solidFill>
                  <a:schemeClr val="tx2"/>
                </a:solidFill>
              </a:rPr>
              <a:t>Changer les voltages de la CCT (Collision </a:t>
            </a:r>
            <a:r>
              <a:rPr lang="fr-FR" sz="2000" b="1" dirty="0" err="1" smtClean="0">
                <a:solidFill>
                  <a:schemeClr val="tx2"/>
                </a:solidFill>
              </a:rPr>
              <a:t>Cell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Technology</a:t>
            </a:r>
            <a:r>
              <a:rPr lang="fr-FR" sz="2000" b="1" dirty="0" smtClean="0">
                <a:solidFill>
                  <a:schemeClr val="tx2"/>
                </a:solidFill>
              </a:rPr>
              <a:t>) et du Quad permet la discrimination des espèces non désirées par rapport à leur énergie cinétique</a:t>
            </a:r>
          </a:p>
          <a:p>
            <a:endParaRPr lang="fr-FR" sz="2000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83" y="2128719"/>
            <a:ext cx="11175655" cy="34947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780235" y="5092941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Thermo Electron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598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du mode de collision - Mode </a:t>
            </a:r>
            <a:r>
              <a:rPr lang="fr-FR" dirty="0" err="1" smtClean="0"/>
              <a:t>Helium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b="1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889146"/>
            <a:ext cx="11015318" cy="53336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600" y="1760973"/>
            <a:ext cx="1505843" cy="144487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399438" y="6075016"/>
            <a:ext cx="346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</a:t>
            </a:r>
            <a:r>
              <a:rPr lang="fr-FR" i="1" dirty="0" err="1" smtClean="0"/>
              <a:t>Agilent</a:t>
            </a:r>
            <a:endParaRPr lang="fr-FR" i="1" dirty="0" smtClean="0"/>
          </a:p>
          <a:p>
            <a:r>
              <a:rPr lang="fr-FR" i="1" dirty="0" smtClean="0"/>
              <a:t>* </a:t>
            </a:r>
            <a:r>
              <a:rPr lang="fr-FR" b="1" i="1" dirty="0" err="1" smtClean="0"/>
              <a:t>O</a:t>
            </a:r>
            <a:r>
              <a:rPr lang="fr-FR" i="1" dirty="0" err="1" smtClean="0"/>
              <a:t>ctopole</a:t>
            </a:r>
            <a:r>
              <a:rPr lang="fr-FR" i="1" dirty="0" smtClean="0"/>
              <a:t> </a:t>
            </a:r>
            <a:r>
              <a:rPr lang="fr-FR" b="1" i="1" dirty="0" err="1" smtClean="0"/>
              <a:t>R</a:t>
            </a:r>
            <a:r>
              <a:rPr lang="fr-FR" i="1" dirty="0" err="1" smtClean="0"/>
              <a:t>eaction</a:t>
            </a:r>
            <a:r>
              <a:rPr lang="fr-FR" i="1" dirty="0" smtClean="0"/>
              <a:t> </a:t>
            </a:r>
            <a:r>
              <a:rPr lang="fr-FR" b="1" i="1" dirty="0" smtClean="0"/>
              <a:t>S</a:t>
            </a:r>
            <a:r>
              <a:rPr lang="fr-FR" i="1" dirty="0" smtClean="0"/>
              <a:t>ystem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6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</a:t>
            </a:r>
            <a:r>
              <a:rPr lang="fr-FR" dirty="0" err="1" smtClean="0"/>
              <a:t>Agilent</a:t>
            </a:r>
            <a:r>
              <a:rPr lang="fr-FR" dirty="0" smtClean="0"/>
              <a:t>: 7X00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857" y="144689"/>
            <a:ext cx="2337792" cy="942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4" y="832475"/>
            <a:ext cx="11404120" cy="560937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8023" y="4054415"/>
            <a:ext cx="1673524" cy="638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257800"/>
          </a:xfrm>
        </p:spPr>
        <p:txBody>
          <a:bodyPr>
            <a:normAutofit/>
          </a:bodyPr>
          <a:lstStyle/>
          <a:p>
            <a:r>
              <a:rPr lang="fr-FR" b="1" dirty="0" smtClean="0"/>
              <a:t>Liées à la matrice de l’échantillon: charge élémentaire totale, nature des éléments majeurs, solvant, viscosité, </a:t>
            </a:r>
            <a:r>
              <a:rPr lang="fr-FR" b="1" dirty="0" err="1" smtClean="0"/>
              <a:t>etc</a:t>
            </a:r>
            <a:r>
              <a:rPr lang="fr-FR" b="1" dirty="0" smtClean="0"/>
              <a:t> …</a:t>
            </a:r>
          </a:p>
          <a:p>
            <a:r>
              <a:rPr lang="fr-FR" b="1" u="sng" dirty="0" smtClean="0">
                <a:solidFill>
                  <a:schemeClr val="tx2"/>
                </a:solidFill>
              </a:rPr>
              <a:t>Effets: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Réduction/augmentation de la sensibilité de l’</a:t>
            </a:r>
            <a:r>
              <a:rPr lang="fr-FR" b="1" dirty="0" err="1" smtClean="0"/>
              <a:t>analyte</a:t>
            </a:r>
            <a:r>
              <a:rPr lang="fr-FR" b="1" dirty="0" smtClean="0"/>
              <a:t> (vs référence):</a:t>
            </a:r>
          </a:p>
          <a:p>
            <a:r>
              <a:rPr lang="fr-FR" dirty="0" smtClean="0"/>
              <a:t>Liée au transport de l’échantillon, à la nébulisation, aux conditions plasma (taux d’ionisation, extraction des ions, …)                modification de la transmission (biais de masse)</a:t>
            </a:r>
          </a:p>
          <a:p>
            <a:r>
              <a:rPr lang="fr-FR" dirty="0" smtClean="0"/>
              <a:t>(transmission préférentielle des isotopes lourds, effets de charge au niveau de l’interface)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Bouchage cônes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non spectrales (effets de matrice)</a:t>
            </a:r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2201333" y="3098800"/>
            <a:ext cx="728133" cy="23706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75" y="3814763"/>
            <a:ext cx="3166059" cy="23727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145" y="3814763"/>
            <a:ext cx="3820058" cy="26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29" y="989464"/>
            <a:ext cx="11693071" cy="545238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</a:t>
            </a:r>
            <a:r>
              <a:rPr lang="fr-FR" dirty="0" err="1" smtClean="0"/>
              <a:t>Agilent</a:t>
            </a:r>
            <a:r>
              <a:rPr lang="fr-FR" dirty="0" smtClean="0"/>
              <a:t>: 8X00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857" y="144689"/>
            <a:ext cx="2337792" cy="9429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8023" y="4054415"/>
            <a:ext cx="1673524" cy="6383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1838" y="3329797"/>
            <a:ext cx="2597958" cy="483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3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</a:t>
            </a:r>
            <a:r>
              <a:rPr lang="fr-FR" dirty="0" err="1" smtClean="0"/>
              <a:t>Analytik</a:t>
            </a:r>
            <a:r>
              <a:rPr lang="fr-FR" dirty="0" smtClean="0"/>
              <a:t> Jena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5" y="835026"/>
            <a:ext cx="11486038" cy="550862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1185863"/>
            <a:ext cx="731838" cy="11432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1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Perkin ELMER: ELAN DRC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" y="975175"/>
            <a:ext cx="11587163" cy="53541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895" y="4793455"/>
            <a:ext cx="2310308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Perkin ELMER: ELAN DRC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29" y="818785"/>
            <a:ext cx="11194143" cy="55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Perkin ELMER: ELAN DRC 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688" y="1171573"/>
            <a:ext cx="8992236" cy="51577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074" y="763303"/>
            <a:ext cx="2310308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Perkin ELMER: </a:t>
            </a:r>
            <a:r>
              <a:rPr lang="fr-FR" dirty="0" err="1" smtClean="0"/>
              <a:t>NexION</a:t>
            </a:r>
            <a:r>
              <a:rPr lang="fr-FR" dirty="0" smtClean="0"/>
              <a:t> 350 ICP-MS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86" y="866011"/>
            <a:ext cx="10942578" cy="54776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670" y="781781"/>
            <a:ext cx="2310308" cy="10287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7804" y="989465"/>
            <a:ext cx="1311215" cy="13224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70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THERMO: XSERIES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9" y="923635"/>
            <a:ext cx="11876763" cy="54200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755" y="1077461"/>
            <a:ext cx="278747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66" y="3971925"/>
            <a:ext cx="11654516" cy="237172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Travail en mode standard et CCT dans la même expérience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025" y="1357313"/>
            <a:ext cx="11834357" cy="5337173"/>
          </a:xfrm>
        </p:spPr>
        <p:txBody>
          <a:bodyPr>
            <a:normAutofit/>
          </a:bodyPr>
          <a:lstStyle/>
          <a:p>
            <a:endParaRPr lang="fr-FR" sz="2000" b="1" i="1" dirty="0" smtClean="0">
              <a:solidFill>
                <a:schemeClr val="tx2"/>
              </a:solidFill>
            </a:endParaRPr>
          </a:p>
          <a:p>
            <a:endParaRPr lang="fr-FR" sz="2000" b="1" i="1" dirty="0">
              <a:solidFill>
                <a:schemeClr val="tx2"/>
              </a:solidFill>
            </a:endParaRPr>
          </a:p>
          <a:p>
            <a:endParaRPr lang="fr-FR" sz="2000" b="1" i="1" dirty="0" smtClean="0">
              <a:solidFill>
                <a:schemeClr val="tx2"/>
              </a:solidFill>
            </a:endParaRPr>
          </a:p>
          <a:p>
            <a:endParaRPr lang="fr-FR" sz="2000" b="1" i="1" dirty="0">
              <a:solidFill>
                <a:schemeClr val="tx2"/>
              </a:solidFill>
            </a:endParaRPr>
          </a:p>
          <a:p>
            <a:pPr algn="ctr"/>
            <a:endParaRPr lang="fr-FR" sz="2000" b="1" i="1" dirty="0">
              <a:solidFill>
                <a:schemeClr val="tx2"/>
              </a:solidFill>
            </a:endParaRPr>
          </a:p>
          <a:p>
            <a:pPr algn="ctr"/>
            <a:r>
              <a:rPr lang="fr-FR" b="1" i="1" dirty="0" smtClean="0">
                <a:solidFill>
                  <a:schemeClr val="tx2"/>
                </a:solidFill>
              </a:rPr>
              <a:t>Calibrations et précisions au sein de la méthode en passant du mode standard au mode CCT ( 8 % H</a:t>
            </a:r>
            <a:r>
              <a:rPr lang="fr-FR" b="1" i="1" baseline="-25000" dirty="0" smtClean="0">
                <a:solidFill>
                  <a:schemeClr val="tx2"/>
                </a:solidFill>
              </a:rPr>
              <a:t>2</a:t>
            </a:r>
            <a:r>
              <a:rPr lang="fr-FR" b="1" i="1" dirty="0" smtClean="0">
                <a:solidFill>
                  <a:schemeClr val="tx2"/>
                </a:solidFill>
              </a:rPr>
              <a:t>/He)</a:t>
            </a:r>
          </a:p>
          <a:p>
            <a:endParaRPr lang="fr-FR" sz="2000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989465"/>
            <a:ext cx="10728325" cy="53541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9257388" y="877891"/>
            <a:ext cx="30641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Courtoisie Thermo Electron</a:t>
            </a:r>
            <a:endParaRPr lang="fr-FR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9" y="1228726"/>
            <a:ext cx="11535453" cy="239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THERMO: </a:t>
            </a:r>
            <a:r>
              <a:rPr lang="fr-FR" dirty="0" err="1" smtClean="0"/>
              <a:t>iCAP</a:t>
            </a:r>
            <a:r>
              <a:rPr lang="fr-FR" dirty="0" smtClean="0"/>
              <a:t> RQ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835027"/>
            <a:ext cx="11654820" cy="55086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968" y="1077461"/>
            <a:ext cx="2787471" cy="609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4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THERMO: </a:t>
            </a:r>
            <a:r>
              <a:rPr lang="fr-FR" dirty="0" err="1" smtClean="0"/>
              <a:t>iCAP</a:t>
            </a:r>
            <a:r>
              <a:rPr lang="fr-FR" dirty="0" smtClean="0"/>
              <a:t> TQ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" y="1052180"/>
            <a:ext cx="11717975" cy="54278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119" y="509422"/>
            <a:ext cx="278747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185863"/>
            <a:ext cx="10728325" cy="5257800"/>
          </a:xfrm>
        </p:spPr>
        <p:txBody>
          <a:bodyPr>
            <a:normAutofit lnSpcReduction="10000"/>
          </a:bodyPr>
          <a:lstStyle/>
          <a:p>
            <a:r>
              <a:rPr lang="fr-FR" b="1" u="sng" dirty="0" smtClean="0"/>
              <a:t>Interférences spectrales physiques:</a:t>
            </a:r>
          </a:p>
          <a:p>
            <a:r>
              <a:rPr lang="fr-FR" dirty="0"/>
              <a:t>	</a:t>
            </a:r>
            <a:r>
              <a:rPr lang="fr-FR" dirty="0" smtClean="0"/>
              <a:t>dues au transfert d’échantillon, formation de l’aérosol,</a:t>
            </a:r>
          </a:p>
          <a:p>
            <a:r>
              <a:rPr lang="fr-FR" dirty="0"/>
              <a:t>	</a:t>
            </a:r>
            <a:r>
              <a:rPr lang="fr-FR" dirty="0" smtClean="0"/>
              <a:t>taux d’ionisation</a:t>
            </a:r>
          </a:p>
          <a:p>
            <a:r>
              <a:rPr lang="fr-FR" b="1" dirty="0" smtClean="0">
                <a:solidFill>
                  <a:schemeClr val="accent5"/>
                </a:solidFill>
              </a:rPr>
              <a:t>Affectées par:</a:t>
            </a:r>
          </a:p>
          <a:p>
            <a:pPr marL="1360488" lvl="4" indent="-285750"/>
            <a:r>
              <a:rPr lang="fr-FR" dirty="0" smtClean="0">
                <a:solidFill>
                  <a:schemeClr val="accent5"/>
                </a:solidFill>
              </a:rPr>
              <a:t>viscosité de l’échantillon</a:t>
            </a:r>
          </a:p>
          <a:p>
            <a:pPr marL="1360488" lvl="4" indent="-285750"/>
            <a:r>
              <a:rPr lang="fr-FR" dirty="0" smtClean="0">
                <a:solidFill>
                  <a:schemeClr val="accent5"/>
                </a:solidFill>
              </a:rPr>
              <a:t>[acide]</a:t>
            </a:r>
          </a:p>
          <a:p>
            <a:pPr marL="1360488" lvl="4" indent="-285750"/>
            <a:r>
              <a:rPr lang="fr-FR" dirty="0" smtClean="0">
                <a:solidFill>
                  <a:schemeClr val="accent5"/>
                </a:solidFill>
              </a:rPr>
              <a:t>[solide dissout] ex: </a:t>
            </a:r>
            <a:r>
              <a:rPr lang="fr-FR" dirty="0" err="1" smtClean="0">
                <a:solidFill>
                  <a:schemeClr val="accent5"/>
                </a:solidFill>
              </a:rPr>
              <a:t>NaCl</a:t>
            </a:r>
            <a:r>
              <a:rPr lang="fr-FR" dirty="0" smtClean="0">
                <a:solidFill>
                  <a:schemeClr val="accent5"/>
                </a:solidFill>
              </a:rPr>
              <a:t>, </a:t>
            </a:r>
            <a:r>
              <a:rPr lang="fr-FR" dirty="0" err="1" smtClean="0">
                <a:solidFill>
                  <a:schemeClr val="accent5"/>
                </a:solidFill>
              </a:rPr>
              <a:t>KCl</a:t>
            </a:r>
            <a:r>
              <a:rPr lang="fr-FR" dirty="0" smtClean="0">
                <a:solidFill>
                  <a:schemeClr val="accent5"/>
                </a:solidFill>
              </a:rPr>
              <a:t>, …</a:t>
            </a:r>
            <a:endParaRPr lang="fr-FR" dirty="0">
              <a:solidFill>
                <a:schemeClr val="accent5"/>
              </a:solidFill>
            </a:endParaRPr>
          </a:p>
          <a:p>
            <a:pPr marL="0" lvl="4" indent="0">
              <a:spcBef>
                <a:spcPts val="1200"/>
              </a:spcBef>
              <a:buClr>
                <a:schemeClr val="tx2"/>
              </a:buClr>
              <a:buNone/>
            </a:pPr>
            <a:endParaRPr lang="fr-FR" b="1" u="sng" dirty="0" smtClean="0"/>
          </a:p>
          <a:p>
            <a:pPr marL="0" lvl="4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fr-FR" b="1" u="sng" dirty="0" smtClean="0"/>
              <a:t>Interférences spectrales </a:t>
            </a:r>
            <a:r>
              <a:rPr lang="fr-FR" b="1" u="sng" dirty="0"/>
              <a:t>dues à l’effet de charge – espace:</a:t>
            </a:r>
          </a:p>
          <a:p>
            <a:r>
              <a:rPr lang="fr-FR" dirty="0"/>
              <a:t>	dues au </a:t>
            </a:r>
            <a:r>
              <a:rPr lang="fr-FR" dirty="0" smtClean="0"/>
              <a:t>fait que les masses lourdes affectent le trajet des légers</a:t>
            </a:r>
            <a:endParaRPr lang="fr-FR" dirty="0"/>
          </a:p>
          <a:p>
            <a:pPr lvl="0">
              <a:buClr>
                <a:srgbClr val="E50019"/>
              </a:buClr>
            </a:pPr>
            <a:r>
              <a:rPr lang="fr-FR" b="1" dirty="0">
                <a:solidFill>
                  <a:srgbClr val="00B050"/>
                </a:solidFill>
              </a:rPr>
              <a:t>Solution:</a:t>
            </a:r>
          </a:p>
          <a:p>
            <a:pPr marL="1360488" lvl="4" indent="-285750"/>
            <a:r>
              <a:rPr lang="fr-FR" dirty="0" smtClean="0">
                <a:solidFill>
                  <a:srgbClr val="00B050"/>
                </a:solidFill>
              </a:rPr>
              <a:t>Dilution de l’échantillon</a:t>
            </a:r>
            <a:endParaRPr lang="fr-FR" dirty="0">
              <a:solidFill>
                <a:srgbClr val="00B050"/>
              </a:solidFill>
            </a:endParaRPr>
          </a:p>
          <a:p>
            <a:pPr marL="1360488" lvl="4" indent="-285750"/>
            <a:r>
              <a:rPr lang="fr-FR" dirty="0">
                <a:solidFill>
                  <a:srgbClr val="00B050"/>
                </a:solidFill>
              </a:rPr>
              <a:t>étalon </a:t>
            </a:r>
            <a:r>
              <a:rPr lang="fr-FR" dirty="0" smtClean="0">
                <a:solidFill>
                  <a:srgbClr val="00B050"/>
                </a:solidFill>
              </a:rPr>
              <a:t>interne de masse similaire à l’</a:t>
            </a:r>
            <a:r>
              <a:rPr lang="fr-FR" dirty="0" err="1" smtClean="0">
                <a:solidFill>
                  <a:srgbClr val="00B050"/>
                </a:solidFill>
              </a:rPr>
              <a:t>analyte</a:t>
            </a:r>
            <a:endParaRPr lang="fr-FR" dirty="0">
              <a:solidFill>
                <a:srgbClr val="00B050"/>
              </a:solidFill>
            </a:endParaRPr>
          </a:p>
          <a:p>
            <a:pPr marL="1360488" lvl="4" indent="-285750"/>
            <a:r>
              <a:rPr lang="fr-FR" dirty="0" smtClean="0">
                <a:solidFill>
                  <a:srgbClr val="00B050"/>
                </a:solidFill>
              </a:rPr>
              <a:t>Élimination de la matrice (ETV, mise à sec et reprise, …)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 smtClean="0">
              <a:solidFill>
                <a:schemeClr val="accent5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non spectrales: résolution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156200" y="2243140"/>
            <a:ext cx="7265888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rgbClr val="E50019"/>
              </a:buClr>
              <a:buSzPct val="90000"/>
            </a:pPr>
            <a:r>
              <a:rPr lang="fr-FR" b="1" dirty="0">
                <a:solidFill>
                  <a:srgbClr val="00B050"/>
                </a:solidFill>
              </a:rPr>
              <a:t>Solution:</a:t>
            </a:r>
          </a:p>
          <a:p>
            <a:pPr marL="1360488" lvl="4" indent="-28575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</a:pPr>
            <a:r>
              <a:rPr lang="fr-FR" dirty="0" smtClean="0">
                <a:solidFill>
                  <a:srgbClr val="00B050"/>
                </a:solidFill>
              </a:rPr>
              <a:t>Imiter la composition de l’échantillon = matrix </a:t>
            </a:r>
            <a:r>
              <a:rPr lang="fr-FR" dirty="0" err="1" smtClean="0">
                <a:solidFill>
                  <a:srgbClr val="00B050"/>
                </a:solidFill>
              </a:rPr>
              <a:t>matching</a:t>
            </a:r>
            <a:endParaRPr lang="fr-FR" dirty="0">
              <a:solidFill>
                <a:srgbClr val="00B050"/>
              </a:solidFill>
            </a:endParaRPr>
          </a:p>
          <a:p>
            <a:pPr marL="1360488" lvl="4" indent="-28575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</a:pPr>
            <a:r>
              <a:rPr lang="fr-FR" dirty="0">
                <a:solidFill>
                  <a:srgbClr val="00B050"/>
                </a:solidFill>
              </a:rPr>
              <a:t>é</a:t>
            </a:r>
            <a:r>
              <a:rPr lang="fr-FR" dirty="0" smtClean="0">
                <a:solidFill>
                  <a:srgbClr val="00B050"/>
                </a:solidFill>
              </a:rPr>
              <a:t>talon interne</a:t>
            </a:r>
            <a:endParaRPr lang="fr-FR" dirty="0">
              <a:solidFill>
                <a:srgbClr val="00B050"/>
              </a:solidFill>
            </a:endParaRPr>
          </a:p>
          <a:p>
            <a:pPr marL="1360488" lvl="4" indent="-285750"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</a:pPr>
            <a:r>
              <a:rPr lang="fr-FR" dirty="0" smtClean="0">
                <a:solidFill>
                  <a:srgbClr val="00B050"/>
                </a:solidFill>
              </a:rPr>
              <a:t>Étalonnage par ajouts dosés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Technologie GV Instruments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9" y="749949"/>
            <a:ext cx="11876763" cy="569674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2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71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Technologie Nu Instruments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835027"/>
            <a:ext cx="11261751" cy="55086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7619" y="989465"/>
            <a:ext cx="2033490" cy="1115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10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types d’ICP-MS: différents rôles pour la cellule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29" y="813192"/>
            <a:ext cx="11353765" cy="54585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7804" y="1171574"/>
            <a:ext cx="2018581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6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types d’ICP-MS: différents rôles pour la cellule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1" y="975175"/>
            <a:ext cx="11261751" cy="53684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7619" y="1171574"/>
            <a:ext cx="1630154" cy="1278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2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 types d’ICP-MS: différents rôles pour la cellule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29" y="835026"/>
            <a:ext cx="11535453" cy="548045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57619" y="1171574"/>
            <a:ext cx="1308872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2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Démarche analytique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619" y="1171574"/>
            <a:ext cx="1308872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8" y="835027"/>
            <a:ext cx="11172615" cy="541376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1760" y="1053084"/>
            <a:ext cx="860298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63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CONCLUSIONS</a:t>
            </a:r>
            <a:endParaRPr lang="da-DK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2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619" y="1171574"/>
            <a:ext cx="1308872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1760" y="1053084"/>
            <a:ext cx="860298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74" y="835027"/>
            <a:ext cx="11508511" cy="55229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0322" y="1140010"/>
            <a:ext cx="981068" cy="125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4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9" y="905102"/>
            <a:ext cx="11608917" cy="543854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1760" y="1053084"/>
            <a:ext cx="860298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847898" y="1147531"/>
            <a:ext cx="1032660" cy="125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5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Cours ICP-MS - Partie 2: Analyses par ICP-MS, interférences / L. KASPRZAK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79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8683" y="989465"/>
            <a:ext cx="11365699" cy="5705021"/>
          </a:xfrm>
        </p:spPr>
        <p:txBody>
          <a:bodyPr>
            <a:normAutofit/>
          </a:bodyPr>
          <a:lstStyle/>
          <a:p>
            <a:r>
              <a:rPr lang="fr-FR" dirty="0" smtClean="0"/>
              <a:t>	</a:t>
            </a:r>
          </a:p>
          <a:p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31838" y="1185863"/>
            <a:ext cx="10728325" cy="51577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57619" y="1171574"/>
            <a:ext cx="1119090" cy="1140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1171574"/>
            <a:ext cx="1138687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71760" y="1053084"/>
            <a:ext cx="860298" cy="933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915" y="1053084"/>
            <a:ext cx="7478169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185863"/>
            <a:ext cx="10728325" cy="4962525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Interférences spectrales dues au transfert de charge:</a:t>
            </a:r>
          </a:p>
          <a:p>
            <a:r>
              <a:rPr lang="fr-FR" dirty="0"/>
              <a:t>	</a:t>
            </a:r>
            <a:r>
              <a:rPr lang="fr-FR" dirty="0" smtClean="0"/>
              <a:t>ex lorsque [Na]     le signal de l’</a:t>
            </a:r>
            <a:r>
              <a:rPr lang="fr-FR" dirty="0" err="1" smtClean="0"/>
              <a:t>analyte</a:t>
            </a:r>
            <a:r>
              <a:rPr lang="fr-FR" dirty="0" smtClean="0"/>
              <a:t> </a:t>
            </a:r>
          </a:p>
          <a:p>
            <a:r>
              <a:rPr lang="fr-FR" dirty="0"/>
              <a:t>	</a:t>
            </a:r>
            <a:r>
              <a:rPr lang="fr-FR" b="1" dirty="0" smtClean="0">
                <a:solidFill>
                  <a:srgbClr val="00B050"/>
                </a:solidFill>
              </a:rPr>
              <a:t>Solution:</a:t>
            </a:r>
          </a:p>
          <a:p>
            <a:pPr marL="1360488" lvl="4" indent="-285750"/>
            <a:r>
              <a:rPr lang="fr-FR" dirty="0" smtClean="0">
                <a:solidFill>
                  <a:srgbClr val="00B050"/>
                </a:solidFill>
              </a:rPr>
              <a:t>Dilution de l’échantillon</a:t>
            </a:r>
          </a:p>
          <a:p>
            <a:pPr marL="1360488" lvl="4" indent="-285750"/>
            <a:r>
              <a:rPr lang="fr-FR" dirty="0" smtClean="0">
                <a:solidFill>
                  <a:srgbClr val="00B050"/>
                </a:solidFill>
              </a:rPr>
              <a:t>Élimination de la matrice</a:t>
            </a:r>
          </a:p>
          <a:p>
            <a:pPr marL="1360488" lvl="4" indent="-285750"/>
            <a:r>
              <a:rPr lang="fr-FR" dirty="0" smtClean="0">
                <a:solidFill>
                  <a:srgbClr val="00B050"/>
                </a:solidFill>
              </a:rPr>
              <a:t>Imitation de la composition de la matrice</a:t>
            </a:r>
          </a:p>
          <a:p>
            <a:pPr marL="1360488" lvl="4" indent="-285750"/>
            <a:r>
              <a:rPr lang="fr-FR" dirty="0" smtClean="0">
                <a:solidFill>
                  <a:srgbClr val="00B050"/>
                </a:solidFill>
              </a:rPr>
              <a:t>Étalonnage par ajouts dosés</a:t>
            </a:r>
          </a:p>
          <a:p>
            <a:pPr marL="1360488" lvl="4" indent="-285750"/>
            <a:endParaRPr lang="fr-FR" dirty="0">
              <a:solidFill>
                <a:srgbClr val="00B050"/>
              </a:solidFill>
            </a:endParaRPr>
          </a:p>
          <a:p>
            <a:pPr marL="0" lvl="4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fr-FR" b="1" u="sng" dirty="0"/>
              <a:t>Interférences </a:t>
            </a:r>
            <a:r>
              <a:rPr lang="fr-FR" b="1" u="sng" dirty="0" smtClean="0"/>
              <a:t>spectrales </a:t>
            </a:r>
            <a:r>
              <a:rPr lang="fr-FR" b="1" u="sng" dirty="0"/>
              <a:t>dues à </a:t>
            </a:r>
            <a:r>
              <a:rPr lang="fr-FR" b="1" u="sng" dirty="0" smtClean="0"/>
              <a:t>l’effet mémoire:</a:t>
            </a:r>
            <a:endParaRPr lang="fr-FR" b="1" u="sng" dirty="0"/>
          </a:p>
          <a:p>
            <a:r>
              <a:rPr lang="fr-FR" dirty="0"/>
              <a:t>	</a:t>
            </a:r>
            <a:r>
              <a:rPr lang="fr-FR" dirty="0" smtClean="0"/>
              <a:t>éléments sensibles à l’effet mémoire: Hg, Li, B, I, …</a:t>
            </a:r>
            <a:endParaRPr lang="fr-FR" dirty="0"/>
          </a:p>
          <a:p>
            <a:pPr lvl="0">
              <a:buClr>
                <a:srgbClr val="E50019"/>
              </a:buClr>
            </a:pPr>
            <a:r>
              <a:rPr lang="fr-FR" b="1" dirty="0">
                <a:solidFill>
                  <a:srgbClr val="00B050"/>
                </a:solidFill>
              </a:rPr>
              <a:t>Solution:</a:t>
            </a:r>
          </a:p>
          <a:p>
            <a:pPr lvl="4" indent="0">
              <a:buNone/>
            </a:pPr>
            <a:r>
              <a:rPr lang="fr-FR" dirty="0">
                <a:solidFill>
                  <a:srgbClr val="00B050"/>
                </a:solidFill>
              </a:rPr>
              <a:t>s</a:t>
            </a:r>
            <a:r>
              <a:rPr lang="fr-FR" dirty="0" smtClean="0">
                <a:solidFill>
                  <a:srgbClr val="00B050"/>
                </a:solidFill>
              </a:rPr>
              <a:t>pécifique à l’</a:t>
            </a:r>
            <a:r>
              <a:rPr lang="fr-FR" dirty="0" err="1" smtClean="0">
                <a:solidFill>
                  <a:srgbClr val="00B050"/>
                </a:solidFill>
              </a:rPr>
              <a:t>analyte</a:t>
            </a:r>
            <a:r>
              <a:rPr lang="fr-FR" dirty="0" smtClean="0">
                <a:solidFill>
                  <a:srgbClr val="00B050"/>
                </a:solidFill>
              </a:rPr>
              <a:t> à doser et à la matrice</a:t>
            </a:r>
            <a:endParaRPr lang="fr-FR" dirty="0">
              <a:solidFill>
                <a:srgbClr val="00B050"/>
              </a:solidFill>
            </a:endParaRPr>
          </a:p>
          <a:p>
            <a:pPr marL="1360488" lvl="4" indent="-285750"/>
            <a:r>
              <a:rPr lang="fr-FR" dirty="0" smtClean="0">
                <a:solidFill>
                  <a:srgbClr val="00B050"/>
                </a:solidFill>
              </a:rPr>
              <a:t>Ex Hg: mesure en milieu Cl</a:t>
            </a:r>
            <a:r>
              <a:rPr lang="fr-FR" baseline="60000" dirty="0" smtClean="0">
                <a:solidFill>
                  <a:srgbClr val="00B050"/>
                </a:solidFill>
              </a:rPr>
              <a:t>-</a:t>
            </a:r>
            <a:r>
              <a:rPr lang="fr-FR" dirty="0" smtClean="0">
                <a:solidFill>
                  <a:srgbClr val="00B050"/>
                </a:solidFill>
              </a:rPr>
              <a:t> et NO</a:t>
            </a:r>
            <a:r>
              <a:rPr lang="fr-FR" baseline="-25000" dirty="0" smtClean="0">
                <a:solidFill>
                  <a:srgbClr val="00B050"/>
                </a:solidFill>
              </a:rPr>
              <a:t>3</a:t>
            </a:r>
            <a:r>
              <a:rPr lang="fr-FR" baseline="60000" dirty="0" smtClean="0">
                <a:solidFill>
                  <a:srgbClr val="00B050"/>
                </a:solidFill>
              </a:rPr>
              <a:t>-</a:t>
            </a:r>
            <a:r>
              <a:rPr lang="fr-FR" baseline="2000" dirty="0" smtClean="0">
                <a:solidFill>
                  <a:srgbClr val="00B05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avec présence de Au</a:t>
            </a:r>
            <a:endParaRPr lang="fr-FR" dirty="0">
              <a:solidFill>
                <a:srgbClr val="00B050"/>
              </a:solidFill>
            </a:endParaRPr>
          </a:p>
          <a:p>
            <a:endParaRPr lang="fr-FR" dirty="0" smtClean="0">
              <a:solidFill>
                <a:schemeClr val="accent5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Interférences non spectrales: résolution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3288770" y="1691220"/>
            <a:ext cx="142875" cy="18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760507" y="1691220"/>
            <a:ext cx="200025" cy="185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1155362" cy="4532313"/>
          </a:xfrm>
        </p:spPr>
        <p:txBody>
          <a:bodyPr/>
          <a:lstStyle/>
          <a:p>
            <a:pPr lvl="1"/>
            <a:r>
              <a:rPr lang="da-DK" b="1" dirty="0"/>
              <a:t>Practical Guide to ICP-MS – A tutorial for </a:t>
            </a:r>
            <a:r>
              <a:rPr lang="da-DK" b="1" dirty="0" smtClean="0"/>
              <a:t>beginners</a:t>
            </a:r>
          </a:p>
          <a:p>
            <a:pPr marL="0" lvl="1" indent="0">
              <a:buNone/>
            </a:pPr>
            <a:endParaRPr lang="da-DK" b="1" dirty="0"/>
          </a:p>
          <a:p>
            <a:pPr lvl="1"/>
            <a:r>
              <a:rPr lang="da-DK" b="1" dirty="0"/>
              <a:t>Cours </a:t>
            </a:r>
            <a:r>
              <a:rPr lang="da-DK" b="1" dirty="0" smtClean="0"/>
              <a:t>”ICP-MS” </a:t>
            </a:r>
            <a:r>
              <a:rPr lang="da-DK" b="1" dirty="0"/>
              <a:t>de UT2A (Université de Pau) – Hugues </a:t>
            </a:r>
            <a:r>
              <a:rPr lang="da-DK" b="1" dirty="0" smtClean="0"/>
              <a:t>Paucot</a:t>
            </a:r>
          </a:p>
          <a:p>
            <a:pPr lvl="1"/>
            <a:endParaRPr lang="da-DK" b="1" dirty="0"/>
          </a:p>
          <a:p>
            <a:pPr lvl="1"/>
            <a:r>
              <a:rPr lang="da-DK" b="1" dirty="0" smtClean="0"/>
              <a:t>Cours ”ICP-MS à cellule de collision/réaction: Bilan d’applications à la séparation” de INSTN – Anthony Nonell</a:t>
            </a:r>
            <a:endParaRPr lang="da-DK" b="1" dirty="0"/>
          </a:p>
          <a:p>
            <a:pPr lvl="1"/>
            <a:endParaRPr lang="da-DK" b="1" dirty="0" smtClean="0"/>
          </a:p>
          <a:p>
            <a:pPr lvl="1"/>
            <a:r>
              <a:rPr lang="da-DK" b="1" dirty="0" smtClean="0"/>
              <a:t>Techniques de l’ingénieur:</a:t>
            </a:r>
          </a:p>
          <a:p>
            <a:pPr lvl="2"/>
            <a:r>
              <a:rPr lang="da-DK" dirty="0"/>
              <a:t>P2720 V3: ”ICP-MS: couplage plasma induit par haute fréquence – spectrométrie de masse”</a:t>
            </a:r>
          </a:p>
          <a:p>
            <a:pPr lvl="2"/>
            <a:r>
              <a:rPr lang="da-DK" dirty="0" smtClean="0"/>
              <a:t>P3740 V2: ”Analyses isotopiques par spectrométrie de masse – méthodes et applications”</a:t>
            </a:r>
          </a:p>
          <a:p>
            <a:pPr lvl="1"/>
            <a:endParaRPr lang="da-DK" b="1" dirty="0" smtClean="0"/>
          </a:p>
          <a:p>
            <a:pPr lvl="1"/>
            <a:r>
              <a:rPr lang="da-DK" b="1" dirty="0"/>
              <a:t>Constructeurs: Agilent, Perkin Elmer, </a:t>
            </a:r>
            <a:r>
              <a:rPr lang="da-DK" b="1" dirty="0" smtClean="0"/>
              <a:t>Analytik Jena, Thermo Fisher</a:t>
            </a:r>
            <a:endParaRPr lang="da-DK" b="1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fr-FR" dirty="0" smtClean="0"/>
              <a:t>Cours ICP-MS - Partie 2: Analyses par ICP-MS, interférences / L. KASPRZAK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4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31014C-984B-942B-62EA-48DED7FE6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5211" y="3048686"/>
            <a:ext cx="5851843" cy="1510845"/>
          </a:xfrm>
        </p:spPr>
        <p:txBody>
          <a:bodyPr/>
          <a:lstStyle/>
          <a:p>
            <a:r>
              <a:rPr lang="fr-FR" dirty="0" smtClean="0"/>
              <a:t>Laëtitia KASPRZAK</a:t>
            </a:r>
          </a:p>
          <a:p>
            <a:pPr lvl="1"/>
            <a:r>
              <a:rPr lang="fr-FR" dirty="0" smtClean="0">
                <a:hlinkClick r:id="rId2"/>
              </a:rPr>
              <a:t>Laetitia.kasprzak@cea.fr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CEA Saclay</a:t>
            </a:r>
          </a:p>
          <a:p>
            <a:pPr lvl="1"/>
            <a:r>
              <a:rPr lang="fr-FR" dirty="0"/>
              <a:t>DES/ISAS/DRMP/SCP/LANIE</a:t>
            </a:r>
          </a:p>
          <a:p>
            <a:pPr lvl="1"/>
            <a:r>
              <a:rPr lang="fr-FR" dirty="0" smtClean="0"/>
              <a:t>91191 Gif-sur-Yvette Cedex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0520B6FD-5106-107F-2B83-3A52E0F984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2600" y="5892800"/>
            <a:ext cx="3903133" cy="558800"/>
          </a:xfrm>
        </p:spPr>
        <p:txBody>
          <a:bodyPr/>
          <a:lstStyle/>
          <a:p>
            <a:r>
              <a:rPr lang="fr-FR" b="1" i="0" u="sng" dirty="0" smtClean="0"/>
              <a:t>Remerciements:</a:t>
            </a:r>
            <a:r>
              <a:rPr lang="fr-FR" b="1" i="0" dirty="0" smtClean="0"/>
              <a:t> A. </a:t>
            </a:r>
            <a:r>
              <a:rPr lang="fr-FR" b="1" i="0" dirty="0" err="1" smtClean="0"/>
              <a:t>Nonell</a:t>
            </a:r>
            <a:r>
              <a:rPr lang="fr-FR" b="1" i="0" dirty="0" smtClean="0"/>
              <a:t>, R. </a:t>
            </a:r>
            <a:r>
              <a:rPr lang="fr-FR" b="1" i="0" dirty="0" err="1" smtClean="0"/>
              <a:t>Brennetot</a:t>
            </a:r>
            <a:r>
              <a:rPr lang="fr-FR" b="1" i="0" dirty="0" smtClean="0"/>
              <a:t>, S. </a:t>
            </a:r>
            <a:r>
              <a:rPr lang="fr-FR" b="1" i="0" dirty="0" err="1" smtClean="0"/>
              <a:t>Sannac</a:t>
            </a:r>
            <a:endParaRPr lang="fr-FR" b="1" i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8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28/02/2024 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90BE526-0241-3C42-3DCE-35303F33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Cours ICP-MS - Partie 2: Analyses par ICP-MS, interférences / L. KASPRZAK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8F3F78-963E-4A92-AE18-AE21FA70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Interférences spectrales</a:t>
            </a:r>
            <a:endParaRPr lang="da-DK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9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2023-01-30T23:00:00+00:00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PowerPoint-Charte-CEA-31-01-2023</CollabExternalReferences>
    <CollabEnVigueur xmlns="98091354-8d82-4ad1-b5dd-6b09eb5ff196">true</CollabEnVigueu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E23F73-0210-43BD-8C18-BB447B54A4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AC980-F838-4C77-A3AE-FDEBF3D188EC}">
  <ds:schemaRefs>
    <ds:schemaRef ds:uri="http://purl.org/dc/elements/1.1/"/>
    <ds:schemaRef ds:uri="http://schemas.microsoft.com/office/2006/metadata/properties"/>
    <ds:schemaRef ds:uri="98091354-8d82-4ad1-b5dd-6b09eb5ff19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1130d52-d7c5-4e9c-ae1e-8e8e5c2824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EC486A-0672-4505-861A-9ABA0A52B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</Template>
  <TotalTime>16156</TotalTime>
  <Words>4791</Words>
  <Application>Microsoft Office PowerPoint</Application>
  <PresentationFormat>Grand écran</PresentationFormat>
  <Paragraphs>787</Paragraphs>
  <Slides>81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81</vt:i4>
      </vt:variant>
    </vt:vector>
  </HeadingPairs>
  <TitlesOfParts>
    <vt:vector size="86" baseType="lpstr">
      <vt:lpstr>Arial</vt:lpstr>
      <vt:lpstr>Arial Black</vt:lpstr>
      <vt:lpstr>Calibri</vt:lpstr>
      <vt:lpstr>Wingdings</vt:lpstr>
      <vt:lpstr>Thème Office</vt:lpstr>
      <vt:lpstr>Cours ICP-MS  Spectrométrie de Masse à Plasma à Couplage Inductif Inductively Coupled Plasma – Mass Spectrometry  Partie 2: Analyses par ICP-MS, Interférences</vt:lpstr>
      <vt:lpstr>SOMMAIRE - PARTIE 2</vt:lpstr>
      <vt:lpstr>INTRODUCTION</vt:lpstr>
      <vt:lpstr>ICP-MS: interférences</vt:lpstr>
      <vt:lpstr>Interférences non spectrales</vt:lpstr>
      <vt:lpstr>Interférences non spectrales (effets de matrice)</vt:lpstr>
      <vt:lpstr>Interférences non spectrales: résolution</vt:lpstr>
      <vt:lpstr>Interférences non spectrales: résolution</vt:lpstr>
      <vt:lpstr>Interférences spectrales</vt:lpstr>
      <vt:lpstr>Interférences spectrales</vt:lpstr>
      <vt:lpstr>Interférences spectrales</vt:lpstr>
      <vt:lpstr>Interférences spectrales isobariques</vt:lpstr>
      <vt:lpstr>Interférences spectrales isobariques</vt:lpstr>
      <vt:lpstr>Interférences spectrales polyatomiques</vt:lpstr>
      <vt:lpstr>Interférences potentielles dans HCl 10 %</vt:lpstr>
      <vt:lpstr>Interférences potentielles dans HNO3 10 %</vt:lpstr>
      <vt:lpstr>Interférences potentielles dans H2SO4 10 %</vt:lpstr>
      <vt:lpstr>Interférences spectrales</vt:lpstr>
      <vt:lpstr>Interférences spectrales</vt:lpstr>
      <vt:lpstr>Interférences spectrales liées aux ions doublement chargés</vt:lpstr>
      <vt:lpstr>Interférences spectrales liées au recouvrement de pics</vt:lpstr>
      <vt:lpstr>Méthodes de résolution</vt:lpstr>
      <vt:lpstr>Configuration de base d’un ICP-MS</vt:lpstr>
      <vt:lpstr>Constat: présence de nombreuses interférences</vt:lpstr>
      <vt:lpstr>Constat: présence de nombreuses interférences</vt:lpstr>
      <vt:lpstr>Constat: présence de nombreuses interférences</vt:lpstr>
      <vt:lpstr>Interférences non spectrales: méthode de résolution</vt:lpstr>
      <vt:lpstr>Interférences non spectrales: méthode de résolution</vt:lpstr>
      <vt:lpstr>Interférences non spectrales: méthode de résolution</vt:lpstr>
      <vt:lpstr>Interférences non spectrales: méthode de résolution</vt:lpstr>
      <vt:lpstr>Interférences non spectrales: méthode de résolution</vt:lpstr>
      <vt:lpstr>Interférences spectrales: méthode de résolution</vt:lpstr>
      <vt:lpstr>Alternative: purification de l’élément d’intérêt</vt:lpstr>
      <vt:lpstr>Interférences spectrales: autres méthode de résolution</vt:lpstr>
      <vt:lpstr>Cellule de collision- réaction</vt:lpstr>
      <vt:lpstr>Définition</vt:lpstr>
      <vt:lpstr>Exemple de réaction</vt:lpstr>
      <vt:lpstr>Réactions ions-molécules</vt:lpstr>
      <vt:lpstr>Principe de fonctionnement de la cellule </vt:lpstr>
      <vt:lpstr>Réactions ion-molécules: Thermodynamique</vt:lpstr>
      <vt:lpstr>Cellule de collisions-réactions: solution ou nouveau problème?</vt:lpstr>
      <vt:lpstr>Principe du filtre de masse</vt:lpstr>
      <vt:lpstr>Principe du filtre de masse</vt:lpstr>
      <vt:lpstr>Évolution du spectre dans le temps</vt:lpstr>
      <vt:lpstr>Évolution du spectre de masse</vt:lpstr>
      <vt:lpstr>Principe du filtre de masse</vt:lpstr>
      <vt:lpstr>Principe du filtre de masse</vt:lpstr>
      <vt:lpstr>Principe du filtre de masse</vt:lpstr>
      <vt:lpstr>Principe du filtre de masse</vt:lpstr>
      <vt:lpstr>Principe du filtre de masse</vt:lpstr>
      <vt:lpstr>Principe du filtre de masse</vt:lpstr>
      <vt:lpstr>Principe du filtre de masse</vt:lpstr>
      <vt:lpstr>Diagrammes de stabilité</vt:lpstr>
      <vt:lpstr>Principe du filtre en énergie</vt:lpstr>
      <vt:lpstr>Réactions ion-molécules: cinétique</vt:lpstr>
      <vt:lpstr>Perte d’énergie par collisions</vt:lpstr>
      <vt:lpstr>Principe du filtre en énergie</vt:lpstr>
      <vt:lpstr>Principe du mode de collision - Mode Helium</vt:lpstr>
      <vt:lpstr>Technologie Agilent: 7X00</vt:lpstr>
      <vt:lpstr>Technologie Agilent: 8X00</vt:lpstr>
      <vt:lpstr>Technologie Analytik Jena</vt:lpstr>
      <vt:lpstr>Technologie Perkin ELMER: ELAN DRC</vt:lpstr>
      <vt:lpstr>Technologie Perkin ELMER: ELAN DRC</vt:lpstr>
      <vt:lpstr>Technologie Perkin ELMER: ELAN DRC II</vt:lpstr>
      <vt:lpstr>Technologie Perkin ELMER: NexION 350 ICP-MS</vt:lpstr>
      <vt:lpstr>Technologie THERMO: XSERIES 2</vt:lpstr>
      <vt:lpstr>Travail en mode standard et CCT dans la même expérience</vt:lpstr>
      <vt:lpstr>Technologie THERMO: iCAP RQ</vt:lpstr>
      <vt:lpstr>Technologie THERMO: iCAP TQ</vt:lpstr>
      <vt:lpstr>Technologie GV Instruments</vt:lpstr>
      <vt:lpstr>Technologie Nu Instruments</vt:lpstr>
      <vt:lpstr>2 types d’ICP-MS: différents rôles pour la cellule</vt:lpstr>
      <vt:lpstr>2 types d’ICP-MS: différents rôles pour la cellule</vt:lpstr>
      <vt:lpstr>2 types d’ICP-MS: différents rôles pour la cellule</vt:lpstr>
      <vt:lpstr>Démarche analytique</vt:lpstr>
      <vt:lpstr>CONCLUSIONS</vt:lpstr>
      <vt:lpstr>Conclusions</vt:lpstr>
      <vt:lpstr>Conclusions et perspectives</vt:lpstr>
      <vt:lpstr>Bibliographie</vt:lpstr>
      <vt:lpstr>Références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PowerPoint-Charte-CEA-2023</dc:title>
  <dc:creator>HARTMANN Marion</dc:creator>
  <cp:lastModifiedBy>KASPRZAK Laëtitia</cp:lastModifiedBy>
  <cp:revision>133</cp:revision>
  <dcterms:created xsi:type="dcterms:W3CDTF">2023-01-31T13:15:02Z</dcterms:created>
  <dcterms:modified xsi:type="dcterms:W3CDTF">2024-02-28T12:10:34Z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&lt;FileLeafRef&gt;Modele-PPT-CEA-VF.pptx&lt;/FileLeafRef&gt;_x000d_
    &lt;Title&gt;PowerPoint-Charte-CEA-2023&lt;/Title&gt;_x000d_
    &lt;CollabTypeDocument&gt;Procédure&lt;/CollabTypeDocument&gt;_x000d_
    &lt;CollabObjetResume /&gt;_x000d_
    &lt;CollabExternalReferences&gt;PowerPoin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