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070" r:id="rId1"/>
  </p:sldMasterIdLst>
  <p:sldIdLst>
    <p:sldId id="256" r:id="rId2"/>
    <p:sldId id="272" r:id="rId3"/>
    <p:sldId id="257" r:id="rId4"/>
    <p:sldId id="258" r:id="rId5"/>
    <p:sldId id="267" r:id="rId6"/>
    <p:sldId id="294" r:id="rId7"/>
    <p:sldId id="259" r:id="rId8"/>
    <p:sldId id="262" r:id="rId9"/>
    <p:sldId id="261" r:id="rId10"/>
    <p:sldId id="264" r:id="rId11"/>
    <p:sldId id="265" r:id="rId12"/>
    <p:sldId id="309" r:id="rId13"/>
    <p:sldId id="310" r:id="rId14"/>
    <p:sldId id="263" r:id="rId15"/>
    <p:sldId id="266" r:id="rId16"/>
    <p:sldId id="311" r:id="rId17"/>
    <p:sldId id="268" r:id="rId18"/>
    <p:sldId id="269" r:id="rId19"/>
    <p:sldId id="270" r:id="rId20"/>
    <p:sldId id="277" r:id="rId21"/>
    <p:sldId id="280" r:id="rId22"/>
    <p:sldId id="281" r:id="rId23"/>
    <p:sldId id="284" r:id="rId24"/>
    <p:sldId id="285" r:id="rId25"/>
    <p:sldId id="287" r:id="rId26"/>
    <p:sldId id="296" r:id="rId27"/>
    <p:sldId id="301" r:id="rId28"/>
    <p:sldId id="302" r:id="rId29"/>
    <p:sldId id="297" r:id="rId30"/>
    <p:sldId id="305" r:id="rId31"/>
    <p:sldId id="306" r:id="rId32"/>
    <p:sldId id="307" r:id="rId33"/>
  </p:sldIdLst>
  <p:sldSz cx="9144000" cy="6858000" type="screen4x3"/>
  <p:notesSz cx="9144000" cy="6858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72"/>
    <p:restoredTop sz="50000" autoAdjust="0"/>
  </p:normalViewPr>
  <p:slideViewPr>
    <p:cSldViewPr snapToGrid="0" snapToObjects="1" showGuides="1">
      <p:cViewPr varScale="1">
        <p:scale>
          <a:sx n="119" d="100"/>
          <a:sy n="119" d="100"/>
        </p:scale>
        <p:origin x="1736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Connecteur droit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re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25" name="Sous-titre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31" name="Espace réservé de la date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</a:lstStyle>
          <a:p>
            <a:fld id="{9D21D778-B565-4D7E-94D7-64010A445B68}" type="datetimeFigureOut">
              <a:rPr lang="en-US" smtClean="0"/>
              <a:pPr/>
              <a:t>12/2/24</a:t>
            </a:fld>
            <a:endParaRPr lang="en-US"/>
          </a:p>
        </p:txBody>
      </p:sp>
      <p:sp>
        <p:nvSpPr>
          <p:cNvPr id="18" name="Espace réservé du pied de page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</a:lstStyle>
          <a:p>
            <a:fld id="{1A037252-72F3-474F-8582-32D765D3064E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994975E-BCEF-4391-BD3B-0CD9EB125C1E}" type="datetime1">
              <a:rPr lang="fr-FR" smtClean="0"/>
              <a:pPr/>
              <a:t>02/12/2024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/>
          <a:p>
            <a:fld id="{16292582-9FC8-4B1B-8456-B27CC842DEE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AA4845-A08A-4DF4-8D99-E2E7B6D41C6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0" name="Espace réservé pour une image 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3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" name="Espace réservé du titre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1" name="Espace réservé du texte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27" name="Espace réservé de la date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fld id="{A83FDDCE-7A29-FF43-89B5-B6F391473365}" type="datetimeFigureOut">
              <a:rPr lang="fr-FR" smtClean="0"/>
              <a:pPr/>
              <a:t>02/12/2024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16" name="Espace réservé du numéro de diapositive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</a:lstStyle>
          <a:p>
            <a:fld id="{51F29EAE-7548-1243-9A7B-959F89996B1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</p:sldLayoutIdLst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emf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/>
              <a:t>MÉCANIQUE DES Composites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Steven Le Corre,</a:t>
            </a:r>
          </a:p>
          <a:p>
            <a:r>
              <a:rPr lang="fr-FR" sz="1800" dirty="0"/>
              <a:t>Laboratoire de Thermique et Energie de Nantes </a:t>
            </a:r>
          </a:p>
          <a:p>
            <a:r>
              <a:rPr lang="fr-FR" sz="1800" dirty="0"/>
              <a:t>Département TEM – option EXECOT</a:t>
            </a:r>
          </a:p>
          <a:p>
            <a:r>
              <a:rPr lang="fr-FR" sz="1800" dirty="0"/>
              <a:t>Département MAT – option MAPI Composites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73417"/>
          </a:xfrm>
        </p:spPr>
        <p:txBody>
          <a:bodyPr>
            <a:normAutofit/>
          </a:bodyPr>
          <a:lstStyle/>
          <a:p>
            <a:r>
              <a:rPr lang="fr-FR" sz="2400" dirty="0"/>
              <a:t>Classification des composites</a:t>
            </a:r>
          </a:p>
          <a:p>
            <a:r>
              <a:rPr lang="fr-FR" sz="2400" dirty="0"/>
              <a:t>Selon la nature des constituants</a:t>
            </a:r>
          </a:p>
          <a:p>
            <a:pPr lvl="1"/>
            <a:r>
              <a:rPr lang="fr-FR" sz="2100" b="1" dirty="0">
                <a:solidFill>
                  <a:srgbClr val="FF0000"/>
                </a:solidFill>
              </a:rPr>
              <a:t>CMO</a:t>
            </a:r>
            <a:r>
              <a:rPr lang="fr-FR" sz="2100" dirty="0"/>
              <a:t> - Composites à matrice organique (</a:t>
            </a:r>
            <a:r>
              <a:rPr lang="fr-FR" sz="2100" dirty="0" err="1"/>
              <a:t>résine+charges</a:t>
            </a:r>
            <a:r>
              <a:rPr lang="fr-FR" sz="2100" dirty="0"/>
              <a:t>) avec :</a:t>
            </a:r>
          </a:p>
          <a:p>
            <a:pPr lvl="2"/>
            <a:r>
              <a:rPr lang="fr-FR" sz="1800" dirty="0"/>
              <a:t>Fibres minérales: verre, carbone, …</a:t>
            </a:r>
          </a:p>
          <a:p>
            <a:pPr lvl="2"/>
            <a:r>
              <a:rPr lang="fr-FR" sz="1800" dirty="0"/>
              <a:t>Fibres organiques: Kevlar, polyamide, lin, chanvre, …</a:t>
            </a:r>
          </a:p>
          <a:p>
            <a:pPr lvl="2"/>
            <a:r>
              <a:rPr lang="fr-FR" sz="1800" dirty="0"/>
              <a:t>Fibres métalliques: bore, aluminium, …</a:t>
            </a:r>
          </a:p>
          <a:p>
            <a:pPr lvl="1"/>
            <a:endParaRPr lang="fr-FR" sz="2100" dirty="0"/>
          </a:p>
          <a:p>
            <a:pPr lvl="1"/>
            <a:r>
              <a:rPr lang="fr-FR" sz="2100" b="1" dirty="0">
                <a:solidFill>
                  <a:srgbClr val="FF0000"/>
                </a:solidFill>
              </a:rPr>
              <a:t>CMM</a:t>
            </a:r>
            <a:r>
              <a:rPr lang="fr-FR" sz="2100" dirty="0"/>
              <a:t> - Composites à matrice métallique (alliages d’aluminium, de magnésium, de titane) avec :</a:t>
            </a:r>
          </a:p>
          <a:p>
            <a:pPr lvl="2"/>
            <a:r>
              <a:rPr lang="fr-FR" sz="1800" dirty="0"/>
              <a:t>Fibres minérales: carbone, carbure de silicium (</a:t>
            </a:r>
            <a:r>
              <a:rPr lang="fr-FR" sz="1800" dirty="0" err="1"/>
              <a:t>SiC</a:t>
            </a:r>
            <a:r>
              <a:rPr lang="fr-FR" sz="1800" dirty="0"/>
              <a:t>)</a:t>
            </a:r>
          </a:p>
          <a:p>
            <a:pPr lvl="2"/>
            <a:r>
              <a:rPr lang="fr-FR" sz="1800" dirty="0"/>
              <a:t>Fibres métalliques: bore</a:t>
            </a:r>
          </a:p>
          <a:p>
            <a:pPr lvl="2"/>
            <a:r>
              <a:rPr lang="fr-FR" sz="1800" dirty="0"/>
              <a:t>Fibres </a:t>
            </a:r>
            <a:r>
              <a:rPr lang="fr-FR" sz="1800" dirty="0" err="1"/>
              <a:t>métallo-minérales</a:t>
            </a:r>
            <a:r>
              <a:rPr lang="fr-FR" sz="1800" dirty="0"/>
              <a:t>: bore revêtu de </a:t>
            </a:r>
            <a:r>
              <a:rPr lang="fr-FR" sz="1800" dirty="0" err="1"/>
              <a:t>SiC</a:t>
            </a:r>
            <a:r>
              <a:rPr lang="fr-FR" sz="1800" dirty="0"/>
              <a:t> (</a:t>
            </a:r>
            <a:r>
              <a:rPr lang="fr-FR" sz="1800" dirty="0" err="1"/>
              <a:t>BorSiC</a:t>
            </a:r>
            <a:r>
              <a:rPr lang="fr-FR" sz="1800" dirty="0"/>
              <a:t>)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73417"/>
          </a:xfrm>
        </p:spPr>
        <p:txBody>
          <a:bodyPr>
            <a:normAutofit/>
          </a:bodyPr>
          <a:lstStyle/>
          <a:p>
            <a:r>
              <a:rPr lang="fr-FR" sz="2400" dirty="0"/>
              <a:t>Classification des composites</a:t>
            </a:r>
          </a:p>
          <a:p>
            <a:r>
              <a:rPr lang="fr-FR" sz="2400" dirty="0"/>
              <a:t>Selon la nature des constituants</a:t>
            </a:r>
          </a:p>
          <a:p>
            <a:pPr lvl="1"/>
            <a:r>
              <a:rPr lang="fr-FR" sz="2100" b="1" dirty="0">
                <a:solidFill>
                  <a:srgbClr val="FF0000"/>
                </a:solidFill>
              </a:rPr>
              <a:t>CMC</a:t>
            </a:r>
            <a:r>
              <a:rPr lang="fr-FR" sz="2100" dirty="0"/>
              <a:t> - Composites à matrice céramique avec :</a:t>
            </a:r>
          </a:p>
          <a:p>
            <a:pPr lvl="2"/>
            <a:r>
              <a:rPr lang="fr-FR" sz="1800" dirty="0"/>
              <a:t>Fibres métalliques: bore</a:t>
            </a:r>
          </a:p>
          <a:p>
            <a:pPr lvl="2"/>
            <a:r>
              <a:rPr lang="fr-FR" sz="1800" dirty="0"/>
              <a:t>Particules métalliques: cermets</a:t>
            </a:r>
          </a:p>
          <a:p>
            <a:pPr lvl="2"/>
            <a:r>
              <a:rPr lang="fr-FR" sz="1800" dirty="0"/>
              <a:t>Particules minérales: carbure, nitrure, </a:t>
            </a:r>
            <a:r>
              <a:rPr lang="fr-FR" sz="1800" dirty="0" err="1"/>
              <a:t>etc</a:t>
            </a:r>
            <a:r>
              <a:rPr lang="fr-FR" sz="1800" dirty="0"/>
              <a:t> …</a:t>
            </a:r>
          </a:p>
          <a:p>
            <a:pPr lvl="2"/>
            <a:endParaRPr lang="fr-FR" sz="1800" dirty="0"/>
          </a:p>
          <a:p>
            <a:pPr lvl="1"/>
            <a:r>
              <a:rPr lang="fr-FR" sz="2100" dirty="0"/>
              <a:t>Domaines d’utilisation</a:t>
            </a:r>
          </a:p>
          <a:p>
            <a:pPr lvl="2"/>
            <a:r>
              <a:rPr lang="fr-FR" sz="1800" dirty="0"/>
              <a:t>T &lt; 300°C : CMO</a:t>
            </a:r>
          </a:p>
          <a:p>
            <a:pPr lvl="2"/>
            <a:r>
              <a:rPr lang="fr-FR" sz="1800" dirty="0"/>
              <a:t>300°C &lt; T &lt; 600°C : CMM</a:t>
            </a:r>
          </a:p>
          <a:p>
            <a:pPr lvl="2"/>
            <a:r>
              <a:rPr lang="fr-FR" sz="1800" dirty="0"/>
              <a:t>T &lt; 1000°C : CMC</a:t>
            </a:r>
          </a:p>
          <a:p>
            <a:pPr lvl="1">
              <a:buNone/>
            </a:pPr>
            <a:endParaRPr lang="fr-FR" sz="21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20040"/>
            <a:ext cx="7710493" cy="1143000"/>
          </a:xfrm>
        </p:spPr>
        <p:txBody>
          <a:bodyPr>
            <a:normAutofit/>
          </a:bodyPr>
          <a:lstStyle/>
          <a:p>
            <a:r>
              <a:rPr lang="fr-FR" dirty="0"/>
              <a:t>Caractéristiques mécaniques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Courbe de traction</a:t>
            </a:r>
          </a:p>
          <a:p>
            <a:pPr lvl="1">
              <a:buNone/>
            </a:pPr>
            <a:endParaRPr lang="fr-FR" sz="2000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1783536" y="5903858"/>
            <a:ext cx="5418166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rot="5400000" flipH="1" flipV="1">
            <a:off x="115055" y="4235377"/>
            <a:ext cx="3336963" cy="1588"/>
          </a:xfrm>
          <a:prstGeom prst="straightConnector1">
            <a:avLst/>
          </a:prstGeom>
          <a:ln w="63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354" y="2567689"/>
            <a:ext cx="1069846" cy="679267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3310" y="5998130"/>
            <a:ext cx="1129446" cy="726072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108089" y="3374960"/>
            <a:ext cx="151409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i="1" dirty="0"/>
              <a:t>Contrainte nominale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1727420" y="6187270"/>
            <a:ext cx="32988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600" i="1" dirty="0"/>
              <a:t>Allongement conventionnel</a:t>
            </a:r>
          </a:p>
        </p:txBody>
      </p:sp>
      <p:cxnSp>
        <p:nvCxnSpPr>
          <p:cNvPr id="17" name="Connecteur droit 16"/>
          <p:cNvCxnSpPr/>
          <p:nvPr/>
        </p:nvCxnSpPr>
        <p:spPr>
          <a:xfrm rot="5400000" flipH="1" flipV="1">
            <a:off x="1081458" y="4499175"/>
            <a:ext cx="2107556" cy="701810"/>
          </a:xfrm>
          <a:prstGeom prst="line">
            <a:avLst/>
          </a:prstGeom>
          <a:ln w="317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Forme libre 18"/>
          <p:cNvSpPr/>
          <p:nvPr/>
        </p:nvSpPr>
        <p:spPr>
          <a:xfrm>
            <a:off x="2486140" y="3087029"/>
            <a:ext cx="3918375" cy="817353"/>
          </a:xfrm>
          <a:custGeom>
            <a:avLst/>
            <a:gdLst>
              <a:gd name="connsiteX0" fmla="*/ 0 w 3918375"/>
              <a:gd name="connsiteY0" fmla="*/ 709273 h 817353"/>
              <a:gd name="connsiteX1" fmla="*/ 553977 w 3918375"/>
              <a:gd name="connsiteY1" fmla="*/ 330994 h 817353"/>
              <a:gd name="connsiteX2" fmla="*/ 2540188 w 3918375"/>
              <a:gd name="connsiteY2" fmla="*/ 20265 h 817353"/>
              <a:gd name="connsiteX3" fmla="*/ 3661654 w 3918375"/>
              <a:gd name="connsiteY3" fmla="*/ 209404 h 817353"/>
              <a:gd name="connsiteX4" fmla="*/ 3918375 w 3918375"/>
              <a:gd name="connsiteY4" fmla="*/ 817353 h 817353"/>
              <a:gd name="connsiteX5" fmla="*/ 3918375 w 3918375"/>
              <a:gd name="connsiteY5" fmla="*/ 817353 h 817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18375" h="817353">
                <a:moveTo>
                  <a:pt x="0" y="709273"/>
                </a:moveTo>
                <a:cubicBezTo>
                  <a:pt x="65306" y="577551"/>
                  <a:pt x="130612" y="445829"/>
                  <a:pt x="553977" y="330994"/>
                </a:cubicBezTo>
                <a:cubicBezTo>
                  <a:pt x="977342" y="216159"/>
                  <a:pt x="2022242" y="40530"/>
                  <a:pt x="2540188" y="20265"/>
                </a:cubicBezTo>
                <a:cubicBezTo>
                  <a:pt x="3058134" y="0"/>
                  <a:pt x="3431956" y="76556"/>
                  <a:pt x="3661654" y="209404"/>
                </a:cubicBezTo>
                <a:cubicBezTo>
                  <a:pt x="3891352" y="342252"/>
                  <a:pt x="3918375" y="817353"/>
                  <a:pt x="3918375" y="817353"/>
                </a:cubicBezTo>
                <a:lnTo>
                  <a:pt x="3918375" y="817353"/>
                </a:lnTo>
              </a:path>
            </a:pathLst>
          </a:custGeom>
          <a:ln w="31750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23" name="Grouper 22"/>
          <p:cNvGrpSpPr/>
          <p:nvPr/>
        </p:nvGrpSpPr>
        <p:grpSpPr>
          <a:xfrm>
            <a:off x="3391195" y="2567689"/>
            <a:ext cx="517150" cy="1293342"/>
            <a:chOff x="3206768" y="1953614"/>
            <a:chExt cx="1497229" cy="3744428"/>
          </a:xfrm>
        </p:grpSpPr>
        <p:grpSp>
          <p:nvGrpSpPr>
            <p:cNvPr id="24" name="Grouper 6"/>
            <p:cNvGrpSpPr/>
            <p:nvPr/>
          </p:nvGrpSpPr>
          <p:grpSpPr>
            <a:xfrm>
              <a:off x="3207421" y="1953614"/>
              <a:ext cx="1496576" cy="1872214"/>
              <a:chOff x="3207421" y="1953614"/>
              <a:chExt cx="1496576" cy="1872214"/>
            </a:xfrm>
          </p:grpSpPr>
          <p:sp>
            <p:nvSpPr>
              <p:cNvPr id="28" name="Forme libre 27"/>
              <p:cNvSpPr/>
              <p:nvPr/>
            </p:nvSpPr>
            <p:spPr>
              <a:xfrm>
                <a:off x="3207421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9" name="Forme libre 28"/>
              <p:cNvSpPr/>
              <p:nvPr/>
            </p:nvSpPr>
            <p:spPr>
              <a:xfrm flipH="1">
                <a:off x="3955056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25" name="Grouper 7"/>
            <p:cNvGrpSpPr/>
            <p:nvPr/>
          </p:nvGrpSpPr>
          <p:grpSpPr>
            <a:xfrm flipV="1">
              <a:off x="3206768" y="3825828"/>
              <a:ext cx="1496576" cy="1872214"/>
              <a:chOff x="3207421" y="1953614"/>
              <a:chExt cx="1496576" cy="1872214"/>
            </a:xfrm>
          </p:grpSpPr>
          <p:sp>
            <p:nvSpPr>
              <p:cNvPr id="26" name="Forme libre 25"/>
              <p:cNvSpPr/>
              <p:nvPr/>
            </p:nvSpPr>
            <p:spPr>
              <a:xfrm>
                <a:off x="3207421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7" name="Forme libre 26"/>
              <p:cNvSpPr/>
              <p:nvPr/>
            </p:nvSpPr>
            <p:spPr>
              <a:xfrm flipH="1">
                <a:off x="3955056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0" name="Grouper 29"/>
          <p:cNvGrpSpPr/>
          <p:nvPr/>
        </p:nvGrpSpPr>
        <p:grpSpPr>
          <a:xfrm>
            <a:off x="1968990" y="3604992"/>
            <a:ext cx="517150" cy="1293342"/>
            <a:chOff x="3206768" y="1953614"/>
            <a:chExt cx="1497229" cy="3744428"/>
          </a:xfrm>
        </p:grpSpPr>
        <p:grpSp>
          <p:nvGrpSpPr>
            <p:cNvPr id="31" name="Grouper 6"/>
            <p:cNvGrpSpPr/>
            <p:nvPr/>
          </p:nvGrpSpPr>
          <p:grpSpPr>
            <a:xfrm>
              <a:off x="3207421" y="1953614"/>
              <a:ext cx="1496576" cy="1872214"/>
              <a:chOff x="3207421" y="1953614"/>
              <a:chExt cx="1496576" cy="1872214"/>
            </a:xfrm>
          </p:grpSpPr>
          <p:sp>
            <p:nvSpPr>
              <p:cNvPr id="35" name="Forme libre 34"/>
              <p:cNvSpPr/>
              <p:nvPr/>
            </p:nvSpPr>
            <p:spPr>
              <a:xfrm>
                <a:off x="3207421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6" name="Forme libre 35"/>
              <p:cNvSpPr/>
              <p:nvPr/>
            </p:nvSpPr>
            <p:spPr>
              <a:xfrm flipH="1">
                <a:off x="3955056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32" name="Grouper 7"/>
            <p:cNvGrpSpPr/>
            <p:nvPr/>
          </p:nvGrpSpPr>
          <p:grpSpPr>
            <a:xfrm flipV="1">
              <a:off x="3206768" y="3825828"/>
              <a:ext cx="1496576" cy="1872214"/>
              <a:chOff x="3207421" y="1953614"/>
              <a:chExt cx="1496576" cy="1872214"/>
            </a:xfrm>
          </p:grpSpPr>
          <p:sp>
            <p:nvSpPr>
              <p:cNvPr id="33" name="Forme libre 32"/>
              <p:cNvSpPr/>
              <p:nvPr/>
            </p:nvSpPr>
            <p:spPr>
              <a:xfrm>
                <a:off x="3207421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34" name="Forme libre 33"/>
              <p:cNvSpPr/>
              <p:nvPr/>
            </p:nvSpPr>
            <p:spPr>
              <a:xfrm flipH="1">
                <a:off x="3955056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90752" y="1872214"/>
                    </a:lnTo>
                  </a:path>
                </a:pathLst>
              </a:custGeom>
              <a:ln w="6350">
                <a:solidFill>
                  <a:schemeClr val="tx1">
                    <a:lumMod val="65000"/>
                    <a:lumOff val="35000"/>
                  </a:schemeClr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44" name="Grouper 43"/>
          <p:cNvGrpSpPr/>
          <p:nvPr/>
        </p:nvGrpSpPr>
        <p:grpSpPr>
          <a:xfrm>
            <a:off x="5888212" y="2439262"/>
            <a:ext cx="518252" cy="1295535"/>
            <a:chOff x="5313942" y="1953614"/>
            <a:chExt cx="1497882" cy="3744428"/>
          </a:xfrm>
        </p:grpSpPr>
        <p:grpSp>
          <p:nvGrpSpPr>
            <p:cNvPr id="45" name="Grouper 19"/>
            <p:cNvGrpSpPr/>
            <p:nvPr/>
          </p:nvGrpSpPr>
          <p:grpSpPr>
            <a:xfrm>
              <a:off x="5313942" y="1953614"/>
              <a:ext cx="1497882" cy="1872214"/>
              <a:chOff x="5313942" y="1953614"/>
              <a:chExt cx="1497882" cy="1872214"/>
            </a:xfrm>
          </p:grpSpPr>
          <p:sp>
            <p:nvSpPr>
              <p:cNvPr id="49" name="Forme libre 48"/>
              <p:cNvSpPr/>
              <p:nvPr/>
            </p:nvSpPr>
            <p:spPr>
              <a:xfrm>
                <a:off x="5313942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84125" y="1670119"/>
                    </a:lnTo>
                    <a:cubicBezTo>
                      <a:pt x="422317" y="1737484"/>
                      <a:pt x="501785" y="1763621"/>
                      <a:pt x="498702" y="1872214"/>
                    </a:cubicBezTo>
                  </a:path>
                </a:pathLst>
              </a:custGeom>
              <a:ln w="6350">
                <a:solidFill>
                  <a:srgbClr val="595959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50" name="Forme libre 49"/>
              <p:cNvSpPr/>
              <p:nvPr/>
            </p:nvSpPr>
            <p:spPr>
              <a:xfrm flipH="1">
                <a:off x="6062883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84125" y="1670119"/>
                    </a:lnTo>
                    <a:cubicBezTo>
                      <a:pt x="422317" y="1737484"/>
                      <a:pt x="501785" y="1763621"/>
                      <a:pt x="498702" y="1872214"/>
                    </a:cubicBezTo>
                  </a:path>
                </a:pathLst>
              </a:custGeom>
              <a:ln w="6350">
                <a:solidFill>
                  <a:srgbClr val="595959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6" name="Grouper 20"/>
            <p:cNvGrpSpPr/>
            <p:nvPr/>
          </p:nvGrpSpPr>
          <p:grpSpPr>
            <a:xfrm flipV="1">
              <a:off x="5313942" y="3825828"/>
              <a:ext cx="1497882" cy="1872214"/>
              <a:chOff x="5313942" y="1953614"/>
              <a:chExt cx="1497882" cy="1872214"/>
            </a:xfrm>
          </p:grpSpPr>
          <p:sp>
            <p:nvSpPr>
              <p:cNvPr id="47" name="Forme libre 46"/>
              <p:cNvSpPr/>
              <p:nvPr/>
            </p:nvSpPr>
            <p:spPr>
              <a:xfrm>
                <a:off x="5313942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84125" y="1670119"/>
                    </a:lnTo>
                    <a:cubicBezTo>
                      <a:pt x="422317" y="1737484"/>
                      <a:pt x="501785" y="1763621"/>
                      <a:pt x="498702" y="1872214"/>
                    </a:cubicBezTo>
                  </a:path>
                </a:pathLst>
              </a:custGeom>
              <a:ln w="6350">
                <a:solidFill>
                  <a:srgbClr val="595959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8" name="Forme libre 47"/>
              <p:cNvSpPr/>
              <p:nvPr/>
            </p:nvSpPr>
            <p:spPr>
              <a:xfrm flipH="1">
                <a:off x="6062883" y="1953614"/>
                <a:ext cx="748941" cy="1872214"/>
              </a:xfrm>
              <a:custGeom>
                <a:avLst/>
                <a:gdLst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0 w 748941"/>
                  <a:gd name="connsiteY1" fmla="*/ 0 h 1872214"/>
                  <a:gd name="connsiteX2" fmla="*/ 0 w 748941"/>
                  <a:gd name="connsiteY2" fmla="*/ 732606 h 1872214"/>
                  <a:gd name="connsiteX3" fmla="*/ 390752 w 748941"/>
                  <a:gd name="connsiteY3" fmla="*/ 1025648 h 1872214"/>
                  <a:gd name="connsiteX4" fmla="*/ 390752 w 748941"/>
                  <a:gd name="connsiteY4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90752 w 748941"/>
                  <a:gd name="connsiteY5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39075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  <a:gd name="connsiteX0" fmla="*/ 748941 w 748941"/>
                  <a:gd name="connsiteY0" fmla="*/ 16280 h 1872214"/>
                  <a:gd name="connsiteX1" fmla="*/ 746512 w 748941"/>
                  <a:gd name="connsiteY1" fmla="*/ 10653 h 1872214"/>
                  <a:gd name="connsiteX2" fmla="*/ 0 w 748941"/>
                  <a:gd name="connsiteY2" fmla="*/ 0 h 1872214"/>
                  <a:gd name="connsiteX3" fmla="*/ 0 w 748941"/>
                  <a:gd name="connsiteY3" fmla="*/ 732606 h 1872214"/>
                  <a:gd name="connsiteX4" fmla="*/ 390752 w 748941"/>
                  <a:gd name="connsiteY4" fmla="*/ 1025648 h 1872214"/>
                  <a:gd name="connsiteX5" fmla="*/ 384125 w 748941"/>
                  <a:gd name="connsiteY5" fmla="*/ 1670119 h 1872214"/>
                  <a:gd name="connsiteX6" fmla="*/ 498702 w 748941"/>
                  <a:gd name="connsiteY6" fmla="*/ 1872214 h 1872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8941" h="1872214">
                    <a:moveTo>
                      <a:pt x="748941" y="16280"/>
                    </a:moveTo>
                    <a:lnTo>
                      <a:pt x="746512" y="10653"/>
                    </a:lnTo>
                    <a:lnTo>
                      <a:pt x="0" y="0"/>
                    </a:lnTo>
                    <a:lnTo>
                      <a:pt x="0" y="732606"/>
                    </a:lnTo>
                    <a:cubicBezTo>
                      <a:pt x="121785" y="737153"/>
                      <a:pt x="389608" y="754400"/>
                      <a:pt x="390752" y="1025648"/>
                    </a:cubicBezTo>
                    <a:lnTo>
                      <a:pt x="384125" y="1670119"/>
                    </a:lnTo>
                    <a:cubicBezTo>
                      <a:pt x="422317" y="1737484"/>
                      <a:pt x="501785" y="1763621"/>
                      <a:pt x="498702" y="1872214"/>
                    </a:cubicBezTo>
                  </a:path>
                </a:pathLst>
              </a:custGeom>
              <a:ln w="6350">
                <a:solidFill>
                  <a:srgbClr val="595959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0518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20040"/>
            <a:ext cx="7710493" cy="1143000"/>
          </a:xfrm>
        </p:spPr>
        <p:txBody>
          <a:bodyPr>
            <a:normAutofit/>
          </a:bodyPr>
          <a:lstStyle/>
          <a:p>
            <a:r>
              <a:rPr lang="fr-FR" dirty="0"/>
              <a:t>Caractéristiques mécaniques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Correction de la contrainte</a:t>
            </a:r>
          </a:p>
          <a:p>
            <a:pPr lvl="1">
              <a:buNone/>
            </a:pPr>
            <a:endParaRPr lang="fr-FR" sz="2000" dirty="0"/>
          </a:p>
        </p:txBody>
      </p:sp>
      <p:pic>
        <p:nvPicPr>
          <p:cNvPr id="37" name="Image 36" descr="ExempleCourbeTraction.pdf"/>
          <p:cNvPicPr>
            <a:picLocks noChangeAspect="1"/>
          </p:cNvPicPr>
          <p:nvPr/>
        </p:nvPicPr>
        <p:blipFill>
          <a:blip r:embed="rId2"/>
          <a:srcRect l="15995" t="11917" r="21627" b="56306"/>
          <a:stretch>
            <a:fillRect/>
          </a:stretch>
        </p:blipFill>
        <p:spPr>
          <a:xfrm>
            <a:off x="114799" y="2432864"/>
            <a:ext cx="4869952" cy="351073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794" y="2432864"/>
            <a:ext cx="1460447" cy="6913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4794" y="3257550"/>
            <a:ext cx="1469090" cy="64812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4794" y="4216400"/>
            <a:ext cx="3067806" cy="734545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3162300" y="6299200"/>
            <a:ext cx="541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différence très sensible dès 5% de déformation</a:t>
            </a:r>
          </a:p>
        </p:txBody>
      </p:sp>
    </p:spTree>
    <p:extLst>
      <p:ext uri="{BB962C8B-B14F-4D97-AF65-F5344CB8AC3E}">
        <p14:creationId xmlns:p14="http://schemas.microsoft.com/office/powerpoint/2010/main" val="1172996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199" y="320040"/>
            <a:ext cx="7710493" cy="1143000"/>
          </a:xfrm>
        </p:spPr>
        <p:txBody>
          <a:bodyPr>
            <a:normAutofit/>
          </a:bodyPr>
          <a:lstStyle/>
          <a:p>
            <a:r>
              <a:rPr lang="fr-FR" dirty="0"/>
              <a:t>Caractéristiques mécaniques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Rigidité : E, module </a:t>
            </a:r>
            <a:r>
              <a:rPr lang="fr-FR" sz="2400" dirty="0" err="1"/>
              <a:t>d’Young</a:t>
            </a:r>
            <a:r>
              <a:rPr lang="fr-FR" sz="2400" dirty="0"/>
              <a:t> (</a:t>
            </a:r>
            <a:r>
              <a:rPr lang="fr-FR" sz="2400" dirty="0" err="1"/>
              <a:t>GPa</a:t>
            </a:r>
            <a:r>
              <a:rPr lang="fr-FR" sz="2400" dirty="0"/>
              <a:t>)</a:t>
            </a:r>
          </a:p>
          <a:p>
            <a:endParaRPr lang="fr-FR" sz="2400" dirty="0"/>
          </a:p>
          <a:p>
            <a:r>
              <a:rPr lang="fr-FR" sz="2400" dirty="0"/>
              <a:t>Résistance maximale : </a:t>
            </a:r>
            <a:r>
              <a:rPr lang="fr-FR" sz="2400" dirty="0" err="1"/>
              <a:t>R</a:t>
            </a:r>
            <a:r>
              <a:rPr lang="fr-FR" sz="2400" baseline="-25000" dirty="0" err="1"/>
              <a:t>m</a:t>
            </a:r>
            <a:r>
              <a:rPr lang="fr-FR" sz="2400" dirty="0"/>
              <a:t> (</a:t>
            </a:r>
            <a:r>
              <a:rPr lang="fr-FR" sz="2400" dirty="0" err="1"/>
              <a:t>MPa</a:t>
            </a:r>
            <a:r>
              <a:rPr lang="fr-FR" sz="2400" dirty="0"/>
              <a:t>)</a:t>
            </a:r>
          </a:p>
          <a:p>
            <a:endParaRPr lang="fr-FR" sz="2400" dirty="0"/>
          </a:p>
          <a:p>
            <a:r>
              <a:rPr lang="fr-FR" sz="2400" dirty="0"/>
              <a:t>Ductilité : A%, allongement à rupture</a:t>
            </a:r>
          </a:p>
          <a:p>
            <a:endParaRPr lang="fr-FR" sz="2400" dirty="0"/>
          </a:p>
          <a:p>
            <a:r>
              <a:rPr lang="fr-FR" sz="2400" dirty="0"/>
              <a:t>Limite d’élasticité : </a:t>
            </a:r>
            <a:r>
              <a:rPr lang="fr-FR" sz="2400" dirty="0" err="1"/>
              <a:t>R</a:t>
            </a:r>
            <a:r>
              <a:rPr lang="fr-FR" sz="2400" baseline="-25000" dirty="0" err="1"/>
              <a:t>e</a:t>
            </a:r>
            <a:r>
              <a:rPr lang="fr-FR" sz="2400" dirty="0"/>
              <a:t> ou </a:t>
            </a:r>
            <a:r>
              <a:rPr lang="fr-FR" sz="2400" dirty="0">
                <a:latin typeface="Symbol" charset="2"/>
                <a:cs typeface="Symbol" charset="2"/>
              </a:rPr>
              <a:t>s</a:t>
            </a:r>
            <a:r>
              <a:rPr lang="fr-FR" sz="2400" baseline="-25000" dirty="0"/>
              <a:t>e</a:t>
            </a:r>
            <a:endParaRPr lang="fr-FR" sz="2000" baseline="-25000" dirty="0"/>
          </a:p>
          <a:p>
            <a:endParaRPr lang="fr-FR" sz="2400" dirty="0"/>
          </a:p>
          <a:p>
            <a:r>
              <a:rPr lang="fr-FR" sz="2400" dirty="0"/>
              <a:t>Limite d’élasticité conventionnelle : R</a:t>
            </a:r>
            <a:r>
              <a:rPr lang="fr-FR" sz="2400" baseline="-25000" dirty="0"/>
              <a:t>e,02</a:t>
            </a:r>
            <a:endParaRPr lang="fr-FR" sz="2800" baseline="-25000" dirty="0"/>
          </a:p>
        </p:txBody>
      </p:sp>
    </p:spTree>
    <p:extLst>
      <p:ext uri="{BB962C8B-B14F-4D97-AF65-F5344CB8AC3E}">
        <p14:creationId xmlns:p14="http://schemas.microsoft.com/office/powerpoint/2010/main" val="29055480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Propriétés spécifiques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73417"/>
          </a:xfrm>
        </p:spPr>
        <p:txBody>
          <a:bodyPr>
            <a:normAutofit/>
          </a:bodyPr>
          <a:lstStyle/>
          <a:p>
            <a:r>
              <a:rPr lang="fr-FR" sz="2400" dirty="0"/>
              <a:t>Pourquoi des composites ?</a:t>
            </a:r>
          </a:p>
          <a:p>
            <a:r>
              <a:rPr lang="fr-FR" sz="2400" dirty="0"/>
              <a:t>Caractéristiques mécaniques spécifiques</a:t>
            </a:r>
            <a:br>
              <a:rPr lang="fr-FR" sz="2400" dirty="0"/>
            </a:br>
            <a:r>
              <a:rPr lang="fr-FR" sz="2400" dirty="0"/>
              <a:t>(voir exemples)</a:t>
            </a:r>
            <a:endParaRPr lang="fr-FR" sz="1800" dirty="0"/>
          </a:p>
          <a:p>
            <a:pPr lvl="1">
              <a:buNone/>
            </a:pPr>
            <a:endParaRPr lang="fr-FR" sz="2100" dirty="0"/>
          </a:p>
        </p:txBody>
      </p:sp>
      <p:cxnSp>
        <p:nvCxnSpPr>
          <p:cNvPr id="5" name="Connecteur droit 4"/>
          <p:cNvCxnSpPr/>
          <p:nvPr/>
        </p:nvCxnSpPr>
        <p:spPr>
          <a:xfrm flipV="1">
            <a:off x="1557412" y="3105684"/>
            <a:ext cx="1511060" cy="927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2076549" y="3114954"/>
            <a:ext cx="444975" cy="2160073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avec flèche 7"/>
          <p:cNvCxnSpPr/>
          <p:nvPr/>
        </p:nvCxnSpPr>
        <p:spPr>
          <a:xfrm rot="5400000">
            <a:off x="2071904" y="5752469"/>
            <a:ext cx="482076" cy="92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2521524" y="5813476"/>
            <a:ext cx="6118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960160" y="3428999"/>
            <a:ext cx="332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Caractéristiques : E, </a:t>
            </a:r>
            <a:r>
              <a:rPr lang="fr-FR" dirty="0">
                <a:latin typeface="Symbol" charset="2"/>
                <a:cs typeface="Symbol" charset="2"/>
              </a:rPr>
              <a:t>r</a:t>
            </a:r>
            <a:r>
              <a:rPr lang="fr-FR" dirty="0"/>
              <a:t> 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3960160" y="3798331"/>
            <a:ext cx="3326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Géométrie : L, S 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3960160" y="4320063"/>
            <a:ext cx="33263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Cahier des charges :</a:t>
            </a:r>
          </a:p>
          <a:p>
            <a:pPr>
              <a:buFontTx/>
              <a:buChar char="-"/>
            </a:pPr>
            <a:r>
              <a:rPr lang="fr-FR" dirty="0"/>
              <a:t> Allongement minimum</a:t>
            </a:r>
          </a:p>
          <a:p>
            <a:pPr>
              <a:buFontTx/>
              <a:buChar char="-"/>
            </a:pPr>
            <a:r>
              <a:rPr lang="fr-FR" dirty="0"/>
              <a:t> Masse minimum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3B764E-43EC-F64C-8798-D3444D676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9DE229-6150-70A2-2E6A-49F043D4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Propriétés spécifiques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8FCC840-A6C4-D3C3-7677-942BB6D9E6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73417"/>
          </a:xfrm>
        </p:spPr>
        <p:txBody>
          <a:bodyPr>
            <a:normAutofit/>
          </a:bodyPr>
          <a:lstStyle/>
          <a:p>
            <a:r>
              <a:rPr lang="fr-FR" sz="2400" dirty="0"/>
              <a:t>Objectif : maximiser E/</a:t>
            </a:r>
            <a:r>
              <a:rPr lang="fr-FR" sz="2400" dirty="0">
                <a:latin typeface="Symbol" pitchFamily="2" charset="2"/>
              </a:rPr>
              <a:t>r</a:t>
            </a:r>
            <a:r>
              <a:rPr lang="fr-FR" sz="2400" dirty="0">
                <a:latin typeface="+mj-lt"/>
              </a:rPr>
              <a:t>, le module d’élasticité spécifique</a:t>
            </a:r>
          </a:p>
          <a:p>
            <a:endParaRPr lang="fr-FR" sz="2400" dirty="0">
              <a:latin typeface="+mj-lt"/>
            </a:endParaRPr>
          </a:p>
          <a:p>
            <a:r>
              <a:rPr lang="fr-FR" sz="2400" dirty="0">
                <a:latin typeface="+mj-lt"/>
              </a:rPr>
              <a:t>Classification des matériaux par propriétés spécifiques : </a:t>
            </a:r>
            <a:br>
              <a:rPr lang="fr-FR" sz="2400" dirty="0">
                <a:latin typeface="+mj-lt"/>
              </a:rPr>
            </a:br>
            <a:r>
              <a:rPr lang="fr-FR" sz="2400" dirty="0">
                <a:latin typeface="+mj-lt"/>
              </a:rPr>
              <a:t>		</a:t>
            </a:r>
            <a:r>
              <a:rPr lang="fr-FR" sz="2400" i="1" dirty="0">
                <a:latin typeface="+mj-lt"/>
              </a:rPr>
              <a:t>Diagrammes d’</a:t>
            </a:r>
            <a:r>
              <a:rPr lang="fr-FR" sz="2400" i="1" dirty="0" err="1">
                <a:latin typeface="+mj-lt"/>
              </a:rPr>
              <a:t>Ashby</a:t>
            </a:r>
            <a:endParaRPr lang="fr-FR" sz="1800" i="1" dirty="0">
              <a:latin typeface="+mj-lt"/>
            </a:endParaRPr>
          </a:p>
          <a:p>
            <a:pPr lvl="1">
              <a:buNone/>
            </a:pPr>
            <a:endParaRPr lang="fr-FR" sz="2100" dirty="0"/>
          </a:p>
        </p:txBody>
      </p:sp>
    </p:spTree>
    <p:extLst>
      <p:ext uri="{BB962C8B-B14F-4D97-AF65-F5344CB8AC3E}">
        <p14:creationId xmlns:p14="http://schemas.microsoft.com/office/powerpoint/2010/main" val="16408881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Ashby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189" y="64637"/>
            <a:ext cx="7060131" cy="6712097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E4EB760D-27AB-BD9D-C00E-F279242AEB11}"/>
              </a:ext>
            </a:extLst>
          </p:cNvPr>
          <p:cNvCxnSpPr>
            <a:cxnSpLocks/>
          </p:cNvCxnSpPr>
          <p:nvPr/>
        </p:nvCxnSpPr>
        <p:spPr>
          <a:xfrm flipV="1">
            <a:off x="1775012" y="3356386"/>
            <a:ext cx="5895190" cy="296911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540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2.96296E-6 L 2.22222E-6 -0.552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shby2_prix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26" y="12542"/>
            <a:ext cx="7099936" cy="6845458"/>
          </a:xfrm>
          <a:prstGeom prst="rect">
            <a:avLst/>
          </a:prstGeom>
        </p:spPr>
      </p:pic>
      <p:cxnSp>
        <p:nvCxnSpPr>
          <p:cNvPr id="3" name="Connecteur droit 2">
            <a:extLst>
              <a:ext uri="{FF2B5EF4-FFF2-40B4-BE49-F238E27FC236}">
                <a16:creationId xmlns:a16="http://schemas.microsoft.com/office/drawing/2014/main" id="{7745A581-92FB-5CF7-FF39-FA0F5E1B65DD}"/>
              </a:ext>
            </a:extLst>
          </p:cNvPr>
          <p:cNvCxnSpPr>
            <a:cxnSpLocks/>
          </p:cNvCxnSpPr>
          <p:nvPr/>
        </p:nvCxnSpPr>
        <p:spPr>
          <a:xfrm flipV="1">
            <a:off x="1371599" y="1828799"/>
            <a:ext cx="4722607" cy="458275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943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97 0.21181 L 0.01997 -0.3402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Propriétés spécifiques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4973417"/>
          </a:xfrm>
        </p:spPr>
        <p:txBody>
          <a:bodyPr>
            <a:normAutofit/>
          </a:bodyPr>
          <a:lstStyle/>
          <a:p>
            <a:r>
              <a:rPr lang="fr-FR" sz="2400" dirty="0"/>
              <a:t>Caractéristiques mécaniques spécifiques</a:t>
            </a:r>
            <a:br>
              <a:rPr lang="fr-FR" sz="2400" dirty="0"/>
            </a:br>
            <a:endParaRPr lang="fr-FR" sz="2100" dirty="0"/>
          </a:p>
        </p:txBody>
      </p:sp>
      <p:pic>
        <p:nvPicPr>
          <p:cNvPr id="14" name="Image 13" descr="Cours1_propriétésMassif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60" y="2026291"/>
            <a:ext cx="4432301" cy="2286000"/>
          </a:xfrm>
          <a:prstGeom prst="rect">
            <a:avLst/>
          </a:prstGeom>
        </p:spPr>
      </p:pic>
      <p:sp>
        <p:nvSpPr>
          <p:cNvPr id="16" name="ZoneTexte 15"/>
          <p:cNvSpPr txBox="1"/>
          <p:nvPr/>
        </p:nvSpPr>
        <p:spPr>
          <a:xfrm>
            <a:off x="121360" y="4280803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Matériaux massifs</a:t>
            </a:r>
          </a:p>
        </p:txBody>
      </p:sp>
      <p:sp>
        <p:nvSpPr>
          <p:cNvPr id="17" name="ZoneTexte 16"/>
          <p:cNvSpPr txBox="1"/>
          <p:nvPr/>
        </p:nvSpPr>
        <p:spPr>
          <a:xfrm>
            <a:off x="4776302" y="4189968"/>
            <a:ext cx="3380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Matériaux sous forme de fibres</a:t>
            </a:r>
          </a:p>
        </p:txBody>
      </p:sp>
      <p:sp>
        <p:nvSpPr>
          <p:cNvPr id="18" name="ZoneTexte 17"/>
          <p:cNvSpPr txBox="1"/>
          <p:nvPr/>
        </p:nvSpPr>
        <p:spPr>
          <a:xfrm>
            <a:off x="4572000" y="2445631"/>
            <a:ext cx="33804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</a:rPr>
              <a:t>Propriétés spécifiques limitées : présence de défauts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44002" y="4964735"/>
            <a:ext cx="33804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accent1"/>
                </a:solidFill>
              </a:rPr>
              <a:t>Forme fibreuse : moins de défauts d’élaboration, nette amélioration des propriétés spécifiques</a:t>
            </a:r>
          </a:p>
          <a:p>
            <a:r>
              <a:rPr lang="fr-FR" sz="1600" dirty="0" err="1">
                <a:solidFill>
                  <a:schemeClr val="accent1"/>
                </a:solidFill>
                <a:sym typeface="Wingdings"/>
              </a:rPr>
              <a:t></a:t>
            </a:r>
            <a:r>
              <a:rPr lang="fr-FR" sz="1600" dirty="0">
                <a:solidFill>
                  <a:schemeClr val="accent1"/>
                </a:solidFill>
                <a:sym typeface="Wingdings"/>
              </a:rPr>
              <a:t> Fort potentiel d’utilisation au sein d’un matériau</a:t>
            </a:r>
            <a:endParaRPr lang="fr-FR" sz="1600" dirty="0">
              <a:solidFill>
                <a:schemeClr val="accent1"/>
              </a:solidFill>
            </a:endParaRPr>
          </a:p>
        </p:txBody>
      </p:sp>
      <p:pic>
        <p:nvPicPr>
          <p:cNvPr id="15" name="Image 14" descr="~Cours1_PropriétésFibres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740" y="4559300"/>
            <a:ext cx="4432300" cy="22987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35F6602-DDE9-9240-8768-F4B4AF012DD5}"/>
              </a:ext>
            </a:extLst>
          </p:cNvPr>
          <p:cNvSpPr/>
          <p:nvPr/>
        </p:nvSpPr>
        <p:spPr>
          <a:xfrm>
            <a:off x="2948941" y="2026291"/>
            <a:ext cx="1571084" cy="223835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92646F8-923B-8942-8E69-DF8C4039261D}"/>
              </a:ext>
            </a:extLst>
          </p:cNvPr>
          <p:cNvSpPr/>
          <p:nvPr/>
        </p:nvSpPr>
        <p:spPr>
          <a:xfrm>
            <a:off x="6572250" y="4559300"/>
            <a:ext cx="1380228" cy="2238350"/>
          </a:xfrm>
          <a:prstGeom prst="rect">
            <a:avLst/>
          </a:prstGeom>
          <a:noFill/>
          <a:ln w="28575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du cours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Généralités sur les composites</a:t>
            </a:r>
          </a:p>
          <a:p>
            <a:pPr lvl="1"/>
            <a:r>
              <a:rPr lang="fr-FR" dirty="0"/>
              <a:t>Introduction</a:t>
            </a:r>
          </a:p>
          <a:p>
            <a:pPr lvl="1"/>
            <a:r>
              <a:rPr lang="fr-FR" dirty="0"/>
              <a:t>Résines / Fibres</a:t>
            </a:r>
          </a:p>
          <a:p>
            <a:r>
              <a:rPr lang="fr-FR" dirty="0"/>
              <a:t>Mécanique des composites</a:t>
            </a:r>
          </a:p>
          <a:p>
            <a:pPr lvl="1"/>
            <a:r>
              <a:rPr lang="fr-FR" dirty="0"/>
              <a:t>Rôle de la fraction de renfort sur les propriétés mécaniques</a:t>
            </a:r>
          </a:p>
          <a:p>
            <a:pPr lvl="1"/>
            <a:r>
              <a:rPr lang="fr-FR" dirty="0"/>
              <a:t>Comportement mécanique anisotrope</a:t>
            </a:r>
          </a:p>
          <a:p>
            <a:pPr lvl="1"/>
            <a:r>
              <a:rPr lang="fr-FR" dirty="0"/>
              <a:t>Plaques Stratifiées</a:t>
            </a:r>
          </a:p>
          <a:p>
            <a:pPr lvl="1"/>
            <a:r>
              <a:rPr lang="fr-FR" dirty="0"/>
              <a:t>Critères de dimensionnement</a:t>
            </a:r>
          </a:p>
          <a:p>
            <a:pPr lvl="1"/>
            <a:r>
              <a:rPr lang="fr-FR" dirty="0"/>
              <a:t>Thermoélasticité</a:t>
            </a:r>
          </a:p>
          <a:p>
            <a:pPr lvl="1"/>
            <a:endParaRPr lang="fr-FR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01F8F5B-C373-F649-8EAB-9514DCAC392E}"/>
              </a:ext>
            </a:extLst>
          </p:cNvPr>
          <p:cNvSpPr/>
          <p:nvPr/>
        </p:nvSpPr>
        <p:spPr>
          <a:xfrm>
            <a:off x="291402" y="542610"/>
            <a:ext cx="7315200" cy="5737609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Résines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Rôles :</a:t>
            </a:r>
          </a:p>
          <a:p>
            <a:pPr lvl="1"/>
            <a:r>
              <a:rPr lang="fr-FR" dirty="0"/>
              <a:t>cohésion des fibres, maintien dans la configuration souhaitée</a:t>
            </a:r>
          </a:p>
          <a:p>
            <a:pPr lvl="1"/>
            <a:r>
              <a:rPr lang="fr-FR" dirty="0"/>
              <a:t>Transfert des sollicitations mécaniques</a:t>
            </a:r>
          </a:p>
          <a:p>
            <a:pPr lvl="1"/>
            <a:r>
              <a:rPr lang="fr-FR" dirty="0"/>
              <a:t>Protection contre l’environnement extérieur</a:t>
            </a:r>
          </a:p>
          <a:p>
            <a:pPr lvl="1"/>
            <a:endParaRPr lang="fr-FR" dirty="0"/>
          </a:p>
          <a:p>
            <a:r>
              <a:rPr lang="fr-FR" dirty="0"/>
              <a:t>Caractéristiques</a:t>
            </a:r>
          </a:p>
          <a:p>
            <a:pPr lvl="1"/>
            <a:r>
              <a:rPr lang="fr-FR" dirty="0"/>
              <a:t>Assez déformables</a:t>
            </a:r>
          </a:p>
          <a:p>
            <a:pPr lvl="1"/>
            <a:r>
              <a:rPr lang="fr-FR" dirty="0"/>
              <a:t>Bonne compatibilité avec les fibres (adhésion)</a:t>
            </a:r>
          </a:p>
          <a:p>
            <a:pPr lvl="1"/>
            <a:r>
              <a:rPr lang="fr-FR" dirty="0"/>
              <a:t>Masse volumique faible pour préserver des caractéristiques mécaniques élevées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Résines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dirty="0"/>
              <a:t>Nature:</a:t>
            </a:r>
          </a:p>
          <a:p>
            <a:pPr lvl="1"/>
            <a:r>
              <a:rPr lang="fr-FR" b="1" dirty="0"/>
              <a:t>Polymères</a:t>
            </a:r>
            <a:r>
              <a:rPr lang="fr-FR" dirty="0"/>
              <a:t> modifiés par différents adjuvants et additifs ayant différentes fonctions (agents de démoulage, stabilisants, pigments</a:t>
            </a:r>
          </a:p>
          <a:p>
            <a:r>
              <a:rPr lang="fr-FR" dirty="0"/>
              <a:t>Thermodurcissables (TD)</a:t>
            </a:r>
          </a:p>
          <a:p>
            <a:pPr lvl="1"/>
            <a:r>
              <a:rPr lang="fr-FR" dirty="0"/>
              <a:t>Polymère réticulé, stable en température</a:t>
            </a:r>
          </a:p>
          <a:p>
            <a:pPr lvl="1"/>
            <a:r>
              <a:rPr lang="fr-FR" dirty="0"/>
              <a:t>Propriétés mécaniques assez élevées</a:t>
            </a:r>
          </a:p>
          <a:p>
            <a:pPr lvl="1"/>
            <a:r>
              <a:rPr lang="fr-FR" dirty="0"/>
              <a:t>Relative lenteur de la réaction de réticulation</a:t>
            </a:r>
          </a:p>
          <a:p>
            <a:pPr lvl="1"/>
            <a:r>
              <a:rPr lang="fr-FR" dirty="0"/>
              <a:t>Exemples courants :</a:t>
            </a:r>
          </a:p>
          <a:p>
            <a:pPr lvl="2"/>
            <a:r>
              <a:rPr lang="fr-FR" dirty="0"/>
              <a:t>polyesters, résines phénoliques (bakélite), Epoxydes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Résines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Thermoplastiques (TP)</a:t>
            </a:r>
          </a:p>
          <a:p>
            <a:pPr lvl="1"/>
            <a:r>
              <a:rPr lang="fr-FR" dirty="0"/>
              <a:t>Faible coût, mais propriétés </a:t>
            </a:r>
            <a:r>
              <a:rPr lang="fr-FR" dirty="0" err="1"/>
              <a:t>thermo-dépendantes</a:t>
            </a:r>
            <a:endParaRPr lang="fr-FR" dirty="0"/>
          </a:p>
          <a:p>
            <a:pPr lvl="1"/>
            <a:r>
              <a:rPr lang="fr-FR" dirty="0"/>
              <a:t>Utilisation à température assez basse (NB: le PEEK peut travailler jusqu’à 300°C)</a:t>
            </a:r>
          </a:p>
          <a:p>
            <a:pPr lvl="1"/>
            <a:r>
              <a:rPr lang="fr-FR" dirty="0" err="1"/>
              <a:t>Recyclabilité</a:t>
            </a:r>
            <a:r>
              <a:rPr lang="fr-FR" dirty="0"/>
              <a:t> meilleure</a:t>
            </a:r>
          </a:p>
          <a:p>
            <a:pPr lvl="1"/>
            <a:r>
              <a:rPr lang="fr-FR" dirty="0"/>
              <a:t>Soudage possible</a:t>
            </a:r>
          </a:p>
          <a:p>
            <a:pPr lvl="1"/>
            <a:r>
              <a:rPr lang="fr-FR" dirty="0"/>
              <a:t>Facilité de mise en forme à chaud</a:t>
            </a:r>
          </a:p>
          <a:p>
            <a:pPr lvl="1"/>
            <a:r>
              <a:rPr lang="fr-FR" dirty="0"/>
              <a:t>Exemples courants</a:t>
            </a:r>
          </a:p>
          <a:p>
            <a:pPr lvl="2"/>
            <a:r>
              <a:rPr lang="fr-FR" dirty="0"/>
              <a:t>PE, PP, PA : très classique</a:t>
            </a:r>
          </a:p>
          <a:p>
            <a:pPr lvl="2"/>
            <a:r>
              <a:rPr lang="fr-FR" dirty="0"/>
              <a:t>PEEK, PEKK : domaine high-tech (aéronautique)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53790"/>
            <a:ext cx="7239000" cy="5080643"/>
          </a:xfrm>
        </p:spPr>
        <p:txBody>
          <a:bodyPr>
            <a:normAutofit/>
          </a:bodyPr>
          <a:lstStyle/>
          <a:p>
            <a:r>
              <a:rPr lang="fr-FR" dirty="0"/>
              <a:t>Propriétés mécaniques : thermodurcissables</a:t>
            </a:r>
          </a:p>
        </p:txBody>
      </p:sp>
      <p:pic>
        <p:nvPicPr>
          <p:cNvPr id="6" name="Image 5" descr="Cours1_propRésineTDur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38" y="780524"/>
            <a:ext cx="7178762" cy="529695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0"/>
            <a:ext cx="7239000" cy="5080643"/>
          </a:xfrm>
        </p:spPr>
        <p:txBody>
          <a:bodyPr>
            <a:normAutofit/>
          </a:bodyPr>
          <a:lstStyle/>
          <a:p>
            <a:r>
              <a:rPr lang="fr-FR" dirty="0"/>
              <a:t>Propriétés mécaniques : thermoplastiques</a:t>
            </a:r>
          </a:p>
        </p:txBody>
      </p:sp>
      <p:pic>
        <p:nvPicPr>
          <p:cNvPr id="6" name="Image 5" descr="Cours1_propRésineTP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45" y="421029"/>
            <a:ext cx="8147133" cy="63991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5145" y="5479053"/>
            <a:ext cx="2027280" cy="556302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57200" y="1511462"/>
            <a:ext cx="2027280" cy="1763373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0"/>
            <a:ext cx="7239000" cy="5080643"/>
          </a:xfrm>
        </p:spPr>
        <p:txBody>
          <a:bodyPr>
            <a:normAutofit/>
          </a:bodyPr>
          <a:lstStyle/>
          <a:p>
            <a:r>
              <a:rPr lang="fr-FR" dirty="0"/>
              <a:t>Propriétés mécaniques : thermoplastiques</a:t>
            </a:r>
          </a:p>
        </p:txBody>
      </p:sp>
      <p:pic>
        <p:nvPicPr>
          <p:cNvPr id="4" name="Image 3" descr="Cours1_propRésinesTP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860" y="504909"/>
            <a:ext cx="8339341" cy="62777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7200" y="2246202"/>
            <a:ext cx="2027280" cy="149047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verre</a:t>
            </a:r>
          </a:p>
          <a:p>
            <a:pPr lvl="1"/>
            <a:r>
              <a:rPr lang="fr-FR" dirty="0"/>
              <a:t>Verre massif : caractère fragile</a:t>
            </a:r>
          </a:p>
          <a:p>
            <a:pPr lvl="1"/>
            <a:r>
              <a:rPr lang="fr-FR" dirty="0"/>
              <a:t>Sous forme de fibres : bonnes caractéristiques mécaniques (</a:t>
            </a:r>
            <a:r>
              <a:rPr lang="fr-FR" dirty="0" err="1"/>
              <a:t>Rm</a:t>
            </a:r>
            <a:r>
              <a:rPr lang="fr-FR" dirty="0"/>
              <a:t> élevé)</a:t>
            </a:r>
          </a:p>
          <a:p>
            <a:pPr lvl="1"/>
            <a:r>
              <a:rPr lang="fr-FR" dirty="0"/>
              <a:t>Composition :</a:t>
            </a:r>
          </a:p>
          <a:p>
            <a:pPr lvl="2"/>
            <a:r>
              <a:rPr lang="fr-FR" dirty="0"/>
              <a:t>Silice, alumine, chaux, magnésie, oxyde de bore : produits peu coûteux</a:t>
            </a:r>
          </a:p>
          <a:p>
            <a:pPr lvl="1"/>
            <a:r>
              <a:rPr lang="fr-FR" dirty="0"/>
              <a:t>Elaboration aisée</a:t>
            </a:r>
          </a:p>
          <a:p>
            <a:pPr lvl="1"/>
            <a:endParaRPr lang="fr-FR" dirty="0"/>
          </a:p>
          <a:p>
            <a:pPr lvl="1">
              <a:buNone/>
            </a:pPr>
            <a:r>
              <a:rPr lang="fr-FR" dirty="0" err="1">
                <a:sym typeface="Wingdings"/>
              </a:rPr>
              <a:t></a:t>
            </a:r>
            <a:r>
              <a:rPr lang="fr-FR" dirty="0">
                <a:sym typeface="Wingdings"/>
              </a:rPr>
              <a:t> rapport performance/prix intéressant</a:t>
            </a:r>
            <a:endParaRPr lang="fr-FR" dirty="0"/>
          </a:p>
          <a:p>
            <a:pPr lvl="2">
              <a:buNone/>
            </a:pPr>
            <a:endParaRPr lang="fr-FR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verre :</a:t>
            </a:r>
            <a:br>
              <a:rPr lang="fr-FR" dirty="0"/>
            </a:br>
            <a:r>
              <a:rPr lang="fr-FR" dirty="0"/>
              <a:t>Elaboration</a:t>
            </a:r>
          </a:p>
          <a:p>
            <a:pPr lvl="2"/>
            <a:r>
              <a:rPr lang="fr-FR" dirty="0"/>
              <a:t>Filières en </a:t>
            </a:r>
            <a:r>
              <a:rPr lang="fr-FR" dirty="0" err="1"/>
              <a:t>Pt-Rd</a:t>
            </a:r>
            <a:r>
              <a:rPr lang="fr-FR" dirty="0"/>
              <a:t>, </a:t>
            </a:r>
            <a:br>
              <a:rPr lang="fr-FR" dirty="0"/>
            </a:br>
            <a:r>
              <a:rPr lang="fr-FR" dirty="0"/>
              <a:t>orifices D=2mm</a:t>
            </a:r>
          </a:p>
          <a:p>
            <a:pPr lvl="2"/>
            <a:r>
              <a:rPr lang="fr-FR" dirty="0"/>
              <a:t>Fusion à 1250°c</a:t>
            </a:r>
          </a:p>
          <a:p>
            <a:pPr lvl="2"/>
            <a:r>
              <a:rPr lang="fr-FR" dirty="0"/>
              <a:t>Etirage à forte vitesse et </a:t>
            </a:r>
            <a:br>
              <a:rPr lang="fr-FR" dirty="0"/>
            </a:br>
            <a:r>
              <a:rPr lang="fr-FR" dirty="0"/>
              <a:t>refroidissement (D=5 à 15µm)</a:t>
            </a:r>
          </a:p>
          <a:p>
            <a:pPr lvl="1"/>
            <a:endParaRPr lang="fr-FR" dirty="0"/>
          </a:p>
          <a:p>
            <a:pPr lvl="2">
              <a:buNone/>
            </a:pPr>
            <a:endParaRPr lang="fr-FR" dirty="0"/>
          </a:p>
        </p:txBody>
      </p:sp>
      <p:pic>
        <p:nvPicPr>
          <p:cNvPr id="6" name="Image 5" descr="Cours1_FibresVerreElaboration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950" y="1463040"/>
            <a:ext cx="3310790" cy="539496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79700" y="4419600"/>
            <a:ext cx="2387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>
                <a:solidFill>
                  <a:srgbClr val="B83D68"/>
                </a:solidFill>
              </a:rPr>
              <a:t>Etirage mécanique ou silionne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>
            <a:off x="2895600" y="5119688"/>
            <a:ext cx="22733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518826" y="5131478"/>
            <a:ext cx="1222948" cy="22606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3092450" y="5416550"/>
            <a:ext cx="1441450" cy="144145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verre :</a:t>
            </a:r>
            <a:br>
              <a:rPr lang="fr-FR" dirty="0"/>
            </a:br>
            <a:r>
              <a:rPr lang="fr-FR" dirty="0"/>
              <a:t>Elaboration</a:t>
            </a:r>
          </a:p>
          <a:p>
            <a:pPr lvl="2"/>
            <a:r>
              <a:rPr lang="fr-FR" dirty="0"/>
              <a:t>Etirage pneumatique </a:t>
            </a:r>
            <a:br>
              <a:rPr lang="fr-FR" dirty="0"/>
            </a:br>
            <a:r>
              <a:rPr lang="fr-FR" dirty="0"/>
              <a:t>ou </a:t>
            </a:r>
            <a:r>
              <a:rPr lang="fr-FR" i="1" dirty="0"/>
              <a:t>verranne</a:t>
            </a:r>
          </a:p>
          <a:p>
            <a:pPr lvl="2"/>
            <a:r>
              <a:rPr lang="fr-FR" dirty="0"/>
              <a:t>Fibres discontinues </a:t>
            </a:r>
            <a:br>
              <a:rPr lang="fr-FR" dirty="0"/>
            </a:br>
            <a:r>
              <a:rPr lang="fr-FR" dirty="0"/>
              <a:t>de 5 à 80 mm</a:t>
            </a:r>
          </a:p>
          <a:p>
            <a:pPr lvl="2"/>
            <a:r>
              <a:rPr lang="fr-FR" dirty="0"/>
              <a:t>Aspect pelucheux</a:t>
            </a:r>
          </a:p>
          <a:p>
            <a:pPr lvl="1"/>
            <a:endParaRPr lang="fr-FR" dirty="0"/>
          </a:p>
          <a:p>
            <a:pPr lvl="2">
              <a:buNone/>
            </a:pPr>
            <a:endParaRPr lang="fr-FR" dirty="0"/>
          </a:p>
        </p:txBody>
      </p:sp>
      <p:pic>
        <p:nvPicPr>
          <p:cNvPr id="8" name="Image 7" descr="Cours1_FibresVerreElaboration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550" y="1475740"/>
            <a:ext cx="4483100" cy="4953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50" y="4644390"/>
            <a:ext cx="2038350" cy="203835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carbone</a:t>
            </a:r>
          </a:p>
          <a:p>
            <a:pPr lvl="1"/>
            <a:r>
              <a:rPr lang="fr-FR" dirty="0"/>
              <a:t>le graphite</a:t>
            </a:r>
          </a:p>
          <a:p>
            <a:pPr lvl="2"/>
            <a:r>
              <a:rPr lang="fr-FR" dirty="0"/>
              <a:t>Liaison entre plans cristallins faibles</a:t>
            </a:r>
          </a:p>
          <a:p>
            <a:pPr lvl="2"/>
            <a:r>
              <a:rPr lang="fr-FR" dirty="0"/>
              <a:t>Liaisons entre atomes d’un même plan très fortes (les plus fortes connues !)</a:t>
            </a:r>
          </a:p>
          <a:p>
            <a:pPr lvl="2"/>
            <a:r>
              <a:rPr lang="fr-FR" dirty="0"/>
              <a:t>Bonne conduction thermique et électrique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75331"/>
            <a:ext cx="2032000" cy="1524000"/>
          </a:xfrm>
          <a:prstGeom prst="rect">
            <a:avLst/>
          </a:prstGeom>
        </p:spPr>
      </p:pic>
      <p:pic>
        <p:nvPicPr>
          <p:cNvPr id="5" name="Image 4" descr="Cours1_StructureGrap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3873500"/>
            <a:ext cx="3835400" cy="2984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80100" y="5599331"/>
            <a:ext cx="2044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accent2"/>
                </a:solidFill>
              </a:rPr>
              <a:t>Graphène</a:t>
            </a:r>
            <a:r>
              <a:rPr lang="fr-FR" sz="1600" dirty="0">
                <a:solidFill>
                  <a:schemeClr val="accent2"/>
                </a:solidFill>
              </a:rPr>
              <a:t> = 1 plan de graphite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Qu’est-ce qu’un composite ?</a:t>
            </a:r>
          </a:p>
          <a:p>
            <a:pPr lvl="1"/>
            <a:r>
              <a:rPr lang="fr-FR" sz="2000" dirty="0"/>
              <a:t>« composite » signifie constitué de 2 ou plusieurs parties différentes … en pratique : sens plus restrictif.</a:t>
            </a:r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Assemblage de deux matériaux de natures différentes, se complétant et permettant de former un matériau dont les « performances » sont espérées supérieures à celle des composants pris séparément.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carbone</a:t>
            </a:r>
          </a:p>
          <a:p>
            <a:pPr lvl="1"/>
            <a:r>
              <a:rPr lang="fr-FR" dirty="0"/>
              <a:t>Propriétés exceptionnelles</a:t>
            </a:r>
          </a:p>
          <a:p>
            <a:pPr lvl="2"/>
            <a:r>
              <a:rPr lang="fr-FR" dirty="0"/>
              <a:t>Module </a:t>
            </a:r>
            <a:r>
              <a:rPr lang="fr-FR" dirty="0" err="1"/>
              <a:t>d’Young</a:t>
            </a:r>
            <a:r>
              <a:rPr lang="fr-FR" dirty="0"/>
              <a:t> théorique : 1200 </a:t>
            </a:r>
            <a:r>
              <a:rPr lang="fr-FR" dirty="0" err="1"/>
              <a:t>GPa</a:t>
            </a:r>
            <a:r>
              <a:rPr lang="fr-FR" dirty="0"/>
              <a:t> (6 x acier)</a:t>
            </a:r>
          </a:p>
          <a:p>
            <a:pPr lvl="2"/>
            <a:r>
              <a:rPr lang="fr-FR" dirty="0"/>
              <a:t>Contrainte à rupture : 20 000 </a:t>
            </a:r>
            <a:r>
              <a:rPr lang="fr-FR" dirty="0" err="1"/>
              <a:t>Mpa</a:t>
            </a:r>
            <a:r>
              <a:rPr lang="fr-FR" dirty="0"/>
              <a:t> !!!!</a:t>
            </a:r>
          </a:p>
          <a:p>
            <a:pPr lvl="2"/>
            <a:r>
              <a:rPr lang="fr-FR" dirty="0"/>
              <a:t>Beaucoup de recherches, mais jusqu’ici on atteint</a:t>
            </a:r>
          </a:p>
          <a:p>
            <a:pPr lvl="2">
              <a:buNone/>
            </a:pPr>
            <a:r>
              <a:rPr lang="fr-FR" dirty="0"/>
              <a:t>E =650 </a:t>
            </a:r>
            <a:r>
              <a:rPr lang="fr-FR" dirty="0" err="1"/>
              <a:t>GPa</a:t>
            </a:r>
            <a:r>
              <a:rPr lang="fr-FR" dirty="0"/>
              <a:t> et </a:t>
            </a:r>
            <a:r>
              <a:rPr lang="fr-FR" dirty="0" err="1"/>
              <a:t>Rm</a:t>
            </a:r>
            <a:r>
              <a:rPr lang="fr-FR" dirty="0"/>
              <a:t>=4000MPa (déjà excellent)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4075331"/>
            <a:ext cx="2032000" cy="1524000"/>
          </a:xfrm>
          <a:prstGeom prst="rect">
            <a:avLst/>
          </a:prstGeom>
        </p:spPr>
      </p:pic>
      <p:pic>
        <p:nvPicPr>
          <p:cNvPr id="5" name="Image 4" descr="Cours1_StructureGrap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0000" y="3873500"/>
            <a:ext cx="3835400" cy="29845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880100" y="5599331"/>
            <a:ext cx="20447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 err="1">
                <a:solidFill>
                  <a:schemeClr val="accent2"/>
                </a:solidFill>
              </a:rPr>
              <a:t>Graphène</a:t>
            </a:r>
            <a:r>
              <a:rPr lang="fr-FR" sz="1600" dirty="0">
                <a:solidFill>
                  <a:schemeClr val="accent2"/>
                </a:solidFill>
              </a:rPr>
              <a:t> = 1 plan de graphite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de carbone</a:t>
            </a:r>
          </a:p>
          <a:p>
            <a:pPr lvl="1"/>
            <a:r>
              <a:rPr lang="fr-FR" dirty="0"/>
              <a:t>Elaboration à partir de fibres acryliques (polymère précurseur, orienté et réticulé)</a:t>
            </a:r>
          </a:p>
          <a:p>
            <a:pPr lvl="1"/>
            <a:r>
              <a:rPr lang="fr-FR" dirty="0" err="1"/>
              <a:t>Polyacrylonitrile</a:t>
            </a:r>
            <a:r>
              <a:rPr lang="fr-FR" dirty="0"/>
              <a:t> (PAN) : crylor, </a:t>
            </a:r>
            <a:r>
              <a:rPr lang="fr-FR" dirty="0" err="1"/>
              <a:t>courtelle,dralon</a:t>
            </a:r>
            <a:r>
              <a:rPr lang="fr-FR" dirty="0"/>
              <a:t>, </a:t>
            </a:r>
            <a:r>
              <a:rPr lang="fr-FR" dirty="0" err="1"/>
              <a:t>dorlon</a:t>
            </a:r>
            <a:r>
              <a:rPr lang="fr-FR" dirty="0"/>
              <a:t>, …</a:t>
            </a:r>
          </a:p>
          <a:p>
            <a:pPr lvl="1"/>
            <a:r>
              <a:rPr lang="fr-FR" dirty="0"/>
              <a:t>Principe : décomposition thermique sans fusion des fibres</a:t>
            </a:r>
          </a:p>
          <a:p>
            <a:pPr lvl="2"/>
            <a:r>
              <a:rPr lang="fr-FR" dirty="0" err="1"/>
              <a:t>Graphitation</a:t>
            </a:r>
            <a:r>
              <a:rPr lang="fr-FR" dirty="0"/>
              <a:t> préservant la structure initiale des fibres</a:t>
            </a:r>
          </a:p>
        </p:txBody>
      </p:sp>
      <p:pic>
        <p:nvPicPr>
          <p:cNvPr id="7" name="Image 6" descr="Cours1_FibresCarboneElaborati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715" y="4737100"/>
            <a:ext cx="5232585" cy="21209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Principales fibres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5"/>
            <a:ext cx="7239000" cy="5248585"/>
          </a:xfrm>
        </p:spPr>
        <p:txBody>
          <a:bodyPr>
            <a:normAutofit/>
          </a:bodyPr>
          <a:lstStyle/>
          <a:p>
            <a:r>
              <a:rPr lang="fr-FR" dirty="0"/>
              <a:t>Fibres propriétés</a:t>
            </a:r>
          </a:p>
        </p:txBody>
      </p:sp>
      <p:pic>
        <p:nvPicPr>
          <p:cNvPr id="5" name="Image 4" descr="Cours1_FibresVerreCarboneComparaison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108200"/>
            <a:ext cx="5308600" cy="408353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1304" y="6191739"/>
            <a:ext cx="7797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ym typeface="Wingdings"/>
              </a:rPr>
              <a:t> Carbone </a:t>
            </a:r>
            <a:r>
              <a:rPr lang="fr-FR" dirty="0"/>
              <a:t>: intérêt dans la recherche de hautes propriétés spécifiques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Qu’est-ce qu’un composite ?</a:t>
            </a:r>
          </a:p>
          <a:p>
            <a:pPr lvl="1"/>
            <a:r>
              <a:rPr lang="fr-FR" sz="2000" dirty="0"/>
              <a:t>1 (ou plusieurs) phase(s) discontinue(s) répartie(s) dans une phase continue = 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matrice</a:t>
            </a:r>
            <a:r>
              <a:rPr lang="fr-FR" sz="2000" dirty="0"/>
              <a:t>.</a:t>
            </a:r>
          </a:p>
          <a:p>
            <a:pPr lvl="1"/>
            <a:r>
              <a:rPr lang="fr-FR" sz="2000" dirty="0"/>
              <a:t>La phase discontinue est habituellement dure avec des propriétés mécaniques supérieures à celles de la matrice = </a:t>
            </a:r>
            <a:r>
              <a:rPr lang="fr-FR" sz="2000" b="1" i="1" dirty="0">
                <a:solidFill>
                  <a:schemeClr val="accent1">
                    <a:lumMod val="75000"/>
                  </a:schemeClr>
                </a:solidFill>
              </a:rPr>
              <a:t>renfort</a:t>
            </a:r>
            <a:r>
              <a:rPr lang="fr-FR" sz="2000" dirty="0"/>
              <a:t>.</a:t>
            </a:r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endParaRPr lang="fr-FR" sz="2000" dirty="0"/>
          </a:p>
          <a:p>
            <a:pPr lvl="1"/>
            <a:r>
              <a:rPr lang="fr-FR" sz="2000" dirty="0"/>
              <a:t>exception : polymères renforcés élastomères, amélioration du comportement aux chocs.</a:t>
            </a:r>
          </a:p>
        </p:txBody>
      </p:sp>
      <p:pic>
        <p:nvPicPr>
          <p:cNvPr id="4" name="Image 3" descr="Compo1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49" y="3577163"/>
            <a:ext cx="3716871" cy="19849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00" y="2604069"/>
            <a:ext cx="1288235" cy="128823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Aperçu chronologique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95777" y="3765896"/>
            <a:ext cx="4328361" cy="1518924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951" y="2214012"/>
            <a:ext cx="984069" cy="98406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178" y="2176384"/>
            <a:ext cx="976460" cy="976460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2033" y="3228841"/>
            <a:ext cx="9660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Bois, composite naturel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876681" y="3190472"/>
            <a:ext cx="11641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Torchis :</a:t>
            </a:r>
          </a:p>
          <a:p>
            <a:pPr algn="ctr"/>
            <a:r>
              <a:rPr lang="fr-FR" sz="1200" dirty="0" err="1"/>
              <a:t>terre+paille</a:t>
            </a:r>
            <a:endParaRPr lang="fr-FR" sz="1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3567201" y="3111538"/>
            <a:ext cx="14499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/>
              <a:t>Béton armé :</a:t>
            </a:r>
          </a:p>
          <a:p>
            <a:pPr algn="ctr"/>
            <a:r>
              <a:rPr lang="fr-FR" sz="1200" dirty="0" err="1"/>
              <a:t>béton+acier</a:t>
            </a:r>
            <a:endParaRPr lang="fr-FR" sz="1200" dirty="0"/>
          </a:p>
        </p:txBody>
      </p:sp>
      <p:grpSp>
        <p:nvGrpSpPr>
          <p:cNvPr id="31" name="Grouper 30"/>
          <p:cNvGrpSpPr/>
          <p:nvPr/>
        </p:nvGrpSpPr>
        <p:grpSpPr>
          <a:xfrm>
            <a:off x="5135319" y="732489"/>
            <a:ext cx="2560881" cy="1461101"/>
            <a:chOff x="5225540" y="465667"/>
            <a:chExt cx="2560881" cy="1461101"/>
          </a:xfrm>
        </p:grpSpPr>
        <p:pic>
          <p:nvPicPr>
            <p:cNvPr id="13" name="Image 1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7324" y="545033"/>
              <a:ext cx="1599482" cy="1064383"/>
            </a:xfrm>
            <a:prstGeom prst="rect">
              <a:avLst/>
            </a:prstGeom>
          </p:spPr>
        </p:pic>
        <p:pic>
          <p:nvPicPr>
            <p:cNvPr id="12" name="Picture 376" descr="05_0008_278048n_aube_composite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407641" y="465667"/>
              <a:ext cx="760759" cy="1143749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sp>
          <p:nvSpPr>
            <p:cNvPr id="20" name="ZoneTexte 19"/>
            <p:cNvSpPr txBox="1"/>
            <p:nvPr/>
          </p:nvSpPr>
          <p:spPr>
            <a:xfrm>
              <a:off x="5225540" y="1465103"/>
              <a:ext cx="25608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CMO</a:t>
              </a:r>
            </a:p>
            <a:p>
              <a:pPr algn="ctr"/>
              <a:r>
                <a:rPr lang="fr-FR" sz="1200" dirty="0"/>
                <a:t>fibres de verre, de carbone</a:t>
              </a:r>
            </a:p>
          </p:txBody>
        </p:sp>
      </p:grpSp>
      <p:grpSp>
        <p:nvGrpSpPr>
          <p:cNvPr id="32" name="Grouper 31"/>
          <p:cNvGrpSpPr/>
          <p:nvPr/>
        </p:nvGrpSpPr>
        <p:grpSpPr>
          <a:xfrm>
            <a:off x="6531175" y="4022732"/>
            <a:ext cx="1281899" cy="1475505"/>
            <a:chOff x="6686623" y="3670208"/>
            <a:chExt cx="1281899" cy="1475505"/>
          </a:xfrm>
        </p:grpSpPr>
        <p:pic>
          <p:nvPicPr>
            <p:cNvPr id="16" name="Image 1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78977" y="3670208"/>
              <a:ext cx="1189545" cy="1181284"/>
            </a:xfrm>
            <a:prstGeom prst="rect">
              <a:avLst/>
            </a:prstGeom>
          </p:spPr>
        </p:pic>
        <p:sp>
          <p:nvSpPr>
            <p:cNvPr id="21" name="ZoneTexte 20"/>
            <p:cNvSpPr txBox="1"/>
            <p:nvPr/>
          </p:nvSpPr>
          <p:spPr>
            <a:xfrm>
              <a:off x="6686623" y="4868714"/>
              <a:ext cx="128044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CMC</a:t>
              </a:r>
            </a:p>
          </p:txBody>
        </p:sp>
      </p:grpSp>
      <p:grpSp>
        <p:nvGrpSpPr>
          <p:cNvPr id="30" name="Grouper 29"/>
          <p:cNvGrpSpPr/>
          <p:nvPr/>
        </p:nvGrpSpPr>
        <p:grpSpPr>
          <a:xfrm>
            <a:off x="5824138" y="2379554"/>
            <a:ext cx="2560881" cy="1386342"/>
            <a:chOff x="5407641" y="2122826"/>
            <a:chExt cx="2560881" cy="1386342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824139" y="2122826"/>
              <a:ext cx="1656716" cy="1109343"/>
            </a:xfrm>
            <a:prstGeom prst="rect">
              <a:avLst/>
            </a:prstGeom>
          </p:spPr>
        </p:pic>
        <p:sp>
          <p:nvSpPr>
            <p:cNvPr id="22" name="ZoneTexte 21"/>
            <p:cNvSpPr txBox="1"/>
            <p:nvPr/>
          </p:nvSpPr>
          <p:spPr>
            <a:xfrm>
              <a:off x="5407641" y="3232169"/>
              <a:ext cx="256088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CMM</a:t>
              </a:r>
            </a:p>
          </p:txBody>
        </p:sp>
      </p:grpSp>
      <p:grpSp>
        <p:nvGrpSpPr>
          <p:cNvPr id="33" name="Grouper 32"/>
          <p:cNvGrpSpPr/>
          <p:nvPr/>
        </p:nvGrpSpPr>
        <p:grpSpPr>
          <a:xfrm>
            <a:off x="5287457" y="5695807"/>
            <a:ext cx="2798332" cy="1065879"/>
            <a:chOff x="5287457" y="5695807"/>
            <a:chExt cx="2798332" cy="1065879"/>
          </a:xfrm>
        </p:grpSpPr>
        <p:grpSp>
          <p:nvGrpSpPr>
            <p:cNvPr id="23" name="Grouper 22"/>
            <p:cNvGrpSpPr/>
            <p:nvPr/>
          </p:nvGrpSpPr>
          <p:grpSpPr>
            <a:xfrm>
              <a:off x="5287457" y="5695807"/>
              <a:ext cx="2798332" cy="885194"/>
              <a:chOff x="3988220" y="5697099"/>
              <a:chExt cx="3110231" cy="1160901"/>
            </a:xfrm>
          </p:grpSpPr>
          <p:pic>
            <p:nvPicPr>
              <p:cNvPr id="17" name="Image 16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70561" y="5708249"/>
                <a:ext cx="1727890" cy="1073110"/>
              </a:xfrm>
              <a:prstGeom prst="rect">
                <a:avLst/>
              </a:prstGeom>
            </p:spPr>
          </p:pic>
          <p:pic>
            <p:nvPicPr>
              <p:cNvPr id="19" name="Image 18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988220" y="5697099"/>
                <a:ext cx="1553437" cy="1160901"/>
              </a:xfrm>
              <a:prstGeom prst="rect">
                <a:avLst/>
              </a:prstGeom>
            </p:spPr>
          </p:pic>
        </p:grpSp>
        <p:sp>
          <p:nvSpPr>
            <p:cNvPr id="24" name="ZoneTexte 23"/>
            <p:cNvSpPr txBox="1"/>
            <p:nvPr/>
          </p:nvSpPr>
          <p:spPr>
            <a:xfrm>
              <a:off x="6003033" y="6484687"/>
              <a:ext cx="1496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Nano-composites</a:t>
              </a:r>
              <a:endParaRPr lang="fr-FR" sz="1200" dirty="0"/>
            </a:p>
          </p:txBody>
        </p:sp>
      </p:grpSp>
      <p:grpSp>
        <p:nvGrpSpPr>
          <p:cNvPr id="34" name="Grouper 33"/>
          <p:cNvGrpSpPr/>
          <p:nvPr/>
        </p:nvGrpSpPr>
        <p:grpSpPr>
          <a:xfrm>
            <a:off x="1225293" y="5498237"/>
            <a:ext cx="2889786" cy="1359763"/>
            <a:chOff x="1225293" y="5498237"/>
            <a:chExt cx="2889786" cy="1359763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891535" y="5811270"/>
              <a:ext cx="1223544" cy="839776"/>
            </a:xfrm>
            <a:prstGeom prst="rect">
              <a:avLst/>
            </a:prstGeom>
          </p:spPr>
        </p:pic>
        <p:pic>
          <p:nvPicPr>
            <p:cNvPr id="27" name="Image 26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225293" y="5811270"/>
              <a:ext cx="1114635" cy="743462"/>
            </a:xfrm>
            <a:prstGeom prst="rect">
              <a:avLst/>
            </a:prstGeom>
          </p:spPr>
        </p:pic>
        <p:sp>
          <p:nvSpPr>
            <p:cNvPr id="28" name="ZoneTexte 27"/>
            <p:cNvSpPr txBox="1"/>
            <p:nvPr/>
          </p:nvSpPr>
          <p:spPr>
            <a:xfrm>
              <a:off x="1876681" y="6581001"/>
              <a:ext cx="14962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 err="1"/>
                <a:t>Bio-composites</a:t>
              </a:r>
              <a:endParaRPr lang="fr-FR" sz="1200" dirty="0"/>
            </a:p>
          </p:txBody>
        </p:sp>
        <p:pic>
          <p:nvPicPr>
            <p:cNvPr id="25" name="Image 24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3697" y="5498237"/>
              <a:ext cx="1227081" cy="818693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609416"/>
            <a:ext cx="7689797" cy="5248584"/>
          </a:xfrm>
        </p:spPr>
        <p:txBody>
          <a:bodyPr>
            <a:normAutofit/>
          </a:bodyPr>
          <a:lstStyle/>
          <a:p>
            <a:r>
              <a:rPr lang="fr-FR" sz="2400" dirty="0"/>
              <a:t>Quelques données industrielles</a:t>
            </a:r>
          </a:p>
          <a:p>
            <a:pPr lvl="1"/>
            <a:r>
              <a:rPr lang="fr-FR" sz="2100" dirty="0"/>
              <a:t>Aéronautique : intérêt majeur</a:t>
            </a:r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endParaRPr lang="fr-FR" sz="2400" dirty="0"/>
          </a:p>
          <a:p>
            <a:pPr lvl="1"/>
            <a:endParaRPr lang="fr-FR" sz="2100" dirty="0"/>
          </a:p>
          <a:p>
            <a:pPr lvl="1"/>
            <a:endParaRPr lang="fr-FR" sz="2100" dirty="0"/>
          </a:p>
          <a:p>
            <a:pPr lvl="1"/>
            <a:r>
              <a:rPr lang="fr-FR" sz="2100" dirty="0"/>
              <a:t>Ferroviaire et Automobile : utilisation encore modeste</a:t>
            </a:r>
          </a:p>
          <a:p>
            <a:pPr lvl="1"/>
            <a:r>
              <a:rPr lang="fr-FR" sz="2100" dirty="0"/>
              <a:t>Eolien : quantités énormes.</a:t>
            </a:r>
          </a:p>
          <a:p>
            <a:r>
              <a:rPr lang="fr-FR" sz="2400" dirty="0"/>
              <a:t>Objectif : Allègement des véhicules, des structures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0446DBB-9C69-0341-9E93-03203F2A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505" y="2515982"/>
            <a:ext cx="4070390" cy="280617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569224"/>
            <a:ext cx="7913889" cy="5248584"/>
          </a:xfrm>
        </p:spPr>
        <p:txBody>
          <a:bodyPr>
            <a:normAutofit/>
          </a:bodyPr>
          <a:lstStyle/>
          <a:p>
            <a:r>
              <a:rPr lang="fr-FR" sz="2400" dirty="0"/>
              <a:t>Relations microstructure – propriétés</a:t>
            </a:r>
          </a:p>
          <a:p>
            <a:pPr lvl="1"/>
            <a:r>
              <a:rPr lang="fr-FR" sz="2100" dirty="0"/>
              <a:t>Les propriétés macroscopiques (mécaniques, thermiques, électriques, …) d’un composite dépendent de 3 facteurs :</a:t>
            </a:r>
          </a:p>
          <a:p>
            <a:pPr marL="749808" lvl="1" indent="-457200">
              <a:buFont typeface="Wingdings" charset="2"/>
              <a:buAutoNum type="arabicPlain"/>
            </a:pPr>
            <a:r>
              <a:rPr lang="fr-FR" sz="2100" dirty="0"/>
              <a:t>Nature et propriétés des constituants</a:t>
            </a:r>
          </a:p>
          <a:p>
            <a:pPr marL="749808" lvl="1" indent="-457200">
              <a:buFont typeface="Wingdings" charset="2"/>
              <a:buAutoNum type="arabicPlain"/>
            </a:pPr>
            <a:endParaRPr lang="fr-FR" sz="2100" dirty="0"/>
          </a:p>
          <a:p>
            <a:pPr marL="749808" lvl="1" indent="-457200">
              <a:buFont typeface="Wingdings" charset="2"/>
              <a:buAutoNum type="arabicPlain"/>
            </a:pPr>
            <a:r>
              <a:rPr lang="fr-FR" sz="2100" dirty="0"/>
              <a:t>Géométrie et distribution du renfort :</a:t>
            </a:r>
          </a:p>
          <a:p>
            <a:pPr lvl="2"/>
            <a:r>
              <a:rPr lang="fr-FR" sz="1800" dirty="0"/>
              <a:t>Forme, Taille (notion d’échelle)</a:t>
            </a:r>
          </a:p>
          <a:p>
            <a:pPr lvl="2"/>
            <a:r>
              <a:rPr lang="fr-FR" sz="1800" b="1" dirty="0"/>
              <a:t>Concentration </a:t>
            </a:r>
            <a:r>
              <a:rPr lang="fr-FR" sz="1800" dirty="0"/>
              <a:t>: paramètre essentiel (Fraction </a:t>
            </a:r>
            <a:r>
              <a:rPr lang="fr-FR" sz="1800"/>
              <a:t>de renfort)</a:t>
            </a:r>
            <a:endParaRPr lang="fr-FR" sz="1800" dirty="0"/>
          </a:p>
          <a:p>
            <a:pPr lvl="2"/>
            <a:r>
              <a:rPr lang="fr-FR" sz="1800" dirty="0"/>
              <a:t>Disposition spatiale : homogénéité des propriétés (rupture des zones pauvres en renfort)</a:t>
            </a:r>
          </a:p>
          <a:p>
            <a:pPr lvl="2"/>
            <a:r>
              <a:rPr lang="fr-FR" sz="1800" b="1" dirty="0"/>
              <a:t>Orientation </a:t>
            </a:r>
            <a:r>
              <a:rPr lang="fr-FR" sz="1800" dirty="0"/>
              <a:t>: conditionne l’</a:t>
            </a:r>
            <a:r>
              <a:rPr lang="fr-FR" sz="1800" b="1" dirty="0"/>
              <a:t>anisotropie</a:t>
            </a:r>
            <a:r>
              <a:rPr lang="fr-FR" sz="1800" dirty="0"/>
              <a:t>, selon la forme du renfort</a:t>
            </a:r>
          </a:p>
          <a:p>
            <a:pPr lvl="2"/>
            <a:endParaRPr lang="fr-FR" sz="1800" dirty="0"/>
          </a:p>
          <a:p>
            <a:pPr marL="749808" lvl="1" indent="-457200">
              <a:buFont typeface="Wingdings" charset="2"/>
              <a:buAutoNum type="arabicPlain"/>
            </a:pPr>
            <a:r>
              <a:rPr lang="fr-FR" sz="2100" dirty="0"/>
              <a:t>Nature et propriétés de l’interface </a:t>
            </a:r>
            <a:r>
              <a:rPr lang="fr-FR" sz="2100" dirty="0" err="1"/>
              <a:t>matrice-renfort</a:t>
            </a:r>
            <a:endParaRPr lang="fr-FR" sz="2100" dirty="0"/>
          </a:p>
          <a:p>
            <a:pPr marL="987552" lvl="2" indent="-457200">
              <a:buFont typeface="Courier New"/>
              <a:buChar char="o"/>
            </a:pPr>
            <a:r>
              <a:rPr lang="fr-FR" sz="1800" dirty="0"/>
              <a:t>Une bonne adhésion/cohérence est essentielle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416"/>
            <a:ext cx="7239000" cy="5248584"/>
          </a:xfrm>
        </p:spPr>
        <p:txBody>
          <a:bodyPr>
            <a:normAutofit/>
          </a:bodyPr>
          <a:lstStyle/>
          <a:p>
            <a:r>
              <a:rPr lang="fr-FR" sz="2400" dirty="0"/>
              <a:t>Classification des composites</a:t>
            </a:r>
          </a:p>
          <a:p>
            <a:r>
              <a:rPr lang="fr-FR" sz="2400" dirty="0"/>
              <a:t>Selon la forme du renfort</a:t>
            </a:r>
          </a:p>
          <a:p>
            <a:pPr lvl="1"/>
            <a:r>
              <a:rPr lang="fr-FR" sz="2100" dirty="0"/>
              <a:t>Composites à particules</a:t>
            </a:r>
          </a:p>
          <a:p>
            <a:pPr lvl="2"/>
            <a:r>
              <a:rPr lang="fr-FR" sz="1800" dirty="0"/>
              <a:t>Renfort sous forme plutôt sphérique (pas/peu de direction privilégiée)</a:t>
            </a:r>
          </a:p>
          <a:p>
            <a:pPr lvl="2"/>
            <a:r>
              <a:rPr lang="fr-FR" sz="1800" dirty="0"/>
              <a:t>Objectifs : </a:t>
            </a:r>
          </a:p>
          <a:p>
            <a:pPr lvl="3"/>
            <a:r>
              <a:rPr lang="fr-FR" sz="1800" dirty="0"/>
              <a:t>Augmentation de certaines propriétés des matériaux ou des matrices (rigidité, résistance, tenue en température, résistance à l’abrasion, …)</a:t>
            </a:r>
          </a:p>
          <a:p>
            <a:pPr lvl="3"/>
            <a:r>
              <a:rPr lang="fr-FR" sz="1800" dirty="0"/>
              <a:t>Réduction des coûts : charges inertes qui ne diminuent pas les caractéristiques du matériau</a:t>
            </a:r>
          </a:p>
          <a:p>
            <a:pPr lvl="2"/>
            <a:r>
              <a:rPr lang="fr-FR" sz="1800" dirty="0"/>
              <a:t>Exemples</a:t>
            </a:r>
          </a:p>
          <a:p>
            <a:pPr lvl="3"/>
            <a:r>
              <a:rPr lang="fr-FR" sz="1800" dirty="0"/>
              <a:t>Cermets (métal/céramique) : outils de coupe à vitesse élevée</a:t>
            </a:r>
          </a:p>
          <a:p>
            <a:pPr lvl="3"/>
            <a:r>
              <a:rPr lang="fr-FR" sz="1800" dirty="0"/>
              <a:t>Elastomère dans matrice polymère fragile (résilience, fatigue) : diminution de la sensibilité à la fissuration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Classification des composites</a:t>
            </a:r>
          </a:p>
          <a:p>
            <a:r>
              <a:rPr lang="fr-FR" sz="2400" dirty="0"/>
              <a:t>Selon la forme du renfort</a:t>
            </a:r>
          </a:p>
          <a:p>
            <a:pPr lvl="1"/>
            <a:r>
              <a:rPr lang="fr-FR" sz="2100" dirty="0"/>
              <a:t>Composites à fibres</a:t>
            </a:r>
          </a:p>
          <a:p>
            <a:pPr lvl="2"/>
            <a:r>
              <a:rPr lang="fr-FR" sz="1800" dirty="0"/>
              <a:t>Fibres continues (haute teneur en fibres, fortes propriétés mécaniques, coût élevé)</a:t>
            </a:r>
          </a:p>
          <a:p>
            <a:pPr lvl="2"/>
            <a:r>
              <a:rPr lang="fr-FR" sz="1800" dirty="0"/>
              <a:t>Fibres discontinues (teneur max en fibre &lt;30%, moins bonnes propriétés, mais plus grande facilité de mise en œuvre (grande diffusion) : fibres coupées, fibres courtes</a:t>
            </a:r>
          </a:p>
          <a:p>
            <a:pPr lvl="2"/>
            <a:r>
              <a:rPr lang="fr-FR" sz="1800" dirty="0"/>
              <a:t>Facilité de moduler les propriétés via l’orientation, la teneur en fibres</a:t>
            </a:r>
          </a:p>
          <a:p>
            <a:pPr lvl="2"/>
            <a:endParaRPr lang="fr-FR" sz="1800" dirty="0"/>
          </a:p>
          <a:p>
            <a:pPr lvl="2"/>
            <a:r>
              <a:rPr lang="fr-FR" sz="1800" i="1" dirty="0"/>
              <a:t>Sujet principal de ce cours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pulent">
  <a:themeElements>
    <a:clrScheme name="Opulent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DE6C36"/>
      </a:accent3>
      <a:accent4>
        <a:srgbClr val="F9B639"/>
      </a:accent4>
      <a:accent5>
        <a:srgbClr val="CF6DA4"/>
      </a:accent5>
      <a:accent6>
        <a:srgbClr val="FA8D3D"/>
      </a:accent6>
      <a:hlink>
        <a:srgbClr val="FFDE66"/>
      </a:hlink>
      <a:folHlink>
        <a:srgbClr val="D490C5"/>
      </a:folHlink>
    </a:clrScheme>
    <a:fontScheme name="Opulent">
      <a:majorFont>
        <a:latin typeface="Trebuchet MS"/>
        <a:ea typeface=""/>
        <a:cs typeface=""/>
        <a:font script="Jpan" typeface="ヒラギノ丸ゴ Pro W4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ヒラギノ丸ゴ Pro W4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pulent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Opulent.thmx</Template>
  <TotalTime>6651</TotalTime>
  <Words>1240</Words>
  <Application>Microsoft Macintosh PowerPoint</Application>
  <PresentationFormat>Affichage à l'écran (4:3)</PresentationFormat>
  <Paragraphs>226</Paragraphs>
  <Slides>32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8" baseType="lpstr">
      <vt:lpstr>Courier New</vt:lpstr>
      <vt:lpstr>Symbol</vt:lpstr>
      <vt:lpstr>Trebuchet MS</vt:lpstr>
      <vt:lpstr>Wingdings</vt:lpstr>
      <vt:lpstr>Wingdings 2</vt:lpstr>
      <vt:lpstr>Opulent</vt:lpstr>
      <vt:lpstr>MÉCANIQUE DES Composites</vt:lpstr>
      <vt:lpstr>Plan du cours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Introduction</vt:lpstr>
      <vt:lpstr>Caractéristiques mécaniques</vt:lpstr>
      <vt:lpstr>Caractéristiques mécaniques</vt:lpstr>
      <vt:lpstr>Caractéristiques mécaniques</vt:lpstr>
      <vt:lpstr>Propriétés spécifiques</vt:lpstr>
      <vt:lpstr>Propriétés spécifiques</vt:lpstr>
      <vt:lpstr>Présentation PowerPoint</vt:lpstr>
      <vt:lpstr>Présentation PowerPoint</vt:lpstr>
      <vt:lpstr>Propriétés spécifiques</vt:lpstr>
      <vt:lpstr>Les Résines</vt:lpstr>
      <vt:lpstr>Les Résines</vt:lpstr>
      <vt:lpstr>Les Résines</vt:lpstr>
      <vt:lpstr>Présentation PowerPoint</vt:lpstr>
      <vt:lpstr>Présentation PowerPoint</vt:lpstr>
      <vt:lpstr>Présentation PowerPoint</vt:lpstr>
      <vt:lpstr>Les Principales fibres</vt:lpstr>
      <vt:lpstr>Les Principales fibres</vt:lpstr>
      <vt:lpstr>Les Principales fibres</vt:lpstr>
      <vt:lpstr>Les Principales fibres</vt:lpstr>
      <vt:lpstr>Les Principales fibres</vt:lpstr>
      <vt:lpstr>Les Principales fibres</vt:lpstr>
      <vt:lpstr>Les Principales fibres</vt:lpstr>
    </vt:vector>
  </TitlesOfParts>
  <Company>GeM, Ecole Centrale de Nantes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Composites</dc:title>
  <dc:creator>Steven Le Corre</dc:creator>
  <cp:lastModifiedBy>Steven Le Corre</cp:lastModifiedBy>
  <cp:revision>58</cp:revision>
  <cp:lastPrinted>2022-10-12T11:29:08Z</cp:lastPrinted>
  <dcterms:created xsi:type="dcterms:W3CDTF">2011-11-16T07:18:55Z</dcterms:created>
  <dcterms:modified xsi:type="dcterms:W3CDTF">2024-12-02T19:04:32Z</dcterms:modified>
</cp:coreProperties>
</file>