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0" r:id="rId1"/>
  </p:sldMasterIdLst>
  <p:handoutMasterIdLst>
    <p:handoutMasterId r:id="rId15"/>
  </p:handoutMasterIdLst>
  <p:sldIdLst>
    <p:sldId id="256" r:id="rId2"/>
    <p:sldId id="275" r:id="rId3"/>
    <p:sldId id="274" r:id="rId4"/>
    <p:sldId id="278" r:id="rId5"/>
    <p:sldId id="263" r:id="rId6"/>
    <p:sldId id="262" r:id="rId7"/>
    <p:sldId id="258" r:id="rId8"/>
    <p:sldId id="259" r:id="rId9"/>
    <p:sldId id="260" r:id="rId10"/>
    <p:sldId id="261" r:id="rId11"/>
    <p:sldId id="265" r:id="rId12"/>
    <p:sldId id="279" r:id="rId13"/>
    <p:sldId id="280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50000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4DF9-AA88-ED4E-B542-A0A0B7420935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638D4-9120-3F49-9BC3-68CF894D4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44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9D21D778-B565-4D7E-94D7-64010A445B68}" type="datetimeFigureOut">
              <a:rPr lang="en-US" smtClean="0"/>
              <a:pPr/>
              <a:t>12/2/24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A037252-72F3-474F-8582-32D765D30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94975E-BCEF-4391-BD3B-0CD9EB125C1E}" type="datetime1">
              <a:rPr lang="fr-FR" smtClean="0"/>
              <a:pPr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6292582-9FC8-4B1B-8456-B27CC842D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19141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A83FDDCE-7A29-FF43-89B5-B6F391473365}" type="datetimeFigureOut">
              <a:rPr lang="fr-FR" smtClean="0"/>
              <a:pPr/>
              <a:t>02/12/2024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1F29EAE-7548-1243-9A7B-959F89996B1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772502" y="1021334"/>
            <a:ext cx="8371498" cy="26188"/>
          </a:xfrm>
          <a:prstGeom prst="line">
            <a:avLst/>
          </a:prstGeom>
          <a:ln w="76200">
            <a:solidFill>
              <a:schemeClr val="tx2"/>
            </a:solidFill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1361687" y="1064014"/>
            <a:ext cx="7782313" cy="31156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Composites</a:t>
            </a:r>
            <a:br>
              <a:rPr lang="fr-FR" dirty="0"/>
            </a:br>
            <a:r>
              <a:rPr lang="fr-FR" sz="2000" dirty="0"/>
              <a:t>S. Le Corre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6800" y="3539864"/>
            <a:ext cx="5118100" cy="1375036"/>
          </a:xfrm>
          <a:effectLst>
            <a:outerShdw blurRad="50800" dist="1016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dirty="0"/>
              <a:t>Renforcement mécanique </a:t>
            </a:r>
            <a:br>
              <a:rPr lang="fr-FR" sz="2800" dirty="0"/>
            </a:br>
            <a:r>
              <a:rPr lang="fr-FR" sz="2800" dirty="0"/>
              <a:t>par des fibres</a:t>
            </a:r>
            <a:endParaRPr lang="fr-F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de l’orientation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  <a:p>
            <a:pPr lvl="1">
              <a:buNone/>
            </a:pPr>
            <a:endParaRPr lang="fr-FR" sz="2000" dirty="0"/>
          </a:p>
        </p:txBody>
      </p:sp>
      <p:pic>
        <p:nvPicPr>
          <p:cNvPr id="5" name="Image 4" descr="File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45235" y="1591631"/>
            <a:ext cx="3025621" cy="4489631"/>
          </a:xfrm>
          <a:prstGeom prst="rect">
            <a:avLst/>
          </a:prstGeom>
        </p:spPr>
      </p:pic>
      <p:pic>
        <p:nvPicPr>
          <p:cNvPr id="7" name="Image 6" descr="File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71999" y="1768305"/>
            <a:ext cx="2864790" cy="332138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081262"/>
            <a:ext cx="390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UD: matrice époxy (</a:t>
            </a:r>
            <a:r>
              <a:rPr lang="fr-FR" dirty="0" err="1"/>
              <a:t>Em</a:t>
            </a:r>
            <a:r>
              <a:rPr lang="fr-FR" dirty="0"/>
              <a:t>=2.5 </a:t>
            </a:r>
            <a:r>
              <a:rPr lang="fr-FR" dirty="0" err="1"/>
              <a:t>GPa</a:t>
            </a:r>
            <a:r>
              <a:rPr lang="fr-FR" dirty="0"/>
              <a:t>), fibres de verre (</a:t>
            </a:r>
            <a:r>
              <a:rPr lang="fr-FR" dirty="0" err="1"/>
              <a:t>Ef</a:t>
            </a:r>
            <a:r>
              <a:rPr lang="fr-FR" dirty="0"/>
              <a:t>=68GPa), Vf=0.5.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20767" y="5089694"/>
            <a:ext cx="286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Résistance en traction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Effet de l’orientation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  <a:p>
            <a:pPr lvl="1">
              <a:buNone/>
            </a:pPr>
            <a:endParaRPr lang="fr-FR" sz="20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Direction transverse</a:t>
            </a:r>
          </a:p>
          <a:p>
            <a:pPr lvl="1"/>
            <a:r>
              <a:rPr lang="fr-FR" sz="2100" dirty="0"/>
              <a:t>Loi des mélanges</a:t>
            </a:r>
          </a:p>
          <a:p>
            <a:pPr lvl="1"/>
            <a:endParaRPr lang="fr-FR" sz="2100" dirty="0"/>
          </a:p>
          <a:p>
            <a:pPr lvl="1"/>
            <a:endParaRPr lang="fr-FR" sz="2100" dirty="0"/>
          </a:p>
          <a:p>
            <a:pPr lvl="1"/>
            <a:endParaRPr lang="fr-FR" sz="2100" dirty="0"/>
          </a:p>
          <a:p>
            <a:pPr lvl="1"/>
            <a:r>
              <a:rPr lang="fr-FR" sz="2100" dirty="0"/>
              <a:t>Modèles plus avancés (Jacquet et al., 2000)</a:t>
            </a:r>
          </a:p>
          <a:p>
            <a:pPr lvl="1">
              <a:buFont typeface="Wingdings 2"/>
              <a:buNone/>
            </a:pPr>
            <a:endParaRPr lang="fr-FR" sz="2000" dirty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7" y="2784288"/>
            <a:ext cx="3111000" cy="293345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2592916"/>
            <a:ext cx="2354481" cy="656167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57" y="4295091"/>
            <a:ext cx="5241613" cy="756521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57" y="5249563"/>
            <a:ext cx="5558119" cy="6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2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Effet de l’orientation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  <a:p>
            <a:pPr lvl="1">
              <a:buNone/>
            </a:pPr>
            <a:endParaRPr lang="fr-FR" sz="20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09600" y="17618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Direction transverse</a:t>
            </a:r>
          </a:p>
          <a:p>
            <a:pPr lvl="1">
              <a:buFont typeface="Wingdings 2"/>
              <a:buNone/>
            </a:pP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A62D71-E876-C24C-A295-375DC1358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344620"/>
            <a:ext cx="7251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707F8-2159-D44D-373D-02AD80375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2CE68-8185-6A33-7EAC-0F3FB96E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Effet de l’orientation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F65AA-337E-4DDB-6EFA-8A219100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  <a:p>
            <a:pPr lvl="1">
              <a:buNone/>
            </a:pPr>
            <a:endParaRPr lang="fr-FR" sz="2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01537CA-E035-C3EE-77FC-A79C2A954AE6}"/>
              </a:ext>
            </a:extLst>
          </p:cNvPr>
          <p:cNvSpPr txBox="1">
            <a:spLocks/>
          </p:cNvSpPr>
          <p:nvPr/>
        </p:nvSpPr>
        <p:spPr>
          <a:xfrm>
            <a:off x="609600" y="1309991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Direction transverse</a:t>
            </a:r>
          </a:p>
          <a:p>
            <a:pPr lvl="1">
              <a:buFont typeface="Wingdings 2"/>
              <a:buNone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F311A3-524B-AE6C-5839-AF74F9236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64" y="1788404"/>
            <a:ext cx="4823385" cy="47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320040"/>
            <a:ext cx="8297917" cy="819141"/>
          </a:xfrm>
        </p:spPr>
        <p:txBody>
          <a:bodyPr>
            <a:normAutofit fontScale="90000"/>
          </a:bodyPr>
          <a:lstStyle/>
          <a:p>
            <a:r>
              <a:rPr lang="fr-FR" dirty="0"/>
              <a:t>Fractions volumiques et massiques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Un des facteurs les plus importants du comportement</a:t>
            </a:r>
          </a:p>
          <a:p>
            <a:r>
              <a:rPr lang="fr-FR" sz="2400" dirty="0"/>
              <a:t>Modèles mécaniques décrits en termes de fraction volumique</a:t>
            </a:r>
          </a:p>
          <a:p>
            <a:r>
              <a:rPr lang="fr-FR" sz="2400" dirty="0"/>
              <a:t>Fraction massique facile à mesurer lors de l’élaboration</a:t>
            </a:r>
          </a:p>
        </p:txBody>
      </p:sp>
    </p:spTree>
    <p:extLst>
      <p:ext uri="{BB962C8B-B14F-4D97-AF65-F5344CB8AC3E}">
        <p14:creationId xmlns:p14="http://schemas.microsoft.com/office/powerpoint/2010/main" val="101296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45366" cy="819141"/>
          </a:xfrm>
        </p:spPr>
        <p:txBody>
          <a:bodyPr>
            <a:normAutofit fontScale="90000"/>
          </a:bodyPr>
          <a:lstStyle/>
          <a:p>
            <a:r>
              <a:rPr lang="fr-FR" dirty="0"/>
              <a:t>Fractions volumiques et massiques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Expressions utiles</a:t>
            </a:r>
          </a:p>
          <a:p>
            <a:pPr lvl="1"/>
            <a:r>
              <a:rPr lang="fr-FR" sz="2000" dirty="0"/>
              <a:t>Fractions volumiques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Fractions massiques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Masse volumique du composite</a:t>
            </a:r>
          </a:p>
          <a:p>
            <a:pPr lvl="1"/>
            <a:endParaRPr lang="fr-FR" sz="2000" dirty="0"/>
          </a:p>
          <a:p>
            <a:pPr lvl="1">
              <a:buNone/>
            </a:pPr>
            <a:endParaRPr lang="fr-FR" sz="2000" dirty="0"/>
          </a:p>
          <a:p>
            <a:pPr lvl="1"/>
            <a:r>
              <a:rPr lang="fr-FR" sz="2000" dirty="0"/>
              <a:t>Relations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87" y="2108327"/>
            <a:ext cx="930264" cy="5273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61" y="2092679"/>
            <a:ext cx="2045981" cy="5010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49" y="4118412"/>
            <a:ext cx="2595752" cy="2644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287" y="2927943"/>
            <a:ext cx="995154" cy="5010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196" y="2927943"/>
            <a:ext cx="2171246" cy="5010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075" y="4048821"/>
            <a:ext cx="2129491" cy="6680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4969" y="5257918"/>
            <a:ext cx="1252260" cy="5345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0287" y="5296082"/>
            <a:ext cx="1442662" cy="53459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894542" y="6378001"/>
            <a:ext cx="310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NB : relations non linéaires</a:t>
            </a:r>
          </a:p>
        </p:txBody>
      </p:sp>
    </p:spTree>
    <p:extLst>
      <p:ext uri="{BB962C8B-B14F-4D97-AF65-F5344CB8AC3E}">
        <p14:creationId xmlns:p14="http://schemas.microsoft.com/office/powerpoint/2010/main" val="144827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71490" cy="819141"/>
          </a:xfrm>
        </p:spPr>
        <p:txBody>
          <a:bodyPr>
            <a:normAutofit fontScale="90000"/>
          </a:bodyPr>
          <a:lstStyle/>
          <a:p>
            <a:r>
              <a:rPr lang="fr-FR" dirty="0"/>
              <a:t>Fractions volumiques et massiques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03234"/>
          </a:xfrm>
        </p:spPr>
        <p:txBody>
          <a:bodyPr>
            <a:normAutofit/>
          </a:bodyPr>
          <a:lstStyle/>
          <a:p>
            <a:r>
              <a:rPr lang="fr-FR" dirty="0"/>
              <a:t>Présence de porosités</a:t>
            </a:r>
          </a:p>
          <a:p>
            <a:pPr lvl="1"/>
            <a:r>
              <a:rPr lang="fr-FR" dirty="0"/>
              <a:t>Différence entre densité théorique et densité mesurée expérimentalement</a:t>
            </a:r>
          </a:p>
          <a:p>
            <a:pPr lvl="1"/>
            <a:r>
              <a:rPr lang="fr-FR" dirty="0"/>
              <a:t>Fraction volumique de porosités :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Conséquences de la porosité:</a:t>
            </a:r>
          </a:p>
          <a:p>
            <a:pPr lvl="2"/>
            <a:r>
              <a:rPr lang="fr-FR" dirty="0"/>
              <a:t>Chute des propriétés mécaniques</a:t>
            </a:r>
          </a:p>
          <a:p>
            <a:pPr lvl="2"/>
            <a:r>
              <a:rPr lang="fr-FR" dirty="0"/>
              <a:t>Augmentation de la sensibilité à l’environnement extérieur (absorption d’</a:t>
            </a:r>
            <a:r>
              <a:rPr lang="fr-FR" dirty="0" err="1"/>
              <a:t>humdité</a:t>
            </a:r>
            <a:r>
              <a:rPr lang="fr-FR" dirty="0"/>
              <a:t>, produits chimiques, …)</a:t>
            </a:r>
          </a:p>
          <a:p>
            <a:pPr lvl="1"/>
            <a:r>
              <a:rPr lang="fr-FR" dirty="0"/>
              <a:t>Bonne qualité :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48" y="3296658"/>
            <a:ext cx="2539854" cy="7357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562" y="6250710"/>
            <a:ext cx="986865" cy="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320040"/>
            <a:ext cx="7710493" cy="1143000"/>
          </a:xfrm>
        </p:spPr>
        <p:txBody>
          <a:bodyPr>
            <a:normAutofit/>
          </a:bodyPr>
          <a:lstStyle/>
          <a:p>
            <a:r>
              <a:rPr lang="fr-FR" dirty="0"/>
              <a:t>Caractéristiques mécaniques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Rigidité : E, module </a:t>
            </a:r>
            <a:r>
              <a:rPr lang="fr-FR" sz="2400" dirty="0" err="1"/>
              <a:t>d’Young</a:t>
            </a:r>
            <a:r>
              <a:rPr lang="fr-FR" sz="2400" dirty="0"/>
              <a:t> (</a:t>
            </a:r>
            <a:r>
              <a:rPr lang="fr-FR" sz="2400" dirty="0" err="1"/>
              <a:t>GPa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dirty="0"/>
              <a:t>Résistance maximale : </a:t>
            </a:r>
            <a:r>
              <a:rPr lang="fr-FR" sz="2400" dirty="0" err="1"/>
              <a:t>R</a:t>
            </a:r>
            <a:r>
              <a:rPr lang="fr-FR" sz="2400" baseline="-25000" dirty="0" err="1"/>
              <a:t>m</a:t>
            </a:r>
            <a:r>
              <a:rPr lang="fr-FR" sz="2400" dirty="0"/>
              <a:t> (</a:t>
            </a:r>
            <a:r>
              <a:rPr lang="fr-FR" sz="2400" dirty="0" err="1"/>
              <a:t>MPa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dirty="0"/>
              <a:t>Ductilité : A%, allongement à rupture</a:t>
            </a:r>
          </a:p>
          <a:p>
            <a:endParaRPr lang="fr-FR" sz="2400" dirty="0"/>
          </a:p>
          <a:p>
            <a:r>
              <a:rPr lang="fr-FR" sz="2400" dirty="0"/>
              <a:t>Limite d’élasticité : </a:t>
            </a:r>
            <a:r>
              <a:rPr lang="fr-FR" sz="2400" dirty="0" err="1"/>
              <a:t>R</a:t>
            </a:r>
            <a:r>
              <a:rPr lang="fr-FR" sz="2400" baseline="-25000" dirty="0" err="1"/>
              <a:t>e</a:t>
            </a:r>
            <a:r>
              <a:rPr lang="fr-FR" sz="2400" dirty="0"/>
              <a:t> ou </a:t>
            </a:r>
            <a:r>
              <a:rPr lang="fr-FR" sz="2400" dirty="0">
                <a:latin typeface="Symbol" charset="2"/>
                <a:cs typeface="Symbol" charset="2"/>
              </a:rPr>
              <a:t>s</a:t>
            </a:r>
            <a:r>
              <a:rPr lang="fr-FR" sz="2400" baseline="-25000" dirty="0"/>
              <a:t>e</a:t>
            </a:r>
            <a:endParaRPr lang="fr-FR" sz="2000" baseline="-25000" dirty="0"/>
          </a:p>
          <a:p>
            <a:endParaRPr lang="fr-FR" sz="2400" dirty="0"/>
          </a:p>
          <a:p>
            <a:r>
              <a:rPr lang="fr-FR" sz="2400" dirty="0"/>
              <a:t>Limite d’élasticité conventionnelle : R</a:t>
            </a:r>
            <a:r>
              <a:rPr lang="fr-FR" sz="2400" baseline="-25000" dirty="0"/>
              <a:t>e,02</a:t>
            </a:r>
            <a:endParaRPr lang="fr-FR" sz="2800" baseline="-2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du taux de renfort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Cas unidirectionnel</a:t>
            </a:r>
          </a:p>
          <a:p>
            <a:pPr lvl="1">
              <a:buNone/>
            </a:pPr>
            <a:endParaRPr lang="fr-FR" sz="2000" dirty="0"/>
          </a:p>
        </p:txBody>
      </p:sp>
      <p:pic>
        <p:nvPicPr>
          <p:cNvPr id="5" name="Image 4" descr="EffetRenfor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422"/>
            <a:ext cx="8167693" cy="4160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du taux de renfort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Cas unidirectionnel : fraction de fibres minimale</a:t>
            </a:r>
          </a:p>
          <a:p>
            <a:pPr lvl="1">
              <a:buNone/>
            </a:pPr>
            <a:endParaRPr lang="fr-FR" sz="2000" dirty="0"/>
          </a:p>
        </p:txBody>
      </p:sp>
      <p:pic>
        <p:nvPicPr>
          <p:cNvPr id="6" name="Image 5" descr="EffetRenfor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7085">
            <a:off x="1362060" y="2154991"/>
            <a:ext cx="5106007" cy="45458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du taux de renfort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Fibres courtes</a:t>
            </a:r>
          </a:p>
          <a:p>
            <a:pPr lvl="1">
              <a:buNone/>
            </a:pPr>
            <a:endParaRPr lang="fr-FR" sz="2000" dirty="0"/>
          </a:p>
        </p:txBody>
      </p:sp>
      <p:pic>
        <p:nvPicPr>
          <p:cNvPr id="5" name="Image 4" descr="File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25110" y="1995327"/>
            <a:ext cx="5224241" cy="4460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 du taux de renfort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Fibres courtes</a:t>
            </a:r>
          </a:p>
          <a:p>
            <a:pPr lvl="1">
              <a:buNone/>
            </a:pPr>
            <a:endParaRPr lang="fr-FR" sz="2000" dirty="0"/>
          </a:p>
        </p:txBody>
      </p:sp>
      <p:pic>
        <p:nvPicPr>
          <p:cNvPr id="6" name="Image 5" descr="File0004.jpg"/>
          <p:cNvPicPr>
            <a:picLocks noChangeAspect="1"/>
          </p:cNvPicPr>
          <p:nvPr/>
        </p:nvPicPr>
        <p:blipFill>
          <a:blip r:embed="rId2"/>
          <a:srcRect t="3954"/>
          <a:stretch>
            <a:fillRect/>
          </a:stretch>
        </p:blipFill>
        <p:spPr>
          <a:xfrm rot="10800000">
            <a:off x="457200" y="2152480"/>
            <a:ext cx="7576476" cy="41330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4050</TotalTime>
  <Words>234</Words>
  <Application>Microsoft Macintosh PowerPoint</Application>
  <PresentationFormat>Affichage à l'écran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Calibri</vt:lpstr>
      <vt:lpstr>Symbol</vt:lpstr>
      <vt:lpstr>Trebuchet MS</vt:lpstr>
      <vt:lpstr>Wingdings</vt:lpstr>
      <vt:lpstr>Wingdings 2</vt:lpstr>
      <vt:lpstr>Opulent</vt:lpstr>
      <vt:lpstr>Composites S. Le Corre </vt:lpstr>
      <vt:lpstr>Fractions volumiques et massiques</vt:lpstr>
      <vt:lpstr>Fractions volumiques et massiques</vt:lpstr>
      <vt:lpstr>Fractions volumiques et massiques</vt:lpstr>
      <vt:lpstr>Caractéristiques mécaniques</vt:lpstr>
      <vt:lpstr>Effet du taux de renfort</vt:lpstr>
      <vt:lpstr>Effet du taux de renfort</vt:lpstr>
      <vt:lpstr>Effet du taux de renfort</vt:lpstr>
      <vt:lpstr>Effet du taux de renfort</vt:lpstr>
      <vt:lpstr>Effet de l’orientation</vt:lpstr>
      <vt:lpstr>Effet de l’orientation</vt:lpstr>
      <vt:lpstr>Effet de l’orientation</vt:lpstr>
      <vt:lpstr>Effet de l’orientation</vt:lpstr>
    </vt:vector>
  </TitlesOfParts>
  <Company>GeM, Ecole Centrale de 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Composites</dc:title>
  <dc:creator>Steven Le Corre</dc:creator>
  <cp:lastModifiedBy>Steven Le Corre</cp:lastModifiedBy>
  <cp:revision>63</cp:revision>
  <cp:lastPrinted>2023-12-07T07:35:21Z</cp:lastPrinted>
  <dcterms:created xsi:type="dcterms:W3CDTF">2013-10-01T19:11:59Z</dcterms:created>
  <dcterms:modified xsi:type="dcterms:W3CDTF">2024-12-03T09:09:00Z</dcterms:modified>
</cp:coreProperties>
</file>