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4"/>
    <p:sldMasterId id="2147483692" r:id="rId5"/>
  </p:sldMasterIdLst>
  <p:notesMasterIdLst>
    <p:notesMasterId r:id="rId21"/>
  </p:notesMasterIdLst>
  <p:handoutMasterIdLst>
    <p:handoutMasterId r:id="rId22"/>
  </p:handoutMasterIdLst>
  <p:sldIdLst>
    <p:sldId id="258" r:id="rId6"/>
    <p:sldId id="992" r:id="rId7"/>
    <p:sldId id="1002" r:id="rId8"/>
    <p:sldId id="993" r:id="rId9"/>
    <p:sldId id="996" r:id="rId10"/>
    <p:sldId id="997" r:id="rId11"/>
    <p:sldId id="998" r:id="rId12"/>
    <p:sldId id="999" r:id="rId13"/>
    <p:sldId id="1001" r:id="rId14"/>
    <p:sldId id="994" r:id="rId15"/>
    <p:sldId id="995" r:id="rId16"/>
    <p:sldId id="1003" r:id="rId17"/>
    <p:sldId id="1004" r:id="rId18"/>
    <p:sldId id="1005" r:id="rId19"/>
    <p:sldId id="1006" r:id="rId2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85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Style léger 3 - Accentuation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91" autoAdjust="0"/>
    <p:restoredTop sz="94674"/>
  </p:normalViewPr>
  <p:slideViewPr>
    <p:cSldViewPr snapToGrid="0" snapToObjects="1">
      <p:cViewPr varScale="1">
        <p:scale>
          <a:sx n="82" d="100"/>
          <a:sy n="82" d="100"/>
        </p:scale>
        <p:origin x="1613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66" d="100"/>
          <a:sy n="166" d="100"/>
        </p:scale>
        <p:origin x="529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01BB5244-69B0-2744-B9F9-DCBDC75BBD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A05A4CA-AFD9-5843-852D-5C0E739EAF1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558733-0B35-6B4C-842E-61636E7E8E74}" type="datetimeFigureOut">
              <a:rPr lang="fr-FR" smtClean="0"/>
              <a:t>07/02/2025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59720AD-2EC6-6C40-9BB6-67F0F48D13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87DDB0A-07A9-7F48-A22A-B7172C28410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4902CB-60BC-5F46-8504-CFE33A15EDD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93322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100F22-1A1B-4231-AF5C-4AC95FCB0205}" type="datetimeFigureOut">
              <a:rPr lang="fr-FR" smtClean="0"/>
              <a:t>07/02/2025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C65A6C-BC4B-40C8-96E8-E6DBA44B39C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733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CF10BF-CE36-49F3-889E-37F011841B9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541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6">
            <a:extLst>
              <a:ext uri="{FF2B5EF4-FFF2-40B4-BE49-F238E27FC236}">
                <a16:creationId xmlns:a16="http://schemas.microsoft.com/office/drawing/2014/main" id="{4D6DAE4D-B51F-4D4C-803B-C552298DD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20715" y="6237081"/>
            <a:ext cx="1129085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2060"/>
                </a:solidFill>
                <a:latin typeface="Montserrat" pitchFamily="2" charset="77"/>
              </a:defRPr>
            </a:lvl1pPr>
          </a:lstStyle>
          <a:p>
            <a:fld id="{B919C2FE-B3C8-4640-879A-3C7621C4AE8E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8495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711DC33-C6D9-E540-8F1A-C5CF979956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119"/>
            <a:ext cx="9144000" cy="6839760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0C45E451-2DD1-AC4E-92F9-95D08D429C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560320"/>
            <a:ext cx="7886700" cy="1423283"/>
          </a:xfrm>
          <a:prstGeom prst="rect">
            <a:avLst/>
          </a:prstGeom>
        </p:spPr>
        <p:txBody>
          <a:bodyPr/>
          <a:lstStyle>
            <a:lvl1pPr algn="ctr">
              <a:defRPr sz="5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fr-FR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16447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C7B0CA-5841-2A42-9630-EC8D1342B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20F23A2-9741-D54D-963F-D08301775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922387D-5DE3-3942-9BA3-F5D9F3C669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5137292-7608-5D4B-B77A-19BF247238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E141C71-6BB2-4B41-8A63-83526552B6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7FFA419-DE7F-6A46-B47B-64CFA4CF6F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7CDCFB6-FB7C-0843-9E08-42B02871409F}" type="datetimeFigureOut">
              <a:rPr lang="fr-FR" smtClean="0"/>
              <a:t>07/02/2025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43B99D9-9996-5443-862B-D4C5FC8E2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D4782CB-F7CE-854D-98B4-F1E21AD93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919C2FE-B3C8-4640-879A-3C7621C4AE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5880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4527F0-04A8-814D-A04C-6126C33CB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5842EFB-92E8-F44F-A7E7-54E637B91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7CDCFB6-FB7C-0843-9E08-42B02871409F}" type="datetimeFigureOut">
              <a:rPr lang="fr-FR" smtClean="0"/>
              <a:t>07/02/2025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7BA980F-DE14-EE42-8F9A-391BA98B8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C0C9A18-E188-3746-9CC4-ADE6BE86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919C2FE-B3C8-4640-879A-3C7621C4AE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3063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565F722-B4A9-1F4E-9848-670AD49E09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7CDCFB6-FB7C-0843-9E08-42B02871409F}" type="datetimeFigureOut">
              <a:rPr lang="fr-FR" smtClean="0"/>
              <a:t>07/02/2025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D5AE000-C75C-C643-B8AD-B0B3A0B84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2583B97-EB20-0648-A044-70B0FDCEC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919C2FE-B3C8-4640-879A-3C7621C4AE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4361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BC0C88-4B75-CB43-8BC6-8EEAE4CA0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A2BFBFB-215C-B741-8E82-EEF8BC67A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74E9ADA-4249-BC4C-9128-39DCC72450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B12ED09-A911-A840-B656-60AB7108A4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7CDCFB6-FB7C-0843-9E08-42B02871409F}" type="datetimeFigureOut">
              <a:rPr lang="fr-FR" smtClean="0"/>
              <a:t>07/02/2025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2765E86-8B7A-C741-A8DA-9580599AD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D90BDCA-7871-A040-B3FC-998DF1C59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919C2FE-B3C8-4640-879A-3C7621C4AE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78788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24FCD3-15BD-5749-85A9-8A2156A8B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A20C653-4967-A64D-9415-C516E95C17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498D38D-3471-514D-BB38-B4E1F8CD4D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47C327C-6F3B-4045-966C-9FFDE50F0A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7CDCFB6-FB7C-0843-9E08-42B02871409F}" type="datetimeFigureOut">
              <a:rPr lang="fr-FR" smtClean="0"/>
              <a:t>07/02/2025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108900C-D9A1-A945-9F46-64D2686C3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5EE509E-9E95-E748-B6D5-6976C7FFA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919C2FE-B3C8-4640-879A-3C7621C4AE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39371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4CE480-2D2B-AB4B-A45F-58EDFCE93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F4DEAE3-E63C-1F41-8855-0597D0C92F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F521BE-9474-794E-8F2C-6E0EEAEA9C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7CDCFB6-FB7C-0843-9E08-42B02871409F}" type="datetimeFigureOut">
              <a:rPr lang="fr-FR" smtClean="0"/>
              <a:t>07/02/2025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7BCB81D-8500-254C-A373-F50BF3D2B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AB419A-2B32-DB42-BCBF-B4A21A174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919C2FE-B3C8-4640-879A-3C7621C4AE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4832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EEC2276-CD5B-DD43-AC63-9088BBF801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CA1FB58-C7DE-9847-8055-0F3DE5C3E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0279B62-6501-2345-9A1F-2239E8CC34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7CDCFB6-FB7C-0843-9E08-42B02871409F}" type="datetimeFigureOut">
              <a:rPr lang="fr-FR" smtClean="0"/>
              <a:t>07/02/2025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D49084C-F370-574D-9C69-95BBA1DA6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B0156E8-C69D-D545-B580-B255F0A64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919C2FE-B3C8-4640-879A-3C7621C4AE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1401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13EC770D-FDCB-4D69-9843-36610D633E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"/>
            <a:ext cx="9144000" cy="68570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3453" y="2177144"/>
            <a:ext cx="707571" cy="696687"/>
          </a:xfrm>
        </p:spPr>
        <p:txBody>
          <a:bodyPr anchor="ctr">
            <a:noAutofit/>
          </a:bodyPr>
          <a:lstStyle>
            <a:lvl1pPr algn="ctr">
              <a:defRPr sz="2400">
                <a:solidFill>
                  <a:srgbClr val="86170E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090411"/>
            <a:ext cx="7886700" cy="1786391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10807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D206DA-4446-9548-8E48-660F57AF2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20715" y="6237081"/>
            <a:ext cx="1129085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2060"/>
                </a:solidFill>
                <a:latin typeface="Montserrat" pitchFamily="2" charset="77"/>
              </a:defRPr>
            </a:lvl1pPr>
          </a:lstStyle>
          <a:p>
            <a:fld id="{B919C2FE-B3C8-4640-879A-3C7621C4AE8E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20163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711DC33-C6D9-E540-8F1A-C5CF979956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119"/>
            <a:ext cx="9144000" cy="6839761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0C45E451-2DD1-AC4E-92F9-95D08D429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22998"/>
            <a:ext cx="7886700" cy="688823"/>
          </a:xfrm>
          <a:prstGeom prst="rect">
            <a:avLst/>
          </a:prstGeom>
        </p:spPr>
        <p:txBody>
          <a:bodyPr/>
          <a:lstStyle>
            <a:lvl1pPr algn="ctr">
              <a:defRPr sz="2400" b="1" i="0">
                <a:solidFill>
                  <a:srgbClr val="002060"/>
                </a:solidFill>
                <a:latin typeface="Montserrat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9BFD641B-5685-E542-A1BA-3CBDFEF2A4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2800694"/>
            <a:ext cx="7886700" cy="31327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400" b="1" i="0">
                <a:solidFill>
                  <a:srgbClr val="002060"/>
                </a:solidFill>
                <a:latin typeface="Montserrat" pitchFamily="2" charset="77"/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68956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F43A6F4-2713-B747-A73C-39CAE194AF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119"/>
            <a:ext cx="9144000" cy="6839760"/>
          </a:xfrm>
          <a:prstGeom prst="rect">
            <a:avLst/>
          </a:prstGeom>
        </p:spPr>
      </p:pic>
      <p:sp>
        <p:nvSpPr>
          <p:cNvPr id="8" name="Espace réservé du titre 1">
            <a:extLst>
              <a:ext uri="{FF2B5EF4-FFF2-40B4-BE49-F238E27FC236}">
                <a16:creationId xmlns:a16="http://schemas.microsoft.com/office/drawing/2014/main" id="{127E9BB7-6970-A247-A130-9B22A6783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253805"/>
            <a:ext cx="7886701" cy="8832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200" b="1" i="0">
                <a:solidFill>
                  <a:srgbClr val="002060"/>
                </a:solidFill>
                <a:latin typeface="Montserrat" pitchFamily="2" charset="77"/>
              </a:defRPr>
            </a:lvl1pPr>
          </a:lstStyle>
          <a:p>
            <a:pPr lvl="0"/>
            <a:r>
              <a:rPr lang="fr-FR" dirty="0"/>
              <a:t>Modifiez le style du titre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33AFC525-5590-634D-8B72-091ADDC866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49" y="1614224"/>
            <a:ext cx="7886700" cy="31327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600" b="1" i="0">
                <a:solidFill>
                  <a:srgbClr val="0070C0"/>
                </a:solidFill>
                <a:latin typeface="Montserrat" pitchFamily="2" charset="77"/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57DD9131-11DD-2C4A-BC45-B2E4ED5D030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28649" y="2283536"/>
            <a:ext cx="4507894" cy="31327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200" b="1" i="0">
                <a:solidFill>
                  <a:schemeClr val="tx1"/>
                </a:solidFill>
                <a:latin typeface="Montserrat SemiBold" pitchFamily="2" charset="77"/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130ADD04-1599-014D-8BBA-8FB65E7CF39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28649" y="2640892"/>
            <a:ext cx="4507894" cy="31327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50"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  <p:sp>
        <p:nvSpPr>
          <p:cNvPr id="17" name="Espace réservé du numéro de diapositive 6">
            <a:extLst>
              <a:ext uri="{FF2B5EF4-FFF2-40B4-BE49-F238E27FC236}">
                <a16:creationId xmlns:a16="http://schemas.microsoft.com/office/drawing/2014/main" id="{41FCA2F0-B5B1-9042-99E0-88AE48AFF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20715" y="6237081"/>
            <a:ext cx="1129085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2060"/>
                </a:solidFill>
                <a:latin typeface="Montserrat" pitchFamily="2" charset="77"/>
              </a:defRPr>
            </a:lvl1pPr>
          </a:lstStyle>
          <a:p>
            <a:fld id="{B919C2FE-B3C8-4640-879A-3C7621C4AE8E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8560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711DC33-C6D9-E540-8F1A-C5CF979956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119"/>
            <a:ext cx="9144000" cy="6839761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0C45E451-2DD1-AC4E-92F9-95D08D429C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560320"/>
            <a:ext cx="7886700" cy="1423283"/>
          </a:xfrm>
          <a:prstGeom prst="rect">
            <a:avLst/>
          </a:prstGeom>
        </p:spPr>
        <p:txBody>
          <a:bodyPr/>
          <a:lstStyle>
            <a:lvl1pPr algn="ctr">
              <a:defRPr sz="5000" b="1" i="0">
                <a:solidFill>
                  <a:srgbClr val="002060"/>
                </a:solidFill>
                <a:latin typeface="Montserrat" pitchFamily="2" charset="77"/>
              </a:defRPr>
            </a:lvl1pPr>
          </a:lstStyle>
          <a:p>
            <a:r>
              <a:rPr lang="fr-FR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25183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F43A6F4-2713-B747-A73C-39CAE194AF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119"/>
            <a:ext cx="9144000" cy="6839760"/>
          </a:xfrm>
          <a:prstGeom prst="rect">
            <a:avLst/>
          </a:prstGeom>
        </p:spPr>
      </p:pic>
      <p:sp>
        <p:nvSpPr>
          <p:cNvPr id="14" name="Espace réservé du numéro de diapositive 6">
            <a:extLst>
              <a:ext uri="{FF2B5EF4-FFF2-40B4-BE49-F238E27FC236}">
                <a16:creationId xmlns:a16="http://schemas.microsoft.com/office/drawing/2014/main" id="{5F74D0B9-B4C2-7345-9CC5-25CA0DF57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20715" y="6237081"/>
            <a:ext cx="1129085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2060"/>
                </a:solidFill>
                <a:latin typeface="Montserrat" pitchFamily="2" charset="77"/>
              </a:defRPr>
            </a:lvl1pPr>
          </a:lstStyle>
          <a:p>
            <a:fld id="{B919C2FE-B3C8-4640-879A-3C7621C4AE8E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5356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F43A6F4-2713-B747-A73C-39CAE194AF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0872"/>
          <a:stretch/>
        </p:blipFill>
        <p:spPr>
          <a:xfrm>
            <a:off x="0" y="9119"/>
            <a:ext cx="9144000" cy="6096117"/>
          </a:xfrm>
          <a:prstGeom prst="rect">
            <a:avLst/>
          </a:prstGeom>
        </p:spPr>
      </p:pic>
      <p:sp>
        <p:nvSpPr>
          <p:cNvPr id="14" name="Espace réservé du numéro de diapositive 6">
            <a:extLst>
              <a:ext uri="{FF2B5EF4-FFF2-40B4-BE49-F238E27FC236}">
                <a16:creationId xmlns:a16="http://schemas.microsoft.com/office/drawing/2014/main" id="{5F74D0B9-B4C2-7345-9CC5-25CA0DF57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20715" y="6237081"/>
            <a:ext cx="1129085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2060"/>
                </a:solidFill>
                <a:latin typeface="Montserrat" pitchFamily="2" charset="77"/>
              </a:defRPr>
            </a:lvl1pPr>
          </a:lstStyle>
          <a:p>
            <a:fld id="{B919C2FE-B3C8-4640-879A-3C7621C4AE8E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2274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711DC33-C6D9-E540-8F1A-C5CF979956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119"/>
            <a:ext cx="9144000" cy="6839760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0C45E451-2DD1-AC4E-92F9-95D08D429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44417"/>
            <a:ext cx="7886700" cy="688823"/>
          </a:xfrm>
          <a:prstGeom prst="rect">
            <a:avLst/>
          </a:prstGeom>
        </p:spPr>
        <p:txBody>
          <a:bodyPr/>
          <a:lstStyle>
            <a:lvl1pPr algn="ctr">
              <a:defRPr sz="24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9BFD641B-5685-E542-A1BA-3CBDFEF2A4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3222113"/>
            <a:ext cx="7886700" cy="31327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4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725791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F43A6F4-2713-B747-A73C-39CAE194AF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119"/>
            <a:ext cx="9143999" cy="6839760"/>
          </a:xfrm>
          <a:prstGeom prst="rect">
            <a:avLst/>
          </a:prstGeom>
        </p:spPr>
      </p:pic>
      <p:sp>
        <p:nvSpPr>
          <p:cNvPr id="8" name="Espace réservé du titre 1">
            <a:extLst>
              <a:ext uri="{FF2B5EF4-FFF2-40B4-BE49-F238E27FC236}">
                <a16:creationId xmlns:a16="http://schemas.microsoft.com/office/drawing/2014/main" id="{127E9BB7-6970-A247-A130-9B22A6783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253805"/>
            <a:ext cx="7886701" cy="8832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2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fr-FR" dirty="0"/>
              <a:t>Modifiez le style du titre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33AFC525-5590-634D-8B72-091ADDC866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49" y="1614224"/>
            <a:ext cx="7886700" cy="31327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600" b="1" i="0">
                <a:solidFill>
                  <a:srgbClr val="0070C0"/>
                </a:solidFill>
                <a:latin typeface="Montserrat" pitchFamily="2" charset="77"/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57DD9131-11DD-2C4A-BC45-B2E4ED5D030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28649" y="2283536"/>
            <a:ext cx="4507894" cy="31327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200" b="1" i="0">
                <a:solidFill>
                  <a:schemeClr val="tx1"/>
                </a:solidFill>
                <a:latin typeface="Montserrat SemiBold" pitchFamily="2" charset="77"/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130ADD04-1599-014D-8BBA-8FB65E7CF39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28649" y="2640892"/>
            <a:ext cx="4507894" cy="31327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50"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593CAD0C-7F86-3F45-95CB-28073C4DA955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7060758" y="4595854"/>
            <a:ext cx="1456179" cy="1105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10" name="Espace réservé du numéro de diapositive 6">
            <a:extLst>
              <a:ext uri="{FF2B5EF4-FFF2-40B4-BE49-F238E27FC236}">
                <a16:creationId xmlns:a16="http://schemas.microsoft.com/office/drawing/2014/main" id="{468D163E-DE74-8D41-A87F-9F1B57EC482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7720715" y="6237081"/>
            <a:ext cx="1129085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2060"/>
                </a:solidFill>
                <a:latin typeface="Montserrat" pitchFamily="2" charset="77"/>
              </a:defRPr>
            </a:lvl1pPr>
          </a:lstStyle>
          <a:p>
            <a:fld id="{B919C2FE-B3C8-4640-879A-3C7621C4AE8E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2881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0F688F5-250F-D748-ADE0-7F63C5BB9C3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9119"/>
            <a:ext cx="9144000" cy="6839761"/>
          </a:xfrm>
          <a:prstGeom prst="rect">
            <a:avLst/>
          </a:prstGeom>
        </p:spPr>
      </p:pic>
      <p:sp>
        <p:nvSpPr>
          <p:cNvPr id="15" name="Espace réservé du numéro de diapositive 6">
            <a:extLst>
              <a:ext uri="{FF2B5EF4-FFF2-40B4-BE49-F238E27FC236}">
                <a16:creationId xmlns:a16="http://schemas.microsoft.com/office/drawing/2014/main" id="{07257D82-AFFC-3D45-BE39-E24C657AB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20715" y="6237081"/>
            <a:ext cx="1129085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2060"/>
                </a:solidFill>
                <a:latin typeface="Montserrat" pitchFamily="2" charset="77"/>
              </a:defRPr>
            </a:lvl1pPr>
          </a:lstStyle>
          <a:p>
            <a:fld id="{B919C2FE-B3C8-4640-879A-3C7621C4AE8E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14635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6" r:id="rId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000" b="1" i="0" kern="1200">
          <a:solidFill>
            <a:srgbClr val="002060"/>
          </a:soli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2241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704" r:id="rId2"/>
    <p:sldLayoutId id="2147483705" r:id="rId3"/>
    <p:sldLayoutId id="2147483693" r:id="rId4"/>
    <p:sldLayoutId id="2147483710" r:id="rId5"/>
    <p:sldLayoutId id="2147483706" r:id="rId6"/>
    <p:sldLayoutId id="2147483707" r:id="rId7"/>
    <p:sldLayoutId id="2147483708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AE42F71-BB86-3945-99A1-1D92F2F8A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303"/>
            <a:ext cx="9223513" cy="691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262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F7211-4E7B-D3D2-B1EC-05BFBAF82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Exercice</a:t>
            </a:r>
            <a:r>
              <a:rPr lang="en-US" dirty="0"/>
              <a:t> N°2 : Mélange 3 </a:t>
            </a:r>
            <a:r>
              <a:rPr lang="en-US" dirty="0" err="1"/>
              <a:t>protéines</a:t>
            </a:r>
            <a:r>
              <a:rPr lang="en-US" dirty="0"/>
              <a:t> </a:t>
            </a:r>
            <a:r>
              <a:rPr lang="en-US" dirty="0" err="1"/>
              <a:t>laitières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322215-1E56-8EDF-8CA7-F5ADD2CFE9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594"/>
          <a:stretch/>
        </p:blipFill>
        <p:spPr>
          <a:xfrm>
            <a:off x="422123" y="3345024"/>
            <a:ext cx="8093227" cy="33805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98BF100-0C02-DDB8-334C-2BCE5EB5E765}"/>
              </a:ext>
            </a:extLst>
          </p:cNvPr>
          <p:cNvSpPr txBox="1"/>
          <p:nvPr/>
        </p:nvSpPr>
        <p:spPr>
          <a:xfrm>
            <a:off x="628649" y="1296955"/>
            <a:ext cx="401321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Mélange : </a:t>
            </a:r>
            <a:r>
              <a:rPr lang="el-GR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1500" dirty="0"/>
              <a:t>-</a:t>
            </a:r>
            <a:r>
              <a:rPr lang="en-US" sz="1500" dirty="0" err="1"/>
              <a:t>lactalbumine</a:t>
            </a:r>
            <a:r>
              <a:rPr lang="en-US" sz="1500" dirty="0"/>
              <a:t>, </a:t>
            </a:r>
            <a:r>
              <a:rPr lang="el-GR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sz="1500" dirty="0"/>
              <a:t>-</a:t>
            </a:r>
            <a:r>
              <a:rPr lang="en-US" sz="1500" dirty="0" err="1"/>
              <a:t>lactoglobuline</a:t>
            </a:r>
            <a:r>
              <a:rPr lang="en-US" sz="1500" dirty="0"/>
              <a:t>, BSA</a:t>
            </a:r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A4C5F4D0-DFE7-9612-6CB9-BE3DAA9C07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7895823"/>
              </p:ext>
            </p:extLst>
          </p:nvPr>
        </p:nvGraphicFramePr>
        <p:xfrm>
          <a:off x="422123" y="1697334"/>
          <a:ext cx="7801818" cy="1507680"/>
        </p:xfrm>
        <a:graphic>
          <a:graphicData uri="http://schemas.openxmlformats.org/drawingml/2006/table">
            <a:tbl>
              <a:tblPr/>
              <a:tblGrid>
                <a:gridCol w="893765">
                  <a:extLst>
                    <a:ext uri="{9D8B030D-6E8A-4147-A177-3AD203B41FA5}">
                      <a16:colId xmlns:a16="http://schemas.microsoft.com/office/drawing/2014/main" val="2359817448"/>
                    </a:ext>
                  </a:extLst>
                </a:gridCol>
                <a:gridCol w="1154446">
                  <a:extLst>
                    <a:ext uri="{9D8B030D-6E8A-4147-A177-3AD203B41FA5}">
                      <a16:colId xmlns:a16="http://schemas.microsoft.com/office/drawing/2014/main" val="3115775733"/>
                    </a:ext>
                  </a:extLst>
                </a:gridCol>
                <a:gridCol w="1787528">
                  <a:extLst>
                    <a:ext uri="{9D8B030D-6E8A-4147-A177-3AD203B41FA5}">
                      <a16:colId xmlns:a16="http://schemas.microsoft.com/office/drawing/2014/main" val="2335729997"/>
                    </a:ext>
                  </a:extLst>
                </a:gridCol>
                <a:gridCol w="1750288">
                  <a:extLst>
                    <a:ext uri="{9D8B030D-6E8A-4147-A177-3AD203B41FA5}">
                      <a16:colId xmlns:a16="http://schemas.microsoft.com/office/drawing/2014/main" val="281293064"/>
                    </a:ext>
                  </a:extLst>
                </a:gridCol>
                <a:gridCol w="2215791">
                  <a:extLst>
                    <a:ext uri="{9D8B030D-6E8A-4147-A177-3AD203B41FA5}">
                      <a16:colId xmlns:a16="http://schemas.microsoft.com/office/drawing/2014/main" val="3119122383"/>
                    </a:ext>
                  </a:extLst>
                </a:gridCol>
              </a:tblGrid>
              <a:tr h="25128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Méthode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Focus (min)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Débit Focus (ml/min)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Flux croisé (ml/min)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Epaisseur Spacer (µm)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2333565"/>
                  </a:ext>
                </a:extLst>
              </a:tr>
              <a:tr h="25128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490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8997731"/>
                  </a:ext>
                </a:extLst>
              </a:tr>
              <a:tr h="25128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9954083"/>
                  </a:ext>
                </a:extLst>
              </a:tr>
              <a:tr h="25128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3776827"/>
                  </a:ext>
                </a:extLst>
              </a:tr>
              <a:tr h="25128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5870278"/>
                  </a:ext>
                </a:extLst>
              </a:tr>
              <a:tr h="25128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490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66572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0725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7713E-934A-4707-AAFE-3797D64A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Exercice</a:t>
            </a:r>
            <a:r>
              <a:rPr lang="en-US" dirty="0"/>
              <a:t> N°3 : Mélange 5 </a:t>
            </a:r>
            <a:r>
              <a:rPr lang="en-US" dirty="0" err="1"/>
              <a:t>protéines</a:t>
            </a:r>
            <a:r>
              <a:rPr lang="en-US" dirty="0"/>
              <a:t> </a:t>
            </a:r>
            <a:r>
              <a:rPr lang="en-US" dirty="0" err="1"/>
              <a:t>laitières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BA26C5-80E1-2CA7-D9F2-7E514B38C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304" y="3200400"/>
            <a:ext cx="5351729" cy="35702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EF20FE-9829-C4B1-5A78-ADA4D0267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939" y="961053"/>
            <a:ext cx="5009066" cy="3396344"/>
          </a:xfrm>
          <a:prstGeom prst="rect">
            <a:avLst/>
          </a:prstGeom>
        </p:spPr>
      </p:pic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B15EEF25-B3E2-1097-55ED-E1438FDB88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4119980"/>
              </p:ext>
            </p:extLst>
          </p:nvPr>
        </p:nvGraphicFramePr>
        <p:xfrm>
          <a:off x="5256632" y="5156879"/>
          <a:ext cx="3880373" cy="1480136"/>
        </p:xfrm>
        <a:graphic>
          <a:graphicData uri="http://schemas.openxmlformats.org/drawingml/2006/table">
            <a:tbl>
              <a:tblPr/>
              <a:tblGrid>
                <a:gridCol w="649646">
                  <a:extLst>
                    <a:ext uri="{9D8B030D-6E8A-4147-A177-3AD203B41FA5}">
                      <a16:colId xmlns:a16="http://schemas.microsoft.com/office/drawing/2014/main" val="2489297847"/>
                    </a:ext>
                  </a:extLst>
                </a:gridCol>
                <a:gridCol w="447869">
                  <a:extLst>
                    <a:ext uri="{9D8B030D-6E8A-4147-A177-3AD203B41FA5}">
                      <a16:colId xmlns:a16="http://schemas.microsoft.com/office/drawing/2014/main" val="3925588021"/>
                    </a:ext>
                  </a:extLst>
                </a:gridCol>
                <a:gridCol w="905069">
                  <a:extLst>
                    <a:ext uri="{9D8B030D-6E8A-4147-A177-3AD203B41FA5}">
                      <a16:colId xmlns:a16="http://schemas.microsoft.com/office/drawing/2014/main" val="2131875594"/>
                    </a:ext>
                  </a:extLst>
                </a:gridCol>
                <a:gridCol w="886408">
                  <a:extLst>
                    <a:ext uri="{9D8B030D-6E8A-4147-A177-3AD203B41FA5}">
                      <a16:colId xmlns:a16="http://schemas.microsoft.com/office/drawing/2014/main" val="1610580926"/>
                    </a:ext>
                  </a:extLst>
                </a:gridCol>
                <a:gridCol w="991381">
                  <a:extLst>
                    <a:ext uri="{9D8B030D-6E8A-4147-A177-3AD203B41FA5}">
                      <a16:colId xmlns:a16="http://schemas.microsoft.com/office/drawing/2014/main" val="2026028001"/>
                    </a:ext>
                  </a:extLst>
                </a:gridCol>
              </a:tblGrid>
              <a:tr h="451274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Méthode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Focus (min)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Débit Focus (ml/min)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Flux croisé (ml/min)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Epaisseur Spacer (µm)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2907781"/>
                  </a:ext>
                </a:extLst>
              </a:tr>
              <a:tr h="342954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490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861380"/>
                  </a:ext>
                </a:extLst>
              </a:tr>
              <a:tr h="342954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490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397306"/>
                  </a:ext>
                </a:extLst>
              </a:tr>
              <a:tr h="342954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490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1669386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C2201864-4711-2AF2-E06D-5FF6E317F67E}"/>
              </a:ext>
            </a:extLst>
          </p:cNvPr>
          <p:cNvSpPr txBox="1"/>
          <p:nvPr/>
        </p:nvSpPr>
        <p:spPr>
          <a:xfrm>
            <a:off x="114725" y="1620120"/>
            <a:ext cx="36081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Mélange : </a:t>
            </a:r>
            <a:r>
              <a:rPr lang="el-GR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1500" dirty="0"/>
              <a:t>-</a:t>
            </a:r>
            <a:r>
              <a:rPr lang="en-US" sz="1500" dirty="0" err="1"/>
              <a:t>lactalbumine</a:t>
            </a:r>
            <a:r>
              <a:rPr lang="en-US" sz="1500" dirty="0"/>
              <a:t>, </a:t>
            </a:r>
            <a:r>
              <a:rPr lang="el-GR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sz="1500" dirty="0"/>
              <a:t>-</a:t>
            </a:r>
            <a:r>
              <a:rPr lang="en-US" sz="1500" dirty="0" err="1"/>
              <a:t>lactoglobuline</a:t>
            </a:r>
            <a:r>
              <a:rPr lang="en-US" sz="1500" dirty="0"/>
              <a:t>, BSA, Immunoglobulin, </a:t>
            </a:r>
            <a:r>
              <a:rPr lang="en-US" sz="1500" dirty="0" err="1"/>
              <a:t>caséines</a:t>
            </a:r>
            <a:endParaRPr lang="en-US" sz="1500" dirty="0"/>
          </a:p>
          <a:p>
            <a:endParaRPr lang="en-US" sz="1500" dirty="0"/>
          </a:p>
          <a:p>
            <a:r>
              <a:rPr lang="en-US" sz="1500" dirty="0"/>
              <a:t>-&gt; </a:t>
            </a:r>
            <a:r>
              <a:rPr lang="en-US" sz="1500" dirty="0" err="1"/>
              <a:t>Caséines</a:t>
            </a:r>
            <a:r>
              <a:rPr lang="en-US" sz="1500" dirty="0"/>
              <a:t> </a:t>
            </a:r>
            <a:r>
              <a:rPr lang="en-US" sz="1500" dirty="0" err="1"/>
              <a:t>forment</a:t>
            </a:r>
            <a:r>
              <a:rPr lang="en-US" sz="1500" dirty="0"/>
              <a:t> des micelles entre </a:t>
            </a:r>
            <a:r>
              <a:rPr lang="en-US" sz="1500" dirty="0" err="1"/>
              <a:t>elles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57115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6969D-FB6F-0288-F837-41941470C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Exercice</a:t>
            </a:r>
            <a:r>
              <a:rPr lang="en-US" dirty="0"/>
              <a:t> N°4 : </a:t>
            </a:r>
            <a:r>
              <a:rPr lang="en-US" dirty="0" err="1"/>
              <a:t>Particules</a:t>
            </a:r>
            <a:r>
              <a:rPr lang="en-US" dirty="0"/>
              <a:t> de </a:t>
            </a:r>
            <a:r>
              <a:rPr lang="en-US" dirty="0" err="1"/>
              <a:t>polystyrène</a:t>
            </a:r>
            <a:endParaRPr lang="en-US" dirty="0"/>
          </a:p>
        </p:txBody>
      </p:sp>
      <p:pic>
        <p:nvPicPr>
          <p:cNvPr id="6" name="Image 9">
            <a:extLst>
              <a:ext uri="{FF2B5EF4-FFF2-40B4-BE49-F238E27FC236}">
                <a16:creationId xmlns:a16="http://schemas.microsoft.com/office/drawing/2014/main" id="{0D321CF1-E810-C501-3D55-80AB8A66E8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511"/>
          <a:stretch/>
        </p:blipFill>
        <p:spPr>
          <a:xfrm>
            <a:off x="628648" y="1446244"/>
            <a:ext cx="7199735" cy="2579749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7B72B63-4031-59C2-DD7D-51A7BBB9DF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2420412"/>
              </p:ext>
            </p:extLst>
          </p:nvPr>
        </p:nvGraphicFramePr>
        <p:xfrm>
          <a:off x="488690" y="4338734"/>
          <a:ext cx="8487359" cy="1480136"/>
        </p:xfrm>
        <a:graphic>
          <a:graphicData uri="http://schemas.openxmlformats.org/drawingml/2006/table">
            <a:tbl>
              <a:tblPr/>
              <a:tblGrid>
                <a:gridCol w="1420940">
                  <a:extLst>
                    <a:ext uri="{9D8B030D-6E8A-4147-A177-3AD203B41FA5}">
                      <a16:colId xmlns:a16="http://schemas.microsoft.com/office/drawing/2014/main" val="2489297847"/>
                    </a:ext>
                  </a:extLst>
                </a:gridCol>
                <a:gridCol w="979603">
                  <a:extLst>
                    <a:ext uri="{9D8B030D-6E8A-4147-A177-3AD203B41FA5}">
                      <a16:colId xmlns:a16="http://schemas.microsoft.com/office/drawing/2014/main" val="3925588021"/>
                    </a:ext>
                  </a:extLst>
                </a:gridCol>
                <a:gridCol w="1979616">
                  <a:extLst>
                    <a:ext uri="{9D8B030D-6E8A-4147-A177-3AD203B41FA5}">
                      <a16:colId xmlns:a16="http://schemas.microsoft.com/office/drawing/2014/main" val="2131875594"/>
                    </a:ext>
                  </a:extLst>
                </a:gridCol>
                <a:gridCol w="1938799">
                  <a:extLst>
                    <a:ext uri="{9D8B030D-6E8A-4147-A177-3AD203B41FA5}">
                      <a16:colId xmlns:a16="http://schemas.microsoft.com/office/drawing/2014/main" val="1610580926"/>
                    </a:ext>
                  </a:extLst>
                </a:gridCol>
                <a:gridCol w="2168401">
                  <a:extLst>
                    <a:ext uri="{9D8B030D-6E8A-4147-A177-3AD203B41FA5}">
                      <a16:colId xmlns:a16="http://schemas.microsoft.com/office/drawing/2014/main" val="2026028001"/>
                    </a:ext>
                  </a:extLst>
                </a:gridCol>
              </a:tblGrid>
              <a:tr h="451274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Méthode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Focus (min)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Débit Focus (ml/min)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Flux croisé (ml/min)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Epaisseur Spacer (µm)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2907781"/>
                  </a:ext>
                </a:extLst>
              </a:tr>
              <a:tr h="342954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0,5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Exponentielle 1-0,1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350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861380"/>
                  </a:ext>
                </a:extLst>
              </a:tr>
              <a:tr h="342954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0,7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Exponentielle 1-0,1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350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397306"/>
                  </a:ext>
                </a:extLst>
              </a:tr>
              <a:tr h="342954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Exponentielle 1-0,1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350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16693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4966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A7C0F-3920-BCE6-409C-897199134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Exercice</a:t>
            </a:r>
            <a:r>
              <a:rPr lang="en-US" dirty="0"/>
              <a:t> N°5 : </a:t>
            </a:r>
            <a:r>
              <a:rPr lang="en-US" dirty="0" err="1"/>
              <a:t>Particules</a:t>
            </a:r>
            <a:r>
              <a:rPr lang="en-US" dirty="0"/>
              <a:t> de </a:t>
            </a:r>
            <a:r>
              <a:rPr lang="en-US" dirty="0" err="1"/>
              <a:t>polystyrène</a:t>
            </a:r>
            <a:endParaRPr lang="en-US" dirty="0"/>
          </a:p>
        </p:txBody>
      </p:sp>
      <p:pic>
        <p:nvPicPr>
          <p:cNvPr id="6" name="Image 3">
            <a:extLst>
              <a:ext uri="{FF2B5EF4-FFF2-40B4-BE49-F238E27FC236}">
                <a16:creationId xmlns:a16="http://schemas.microsoft.com/office/drawing/2014/main" id="{A7A4190B-9D08-B790-184A-473D50E852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044"/>
          <a:stretch/>
        </p:blipFill>
        <p:spPr>
          <a:xfrm>
            <a:off x="1063628" y="1362269"/>
            <a:ext cx="6568813" cy="3359234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6B9997C-91D0-6921-5C9C-28C87930BA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0263653"/>
              </p:ext>
            </p:extLst>
          </p:nvPr>
        </p:nvGraphicFramePr>
        <p:xfrm>
          <a:off x="393634" y="4963885"/>
          <a:ext cx="8487359" cy="1823090"/>
        </p:xfrm>
        <a:graphic>
          <a:graphicData uri="http://schemas.openxmlformats.org/drawingml/2006/table">
            <a:tbl>
              <a:tblPr/>
              <a:tblGrid>
                <a:gridCol w="1420940">
                  <a:extLst>
                    <a:ext uri="{9D8B030D-6E8A-4147-A177-3AD203B41FA5}">
                      <a16:colId xmlns:a16="http://schemas.microsoft.com/office/drawing/2014/main" val="2489297847"/>
                    </a:ext>
                  </a:extLst>
                </a:gridCol>
                <a:gridCol w="979603">
                  <a:extLst>
                    <a:ext uri="{9D8B030D-6E8A-4147-A177-3AD203B41FA5}">
                      <a16:colId xmlns:a16="http://schemas.microsoft.com/office/drawing/2014/main" val="3925588021"/>
                    </a:ext>
                  </a:extLst>
                </a:gridCol>
                <a:gridCol w="1979616">
                  <a:extLst>
                    <a:ext uri="{9D8B030D-6E8A-4147-A177-3AD203B41FA5}">
                      <a16:colId xmlns:a16="http://schemas.microsoft.com/office/drawing/2014/main" val="2131875594"/>
                    </a:ext>
                  </a:extLst>
                </a:gridCol>
                <a:gridCol w="1938799">
                  <a:extLst>
                    <a:ext uri="{9D8B030D-6E8A-4147-A177-3AD203B41FA5}">
                      <a16:colId xmlns:a16="http://schemas.microsoft.com/office/drawing/2014/main" val="1610580926"/>
                    </a:ext>
                  </a:extLst>
                </a:gridCol>
                <a:gridCol w="2168401">
                  <a:extLst>
                    <a:ext uri="{9D8B030D-6E8A-4147-A177-3AD203B41FA5}">
                      <a16:colId xmlns:a16="http://schemas.microsoft.com/office/drawing/2014/main" val="2026028001"/>
                    </a:ext>
                  </a:extLst>
                </a:gridCol>
              </a:tblGrid>
              <a:tr h="451274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Méthode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Focus (min)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Débit Focus (ml/min)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Flux croisé (ml/min)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Epaisseur Spacer (µm)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2907781"/>
                  </a:ext>
                </a:extLst>
              </a:tr>
              <a:tr h="342954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Exponentielle 1-0,1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350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861380"/>
                  </a:ext>
                </a:extLst>
              </a:tr>
              <a:tr h="342954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Exponentielle 1-0,1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350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397306"/>
                  </a:ext>
                </a:extLst>
              </a:tr>
              <a:tr h="342954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Exponentielle 1-0,1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350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1669386"/>
                  </a:ext>
                </a:extLst>
              </a:tr>
              <a:tr h="342954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Exponentielle 1-0,1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350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27173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1896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84A3A-5E8B-27B2-DFD4-799EFDD91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TD2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95847F-06C7-93E1-13A7-9514CD4B4D89}"/>
              </a:ext>
            </a:extLst>
          </p:cNvPr>
          <p:cNvSpPr txBox="1"/>
          <p:nvPr/>
        </p:nvSpPr>
        <p:spPr>
          <a:xfrm>
            <a:off x="407397" y="1502688"/>
            <a:ext cx="8329203" cy="5355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Exercice</a:t>
            </a:r>
            <a:r>
              <a:rPr lang="en-US" dirty="0"/>
              <a:t> 1 : </a:t>
            </a:r>
            <a:r>
              <a:rPr lang="en-US" dirty="0" err="1"/>
              <a:t>Traitement</a:t>
            </a:r>
            <a:r>
              <a:rPr lang="en-US" dirty="0"/>
              <a:t> de données sur astra de </a:t>
            </a:r>
            <a:r>
              <a:rPr lang="en-US" b="1" dirty="0"/>
              <a:t>BSA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Lignes</a:t>
            </a:r>
            <a:r>
              <a:rPr lang="en-US" dirty="0"/>
              <a:t> de base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Intégration</a:t>
            </a:r>
            <a:r>
              <a:rPr lang="en-US" dirty="0"/>
              <a:t> des pics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Taux</a:t>
            </a:r>
            <a:r>
              <a:rPr lang="en-US" dirty="0"/>
              <a:t> de </a:t>
            </a:r>
            <a:r>
              <a:rPr lang="en-US" dirty="0" err="1"/>
              <a:t>recouvrement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Vérification</a:t>
            </a:r>
            <a:r>
              <a:rPr lang="en-US" dirty="0"/>
              <a:t> de la masse </a:t>
            </a:r>
            <a:r>
              <a:rPr lang="en-US" dirty="0" err="1"/>
              <a:t>molaire</a:t>
            </a:r>
            <a:r>
              <a:rPr lang="en-US" dirty="0"/>
              <a:t> du </a:t>
            </a:r>
            <a:r>
              <a:rPr lang="en-US" dirty="0" err="1"/>
              <a:t>monomère</a:t>
            </a:r>
            <a:r>
              <a:rPr lang="en-US" dirty="0"/>
              <a:t> (66kDa)</a:t>
            </a:r>
          </a:p>
          <a:p>
            <a:endParaRPr lang="en-US" dirty="0"/>
          </a:p>
          <a:p>
            <a:r>
              <a:rPr lang="en-US" dirty="0" err="1"/>
              <a:t>Exercice</a:t>
            </a:r>
            <a:r>
              <a:rPr lang="en-US" dirty="0"/>
              <a:t> 2 : </a:t>
            </a:r>
            <a:r>
              <a:rPr lang="en-US" dirty="0" err="1"/>
              <a:t>Traitement</a:t>
            </a:r>
            <a:r>
              <a:rPr lang="en-US" dirty="0"/>
              <a:t> données sur astra </a:t>
            </a:r>
            <a:r>
              <a:rPr lang="en-US" b="1" dirty="0" err="1"/>
              <a:t>d’Agrégats</a:t>
            </a:r>
            <a:r>
              <a:rPr lang="en-US" b="1" dirty="0"/>
              <a:t> de proteins </a:t>
            </a:r>
            <a:r>
              <a:rPr lang="en-US" b="1" dirty="0" err="1"/>
              <a:t>laitières</a:t>
            </a:r>
            <a:r>
              <a:rPr lang="en-US" b="1" dirty="0"/>
              <a:t> 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Soustraction</a:t>
            </a:r>
            <a:r>
              <a:rPr lang="en-US" dirty="0"/>
              <a:t> de </a:t>
            </a:r>
            <a:r>
              <a:rPr lang="en-US" dirty="0" err="1"/>
              <a:t>blanc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Lignes</a:t>
            </a:r>
            <a:r>
              <a:rPr lang="en-US" dirty="0"/>
              <a:t> de bases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Taux</a:t>
            </a:r>
            <a:r>
              <a:rPr lang="en-US" dirty="0"/>
              <a:t> de </a:t>
            </a:r>
            <a:r>
              <a:rPr lang="en-US" dirty="0" err="1"/>
              <a:t>recouvrement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Intégration</a:t>
            </a:r>
            <a:r>
              <a:rPr lang="en-US" dirty="0"/>
              <a:t> des pics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Choix </a:t>
            </a:r>
            <a:r>
              <a:rPr lang="en-US" dirty="0" err="1"/>
              <a:t>modèles</a:t>
            </a:r>
            <a:r>
              <a:rPr lang="en-US" dirty="0"/>
              <a:t> de diffusion de la lumière pour </a:t>
            </a:r>
            <a:r>
              <a:rPr lang="en-US" dirty="0" err="1"/>
              <a:t>chaque</a:t>
            </a:r>
            <a:r>
              <a:rPr lang="en-US" dirty="0"/>
              <a:t> population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Obtention fractions </a:t>
            </a:r>
            <a:r>
              <a:rPr lang="en-US" dirty="0" err="1"/>
              <a:t>massiques</a:t>
            </a:r>
            <a:r>
              <a:rPr lang="en-US" dirty="0"/>
              <a:t>, Mw, Rayons, conformation Mw/</a:t>
            </a:r>
            <a:r>
              <a:rPr lang="en-US" dirty="0" err="1"/>
              <a:t>Rg</a:t>
            </a:r>
            <a:r>
              <a:rPr lang="en-US" dirty="0"/>
              <a:t>, Rh/</a:t>
            </a:r>
            <a:r>
              <a:rPr lang="en-US" dirty="0" err="1"/>
              <a:t>Rg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 err="1"/>
              <a:t>Exercice</a:t>
            </a:r>
            <a:r>
              <a:rPr lang="en-US" dirty="0"/>
              <a:t> 3 : </a:t>
            </a:r>
            <a:r>
              <a:rPr lang="en-US" dirty="0" err="1"/>
              <a:t>Traitement</a:t>
            </a:r>
            <a:r>
              <a:rPr lang="en-US" dirty="0"/>
              <a:t> données sur astra de </a:t>
            </a:r>
            <a:r>
              <a:rPr lang="en-US" b="1" dirty="0" err="1"/>
              <a:t>nanovecteurs</a:t>
            </a:r>
            <a:r>
              <a:rPr lang="en-US" dirty="0"/>
              <a:t> à base de </a:t>
            </a:r>
            <a:r>
              <a:rPr lang="en-US" dirty="0" err="1"/>
              <a:t>polymères</a:t>
            </a:r>
            <a:r>
              <a:rPr lang="en-US" dirty="0"/>
              <a:t> </a:t>
            </a:r>
            <a:r>
              <a:rPr lang="en-US" dirty="0" err="1"/>
              <a:t>diblocs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Soustraction</a:t>
            </a:r>
            <a:r>
              <a:rPr lang="en-US" dirty="0"/>
              <a:t> </a:t>
            </a:r>
            <a:r>
              <a:rPr lang="en-US" dirty="0" err="1"/>
              <a:t>blancs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Lignes</a:t>
            </a:r>
            <a:r>
              <a:rPr lang="en-US" dirty="0"/>
              <a:t> de base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Integration des pics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Obtention fraction </a:t>
            </a:r>
            <a:r>
              <a:rPr lang="en-US" dirty="0" err="1"/>
              <a:t>massiques</a:t>
            </a:r>
            <a:r>
              <a:rPr lang="en-US" dirty="0"/>
              <a:t> des population, Rayons, Rh/</a:t>
            </a:r>
            <a:r>
              <a:rPr lang="en-US" dirty="0" err="1"/>
              <a:t>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531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0D48F-03DE-755E-CC26-059B2E201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TD 3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264C668-B3D6-F9EE-B50D-BC4B2C606973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C5E630-0B33-9A69-EDF8-6881E8BC34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6229" r="2041" b="11632"/>
          <a:stretch/>
        </p:blipFill>
        <p:spPr>
          <a:xfrm>
            <a:off x="12439" y="2575248"/>
            <a:ext cx="9131561" cy="273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08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2" descr="cid:image001.png@01D005BC.7E4D2580"/>
          <p:cNvSpPr>
            <a:spLocks noChangeAspect="1" noChangeArrowheads="1"/>
          </p:cNvSpPr>
          <p:nvPr/>
        </p:nvSpPr>
        <p:spPr bwMode="auto">
          <a:xfrm>
            <a:off x="155575" y="-449263"/>
            <a:ext cx="2047875" cy="9429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1748" name="AutoShape 4" descr="cid:image001.png@01D005BC.7E4D2580"/>
          <p:cNvSpPr>
            <a:spLocks noChangeAspect="1" noChangeArrowheads="1"/>
          </p:cNvSpPr>
          <p:nvPr/>
        </p:nvSpPr>
        <p:spPr bwMode="auto">
          <a:xfrm>
            <a:off x="155575" y="-449263"/>
            <a:ext cx="2047875" cy="9429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38339" y="2294709"/>
            <a:ext cx="8640960" cy="23083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tserrat ExtraBold" panose="00000900000000000000" pitchFamily="2" charset="0"/>
                <a:ea typeface="+mj-ea"/>
                <a:cs typeface="Times New Roman" panose="02020603050405020304" pitchFamily="18" charset="0"/>
              </a:rPr>
              <a:t>TD développement méthodes</a:t>
            </a:r>
          </a:p>
        </p:txBody>
      </p:sp>
    </p:spTree>
    <p:extLst>
      <p:ext uri="{BB962C8B-B14F-4D97-AF65-F5344CB8AC3E}">
        <p14:creationId xmlns:p14="http://schemas.microsoft.com/office/powerpoint/2010/main" val="448367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D45ED-87A3-F4B3-4DB3-E2A1FBC7E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TD1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45968E-DD14-6ACB-8A40-9212E62DB221}"/>
              </a:ext>
            </a:extLst>
          </p:cNvPr>
          <p:cNvSpPr txBox="1"/>
          <p:nvPr/>
        </p:nvSpPr>
        <p:spPr>
          <a:xfrm>
            <a:off x="205407" y="2309526"/>
            <a:ext cx="87519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3 analyses </a:t>
            </a:r>
            <a:r>
              <a:rPr lang="en-US" sz="2000" dirty="0" err="1"/>
              <a:t>ont</a:t>
            </a:r>
            <a:r>
              <a:rPr lang="en-US" sz="2000" dirty="0"/>
              <a:t> </a:t>
            </a:r>
            <a:r>
              <a:rPr lang="en-US" sz="2000" dirty="0" err="1"/>
              <a:t>été</a:t>
            </a:r>
            <a:r>
              <a:rPr lang="en-US" sz="2000" dirty="0"/>
              <a:t> </a:t>
            </a:r>
            <a:r>
              <a:rPr lang="en-US" sz="2000" dirty="0" err="1"/>
              <a:t>réalisées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AF4 avec </a:t>
            </a:r>
            <a:r>
              <a:rPr lang="en-US" sz="2000" dirty="0" err="1"/>
              <a:t>plusieurs</a:t>
            </a:r>
            <a:r>
              <a:rPr lang="en-US" sz="2000" dirty="0"/>
              <a:t> </a:t>
            </a:r>
            <a:r>
              <a:rPr lang="en-US" sz="2000" dirty="0" err="1"/>
              <a:t>méthodes</a:t>
            </a:r>
            <a:r>
              <a:rPr lang="en-US" sz="2000" dirty="0"/>
              <a:t> </a:t>
            </a:r>
            <a:r>
              <a:rPr lang="en-US" sz="2000" dirty="0" err="1"/>
              <a:t>différentes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 err="1"/>
              <a:t>Analyse</a:t>
            </a:r>
            <a:r>
              <a:rPr lang="en-US" sz="2000" dirty="0"/>
              <a:t> de Bovine Serum Albumin (BSA), mélange 3 </a:t>
            </a:r>
            <a:r>
              <a:rPr lang="en-US" sz="2000" dirty="0" err="1"/>
              <a:t>protéines</a:t>
            </a:r>
            <a:r>
              <a:rPr lang="en-US" sz="2000" dirty="0"/>
              <a:t> </a:t>
            </a:r>
            <a:r>
              <a:rPr lang="en-US" sz="2000" dirty="0" err="1"/>
              <a:t>laitières</a:t>
            </a:r>
            <a:r>
              <a:rPr lang="en-US" sz="2000" dirty="0"/>
              <a:t> </a:t>
            </a:r>
            <a:r>
              <a:rPr lang="en-US" sz="2000" dirty="0" err="1"/>
              <a:t>puis</a:t>
            </a:r>
            <a:r>
              <a:rPr lang="en-US" sz="2000" dirty="0"/>
              <a:t> mélange de 5 proteins </a:t>
            </a:r>
            <a:r>
              <a:rPr lang="en-US" sz="2000" dirty="0" err="1"/>
              <a:t>laitières</a:t>
            </a:r>
            <a:endParaRPr lang="en-US" sz="2000" dirty="0"/>
          </a:p>
          <a:p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en-US" sz="2000" dirty="0" err="1"/>
              <a:t>Reliez</a:t>
            </a:r>
            <a:r>
              <a:rPr lang="en-US" sz="2000" dirty="0"/>
              <a:t> </a:t>
            </a:r>
            <a:r>
              <a:rPr lang="en-US" sz="2000" dirty="0" err="1"/>
              <a:t>chaque</a:t>
            </a:r>
            <a:r>
              <a:rPr lang="en-US" sz="2000" dirty="0"/>
              <a:t> </a:t>
            </a:r>
            <a:r>
              <a:rPr lang="en-US" sz="2000" dirty="0" err="1"/>
              <a:t>méthode</a:t>
            </a:r>
            <a:r>
              <a:rPr lang="en-US" sz="2000" dirty="0"/>
              <a:t> au bon fractogramme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en-US" sz="2000" dirty="0" err="1"/>
              <a:t>Commentez</a:t>
            </a:r>
            <a:r>
              <a:rPr lang="en-US" sz="2000" dirty="0"/>
              <a:t> </a:t>
            </a:r>
            <a:r>
              <a:rPr lang="en-US" sz="2000" dirty="0" err="1"/>
              <a:t>l’impact</a:t>
            </a:r>
            <a:r>
              <a:rPr lang="en-US" sz="2000" dirty="0"/>
              <a:t> de </a:t>
            </a:r>
            <a:r>
              <a:rPr lang="en-US" sz="2000" dirty="0" err="1"/>
              <a:t>chaque</a:t>
            </a:r>
            <a:r>
              <a:rPr lang="en-US" sz="2000" dirty="0"/>
              <a:t> </a:t>
            </a:r>
            <a:r>
              <a:rPr lang="en-US" sz="2000" dirty="0" err="1"/>
              <a:t>paramètre</a:t>
            </a:r>
            <a:r>
              <a:rPr lang="en-US" sz="2000" dirty="0"/>
              <a:t> </a:t>
            </a:r>
            <a:r>
              <a:rPr lang="en-US" sz="2000" dirty="0" err="1"/>
              <a:t>modifié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56877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DE23B-C235-3161-E8CF-A834E82F8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Exercice</a:t>
            </a:r>
            <a:r>
              <a:rPr lang="en-US" dirty="0"/>
              <a:t> N°1 : </a:t>
            </a:r>
            <a:r>
              <a:rPr lang="en-US" dirty="0" err="1"/>
              <a:t>Analyse</a:t>
            </a:r>
            <a:r>
              <a:rPr lang="en-US" dirty="0"/>
              <a:t> BSA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BA07C-4677-EDE2-62DD-ACC0CA3425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963896"/>
            <a:ext cx="9144000" cy="313276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Bovin Serum Albumin : </a:t>
            </a:r>
            <a:r>
              <a:rPr lang="en-US" dirty="0" err="1"/>
              <a:t>monomère</a:t>
            </a:r>
            <a:r>
              <a:rPr lang="en-US" dirty="0"/>
              <a:t> (66kDa) + </a:t>
            </a:r>
            <a:r>
              <a:rPr lang="en-US" dirty="0" err="1"/>
              <a:t>Dimère</a:t>
            </a:r>
            <a:r>
              <a:rPr lang="en-US" dirty="0"/>
              <a:t> + </a:t>
            </a:r>
            <a:r>
              <a:rPr lang="en-US" dirty="0" err="1"/>
              <a:t>trimère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30515A-7237-3BA8-A785-53E0EFC918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221"/>
          <a:stretch/>
        </p:blipFill>
        <p:spPr>
          <a:xfrm>
            <a:off x="767280" y="1277172"/>
            <a:ext cx="7609440" cy="35931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780674-DBBB-214A-22C0-A947090E0EE4}"/>
              </a:ext>
            </a:extLst>
          </p:cNvPr>
          <p:cNvSpPr txBox="1"/>
          <p:nvPr/>
        </p:nvSpPr>
        <p:spPr>
          <a:xfrm>
            <a:off x="2922917" y="1617931"/>
            <a:ext cx="516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Quelle </a:t>
            </a:r>
            <a:r>
              <a:rPr lang="en-US" dirty="0" err="1"/>
              <a:t>méthode</a:t>
            </a:r>
            <a:r>
              <a:rPr lang="en-US" dirty="0"/>
              <a:t> correspond à </a:t>
            </a:r>
            <a:r>
              <a:rPr lang="en-US" dirty="0" err="1"/>
              <a:t>quel</a:t>
            </a:r>
            <a:r>
              <a:rPr lang="en-US" dirty="0"/>
              <a:t> fractogramme ?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AD9DCED-A036-325C-25FF-78675AEF3F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023215"/>
              </p:ext>
            </p:extLst>
          </p:nvPr>
        </p:nvGraphicFramePr>
        <p:xfrm>
          <a:off x="1918995" y="5010413"/>
          <a:ext cx="5638800" cy="1645920"/>
        </p:xfrm>
        <a:graphic>
          <a:graphicData uri="http://schemas.openxmlformats.org/drawingml/2006/table">
            <a:tbl>
              <a:tblPr/>
              <a:tblGrid>
                <a:gridCol w="1127760">
                  <a:extLst>
                    <a:ext uri="{9D8B030D-6E8A-4147-A177-3AD203B41FA5}">
                      <a16:colId xmlns:a16="http://schemas.microsoft.com/office/drawing/2014/main" val="2107293613"/>
                    </a:ext>
                  </a:extLst>
                </a:gridCol>
                <a:gridCol w="1127760">
                  <a:extLst>
                    <a:ext uri="{9D8B030D-6E8A-4147-A177-3AD203B41FA5}">
                      <a16:colId xmlns:a16="http://schemas.microsoft.com/office/drawing/2014/main" val="3081827985"/>
                    </a:ext>
                  </a:extLst>
                </a:gridCol>
                <a:gridCol w="1127760">
                  <a:extLst>
                    <a:ext uri="{9D8B030D-6E8A-4147-A177-3AD203B41FA5}">
                      <a16:colId xmlns:a16="http://schemas.microsoft.com/office/drawing/2014/main" val="2470694995"/>
                    </a:ext>
                  </a:extLst>
                </a:gridCol>
                <a:gridCol w="1127760">
                  <a:extLst>
                    <a:ext uri="{9D8B030D-6E8A-4147-A177-3AD203B41FA5}">
                      <a16:colId xmlns:a16="http://schemas.microsoft.com/office/drawing/2014/main" val="2294709088"/>
                    </a:ext>
                  </a:extLst>
                </a:gridCol>
                <a:gridCol w="1127760">
                  <a:extLst>
                    <a:ext uri="{9D8B030D-6E8A-4147-A177-3AD203B41FA5}">
                      <a16:colId xmlns:a16="http://schemas.microsoft.com/office/drawing/2014/main" val="1161823094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Méthode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Focus (min)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Débit Focus (ml/min)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Flux croisé (ml/min)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Epaisseur Spacer (µm)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56117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1887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41091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62489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67616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490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0977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7853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1DD2C-B36D-EF1C-4BF2-C2D8F2182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Méthode</a:t>
            </a:r>
            <a:r>
              <a:rPr lang="en-US" dirty="0"/>
              <a:t> N°1</a:t>
            </a:r>
          </a:p>
        </p:txBody>
      </p:sp>
      <p:pic>
        <p:nvPicPr>
          <p:cNvPr id="6" name="Image 1">
            <a:extLst>
              <a:ext uri="{FF2B5EF4-FFF2-40B4-BE49-F238E27FC236}">
                <a16:creationId xmlns:a16="http://schemas.microsoft.com/office/drawing/2014/main" id="{EB4E9F51-FBEA-2332-0772-4C3FE868C2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50" t="2822" b="28668"/>
          <a:stretch/>
        </p:blipFill>
        <p:spPr bwMode="auto">
          <a:xfrm>
            <a:off x="331469" y="1547326"/>
            <a:ext cx="8183881" cy="42305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A02CD1-8049-DC2C-B421-1F9BA6F517DB}"/>
              </a:ext>
            </a:extLst>
          </p:cNvPr>
          <p:cNvSpPr txBox="1"/>
          <p:nvPr/>
        </p:nvSpPr>
        <p:spPr>
          <a:xfrm>
            <a:off x="628649" y="1295400"/>
            <a:ext cx="7071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Focus : 2ml/min 5min	Flux </a:t>
            </a:r>
            <a:r>
              <a:rPr lang="en-US" dirty="0" err="1"/>
              <a:t>croisé</a:t>
            </a:r>
            <a:r>
              <a:rPr lang="en-US" dirty="0"/>
              <a:t> : 2ml/min	Spacer 350µm</a:t>
            </a:r>
          </a:p>
        </p:txBody>
      </p:sp>
    </p:spTree>
    <p:extLst>
      <p:ext uri="{BB962C8B-B14F-4D97-AF65-F5344CB8AC3E}">
        <p14:creationId xmlns:p14="http://schemas.microsoft.com/office/powerpoint/2010/main" val="3805842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A825F0-DA41-D650-04EC-6DEBB7A1D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C9BED-153F-C18E-ACE0-A90D4373A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Méthode</a:t>
            </a:r>
            <a:r>
              <a:rPr lang="en-US" dirty="0"/>
              <a:t> N°2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FF914C-5562-0F9D-90DA-B4BC8423E3DC}"/>
              </a:ext>
            </a:extLst>
          </p:cNvPr>
          <p:cNvSpPr txBox="1"/>
          <p:nvPr/>
        </p:nvSpPr>
        <p:spPr>
          <a:xfrm>
            <a:off x="628649" y="1295400"/>
            <a:ext cx="7071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Focus : 3,5ml/min 5min	Flux </a:t>
            </a:r>
            <a:r>
              <a:rPr lang="en-US" dirty="0" err="1"/>
              <a:t>croisé</a:t>
            </a:r>
            <a:r>
              <a:rPr lang="en-US" dirty="0"/>
              <a:t> : 3,5ml/min	Spacer 350µm</a:t>
            </a:r>
          </a:p>
        </p:txBody>
      </p:sp>
      <p:pic>
        <p:nvPicPr>
          <p:cNvPr id="3" name="Image 6">
            <a:extLst>
              <a:ext uri="{FF2B5EF4-FFF2-40B4-BE49-F238E27FC236}">
                <a16:creationId xmlns:a16="http://schemas.microsoft.com/office/drawing/2014/main" id="{09028BD6-B843-7439-149A-7202850EB1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65" t="2822" r="-1125" b="28865"/>
          <a:stretch/>
        </p:blipFill>
        <p:spPr bwMode="auto">
          <a:xfrm>
            <a:off x="628648" y="1664732"/>
            <a:ext cx="7886701" cy="3994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0216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C7FBD-6E9C-D4DA-05BD-E452056A4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0C278-D911-7630-B464-92E0813FE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Méthode</a:t>
            </a:r>
            <a:r>
              <a:rPr lang="en-US" dirty="0"/>
              <a:t> N°3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298658-8F1A-45D1-7CAE-BA2D7942F9F7}"/>
              </a:ext>
            </a:extLst>
          </p:cNvPr>
          <p:cNvSpPr txBox="1"/>
          <p:nvPr/>
        </p:nvSpPr>
        <p:spPr>
          <a:xfrm>
            <a:off x="628649" y="1295400"/>
            <a:ext cx="7071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Focus : 2 ml/min 5min	Flux </a:t>
            </a:r>
            <a:r>
              <a:rPr lang="en-US" dirty="0" err="1"/>
              <a:t>croisé</a:t>
            </a:r>
            <a:r>
              <a:rPr lang="en-US" dirty="0"/>
              <a:t> : 3,5ml/min	Spacer 350µm</a:t>
            </a:r>
          </a:p>
        </p:txBody>
      </p:sp>
      <p:pic>
        <p:nvPicPr>
          <p:cNvPr id="4" name="Image 7">
            <a:extLst>
              <a:ext uri="{FF2B5EF4-FFF2-40B4-BE49-F238E27FC236}">
                <a16:creationId xmlns:a16="http://schemas.microsoft.com/office/drawing/2014/main" id="{3BBA4BBB-4524-7AFA-5917-B1A6F881B5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85" t="4704" r="-396" b="29123"/>
          <a:stretch/>
        </p:blipFill>
        <p:spPr bwMode="auto">
          <a:xfrm>
            <a:off x="822960" y="1961261"/>
            <a:ext cx="7620000" cy="37660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80450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88E50-3A2A-0861-765C-553BFFA1A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7D3DA-8447-01C9-7A39-8F61B3320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Méthode</a:t>
            </a:r>
            <a:r>
              <a:rPr lang="en-US" dirty="0"/>
              <a:t> N°4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2401AD-E376-44CC-0382-B74BB31BA3E8}"/>
              </a:ext>
            </a:extLst>
          </p:cNvPr>
          <p:cNvSpPr txBox="1"/>
          <p:nvPr/>
        </p:nvSpPr>
        <p:spPr>
          <a:xfrm>
            <a:off x="628649" y="1295400"/>
            <a:ext cx="7071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Focus : 2 ml/min 10min	Flux </a:t>
            </a:r>
            <a:r>
              <a:rPr lang="en-US" dirty="0" err="1"/>
              <a:t>croisé</a:t>
            </a:r>
            <a:r>
              <a:rPr lang="en-US" dirty="0"/>
              <a:t> : 3,5ml/min	Spacer 350µm</a:t>
            </a:r>
          </a:p>
        </p:txBody>
      </p:sp>
      <p:pic>
        <p:nvPicPr>
          <p:cNvPr id="3" name="Image 8">
            <a:extLst>
              <a:ext uri="{FF2B5EF4-FFF2-40B4-BE49-F238E27FC236}">
                <a16:creationId xmlns:a16="http://schemas.microsoft.com/office/drawing/2014/main" id="{69CC647A-35EF-0B54-E958-844CD361F2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31" t="4937" r="661" b="29218"/>
          <a:stretch/>
        </p:blipFill>
        <p:spPr bwMode="auto">
          <a:xfrm>
            <a:off x="628648" y="1760219"/>
            <a:ext cx="7745731" cy="38763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47518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E73B8-A282-B362-619C-03FAB924B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E6C9F-03C4-5D63-8AF5-519AF37E2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Méthode</a:t>
            </a:r>
            <a:r>
              <a:rPr lang="en-US" dirty="0"/>
              <a:t> N°5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F542D6-2BCB-8198-12CD-E35BAE346F1E}"/>
              </a:ext>
            </a:extLst>
          </p:cNvPr>
          <p:cNvSpPr txBox="1"/>
          <p:nvPr/>
        </p:nvSpPr>
        <p:spPr>
          <a:xfrm>
            <a:off x="628649" y="1295400"/>
            <a:ext cx="7071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Focus : 2 ml/min 5min	Flux </a:t>
            </a:r>
            <a:r>
              <a:rPr lang="en-US" dirty="0" err="1"/>
              <a:t>croisé</a:t>
            </a:r>
            <a:r>
              <a:rPr lang="en-US" dirty="0"/>
              <a:t> : 3,5ml/min	Spacer 490µm</a:t>
            </a:r>
          </a:p>
        </p:txBody>
      </p:sp>
      <p:pic>
        <p:nvPicPr>
          <p:cNvPr id="4" name="Image 9">
            <a:extLst>
              <a:ext uri="{FF2B5EF4-FFF2-40B4-BE49-F238E27FC236}">
                <a16:creationId xmlns:a16="http://schemas.microsoft.com/office/drawing/2014/main" id="{E791E350-8FC9-A4EE-0553-197359D226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97" t="5645" r="-265" b="28748"/>
          <a:stretch/>
        </p:blipFill>
        <p:spPr bwMode="auto">
          <a:xfrm>
            <a:off x="628649" y="1823096"/>
            <a:ext cx="7989570" cy="39383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48200390"/>
      </p:ext>
    </p:extLst>
  </p:cSld>
  <p:clrMapOvr>
    <a:masterClrMapping/>
  </p:clrMapOvr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0615475-b339-42ea-b2e6-455a91af5f79">
      <UserInfo>
        <DisplayName>HENNETIER Marie</DisplayName>
        <AccountId>22</AccountId>
        <AccountType/>
      </UserInfo>
    </SharedWithUsers>
    <_ip_UnifiedCompliancePolicyUIAction xmlns="http://schemas.microsoft.com/sharepoint/v3" xsi:nil="true"/>
    <_activity xmlns="d3b27092-f6ff-4538-a824-8a07e763c1fe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B421AD3546DA4BBB78992215136945" ma:contentTypeVersion="20" ma:contentTypeDescription="Crée un document." ma:contentTypeScope="" ma:versionID="ce7d2beda5e6b12c5abfc17a237b5ac5">
  <xsd:schema xmlns:xsd="http://www.w3.org/2001/XMLSchema" xmlns:xs="http://www.w3.org/2001/XMLSchema" xmlns:p="http://schemas.microsoft.com/office/2006/metadata/properties" xmlns:ns1="http://schemas.microsoft.com/sharepoint/v3" xmlns:ns3="d3b27092-f6ff-4538-a824-8a07e763c1fe" xmlns:ns4="60615475-b339-42ea-b2e6-455a91af5f79" targetNamespace="http://schemas.microsoft.com/office/2006/metadata/properties" ma:root="true" ma:fieldsID="0c6ba615073d3c1e9dd014fefa609536" ns1:_="" ns3:_="" ns4:_="">
    <xsd:import namespace="http://schemas.microsoft.com/sharepoint/v3"/>
    <xsd:import namespace="d3b27092-f6ff-4538-a824-8a07e763c1fe"/>
    <xsd:import namespace="60615475-b339-42ea-b2e6-455a91af5f7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earchProperties" minOccurs="0"/>
                <xsd:element ref="ns3:MediaServiceSystemTags" minOccurs="0"/>
                <xsd:element ref="ns3:MediaLengthInSecond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Propriétés de la stratégie de conformité unifiée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Action d’interface utilisateur de la stratégie de conformité unifiée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b27092-f6ff-4538-a824-8a07e763c1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615475-b339-42ea-b2e6-455a91af5f79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2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DFEC992-4AA7-4AE3-9C64-0004283950E8}">
  <ds:schemaRefs>
    <ds:schemaRef ds:uri="http://schemas.microsoft.com/office/2006/documentManagement/types"/>
    <ds:schemaRef ds:uri="http://schemas.microsoft.com/office/infopath/2007/PartnerControls"/>
    <ds:schemaRef ds:uri="http://schemas.microsoft.com/sharepoint/v3"/>
    <ds:schemaRef ds:uri="http://www.w3.org/XML/1998/namespace"/>
    <ds:schemaRef ds:uri="http://schemas.microsoft.com/office/2006/metadata/properties"/>
    <ds:schemaRef ds:uri="60615475-b339-42ea-b2e6-455a91af5f79"/>
    <ds:schemaRef ds:uri="http://purl.org/dc/dcmitype/"/>
    <ds:schemaRef ds:uri="http://purl.org/dc/terms/"/>
    <ds:schemaRef ds:uri="http://schemas.openxmlformats.org/package/2006/metadata/core-properties"/>
    <ds:schemaRef ds:uri="d3b27092-f6ff-4538-a824-8a07e763c1f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B3FA88E9-61AE-461C-B1E4-EAB5AC8028E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F519C6F-95C8-40E9-A7E5-E0EC462328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3b27092-f6ff-4538-a824-8a07e763c1fe"/>
    <ds:schemaRef ds:uri="60615475-b339-42ea-b2e6-455a91af5f7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580</Words>
  <Application>Microsoft Office PowerPoint</Application>
  <PresentationFormat>On-screen Show (4:3)</PresentationFormat>
  <Paragraphs>176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Aptos Narrow</vt:lpstr>
      <vt:lpstr>Arial</vt:lpstr>
      <vt:lpstr>Calibri</vt:lpstr>
      <vt:lpstr>Montserrat</vt:lpstr>
      <vt:lpstr>Montserrat ExtraBold</vt:lpstr>
      <vt:lpstr>Montserrat SemiBold</vt:lpstr>
      <vt:lpstr>Wingdings</vt:lpstr>
      <vt:lpstr>2_Conception personnalisée</vt:lpstr>
      <vt:lpstr>Conception personnalisée</vt:lpstr>
      <vt:lpstr>PowerPoint Presentation</vt:lpstr>
      <vt:lpstr>PowerPoint Presentation</vt:lpstr>
      <vt:lpstr>TD1</vt:lpstr>
      <vt:lpstr>Exercice N°1 : Analyse BSA</vt:lpstr>
      <vt:lpstr>Méthode N°1</vt:lpstr>
      <vt:lpstr>Méthode N°2</vt:lpstr>
      <vt:lpstr>Méthode N°3</vt:lpstr>
      <vt:lpstr>Méthode N°4</vt:lpstr>
      <vt:lpstr>Méthode N°5</vt:lpstr>
      <vt:lpstr>Exercice N°2 : Mélange 3 protéines laitières</vt:lpstr>
      <vt:lpstr>Exercice N°3 : Mélange 5 protéines laitières</vt:lpstr>
      <vt:lpstr>Exercice N°4 : Particules de polystyrène</vt:lpstr>
      <vt:lpstr>Exercice N°5 : Particules de polystyrène</vt:lpstr>
      <vt:lpstr>TD2</vt:lpstr>
      <vt:lpstr>TD 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HENNETIER Marie</cp:lastModifiedBy>
  <cp:revision>86</cp:revision>
  <dcterms:created xsi:type="dcterms:W3CDTF">2019-10-07T07:28:04Z</dcterms:created>
  <dcterms:modified xsi:type="dcterms:W3CDTF">2025-02-21T07:13:03Z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0x010100E8B421AD3546DA4BBB78992215136945</vt:lpwstr>
  </property>
</Properties>
</file>